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915" r:id="rId2"/>
  </p:sldMasterIdLst>
  <p:notesMasterIdLst>
    <p:notesMasterId r:id="rId25"/>
  </p:notesMasterIdLst>
  <p:handoutMasterIdLst>
    <p:handoutMasterId r:id="rId26"/>
  </p:handoutMasterIdLst>
  <p:sldIdLst>
    <p:sldId id="273" r:id="rId3"/>
    <p:sldId id="274" r:id="rId4"/>
    <p:sldId id="437" r:id="rId5"/>
    <p:sldId id="438" r:id="rId6"/>
    <p:sldId id="439" r:id="rId7"/>
    <p:sldId id="440" r:id="rId8"/>
    <p:sldId id="441" r:id="rId9"/>
    <p:sldId id="442" r:id="rId10"/>
    <p:sldId id="443" r:id="rId11"/>
    <p:sldId id="420" r:id="rId12"/>
    <p:sldId id="444" r:id="rId13"/>
    <p:sldId id="421" r:id="rId14"/>
    <p:sldId id="381" r:id="rId15"/>
    <p:sldId id="445" r:id="rId16"/>
    <p:sldId id="446" r:id="rId17"/>
    <p:sldId id="422" r:id="rId18"/>
    <p:sldId id="447" r:id="rId19"/>
    <p:sldId id="448" r:id="rId20"/>
    <p:sldId id="449" r:id="rId21"/>
    <p:sldId id="450" r:id="rId22"/>
    <p:sldId id="451" r:id="rId23"/>
    <p:sldId id="423"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AC1D3"/>
    <a:srgbClr val="FFFCDD"/>
    <a:srgbClr val="C0D1DE"/>
    <a:srgbClr val="0A0A32"/>
    <a:srgbClr val="B60000"/>
    <a:srgbClr val="B44600"/>
    <a:srgbClr val="DDD9C3"/>
    <a:srgbClr val="9BB9EF"/>
    <a:srgbClr val="C6D9F1"/>
    <a:srgbClr val="FCD5B5"/>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59" autoAdjust="0"/>
    <p:restoredTop sz="95745" autoAdjust="0"/>
  </p:normalViewPr>
  <p:slideViewPr>
    <p:cSldViewPr>
      <p:cViewPr varScale="1">
        <p:scale>
          <a:sx n="82" d="100"/>
          <a:sy n="82" d="100"/>
        </p:scale>
        <p:origin x="1306" y="38"/>
      </p:cViewPr>
      <p:guideLst>
        <p:guide orient="horz" pos="3408"/>
        <p:guide orient="horz" pos="3600"/>
        <p:guide orient="horz" pos="912"/>
        <p:guide orient="horz" pos="3360"/>
        <p:guide pos="5616"/>
        <p:guide pos="4320"/>
      </p:guideLst>
    </p:cSldViewPr>
  </p:slideViewPr>
  <p:outlineViewPr>
    <p:cViewPr>
      <p:scale>
        <a:sx n="33" d="100"/>
        <a:sy n="33" d="100"/>
      </p:scale>
      <p:origin x="0" y="-13554"/>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1992"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4/2/2019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4/2/2019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a:p>
        </p:txBody>
      </p:sp>
    </p:spTree>
    <p:extLst>
      <p:ext uri="{BB962C8B-B14F-4D97-AF65-F5344CB8AC3E}">
        <p14:creationId xmlns:p14="http://schemas.microsoft.com/office/powerpoint/2010/main" val="2706450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429000"/>
            <a:ext cx="561594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530" y="4114800"/>
            <a:ext cx="5615940" cy="685800"/>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15602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Rectangle 7"/>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2057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3733800"/>
            <a:ext cx="8229600" cy="2057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0"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00312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9" name="Rectangle 8"/>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28956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1"/>
          </p:nvPr>
        </p:nvSpPr>
        <p:spPr>
          <a:xfrm>
            <a:off x="443625" y="44958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1"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68880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Rectangle 9"/>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256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1"/>
          </p:nvPr>
        </p:nvSpPr>
        <p:spPr>
          <a:xfrm>
            <a:off x="443625" y="383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2"/>
          </p:nvPr>
        </p:nvSpPr>
        <p:spPr>
          <a:xfrm>
            <a:off x="443625" y="510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3"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184327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18288"/>
            <a:ext cx="2895600" cy="329184"/>
          </a:xfrm>
          <a:prstGeom prst="rect">
            <a:avLst/>
          </a:prstGeom>
        </p:spPr>
        <p:txBody>
          <a:bodyPr/>
          <a:lstStyle/>
          <a:p>
            <a:pPr>
              <a:defRPr/>
            </a:pPr>
            <a:fld id="{34476F69-1E9F-4926-8336-8EEE0909F6AF}" type="datetimeFigureOut">
              <a:rPr lang="en-US" smtClean="0"/>
              <a:pPr>
                <a:defRPr/>
              </a:pPr>
              <a:t>4/2/2019</a:t>
            </a:fld>
            <a:endParaRPr lang="en-US" dirty="0"/>
          </a:p>
        </p:txBody>
      </p:sp>
      <p:sp>
        <p:nvSpPr>
          <p:cNvPr id="3" name="Footer Placeholder 2"/>
          <p:cNvSpPr>
            <a:spLocks noGrp="1"/>
          </p:cNvSpPr>
          <p:nvPr>
            <p:ph type="ftr" sz="quarter" idx="11"/>
          </p:nvPr>
        </p:nvSpPr>
        <p:spPr>
          <a:xfrm>
            <a:off x="3429000" y="18288"/>
            <a:ext cx="4114800" cy="329184"/>
          </a:xfrm>
          <a:prstGeom prst="rect">
            <a:avLst/>
          </a:prstGeom>
        </p:spPr>
        <p:txBody>
          <a:bodyPr/>
          <a:lstStyle/>
          <a:p>
            <a:pPr>
              <a:defRPr/>
            </a:pPr>
            <a:endParaRPr lang="en-US" dirty="0"/>
          </a:p>
        </p:txBody>
      </p:sp>
      <p:sp>
        <p:nvSpPr>
          <p:cNvPr id="4" name="Slide Number Placeholder 3"/>
          <p:cNvSpPr>
            <a:spLocks noGrp="1"/>
          </p:cNvSpPr>
          <p:nvPr>
            <p:ph type="sldNum" sz="quarter" idx="12"/>
          </p:nvPr>
        </p:nvSpPr>
        <p:spPr>
          <a:xfrm>
            <a:off x="7620000" y="18288"/>
            <a:ext cx="1066800" cy="329184"/>
          </a:xfrm>
          <a:prstGeom prst="rect">
            <a:avLst/>
          </a:prstGeom>
        </p:spPr>
        <p:txBody>
          <a:bodyPr/>
          <a:lstStyle/>
          <a:p>
            <a:pPr>
              <a:defRPr/>
            </a:pPr>
            <a:fld id="{2DEB382E-9641-48BF-AF1E-7278C657E8F8}" type="slidenum">
              <a:rPr lang="en-US" smtClean="0"/>
              <a:pPr>
                <a:defRPr/>
              </a:pPr>
              <a:t>‹#›</a:t>
            </a:fld>
            <a:endParaRPr lang="en-US" dirty="0"/>
          </a:p>
        </p:txBody>
      </p:sp>
    </p:spTree>
    <p:extLst>
      <p:ext uri="{BB962C8B-B14F-4D97-AF65-F5344CB8AC3E}">
        <p14:creationId xmlns:p14="http://schemas.microsoft.com/office/powerpoint/2010/main" val="715479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124200" y="3429000"/>
            <a:ext cx="6019800" cy="1752600"/>
          </a:xfrm>
          <a:prstGeom prst="rect">
            <a:avLst/>
          </a:prstGeom>
          <a:solidFill>
            <a:srgbClr val="52525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276600" y="3505200"/>
            <a:ext cx="569976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276600" y="4190999"/>
            <a:ext cx="5699760" cy="914400"/>
          </a:xfrm>
          <a:prstGeom prst="rect">
            <a:avLst/>
          </a:prstGeom>
        </p:spPr>
        <p:txBody>
          <a:bodyPr/>
          <a:lstStyle>
            <a:lvl1pPr marL="0" indent="0" algn="r">
              <a:buNone/>
              <a:defRPr sz="2800" b="0">
                <a:solidFill>
                  <a:schemeClr val="bg1"/>
                </a:solidFill>
                <a:latin typeface="+mj-lt"/>
              </a:defRPr>
            </a:lvl1pPr>
            <a:lvl2pPr marL="457200" indent="0" algn="r">
              <a:buNone/>
              <a:defRPr sz="2400" b="0">
                <a:solidFill>
                  <a:schemeClr val="bg1"/>
                </a:solidFill>
                <a:latin typeface="ArumSans Bd" panose="020B0B04010000020C00" pitchFamily="34" charset="0"/>
              </a:defRPr>
            </a:lvl2pPr>
            <a:lvl3pPr marL="914400" indent="0" algn="r">
              <a:buNone/>
              <a:defRPr sz="2400" b="0">
                <a:solidFill>
                  <a:schemeClr val="bg1"/>
                </a:solidFill>
                <a:latin typeface="ArumSans Bd" panose="020B0B04010000020C00" pitchFamily="34" charset="0"/>
              </a:defRPr>
            </a:lvl3pPr>
            <a:lvl4pPr marL="1371600" indent="0" algn="r">
              <a:buNone/>
              <a:defRPr sz="2400" b="0">
                <a:solidFill>
                  <a:schemeClr val="bg1"/>
                </a:solidFill>
                <a:latin typeface="ArumSans Bd" panose="020B0B04010000020C00" pitchFamily="34" charset="0"/>
              </a:defRPr>
            </a:lvl4pPr>
            <a:lvl5pPr marL="1828800" indent="0" algn="r">
              <a:buNone/>
              <a:defRPr sz="2400" b="0">
                <a:solidFill>
                  <a:schemeClr val="bg1"/>
                </a:solidFill>
                <a:latin typeface="ArumSans Bd" panose="020B0B04010000020C00" pitchFamily="34" charset="0"/>
              </a:defRPr>
            </a:lvl5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10"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spTree>
    <p:extLst>
      <p:ext uri="{BB962C8B-B14F-4D97-AF65-F5344CB8AC3E}">
        <p14:creationId xmlns:p14="http://schemas.microsoft.com/office/powerpoint/2010/main" val="3480686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581400"/>
            <a:ext cx="561594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3682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33503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Slide Title"/>
          <p:cNvSpPr>
            <a:spLocks noGrp="1"/>
          </p:cNvSpPr>
          <p:nvPr>
            <p:ph type="title"/>
          </p:nvPr>
        </p:nvSpPr>
        <p:spPr>
          <a:xfrm>
            <a:off x="762000" y="152400"/>
            <a:ext cx="7620000" cy="1097280"/>
          </a:xfrm>
          <a:prstGeom prst="rect">
            <a:avLst/>
          </a:prstGeom>
        </p:spPr>
        <p:txBody>
          <a:bodyPr anchor="ctr"/>
          <a:lstStyle>
            <a:lvl1pPr>
              <a:defRPr sz="3600" b="0">
                <a:solidFill>
                  <a:srgbClr val="B60000"/>
                </a:solidFill>
                <a:latin typeface="+mj-lt"/>
                <a:cs typeface="Arial" panose="020B0604020202020204" pitchFamily="34" charset="0"/>
              </a:defRPr>
            </a:lvl1pPr>
          </a:lstStyle>
          <a:p>
            <a:r>
              <a:rPr lang="en-US" dirty="0"/>
              <a:t>Click to edit Master title style</a:t>
            </a:r>
          </a:p>
        </p:txBody>
      </p:sp>
      <p:sp>
        <p:nvSpPr>
          <p:cNvPr id="10" name="Content Placeholder 1"/>
          <p:cNvSpPr>
            <a:spLocks noGrp="1"/>
          </p:cNvSpPr>
          <p:nvPr>
            <p:ph idx="1"/>
          </p:nvPr>
        </p:nvSpPr>
        <p:spPr>
          <a:xfrm>
            <a:off x="457200" y="1447800"/>
            <a:ext cx="8229600" cy="4754880"/>
          </a:xfrm>
          <a:prstGeom prst="rect">
            <a:avLst/>
          </a:prstGeom>
        </p:spPr>
        <p:txBody>
          <a:bodyPr/>
          <a:lstStyle>
            <a:lvl1pPr marL="0" indent="0" algn="l">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lgn="l">
              <a:spcBef>
                <a:spcPts val="1200"/>
              </a:spcBef>
              <a:spcAft>
                <a:spcPts val="600"/>
              </a:spcAft>
              <a:buClr>
                <a:schemeClr val="tx1"/>
              </a:buClr>
              <a:buFont typeface="Arial" panose="020B0604020202020204" pitchFamily="34" charset="0"/>
              <a:buChar char="•"/>
              <a:defRPr sz="2800">
                <a:latin typeface="+mj-lt"/>
                <a:cs typeface="Arial" panose="020B0604020202020204" pitchFamily="34" charset="0"/>
              </a:defRPr>
            </a:lvl2pPr>
            <a:lvl3pPr marL="822960" indent="-274320" algn="l">
              <a:spcBef>
                <a:spcPts val="1200"/>
              </a:spcBef>
              <a:spcAft>
                <a:spcPts val="600"/>
              </a:spcAft>
              <a:buClr>
                <a:schemeClr val="tx1"/>
              </a:buClr>
              <a:buFont typeface="Arial" panose="020B0604020202020204" pitchFamily="34" charset="0"/>
              <a:buChar char="•"/>
              <a:defRPr sz="2400">
                <a:latin typeface="+mj-lt"/>
                <a:cs typeface="Arial" panose="020B0604020202020204" pitchFamily="34" charset="0"/>
              </a:defRPr>
            </a:lvl3pPr>
            <a:lvl4pPr marL="1188720" indent="-274320" algn="l">
              <a:spcBef>
                <a:spcPts val="1200"/>
              </a:spcBef>
              <a:spcAft>
                <a:spcPts val="600"/>
              </a:spcAft>
              <a:buClr>
                <a:schemeClr val="tx1"/>
              </a:buClr>
              <a:buFont typeface="Arial" panose="020B0604020202020204" pitchFamily="34" charset="0"/>
              <a:buChar char="•"/>
              <a:defRPr sz="2000">
                <a:latin typeface="+mj-lt"/>
                <a:cs typeface="Arial" panose="020B0604020202020204" pitchFamily="34" charset="0"/>
              </a:defRPr>
            </a:lvl4pPr>
            <a:lvl5pPr marL="1554480" indent="-228600" algn="l">
              <a:spcBef>
                <a:spcPts val="1200"/>
              </a:spcBef>
              <a:spcAft>
                <a:spcPts val="600"/>
              </a:spcAft>
              <a:buClr>
                <a:schemeClr val="tx1"/>
              </a:buClr>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213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5992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75564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3962400" y="762000"/>
            <a:ext cx="4800600" cy="1143000"/>
          </a:xfrm>
          <a:prstGeom prst="rect">
            <a:avLst/>
          </a:prstGeom>
        </p:spPr>
        <p:txBody>
          <a:bodyPr anchor="t" anchorCtr="0"/>
          <a:lstStyle>
            <a:lvl1pPr algn="r">
              <a:spcBef>
                <a:spcPts val="480"/>
              </a:spcBef>
              <a:defRPr sz="4400" b="1" cap="none">
                <a:solidFill>
                  <a:srgbClr val="0A0A32"/>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3962400" y="1493520"/>
            <a:ext cx="4800600" cy="411480"/>
          </a:xfrm>
          <a:prstGeom prst="rect">
            <a:avLst/>
          </a:prstGeom>
        </p:spPr>
        <p:txBody>
          <a:bodyPr anchor="t" anchorCtr="0"/>
          <a:lstStyle>
            <a:lvl1pPr marL="0" indent="0">
              <a:spcBef>
                <a:spcPts val="0"/>
              </a:spcBef>
              <a:buNone/>
              <a:defRPr sz="2400">
                <a:solidFill>
                  <a:srgbClr val="0A0A32"/>
                </a:solidFill>
                <a:latin typeface="Arial" panose="020B0604020202020204" pitchFamily="34" charset="0"/>
                <a:ea typeface="Verdana" panose="020B060403050404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Content Placeholder 6"/>
          <p:cNvSpPr>
            <a:spLocks noGrp="1"/>
          </p:cNvSpPr>
          <p:nvPr>
            <p:ph sz="quarter" idx="12" hasCustomPrompt="1"/>
          </p:nvPr>
        </p:nvSpPr>
        <p:spPr>
          <a:xfrm>
            <a:off x="3459480" y="2133600"/>
            <a:ext cx="5303520" cy="1188720"/>
          </a:xfrm>
          <a:prstGeom prst="rect">
            <a:avLst/>
          </a:prstGeom>
        </p:spPr>
        <p:txBody>
          <a:bodyPr anchor="t"/>
          <a:lstStyle>
            <a:lvl1pPr algn="ctr">
              <a:defRPr sz="3200" b="1">
                <a:solidFill>
                  <a:srgbClr val="0A0A32"/>
                </a:solidFill>
                <a:latin typeface="Arial" panose="020B0604020202020204" pitchFamily="34" charset="0"/>
                <a:ea typeface="Verdana" panose="020B0604030504040204" pitchFamily="34" charset="0"/>
                <a:cs typeface="Arial" panose="020B060402020202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0" y="2361636"/>
            <a:ext cx="2362200" cy="213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6"/>
          <p:cNvSpPr>
            <a:spLocks noGrp="1"/>
          </p:cNvSpPr>
          <p:nvPr>
            <p:ph sz="quarter" idx="14" hasCustomPrompt="1"/>
          </p:nvPr>
        </p:nvSpPr>
        <p:spPr>
          <a:xfrm>
            <a:off x="3459480" y="3733800"/>
            <a:ext cx="5303520" cy="548640"/>
          </a:xfrm>
          <a:prstGeom prst="rect">
            <a:avLst/>
          </a:prstGeom>
        </p:spPr>
        <p:txBody>
          <a:bodyPr anchor="t"/>
          <a:lstStyle>
            <a:lvl1pPr algn="ctr">
              <a:defRPr sz="3200" b="1">
                <a:solidFill>
                  <a:srgbClr val="0A0A32"/>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13" name="Content Placeholder 6"/>
          <p:cNvSpPr>
            <a:spLocks noGrp="1"/>
          </p:cNvSpPr>
          <p:nvPr>
            <p:ph sz="quarter" idx="15" hasCustomPrompt="1"/>
          </p:nvPr>
        </p:nvSpPr>
        <p:spPr>
          <a:xfrm>
            <a:off x="3505200" y="4365210"/>
            <a:ext cx="5303520" cy="1691640"/>
          </a:xfrm>
          <a:prstGeom prst="rect">
            <a:avLst/>
          </a:prstGeom>
        </p:spPr>
        <p:txBody>
          <a:bodyPr anchor="t"/>
          <a:lstStyle>
            <a:lvl1pPr algn="ctr">
              <a:defRPr sz="3600" b="1">
                <a:solidFill>
                  <a:srgbClr val="B60000"/>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Tree>
    <p:extLst>
      <p:ext uri="{BB962C8B-B14F-4D97-AF65-F5344CB8AC3E}">
        <p14:creationId xmlns:p14="http://schemas.microsoft.com/office/powerpoint/2010/main" val="3307410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3962400" y="762000"/>
            <a:ext cx="4800600" cy="1143000"/>
          </a:xfrm>
          <a:prstGeom prst="rect">
            <a:avLst/>
          </a:prstGeom>
        </p:spPr>
        <p:txBody>
          <a:bodyPr anchor="t" anchorCtr="0"/>
          <a:lstStyle>
            <a:lvl1pPr algn="r">
              <a:spcBef>
                <a:spcPts val="480"/>
              </a:spcBef>
              <a:defRPr sz="4400" b="1" cap="none">
                <a:solidFill>
                  <a:srgbClr val="0A0A32"/>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3962400" y="1493520"/>
            <a:ext cx="4800600" cy="411480"/>
          </a:xfrm>
          <a:prstGeom prst="rect">
            <a:avLst/>
          </a:prstGeom>
        </p:spPr>
        <p:txBody>
          <a:bodyPr anchor="t" anchorCtr="0"/>
          <a:lstStyle>
            <a:lvl1pPr marL="0" indent="0">
              <a:spcBef>
                <a:spcPts val="0"/>
              </a:spcBef>
              <a:buNone/>
              <a:defRPr sz="2400">
                <a:solidFill>
                  <a:srgbClr val="0A0A32"/>
                </a:solidFill>
                <a:latin typeface="Arial" panose="020B0604020202020204" pitchFamily="34" charset="0"/>
                <a:ea typeface="Verdana" panose="020B060403050404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Content Placeholder 6"/>
          <p:cNvSpPr>
            <a:spLocks noGrp="1"/>
          </p:cNvSpPr>
          <p:nvPr>
            <p:ph sz="quarter" idx="12" hasCustomPrompt="1"/>
          </p:nvPr>
        </p:nvSpPr>
        <p:spPr>
          <a:xfrm>
            <a:off x="3459480" y="2133600"/>
            <a:ext cx="5303520" cy="1188720"/>
          </a:xfrm>
          <a:prstGeom prst="rect">
            <a:avLst/>
          </a:prstGeom>
        </p:spPr>
        <p:txBody>
          <a:bodyPr anchor="t"/>
          <a:lstStyle>
            <a:lvl1pPr algn="ctr">
              <a:defRPr sz="3200" b="1">
                <a:solidFill>
                  <a:srgbClr val="0A0A32"/>
                </a:solidFill>
                <a:latin typeface="Arial" panose="020B0604020202020204" pitchFamily="34" charset="0"/>
                <a:ea typeface="Verdana" panose="020B0604030504040204" pitchFamily="34" charset="0"/>
                <a:cs typeface="Arial" panose="020B060402020202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0" y="2361636"/>
            <a:ext cx="2362200" cy="213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6"/>
          <p:cNvSpPr>
            <a:spLocks noGrp="1"/>
          </p:cNvSpPr>
          <p:nvPr>
            <p:ph sz="quarter" idx="14" hasCustomPrompt="1"/>
          </p:nvPr>
        </p:nvSpPr>
        <p:spPr>
          <a:xfrm>
            <a:off x="3459480" y="3733800"/>
            <a:ext cx="5303520" cy="548640"/>
          </a:xfrm>
          <a:prstGeom prst="rect">
            <a:avLst/>
          </a:prstGeom>
        </p:spPr>
        <p:txBody>
          <a:bodyPr anchor="t"/>
          <a:lstStyle>
            <a:lvl1pPr algn="ctr">
              <a:defRPr sz="3200" b="1">
                <a:solidFill>
                  <a:srgbClr val="0A0A32"/>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13" name="Content Placeholder 6"/>
          <p:cNvSpPr>
            <a:spLocks noGrp="1"/>
          </p:cNvSpPr>
          <p:nvPr>
            <p:ph sz="quarter" idx="15" hasCustomPrompt="1"/>
          </p:nvPr>
        </p:nvSpPr>
        <p:spPr>
          <a:xfrm>
            <a:off x="3505200" y="4365210"/>
            <a:ext cx="5303520" cy="1691640"/>
          </a:xfrm>
          <a:prstGeom prst="rect">
            <a:avLst/>
          </a:prstGeom>
        </p:spPr>
        <p:txBody>
          <a:bodyPr anchor="t"/>
          <a:lstStyle>
            <a:lvl1pPr algn="ctr">
              <a:defRPr sz="3600" b="1">
                <a:solidFill>
                  <a:srgbClr val="B60000"/>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Tree>
    <p:extLst>
      <p:ext uri="{BB962C8B-B14F-4D97-AF65-F5344CB8AC3E}">
        <p14:creationId xmlns:p14="http://schemas.microsoft.com/office/powerpoint/2010/main" val="2736343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0" name="Rectangle 19"/>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487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8"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4004198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2" name="Title Placeholder 1"/>
          <p:cNvSpPr>
            <a:spLocks noGrp="1"/>
          </p:cNvSpPr>
          <p:nvPr>
            <p:ph type="title"/>
          </p:nvPr>
        </p:nvSpPr>
        <p:spPr>
          <a:xfrm>
            <a:off x="289213" y="152400"/>
            <a:ext cx="8565574" cy="8364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Copyright" descr="©McGraw-Hill Education&#10;"/>
          <p:cNvSpPr txBox="1">
            <a:spLocks/>
          </p:cNvSpPr>
          <p:nvPr userDrawn="1"/>
        </p:nvSpPr>
        <p:spPr>
          <a:xfrm>
            <a:off x="0" y="6705600"/>
            <a:ext cx="155448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©2020 McGraw-Hill Education</a:t>
            </a:r>
          </a:p>
        </p:txBody>
      </p:sp>
      <p:sp>
        <p:nvSpPr>
          <p:cNvPr id="6" name="TextBox 5"/>
          <p:cNvSpPr txBox="1"/>
          <p:nvPr userDrawn="1"/>
        </p:nvSpPr>
        <p:spPr>
          <a:xfrm>
            <a:off x="8503920" y="6477000"/>
            <a:ext cx="640080" cy="182880"/>
          </a:xfrm>
          <a:prstGeom prst="rect">
            <a:avLst/>
          </a:prstGeom>
          <a:noFill/>
        </p:spPr>
        <p:txBody>
          <a:bodyPr wrap="square" rtlCol="0" anchor="ctr">
            <a:noAutofit/>
          </a:bodyPr>
          <a:lstStyle/>
          <a:p>
            <a:pPr algn="r"/>
            <a:r>
              <a:rPr lang="en-US" sz="1200" b="1" dirty="0"/>
              <a:t>12-</a:t>
            </a:r>
            <a:fld id="{D284030D-0224-4BD8-89C1-1614B36E06C2}" type="slidenum">
              <a:rPr lang="en-US" sz="1200" b="1" smtClean="0"/>
              <a:pPr algn="r"/>
              <a:t>‹#›</a:t>
            </a:fld>
            <a:endParaRPr lang="en-US" sz="1200" b="1" dirty="0"/>
          </a:p>
        </p:txBody>
      </p:sp>
    </p:spTree>
    <p:extLst>
      <p:ext uri="{BB962C8B-B14F-4D97-AF65-F5344CB8AC3E}">
        <p14:creationId xmlns:p14="http://schemas.microsoft.com/office/powerpoint/2010/main" val="2511135789"/>
      </p:ext>
    </p:extLst>
  </p:cSld>
  <p:clrMap bg1="lt1" tx1="dk1" bg2="lt2" tx2="dk2" accent1="accent1" accent2="accent2" accent3="accent3" accent4="accent4" accent5="accent5" accent6="accent6" hlink="hlink" folHlink="folHlink"/>
  <p:sldLayoutIdLst>
    <p:sldLayoutId id="2147483922" r:id="rId1"/>
    <p:sldLayoutId id="2147483917" r:id="rId2"/>
    <p:sldLayoutId id="2147483919" r:id="rId3"/>
    <p:sldLayoutId id="2147483920" r:id="rId4"/>
    <p:sldLayoutId id="2147483921" r:id="rId5"/>
    <p:sldLayoutId id="2147483918" r:id="rId6"/>
  </p:sldLayoutIdLst>
  <p:hf hdr="0" ftr="0" dt="0"/>
  <p:txStyles>
    <p:titleStyle>
      <a:lvl1pPr algn="l" defTabSz="914400" rtl="0" eaLnBrk="1" latinLnBrk="0" hangingPunct="1">
        <a:spcBef>
          <a:spcPct val="0"/>
        </a:spcBef>
        <a:buNone/>
        <a:defRPr sz="4000" kern="1200" spc="-100" baseline="0">
          <a:solidFill>
            <a:srgbClr val="0B5B7F"/>
          </a:solidFill>
          <a:latin typeface="+mj-lt"/>
          <a:ea typeface="+mj-ea"/>
          <a:cs typeface="Aharoni" pitchFamily="2" charset="-79"/>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32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20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6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9.xml"/><Relationship Id="rId1" Type="http://schemas.openxmlformats.org/officeDocument/2006/relationships/vmlDrawing" Target="../drawings/vmlDrawing1.vml"/><Relationship Id="rId4" Type="http://schemas.openxmlformats.org/officeDocument/2006/relationships/image" Target="../media/image5.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9.xml"/><Relationship Id="rId1" Type="http://schemas.openxmlformats.org/officeDocument/2006/relationships/vmlDrawing" Target="../drawings/vmlDrawing2.vml"/><Relationship Id="rId4" Type="http://schemas.openxmlformats.org/officeDocument/2006/relationships/image" Target="../media/image6.w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0.xml"/><Relationship Id="rId1" Type="http://schemas.openxmlformats.org/officeDocument/2006/relationships/vmlDrawing" Target="../drawings/vmlDrawing3.vml"/><Relationship Id="rId6" Type="http://schemas.openxmlformats.org/officeDocument/2006/relationships/image" Target="../media/image8.wmf"/><Relationship Id="rId5" Type="http://schemas.openxmlformats.org/officeDocument/2006/relationships/oleObject" Target="../embeddings/oleObject4.bin"/><Relationship Id="rId4" Type="http://schemas.openxmlformats.org/officeDocument/2006/relationships/image" Target="../media/image7.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i="1" dirty="0"/>
              <a:t>Finance</a:t>
            </a:r>
          </a:p>
        </p:txBody>
      </p:sp>
      <p:sp>
        <p:nvSpPr>
          <p:cNvPr id="15" name="Text Placeholder 2"/>
          <p:cNvSpPr>
            <a:spLocks noGrp="1"/>
          </p:cNvSpPr>
          <p:nvPr>
            <p:ph type="body" idx="1"/>
          </p:nvPr>
        </p:nvSpPr>
        <p:spPr/>
        <p:txBody>
          <a:bodyPr/>
          <a:lstStyle/>
          <a:p>
            <a:r>
              <a:rPr lang="en-US" dirty="0"/>
              <a:t>5th Edition</a:t>
            </a:r>
          </a:p>
        </p:txBody>
      </p:sp>
      <p:sp>
        <p:nvSpPr>
          <p:cNvPr id="14" name="Content Placeholder 3"/>
          <p:cNvSpPr>
            <a:spLocks noGrp="1"/>
          </p:cNvSpPr>
          <p:nvPr>
            <p:ph sz="quarter" idx="12"/>
          </p:nvPr>
        </p:nvSpPr>
        <p:spPr/>
        <p:txBody>
          <a:bodyPr/>
          <a:lstStyle/>
          <a:p>
            <a:r>
              <a:rPr lang="en-US" dirty="0"/>
              <a:t>Cornett, Adair, and Nofsinger</a:t>
            </a:r>
          </a:p>
        </p:txBody>
      </p:sp>
      <p:sp>
        <p:nvSpPr>
          <p:cNvPr id="12" name="Content Placeholder 4"/>
          <p:cNvSpPr>
            <a:spLocks noGrp="1"/>
          </p:cNvSpPr>
          <p:nvPr>
            <p:ph sz="quarter" idx="14"/>
          </p:nvPr>
        </p:nvSpPr>
        <p:spPr/>
        <p:txBody>
          <a:bodyPr/>
          <a:lstStyle/>
          <a:p>
            <a:r>
              <a:rPr lang="en-US" dirty="0"/>
              <a:t>Chapter 12</a:t>
            </a:r>
          </a:p>
        </p:txBody>
      </p:sp>
      <p:sp>
        <p:nvSpPr>
          <p:cNvPr id="13" name="Content Placeholder 5"/>
          <p:cNvSpPr>
            <a:spLocks noGrp="1"/>
          </p:cNvSpPr>
          <p:nvPr>
            <p:ph sz="quarter" idx="15"/>
          </p:nvPr>
        </p:nvSpPr>
        <p:spPr/>
        <p:txBody>
          <a:bodyPr/>
          <a:lstStyle/>
          <a:p>
            <a:r>
              <a:rPr lang="en-US" dirty="0"/>
              <a:t>Estimating Cash Flows on Capital Budgeting Projects</a:t>
            </a:r>
          </a:p>
        </p:txBody>
      </p:sp>
      <p:sp>
        <p:nvSpPr>
          <p:cNvPr id="11" name="Content Placeholder 6"/>
          <p:cNvSpPr>
            <a:spLocks noGrp="1"/>
          </p:cNvSpPr>
          <p:nvPr>
            <p:ph sz="quarter" idx="13"/>
          </p:nvPr>
        </p:nvSpPr>
        <p:spPr>
          <a:xfrm>
            <a:off x="0" y="6750050"/>
            <a:ext cx="9144000" cy="113030"/>
          </a:xfrm>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414768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Straight-Line Depreciation</a:t>
            </a:r>
            <a:endParaRPr lang="en-US" sz="1500" dirty="0"/>
          </a:p>
        </p:txBody>
      </p:sp>
      <p:sp>
        <p:nvSpPr>
          <p:cNvPr id="3" name="Content Placeholder 2"/>
          <p:cNvSpPr>
            <a:spLocks noGrp="1"/>
          </p:cNvSpPr>
          <p:nvPr>
            <p:ph idx="1"/>
          </p:nvPr>
        </p:nvSpPr>
        <p:spPr>
          <a:xfrm>
            <a:off x="443625" y="1295400"/>
            <a:ext cx="8229600" cy="2133600"/>
          </a:xfrm>
        </p:spPr>
        <p:txBody>
          <a:bodyPr/>
          <a:lstStyle/>
          <a:p>
            <a:r>
              <a:rPr lang="en-US" altLang="en-US" dirty="0"/>
              <a:t>Annual depreciation for each year will be equal to the depreciable basis minus the projected ending book value, all over the number of years in the life of the asset.</a:t>
            </a:r>
          </a:p>
        </p:txBody>
      </p:sp>
      <p:graphicFrame>
        <p:nvGraphicFramePr>
          <p:cNvPr id="4" name="Object 3"/>
          <p:cNvGraphicFramePr>
            <a:graphicFrameLocks noChangeAspect="1"/>
          </p:cNvGraphicFramePr>
          <p:nvPr>
            <p:extLst>
              <p:ext uri="{D42A27DB-BD31-4B8C-83A1-F6EECF244321}">
                <p14:modId xmlns:p14="http://schemas.microsoft.com/office/powerpoint/2010/main" val="4088324546"/>
              </p:ext>
            </p:extLst>
          </p:nvPr>
        </p:nvGraphicFramePr>
        <p:xfrm>
          <a:off x="829498" y="4114800"/>
          <a:ext cx="7485005" cy="822960"/>
        </p:xfrm>
        <a:graphic>
          <a:graphicData uri="http://schemas.openxmlformats.org/presentationml/2006/ole">
            <mc:AlternateContent xmlns:mc="http://schemas.openxmlformats.org/markup-compatibility/2006">
              <mc:Choice xmlns:v="urn:schemas-microsoft-com:vml" Requires="v">
                <p:oleObj spid="_x0000_s78899" name="Equation" r:id="rId3" imgW="3695400" imgH="406080" progId="Equation.DSMT4">
                  <p:embed/>
                </p:oleObj>
              </mc:Choice>
              <mc:Fallback>
                <p:oleObj name="Equation" r:id="rId3" imgW="3695400" imgH="406080" progId="Equation.DSMT4">
                  <p:embed/>
                  <p:pic>
                    <p:nvPicPr>
                      <p:cNvPr id="0" name=""/>
                      <p:cNvPicPr/>
                      <p:nvPr/>
                    </p:nvPicPr>
                    <p:blipFill>
                      <a:blip r:embed="rId4"/>
                      <a:stretch>
                        <a:fillRect/>
                      </a:stretch>
                    </p:blipFill>
                    <p:spPr>
                      <a:xfrm>
                        <a:off x="829498" y="4114800"/>
                        <a:ext cx="7485005" cy="822960"/>
                      </a:xfrm>
                      <a:prstGeom prst="rect">
                        <a:avLst/>
                      </a:prstGeom>
                    </p:spPr>
                  </p:pic>
                </p:oleObj>
              </mc:Fallback>
            </mc:AlternateContent>
          </a:graphicData>
        </a:graphic>
      </p:graphicFrame>
    </p:spTree>
    <p:extLst>
      <p:ext uri="{BB962C8B-B14F-4D97-AF65-F5344CB8AC3E}">
        <p14:creationId xmlns:p14="http://schemas.microsoft.com/office/powerpoint/2010/main" val="15936909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Calculating Operating Cash Flow</a:t>
            </a:r>
          </a:p>
        </p:txBody>
      </p:sp>
      <p:sp>
        <p:nvSpPr>
          <p:cNvPr id="3" name="Content Placeholder 2"/>
          <p:cNvSpPr>
            <a:spLocks noGrp="1"/>
          </p:cNvSpPr>
          <p:nvPr>
            <p:ph idx="1"/>
          </p:nvPr>
        </p:nvSpPr>
        <p:spPr/>
        <p:txBody>
          <a:bodyPr/>
          <a:lstStyle/>
          <a:p>
            <a:r>
              <a:rPr lang="en-US" dirty="0"/>
              <a:t>Recall that FCF components will be constructed as opposed to taking them from an income statement someone else has produced.</a:t>
            </a:r>
          </a:p>
          <a:p>
            <a:pPr lvl="1"/>
            <a:r>
              <a:rPr lang="en-US" dirty="0"/>
              <a:t>Helpful to conduct calculation by using a “quasi-income statement.”</a:t>
            </a:r>
          </a:p>
        </p:txBody>
      </p:sp>
      <p:sp>
        <p:nvSpPr>
          <p:cNvPr id="4" name="Content Placeholder 3"/>
          <p:cNvSpPr>
            <a:spLocks noGrp="1"/>
          </p:cNvSpPr>
          <p:nvPr>
            <p:ph idx="10"/>
          </p:nvPr>
        </p:nvSpPr>
        <p:spPr>
          <a:xfrm>
            <a:off x="1737360" y="4724400"/>
            <a:ext cx="5669280" cy="1295400"/>
          </a:xfrm>
        </p:spPr>
        <p:txBody>
          <a:bodyPr/>
          <a:lstStyle/>
          <a:p>
            <a:r>
              <a:rPr lang="en-US" sz="2800" dirty="0"/>
              <a:t>Operating Cash Flow (OCF) = </a:t>
            </a:r>
            <a:r>
              <a:rPr lang="en-US" sz="2800" i="1" dirty="0"/>
              <a:t>EBIT(1 − Tax rate) + Depreciation</a:t>
            </a:r>
          </a:p>
        </p:txBody>
      </p:sp>
    </p:spTree>
    <p:extLst>
      <p:ext uri="{BB962C8B-B14F-4D97-AF65-F5344CB8AC3E}">
        <p14:creationId xmlns:p14="http://schemas.microsoft.com/office/powerpoint/2010/main" val="597275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Calculating Changes in Gross Fixed Assets</a:t>
            </a:r>
            <a:endParaRPr lang="en-US" sz="1500" dirty="0"/>
          </a:p>
        </p:txBody>
      </p:sp>
      <p:sp>
        <p:nvSpPr>
          <p:cNvPr id="3" name="Content Placeholder 2"/>
          <p:cNvSpPr>
            <a:spLocks noGrp="1"/>
          </p:cNvSpPr>
          <p:nvPr>
            <p:ph idx="1"/>
          </p:nvPr>
        </p:nvSpPr>
        <p:spPr>
          <a:xfrm>
            <a:off x="443625" y="1295400"/>
            <a:ext cx="8229600" cy="3200400"/>
          </a:xfrm>
        </p:spPr>
        <p:txBody>
          <a:bodyPr/>
          <a:lstStyle/>
          <a:p>
            <a:r>
              <a:rPr lang="en-US" altLang="en-US" dirty="0"/>
              <a:t>Almost always change at both beginning and end of project.</a:t>
            </a:r>
          </a:p>
          <a:p>
            <a:pPr lvl="1"/>
            <a:r>
              <a:rPr lang="en-US" altLang="en-US" dirty="0"/>
              <a:t>At beginning of project, change in gross fixed assets equals asset’s depreciable basis.</a:t>
            </a:r>
          </a:p>
          <a:p>
            <a:pPr lvl="1"/>
            <a:r>
              <a:rPr lang="en-US" altLang="en-US" dirty="0"/>
              <a:t>At end of project, tax consequences from the sale of any asset must be considered.</a:t>
            </a:r>
          </a:p>
        </p:txBody>
      </p:sp>
      <p:graphicFrame>
        <p:nvGraphicFramePr>
          <p:cNvPr id="4" name="Object 3"/>
          <p:cNvGraphicFramePr>
            <a:graphicFrameLocks noChangeAspect="1"/>
          </p:cNvGraphicFramePr>
          <p:nvPr>
            <p:extLst>
              <p:ext uri="{D42A27DB-BD31-4B8C-83A1-F6EECF244321}">
                <p14:modId xmlns:p14="http://schemas.microsoft.com/office/powerpoint/2010/main" val="1787138234"/>
              </p:ext>
            </p:extLst>
          </p:nvPr>
        </p:nvGraphicFramePr>
        <p:xfrm>
          <a:off x="457200" y="4989513"/>
          <a:ext cx="8229600" cy="522315"/>
        </p:xfrm>
        <a:graphic>
          <a:graphicData uri="http://schemas.openxmlformats.org/presentationml/2006/ole">
            <mc:AlternateContent xmlns:mc="http://schemas.openxmlformats.org/markup-compatibility/2006">
              <mc:Choice xmlns:v="urn:schemas-microsoft-com:vml" Requires="v">
                <p:oleObj spid="_x0000_s79922" name="Equation" r:id="rId3" imgW="3809880" imgH="241200" progId="Equation.DSMT4">
                  <p:embed/>
                </p:oleObj>
              </mc:Choice>
              <mc:Fallback>
                <p:oleObj name="Equation" r:id="rId3" imgW="3809880" imgH="241200" progId="Equation.DSMT4">
                  <p:embed/>
                  <p:pic>
                    <p:nvPicPr>
                      <p:cNvPr id="4" name="Object 3"/>
                      <p:cNvPicPr/>
                      <p:nvPr/>
                    </p:nvPicPr>
                    <p:blipFill>
                      <a:blip r:embed="rId4"/>
                      <a:stretch>
                        <a:fillRect/>
                      </a:stretch>
                    </p:blipFill>
                    <p:spPr>
                      <a:xfrm>
                        <a:off x="457200" y="4989513"/>
                        <a:ext cx="8229600" cy="522315"/>
                      </a:xfrm>
                      <a:prstGeom prst="rect">
                        <a:avLst/>
                      </a:prstGeom>
                    </p:spPr>
                  </p:pic>
                </p:oleObj>
              </mc:Fallback>
            </mc:AlternateContent>
          </a:graphicData>
        </a:graphic>
      </p:graphicFrame>
    </p:spTree>
    <p:extLst>
      <p:ext uri="{BB962C8B-B14F-4D97-AF65-F5344CB8AC3E}">
        <p14:creationId xmlns:p14="http://schemas.microsoft.com/office/powerpoint/2010/main" val="17903817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Calculating Changes in Net Working Capital</a:t>
            </a:r>
            <a:endParaRPr lang="en-US" sz="1200" dirty="0"/>
          </a:p>
        </p:txBody>
      </p:sp>
      <p:sp>
        <p:nvSpPr>
          <p:cNvPr id="3" name="Content Placeholder 2"/>
          <p:cNvSpPr>
            <a:spLocks noGrp="1"/>
          </p:cNvSpPr>
          <p:nvPr>
            <p:ph idx="1"/>
          </p:nvPr>
        </p:nvSpPr>
        <p:spPr>
          <a:xfrm>
            <a:off x="443625" y="1295400"/>
            <a:ext cx="8229600" cy="5212080"/>
          </a:xfrm>
        </p:spPr>
        <p:txBody>
          <a:bodyPr/>
          <a:lstStyle/>
          <a:p>
            <a:r>
              <a:rPr lang="en-US" altLang="en-US" dirty="0"/>
              <a:t>Several assumptions can be made concerning necessary NWC.</a:t>
            </a:r>
          </a:p>
          <a:p>
            <a:pPr lvl="1"/>
            <a:r>
              <a:rPr lang="en-US" altLang="en-US" dirty="0"/>
              <a:t>Most straightforward is to assume we add NWC at the beginning of project and subtract at end.</a:t>
            </a:r>
          </a:p>
          <a:p>
            <a:r>
              <a:rPr lang="en-US" altLang="en-US" dirty="0"/>
              <a:t>Cash, once invested in NWC, replenishes itself until we manually take it back out.</a:t>
            </a:r>
          </a:p>
          <a:p>
            <a:pPr lvl="1"/>
            <a:r>
              <a:rPr lang="en-US" altLang="en-US" dirty="0"/>
              <a:t>Thus, when we look at the levels of NWC throughout the life of a project, it is the </a:t>
            </a:r>
            <a:r>
              <a:rPr lang="en-US" altLang="en-US" i="1" dirty="0"/>
              <a:t>changes</a:t>
            </a:r>
            <a:r>
              <a:rPr lang="en-US" altLang="en-US" dirty="0"/>
              <a:t> in those levels we have to finance, not the levels themselves.</a:t>
            </a:r>
          </a:p>
        </p:txBody>
      </p:sp>
    </p:spTree>
    <p:extLst>
      <p:ext uri="{BB962C8B-B14F-4D97-AF65-F5344CB8AC3E}">
        <p14:creationId xmlns:p14="http://schemas.microsoft.com/office/powerpoint/2010/main" val="3005494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Accelerated Depreciation and the Half-Year Convention</a:t>
            </a:r>
            <a:endParaRPr lang="en-US" sz="1000" dirty="0"/>
          </a:p>
        </p:txBody>
      </p:sp>
      <p:sp>
        <p:nvSpPr>
          <p:cNvPr id="3" name="Content Placeholder 2"/>
          <p:cNvSpPr>
            <a:spLocks noGrp="1"/>
          </p:cNvSpPr>
          <p:nvPr>
            <p:ph idx="1"/>
          </p:nvPr>
        </p:nvSpPr>
        <p:spPr>
          <a:xfrm>
            <a:off x="443625" y="1295400"/>
            <a:ext cx="8229600" cy="5212080"/>
          </a:xfrm>
        </p:spPr>
        <p:txBody>
          <a:bodyPr/>
          <a:lstStyle/>
          <a:p>
            <a:r>
              <a:rPr lang="en-US" altLang="en-US" dirty="0"/>
              <a:t>IRS requires depreciation calculation using half-year convention.</a:t>
            </a:r>
          </a:p>
          <a:p>
            <a:pPr lvl="1"/>
            <a:r>
              <a:rPr lang="en-US" altLang="en-US" dirty="0"/>
              <a:t>Half-year convention essentially says property placed in service during a given period is assumed to be placed in service at the midpoint of that period.</a:t>
            </a:r>
          </a:p>
          <a:p>
            <a:pPr lvl="1"/>
            <a:r>
              <a:rPr lang="en-US" altLang="en-US" dirty="0"/>
              <a:t>IRS names an asset’s </a:t>
            </a:r>
            <a:r>
              <a:rPr lang="en-US" altLang="en-US" b="1" dirty="0"/>
              <a:t>class life </a:t>
            </a:r>
            <a:r>
              <a:rPr lang="en-US" altLang="en-US" dirty="0"/>
              <a:t>according to how long the asset will live, not according to how many of the firm’s calendar years the depreciation will stretch across.</a:t>
            </a:r>
          </a:p>
        </p:txBody>
      </p:sp>
    </p:spTree>
    <p:extLst>
      <p:ext uri="{BB962C8B-B14F-4D97-AF65-F5344CB8AC3E}">
        <p14:creationId xmlns:p14="http://schemas.microsoft.com/office/powerpoint/2010/main" val="4363456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Straight-Line Depreciation with Half-Year Convention</a:t>
            </a:r>
            <a:endParaRPr lang="en-US" sz="1000" dirty="0"/>
          </a:p>
        </p:txBody>
      </p:sp>
      <p:sp>
        <p:nvSpPr>
          <p:cNvPr id="3" name="Content Placeholder 2"/>
          <p:cNvSpPr>
            <a:spLocks noGrp="1"/>
          </p:cNvSpPr>
          <p:nvPr>
            <p:ph idx="1"/>
          </p:nvPr>
        </p:nvSpPr>
        <p:spPr>
          <a:xfrm>
            <a:off x="443625" y="2118360"/>
            <a:ext cx="8229600" cy="548640"/>
          </a:xfrm>
          <a:solidFill>
            <a:srgbClr val="AAC1D3"/>
          </a:solidFill>
        </p:spPr>
        <p:txBody>
          <a:bodyPr anchor="ctr"/>
          <a:lstStyle/>
          <a:p>
            <a:pPr algn="ctr"/>
            <a:r>
              <a:rPr lang="en-US" sz="2400" b="1" dirty="0"/>
              <a:t>Normal Recovery Period</a:t>
            </a:r>
            <a:endParaRPr lang="en-US" sz="2400" dirty="0"/>
          </a:p>
        </p:txBody>
      </p:sp>
      <p:graphicFrame>
        <p:nvGraphicFramePr>
          <p:cNvPr id="7" name="Table 3"/>
          <p:cNvGraphicFramePr>
            <a:graphicFrameLocks noGrp="1"/>
          </p:cNvGraphicFramePr>
          <p:nvPr>
            <p:ph idx="10"/>
            <p:extLst>
              <p:ext uri="{D42A27DB-BD31-4B8C-83A1-F6EECF244321}">
                <p14:modId xmlns:p14="http://schemas.microsoft.com/office/powerpoint/2010/main" val="526310730"/>
              </p:ext>
            </p:extLst>
          </p:nvPr>
        </p:nvGraphicFramePr>
        <p:xfrm>
          <a:off x="442913" y="2667000"/>
          <a:ext cx="8229598" cy="3200400"/>
        </p:xfrm>
        <a:graphic>
          <a:graphicData uri="http://schemas.openxmlformats.org/drawingml/2006/table">
            <a:tbl>
              <a:tblPr firstRow="1" bandRow="1">
                <a:tableStyleId>{5C22544A-7EE6-4342-B048-85BDC9FD1C3A}</a:tableStyleId>
              </a:tblPr>
              <a:tblGrid>
                <a:gridCol w="968188">
                  <a:extLst>
                    <a:ext uri="{9D8B030D-6E8A-4147-A177-3AD203B41FA5}">
                      <a16:colId xmlns:a16="http://schemas.microsoft.com/office/drawing/2014/main" val="1617011173"/>
                    </a:ext>
                  </a:extLst>
                </a:gridCol>
                <a:gridCol w="1452282">
                  <a:extLst>
                    <a:ext uri="{9D8B030D-6E8A-4147-A177-3AD203B41FA5}">
                      <a16:colId xmlns:a16="http://schemas.microsoft.com/office/drawing/2014/main" val="2076797730"/>
                    </a:ext>
                  </a:extLst>
                </a:gridCol>
                <a:gridCol w="1452282">
                  <a:extLst>
                    <a:ext uri="{9D8B030D-6E8A-4147-A177-3AD203B41FA5}">
                      <a16:colId xmlns:a16="http://schemas.microsoft.com/office/drawing/2014/main" val="1204685916"/>
                    </a:ext>
                  </a:extLst>
                </a:gridCol>
                <a:gridCol w="1452282">
                  <a:extLst>
                    <a:ext uri="{9D8B030D-6E8A-4147-A177-3AD203B41FA5}">
                      <a16:colId xmlns:a16="http://schemas.microsoft.com/office/drawing/2014/main" val="3150160323"/>
                    </a:ext>
                  </a:extLst>
                </a:gridCol>
                <a:gridCol w="1452282">
                  <a:extLst>
                    <a:ext uri="{9D8B030D-6E8A-4147-A177-3AD203B41FA5}">
                      <a16:colId xmlns:a16="http://schemas.microsoft.com/office/drawing/2014/main" val="2967326220"/>
                    </a:ext>
                  </a:extLst>
                </a:gridCol>
                <a:gridCol w="1452282">
                  <a:extLst>
                    <a:ext uri="{9D8B030D-6E8A-4147-A177-3AD203B41FA5}">
                      <a16:colId xmlns:a16="http://schemas.microsoft.com/office/drawing/2014/main" val="552415516"/>
                    </a:ext>
                  </a:extLst>
                </a:gridCol>
              </a:tblGrid>
              <a:tr h="457200">
                <a:tc>
                  <a:txBody>
                    <a:bodyPr/>
                    <a:lstStyle/>
                    <a:p>
                      <a:pPr marL="0" algn="ctr">
                        <a:lnSpc>
                          <a:spcPct val="100000"/>
                        </a:lnSpc>
                      </a:pPr>
                      <a:r>
                        <a:rPr sz="2000" b="1" spc="-100" dirty="0">
                          <a:solidFill>
                            <a:srgbClr val="231F20"/>
                          </a:solidFill>
                          <a:latin typeface="+mj-lt"/>
                          <a:cs typeface="Proxima Nova Rg"/>
                        </a:rPr>
                        <a:t>Y</a:t>
                      </a:r>
                      <a:r>
                        <a:rPr sz="2000" b="1" dirty="0">
                          <a:solidFill>
                            <a:srgbClr val="231F20"/>
                          </a:solidFill>
                          <a:latin typeface="+mj-lt"/>
                          <a:cs typeface="Proxima Nova Rg"/>
                        </a:rPr>
                        <a:t>ear</a:t>
                      </a:r>
                      <a:endParaRPr sz="2000" dirty="0">
                        <a:latin typeface="+mj-lt"/>
                        <a:cs typeface="Proxima Nova Rg"/>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CDD"/>
                    </a:solidFill>
                  </a:tcPr>
                </a:tc>
                <a:tc>
                  <a:txBody>
                    <a:bodyPr/>
                    <a:lstStyle/>
                    <a:p>
                      <a:pPr marL="0" algn="ctr">
                        <a:lnSpc>
                          <a:spcPct val="100000"/>
                        </a:lnSpc>
                      </a:pPr>
                      <a:r>
                        <a:rPr sz="2000" b="1" dirty="0">
                          <a:solidFill>
                            <a:srgbClr val="231F20"/>
                          </a:solidFill>
                          <a:latin typeface="+mj-lt"/>
                          <a:cs typeface="Proxima Nova Rg"/>
                        </a:rPr>
                        <a:t>2.5</a:t>
                      </a:r>
                      <a:endParaRPr sz="2000" dirty="0">
                        <a:latin typeface="+mj-lt"/>
                        <a:cs typeface="Proxima Nova Rg"/>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CDD"/>
                    </a:solidFill>
                  </a:tcPr>
                </a:tc>
                <a:tc>
                  <a:txBody>
                    <a:bodyPr/>
                    <a:lstStyle/>
                    <a:p>
                      <a:pPr marL="0" algn="ctr">
                        <a:lnSpc>
                          <a:spcPct val="100000"/>
                        </a:lnSpc>
                      </a:pPr>
                      <a:r>
                        <a:rPr sz="2000" b="1" dirty="0">
                          <a:solidFill>
                            <a:srgbClr val="231F20"/>
                          </a:solidFill>
                          <a:latin typeface="+mj-lt"/>
                          <a:cs typeface="Proxima Nova Rg"/>
                        </a:rPr>
                        <a:t>3</a:t>
                      </a:r>
                      <a:endParaRPr sz="2000" dirty="0">
                        <a:latin typeface="+mj-lt"/>
                        <a:cs typeface="Proxima Nova Rg"/>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CDD"/>
                    </a:solidFill>
                  </a:tcPr>
                </a:tc>
                <a:tc>
                  <a:txBody>
                    <a:bodyPr/>
                    <a:lstStyle/>
                    <a:p>
                      <a:pPr marL="0" algn="ctr">
                        <a:lnSpc>
                          <a:spcPct val="100000"/>
                        </a:lnSpc>
                      </a:pPr>
                      <a:r>
                        <a:rPr sz="2000" b="1" dirty="0">
                          <a:solidFill>
                            <a:srgbClr val="231F20"/>
                          </a:solidFill>
                          <a:latin typeface="+mj-lt"/>
                          <a:cs typeface="Proxima Nova Rg"/>
                        </a:rPr>
                        <a:t>3.5</a:t>
                      </a:r>
                      <a:endParaRPr sz="2000" dirty="0">
                        <a:latin typeface="+mj-lt"/>
                        <a:cs typeface="Proxima Nova Rg"/>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CDD"/>
                    </a:solidFill>
                  </a:tcPr>
                </a:tc>
                <a:tc>
                  <a:txBody>
                    <a:bodyPr/>
                    <a:lstStyle/>
                    <a:p>
                      <a:pPr marL="0" marR="130810" algn="ctr">
                        <a:lnSpc>
                          <a:spcPct val="100000"/>
                        </a:lnSpc>
                      </a:pPr>
                      <a:r>
                        <a:rPr sz="2000" b="1" dirty="0">
                          <a:solidFill>
                            <a:srgbClr val="231F20"/>
                          </a:solidFill>
                          <a:latin typeface="+mj-lt"/>
                          <a:cs typeface="Proxima Nova Rg"/>
                        </a:rPr>
                        <a:t>4</a:t>
                      </a:r>
                      <a:endParaRPr sz="2000" dirty="0">
                        <a:latin typeface="+mj-lt"/>
                        <a:cs typeface="Proxima Nova Rg"/>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CDD"/>
                    </a:solidFill>
                  </a:tcPr>
                </a:tc>
                <a:tc>
                  <a:txBody>
                    <a:bodyPr/>
                    <a:lstStyle/>
                    <a:p>
                      <a:pPr marL="0" marR="182880" algn="ctr">
                        <a:lnSpc>
                          <a:spcPct val="100000"/>
                        </a:lnSpc>
                      </a:pPr>
                      <a:r>
                        <a:rPr sz="2000" b="1" dirty="0">
                          <a:solidFill>
                            <a:srgbClr val="231F20"/>
                          </a:solidFill>
                          <a:latin typeface="+mj-lt"/>
                          <a:cs typeface="Proxima Nova Rg"/>
                        </a:rPr>
                        <a:t>5</a:t>
                      </a:r>
                      <a:endParaRPr sz="2000" dirty="0">
                        <a:latin typeface="+mj-lt"/>
                        <a:cs typeface="Proxima Nova Rg"/>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335332759"/>
                  </a:ext>
                </a:extLst>
              </a:tr>
              <a:tr h="457200">
                <a:tc>
                  <a:txBody>
                    <a:bodyPr/>
                    <a:lstStyle/>
                    <a:p>
                      <a:pPr marL="0" algn="ctr">
                        <a:lnSpc>
                          <a:spcPct val="100000"/>
                        </a:lnSpc>
                      </a:pPr>
                      <a:r>
                        <a:rPr sz="2000" b="0" dirty="0">
                          <a:solidFill>
                            <a:srgbClr val="231F20"/>
                          </a:solidFill>
                          <a:latin typeface="+mj-lt"/>
                          <a:cs typeface="Proxima Nova Lt"/>
                        </a:rPr>
                        <a:t>1</a:t>
                      </a:r>
                      <a:endParaRPr sz="2000" dirty="0">
                        <a:latin typeface="+mj-lt"/>
                        <a:cs typeface="Proxima Nova L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ctr">
                        <a:lnSpc>
                          <a:spcPct val="100000"/>
                        </a:lnSpc>
                      </a:pPr>
                      <a:r>
                        <a:rPr sz="2000" b="0" dirty="0">
                          <a:solidFill>
                            <a:srgbClr val="231F20"/>
                          </a:solidFill>
                          <a:latin typeface="+mj-lt"/>
                          <a:cs typeface="Proxima Nova Lt"/>
                        </a:rPr>
                        <a:t>20.00%</a:t>
                      </a:r>
                      <a:endParaRPr sz="2000" dirty="0">
                        <a:latin typeface="+mj-lt"/>
                        <a:cs typeface="Proxima Nova L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ctr">
                        <a:lnSpc>
                          <a:spcPct val="100000"/>
                        </a:lnSpc>
                      </a:pPr>
                      <a:r>
                        <a:rPr lang="en-US" sz="2000" b="0" dirty="0">
                          <a:solidFill>
                            <a:srgbClr val="231F20"/>
                          </a:solidFill>
                          <a:latin typeface="+mj-lt"/>
                          <a:cs typeface="Proxima Nova Lt"/>
                        </a:rPr>
                        <a:t>1</a:t>
                      </a:r>
                      <a:r>
                        <a:rPr sz="2000" b="0" dirty="0">
                          <a:solidFill>
                            <a:srgbClr val="231F20"/>
                          </a:solidFill>
                          <a:latin typeface="+mj-lt"/>
                          <a:cs typeface="Proxima Nova Lt"/>
                        </a:rPr>
                        <a:t>6.67%</a:t>
                      </a:r>
                      <a:endParaRPr sz="2000" dirty="0">
                        <a:latin typeface="+mj-lt"/>
                        <a:cs typeface="Proxima Nova L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ctr">
                        <a:lnSpc>
                          <a:spcPct val="100000"/>
                        </a:lnSpc>
                      </a:pPr>
                      <a:r>
                        <a:rPr sz="2000" b="0" dirty="0">
                          <a:solidFill>
                            <a:srgbClr val="231F20"/>
                          </a:solidFill>
                          <a:latin typeface="+mj-lt"/>
                          <a:cs typeface="Proxima Nova Lt"/>
                        </a:rPr>
                        <a:t>14.29%</a:t>
                      </a:r>
                      <a:endParaRPr sz="2000" dirty="0">
                        <a:latin typeface="+mj-lt"/>
                        <a:cs typeface="Proxima Nova L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ctr">
                        <a:lnSpc>
                          <a:spcPct val="100000"/>
                        </a:lnSpc>
                      </a:pPr>
                      <a:r>
                        <a:rPr sz="2000" b="0" dirty="0">
                          <a:solidFill>
                            <a:srgbClr val="231F20"/>
                          </a:solidFill>
                          <a:latin typeface="+mj-lt"/>
                          <a:cs typeface="Proxima Nova Lt"/>
                        </a:rPr>
                        <a:t>12.50%</a:t>
                      </a:r>
                      <a:endParaRPr sz="2000" dirty="0">
                        <a:latin typeface="+mj-lt"/>
                        <a:cs typeface="Proxima Nova L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ctr">
                        <a:lnSpc>
                          <a:spcPct val="100000"/>
                        </a:lnSpc>
                      </a:pPr>
                      <a:r>
                        <a:rPr sz="2000" b="0" dirty="0">
                          <a:solidFill>
                            <a:srgbClr val="231F20"/>
                          </a:solidFill>
                          <a:latin typeface="+mj-lt"/>
                          <a:cs typeface="Proxima Nova Lt"/>
                        </a:rPr>
                        <a:t>10.00%</a:t>
                      </a:r>
                      <a:endParaRPr sz="2000" dirty="0">
                        <a:latin typeface="+mj-lt"/>
                        <a:cs typeface="Proxima Nova L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183007042"/>
                  </a:ext>
                </a:extLst>
              </a:tr>
              <a:tr h="457200">
                <a:tc>
                  <a:txBody>
                    <a:bodyPr/>
                    <a:lstStyle/>
                    <a:p>
                      <a:pPr marL="0" algn="ctr">
                        <a:lnSpc>
                          <a:spcPct val="100000"/>
                        </a:lnSpc>
                      </a:pPr>
                      <a:r>
                        <a:rPr sz="2000" b="0" dirty="0">
                          <a:solidFill>
                            <a:srgbClr val="231F20"/>
                          </a:solidFill>
                          <a:latin typeface="+mj-lt"/>
                          <a:cs typeface="Proxima Nova Lt"/>
                        </a:rPr>
                        <a:t>2</a:t>
                      </a:r>
                      <a:endParaRPr sz="2000" dirty="0">
                        <a:latin typeface="+mj-lt"/>
                        <a:cs typeface="Proxima Nova 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2000" b="0" dirty="0">
                          <a:solidFill>
                            <a:srgbClr val="231F20"/>
                          </a:solidFill>
                          <a:latin typeface="+mj-lt"/>
                          <a:cs typeface="Proxima Nova Lt"/>
                        </a:rPr>
                        <a:t>44.00</a:t>
                      </a:r>
                      <a:endParaRPr sz="2000" dirty="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2000" b="0" dirty="0">
                          <a:solidFill>
                            <a:srgbClr val="231F20"/>
                          </a:solidFill>
                          <a:latin typeface="+mj-lt"/>
                          <a:cs typeface="Proxima Nova Lt"/>
                        </a:rPr>
                        <a:t>33.33</a:t>
                      </a:r>
                      <a:endParaRPr sz="2000" dirty="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2000" b="0" dirty="0">
                          <a:solidFill>
                            <a:srgbClr val="231F20"/>
                          </a:solidFill>
                          <a:latin typeface="+mj-lt"/>
                          <a:cs typeface="Proxima Nova Lt"/>
                        </a:rPr>
                        <a:t>28.57</a:t>
                      </a:r>
                      <a:endParaRPr sz="2000" dirty="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2000" b="0" dirty="0">
                          <a:solidFill>
                            <a:srgbClr val="231F20"/>
                          </a:solidFill>
                          <a:latin typeface="+mj-lt"/>
                          <a:cs typeface="Proxima Nova Lt"/>
                        </a:rPr>
                        <a:t>25.00</a:t>
                      </a:r>
                      <a:endParaRPr sz="200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2000" b="0" dirty="0">
                          <a:solidFill>
                            <a:srgbClr val="231F20"/>
                          </a:solidFill>
                          <a:latin typeface="+mj-lt"/>
                          <a:cs typeface="Proxima Nova Lt"/>
                        </a:rPr>
                        <a:t>20.00</a:t>
                      </a:r>
                      <a:endParaRPr sz="200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728875355"/>
                  </a:ext>
                </a:extLst>
              </a:tr>
              <a:tr h="457200">
                <a:tc>
                  <a:txBody>
                    <a:bodyPr/>
                    <a:lstStyle/>
                    <a:p>
                      <a:pPr marL="0" algn="ctr">
                        <a:lnSpc>
                          <a:spcPct val="100000"/>
                        </a:lnSpc>
                      </a:pPr>
                      <a:r>
                        <a:rPr sz="2000" b="0" dirty="0">
                          <a:solidFill>
                            <a:srgbClr val="231F20"/>
                          </a:solidFill>
                          <a:latin typeface="+mj-lt"/>
                          <a:cs typeface="Proxima Nova Lt"/>
                        </a:rPr>
                        <a:t>3</a:t>
                      </a:r>
                      <a:endParaRPr sz="2000" dirty="0">
                        <a:latin typeface="+mj-lt"/>
                        <a:cs typeface="Proxima Nova 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2000" b="0" dirty="0">
                          <a:solidFill>
                            <a:srgbClr val="231F20"/>
                          </a:solidFill>
                          <a:latin typeface="+mj-lt"/>
                          <a:cs typeface="Proxima Nova Lt"/>
                        </a:rPr>
                        <a:t>40.00</a:t>
                      </a:r>
                      <a:endParaRPr sz="2000" dirty="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2000" b="0" dirty="0">
                          <a:solidFill>
                            <a:srgbClr val="231F20"/>
                          </a:solidFill>
                          <a:latin typeface="+mj-lt"/>
                          <a:cs typeface="Proxima Nova Lt"/>
                        </a:rPr>
                        <a:t>33.33</a:t>
                      </a:r>
                      <a:endParaRPr sz="2000" dirty="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2000" b="0" dirty="0">
                          <a:solidFill>
                            <a:srgbClr val="231F20"/>
                          </a:solidFill>
                          <a:latin typeface="+mj-lt"/>
                          <a:cs typeface="Proxima Nova Lt"/>
                        </a:rPr>
                        <a:t>28.57</a:t>
                      </a:r>
                      <a:endParaRPr sz="2000" dirty="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2000" b="0" dirty="0">
                          <a:solidFill>
                            <a:srgbClr val="231F20"/>
                          </a:solidFill>
                          <a:latin typeface="+mj-lt"/>
                          <a:cs typeface="Proxima Nova Lt"/>
                        </a:rPr>
                        <a:t>25.00</a:t>
                      </a:r>
                      <a:endParaRPr sz="2000" dirty="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2000" b="0" dirty="0">
                          <a:solidFill>
                            <a:srgbClr val="231F20"/>
                          </a:solidFill>
                          <a:latin typeface="+mj-lt"/>
                          <a:cs typeface="Proxima Nova Lt"/>
                        </a:rPr>
                        <a:t>20.00</a:t>
                      </a:r>
                      <a:endParaRPr sz="200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1353160448"/>
                  </a:ext>
                </a:extLst>
              </a:tr>
              <a:tr h="457200">
                <a:tc>
                  <a:txBody>
                    <a:bodyPr/>
                    <a:lstStyle/>
                    <a:p>
                      <a:pPr marL="0" algn="ctr">
                        <a:lnSpc>
                          <a:spcPct val="100000"/>
                        </a:lnSpc>
                      </a:pPr>
                      <a:r>
                        <a:rPr sz="2000" b="0" dirty="0">
                          <a:solidFill>
                            <a:srgbClr val="231F20"/>
                          </a:solidFill>
                          <a:latin typeface="+mj-lt"/>
                          <a:cs typeface="Proxima Nova Lt"/>
                        </a:rPr>
                        <a:t>4</a:t>
                      </a:r>
                      <a:endParaRPr sz="2000" dirty="0">
                        <a:latin typeface="+mj-lt"/>
                        <a:cs typeface="Proxima Nova 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18415" algn="r">
                        <a:lnSpc>
                          <a:spcPct val="100000"/>
                        </a:lnSpc>
                      </a:pPr>
                      <a:r>
                        <a:rPr sz="2000" b="0" dirty="0">
                          <a:solidFill>
                            <a:srgbClr val="231F20"/>
                          </a:solidFill>
                          <a:latin typeface="+mj-lt"/>
                          <a:cs typeface="Proxima Nova Lt"/>
                        </a:rPr>
                        <a:t>0.00</a:t>
                      </a:r>
                      <a:endParaRPr sz="2000" dirty="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2000" b="0" dirty="0">
                          <a:solidFill>
                            <a:srgbClr val="231F20"/>
                          </a:solidFill>
                          <a:latin typeface="+mj-lt"/>
                          <a:cs typeface="Proxima Nova Lt"/>
                        </a:rPr>
                        <a:t>16.67</a:t>
                      </a:r>
                      <a:endParaRPr sz="2000" dirty="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2000" b="0" dirty="0">
                          <a:solidFill>
                            <a:srgbClr val="231F20"/>
                          </a:solidFill>
                          <a:latin typeface="+mj-lt"/>
                          <a:cs typeface="Proxima Nova Lt"/>
                        </a:rPr>
                        <a:t>28.57</a:t>
                      </a:r>
                      <a:endParaRPr sz="2000" dirty="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2000" b="0" dirty="0">
                          <a:solidFill>
                            <a:srgbClr val="231F20"/>
                          </a:solidFill>
                          <a:latin typeface="+mj-lt"/>
                          <a:cs typeface="Proxima Nova Lt"/>
                        </a:rPr>
                        <a:t>25.00</a:t>
                      </a:r>
                      <a:endParaRPr sz="200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2000" b="0" dirty="0">
                          <a:solidFill>
                            <a:srgbClr val="231F20"/>
                          </a:solidFill>
                          <a:latin typeface="+mj-lt"/>
                          <a:cs typeface="Proxima Nova Lt"/>
                        </a:rPr>
                        <a:t>20.00</a:t>
                      </a:r>
                      <a:endParaRPr sz="200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382482573"/>
                  </a:ext>
                </a:extLst>
              </a:tr>
              <a:tr h="457200">
                <a:tc>
                  <a:txBody>
                    <a:bodyPr/>
                    <a:lstStyle/>
                    <a:p>
                      <a:pPr marL="0" algn="ctr">
                        <a:lnSpc>
                          <a:spcPct val="100000"/>
                        </a:lnSpc>
                      </a:pPr>
                      <a:r>
                        <a:rPr sz="2000" b="0" dirty="0">
                          <a:solidFill>
                            <a:srgbClr val="231F20"/>
                          </a:solidFill>
                          <a:latin typeface="+mj-lt"/>
                          <a:cs typeface="Proxima Nova Lt"/>
                        </a:rPr>
                        <a:t>5</a:t>
                      </a:r>
                      <a:endParaRPr sz="2000" dirty="0">
                        <a:latin typeface="+mj-lt"/>
                        <a:cs typeface="Proxima Nova 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18415" algn="r">
                        <a:lnSpc>
                          <a:spcPct val="100000"/>
                        </a:lnSpc>
                      </a:pPr>
                      <a:r>
                        <a:rPr sz="2000" b="0" dirty="0">
                          <a:solidFill>
                            <a:srgbClr val="231F20"/>
                          </a:solidFill>
                          <a:latin typeface="+mj-lt"/>
                          <a:cs typeface="Proxima Nova Lt"/>
                        </a:rPr>
                        <a:t>0.00</a:t>
                      </a:r>
                      <a:endParaRPr sz="2000" dirty="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16510" algn="r">
                        <a:lnSpc>
                          <a:spcPct val="100000"/>
                        </a:lnSpc>
                      </a:pPr>
                      <a:r>
                        <a:rPr sz="2000" b="0" dirty="0">
                          <a:solidFill>
                            <a:srgbClr val="231F20"/>
                          </a:solidFill>
                          <a:latin typeface="+mj-lt"/>
                          <a:cs typeface="Proxima Nova Lt"/>
                        </a:rPr>
                        <a:t>0.00</a:t>
                      </a:r>
                      <a:endParaRPr sz="2000" dirty="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16510" algn="r">
                        <a:lnSpc>
                          <a:spcPct val="100000"/>
                        </a:lnSpc>
                      </a:pPr>
                      <a:r>
                        <a:rPr sz="2000" b="0" dirty="0">
                          <a:solidFill>
                            <a:srgbClr val="231F20"/>
                          </a:solidFill>
                          <a:latin typeface="+mj-lt"/>
                          <a:cs typeface="Proxima Nova Lt"/>
                        </a:rPr>
                        <a:t>0.00</a:t>
                      </a:r>
                      <a:endParaRPr sz="2000" dirty="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2000" b="0" dirty="0">
                          <a:solidFill>
                            <a:srgbClr val="231F20"/>
                          </a:solidFill>
                          <a:latin typeface="+mj-lt"/>
                          <a:cs typeface="Proxima Nova Lt"/>
                        </a:rPr>
                        <a:t>12.50</a:t>
                      </a:r>
                      <a:endParaRPr sz="2000" dirty="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2000" b="0" dirty="0">
                          <a:solidFill>
                            <a:srgbClr val="231F20"/>
                          </a:solidFill>
                          <a:latin typeface="+mj-lt"/>
                          <a:cs typeface="Proxima Nova Lt"/>
                        </a:rPr>
                        <a:t>20.00</a:t>
                      </a:r>
                      <a:endParaRPr sz="200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289316946"/>
                  </a:ext>
                </a:extLst>
              </a:tr>
              <a:tr h="457200">
                <a:tc>
                  <a:txBody>
                    <a:bodyPr/>
                    <a:lstStyle/>
                    <a:p>
                      <a:pPr marL="0" algn="ctr">
                        <a:lnSpc>
                          <a:spcPct val="100000"/>
                        </a:lnSpc>
                      </a:pPr>
                      <a:r>
                        <a:rPr sz="2000" b="0" dirty="0">
                          <a:solidFill>
                            <a:srgbClr val="231F20"/>
                          </a:solidFill>
                          <a:latin typeface="+mj-lt"/>
                          <a:cs typeface="Proxima Nova Lt"/>
                        </a:rPr>
                        <a:t>6</a:t>
                      </a:r>
                      <a:endParaRPr sz="2000" dirty="0">
                        <a:latin typeface="+mj-lt"/>
                        <a:cs typeface="Proxima Nova 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19050" algn="r">
                        <a:lnSpc>
                          <a:spcPct val="100000"/>
                        </a:lnSpc>
                      </a:pPr>
                      <a:r>
                        <a:rPr sz="2000" b="0" dirty="0">
                          <a:solidFill>
                            <a:srgbClr val="231F20"/>
                          </a:solidFill>
                          <a:latin typeface="+mj-lt"/>
                          <a:cs typeface="Proxima Nova Lt"/>
                        </a:rPr>
                        <a:t>0.00</a:t>
                      </a:r>
                      <a:endParaRPr sz="2000" dirty="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16510" algn="r">
                        <a:lnSpc>
                          <a:spcPct val="100000"/>
                        </a:lnSpc>
                      </a:pPr>
                      <a:r>
                        <a:rPr sz="2000" b="0" dirty="0">
                          <a:solidFill>
                            <a:srgbClr val="231F20"/>
                          </a:solidFill>
                          <a:latin typeface="+mj-lt"/>
                          <a:cs typeface="Proxima Nova Lt"/>
                        </a:rPr>
                        <a:t>0.00</a:t>
                      </a:r>
                      <a:endParaRPr sz="2000" dirty="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marR="16510" algn="r">
                        <a:lnSpc>
                          <a:spcPct val="100000"/>
                        </a:lnSpc>
                      </a:pPr>
                      <a:r>
                        <a:rPr sz="2000" b="0" dirty="0">
                          <a:solidFill>
                            <a:srgbClr val="231F20"/>
                          </a:solidFill>
                          <a:latin typeface="+mj-lt"/>
                          <a:cs typeface="Proxima Nova Lt"/>
                        </a:rPr>
                        <a:t>0.00</a:t>
                      </a:r>
                      <a:endParaRPr sz="2000" dirty="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2000" b="0" dirty="0">
                          <a:solidFill>
                            <a:srgbClr val="231F20"/>
                          </a:solidFill>
                          <a:latin typeface="+mj-lt"/>
                          <a:cs typeface="Proxima Nova Lt"/>
                        </a:rPr>
                        <a:t>0.00</a:t>
                      </a:r>
                      <a:endParaRPr sz="2000" dirty="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tc>
                  <a:txBody>
                    <a:bodyPr/>
                    <a:lstStyle/>
                    <a:p>
                      <a:pPr marL="0" algn="r">
                        <a:lnSpc>
                          <a:spcPct val="100000"/>
                        </a:lnSpc>
                      </a:pPr>
                      <a:r>
                        <a:rPr sz="2000" b="0" dirty="0">
                          <a:solidFill>
                            <a:srgbClr val="231F20"/>
                          </a:solidFill>
                          <a:latin typeface="+mj-lt"/>
                          <a:cs typeface="Proxima Nova Lt"/>
                        </a:rPr>
                        <a:t>10.00</a:t>
                      </a:r>
                      <a:endParaRPr sz="2000" dirty="0">
                        <a:latin typeface="+mj-lt"/>
                        <a:cs typeface="Proxima Nova Lt"/>
                      </a:endParaRPr>
                    </a:p>
                  </a:txBody>
                  <a:tcPr marR="5486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CDD"/>
                    </a:solidFill>
                  </a:tcPr>
                </a:tc>
                <a:extLst>
                  <a:ext uri="{0D108BD9-81ED-4DB2-BD59-A6C34878D82A}">
                    <a16:rowId xmlns:a16="http://schemas.microsoft.com/office/drawing/2014/main" val="4133809642"/>
                  </a:ext>
                </a:extLst>
              </a:tr>
            </a:tbl>
          </a:graphicData>
        </a:graphic>
      </p:graphicFrame>
    </p:spTree>
    <p:extLst>
      <p:ext uri="{BB962C8B-B14F-4D97-AF65-F5344CB8AC3E}">
        <p14:creationId xmlns:p14="http://schemas.microsoft.com/office/powerpoint/2010/main" val="16886644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MACRS Depreciation Calculation</a:t>
            </a:r>
            <a:endParaRPr lang="en-US" sz="1500" dirty="0"/>
          </a:p>
        </p:txBody>
      </p:sp>
      <p:sp>
        <p:nvSpPr>
          <p:cNvPr id="3" name="Content Placeholder 2"/>
          <p:cNvSpPr>
            <a:spLocks noGrp="1"/>
          </p:cNvSpPr>
          <p:nvPr>
            <p:ph idx="1"/>
          </p:nvPr>
        </p:nvSpPr>
        <p:spPr>
          <a:xfrm>
            <a:off x="443625" y="1295400"/>
            <a:ext cx="8229600" cy="5212080"/>
          </a:xfrm>
        </p:spPr>
        <p:txBody>
          <a:bodyPr/>
          <a:lstStyle/>
          <a:p>
            <a:r>
              <a:rPr lang="en-US" altLang="en-US" dirty="0"/>
              <a:t>Accelerated depreciation.</a:t>
            </a:r>
          </a:p>
          <a:p>
            <a:pPr lvl="1"/>
            <a:r>
              <a:rPr lang="en-US" altLang="en-US" dirty="0"/>
              <a:t>Allows firms to expense more of an asset’s cost earlier in the asset’s life.</a:t>
            </a:r>
          </a:p>
          <a:p>
            <a:pPr>
              <a:spcBef>
                <a:spcPts val="4200"/>
              </a:spcBef>
            </a:pPr>
            <a:r>
              <a:rPr lang="en-US" altLang="en-US" dirty="0"/>
              <a:t>Double-declining-balance depreciation method.</a:t>
            </a:r>
          </a:p>
          <a:p>
            <a:pPr lvl="1"/>
            <a:r>
              <a:rPr lang="en-US" altLang="en-US" dirty="0"/>
              <a:t>Results in double the depreciation rate used in the straight-line method.</a:t>
            </a:r>
          </a:p>
        </p:txBody>
      </p:sp>
    </p:spTree>
    <p:extLst>
      <p:ext uri="{BB962C8B-B14F-4D97-AF65-F5344CB8AC3E}">
        <p14:creationId xmlns:p14="http://schemas.microsoft.com/office/powerpoint/2010/main" val="34752685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Bonus Depreciation and Section 179 Deductions</a:t>
            </a:r>
            <a:endParaRPr lang="en-US" sz="1100" dirty="0"/>
          </a:p>
        </p:txBody>
      </p:sp>
      <p:sp>
        <p:nvSpPr>
          <p:cNvPr id="3" name="Content Placeholder 2"/>
          <p:cNvSpPr>
            <a:spLocks noGrp="1"/>
          </p:cNvSpPr>
          <p:nvPr>
            <p:ph idx="1"/>
          </p:nvPr>
        </p:nvSpPr>
        <p:spPr>
          <a:xfrm>
            <a:off x="443625" y="1295400"/>
            <a:ext cx="8229600" cy="5212080"/>
          </a:xfrm>
        </p:spPr>
        <p:txBody>
          <a:bodyPr/>
          <a:lstStyle/>
          <a:p>
            <a:r>
              <a:rPr lang="en-US" altLang="en-US" dirty="0"/>
              <a:t>Bonus depreciation.</a:t>
            </a:r>
          </a:p>
          <a:p>
            <a:pPr lvl="1"/>
            <a:r>
              <a:rPr lang="en-US" altLang="en-US" dirty="0"/>
              <a:t>TCJA of 2017 increased deduction from 50% to 100% of purchase price (that is, immediate expensing) on </a:t>
            </a:r>
            <a:r>
              <a:rPr lang="en-US" altLang="en-US" b="1" dirty="0"/>
              <a:t>qualified property </a:t>
            </a:r>
            <a:r>
              <a:rPr lang="en-US" altLang="en-US" dirty="0"/>
              <a:t>placed in service after September 27, 2017 and before January 1, 2023.</a:t>
            </a:r>
          </a:p>
          <a:p>
            <a:pPr lvl="1"/>
            <a:r>
              <a:rPr lang="en-US" altLang="en-US" dirty="0"/>
              <a:t>Qualified property was expanded to include used property.</a:t>
            </a:r>
          </a:p>
          <a:p>
            <a:r>
              <a:rPr lang="en-US" altLang="en-US" b="1" dirty="0"/>
              <a:t>Section 179 deduction </a:t>
            </a:r>
            <a:r>
              <a:rPr lang="en-US" altLang="en-US" dirty="0"/>
              <a:t>is targeted at helping small businesses.</a:t>
            </a:r>
          </a:p>
        </p:txBody>
      </p:sp>
    </p:spTree>
    <p:extLst>
      <p:ext uri="{BB962C8B-B14F-4D97-AF65-F5344CB8AC3E}">
        <p14:creationId xmlns:p14="http://schemas.microsoft.com/office/powerpoint/2010/main" val="36491071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“Special” Cases Aren’t Special</a:t>
            </a:r>
            <a:endParaRPr lang="en-US" sz="1600" dirty="0"/>
          </a:p>
        </p:txBody>
      </p:sp>
      <p:sp>
        <p:nvSpPr>
          <p:cNvPr id="3" name="Content Placeholder 2"/>
          <p:cNvSpPr>
            <a:spLocks noGrp="1"/>
          </p:cNvSpPr>
          <p:nvPr>
            <p:ph idx="1"/>
          </p:nvPr>
        </p:nvSpPr>
        <p:spPr>
          <a:xfrm>
            <a:off x="443625" y="1295400"/>
            <a:ext cx="8229600" cy="5212080"/>
          </a:xfrm>
        </p:spPr>
        <p:txBody>
          <a:bodyPr/>
          <a:lstStyle/>
          <a:p>
            <a:r>
              <a:rPr lang="en-US" altLang="en-US" dirty="0"/>
              <a:t>“Special” cases.</a:t>
            </a:r>
          </a:p>
          <a:p>
            <a:pPr lvl="1"/>
            <a:r>
              <a:rPr lang="en-US" altLang="en-US" dirty="0"/>
              <a:t>If we practice consistent use of incremental free cash flow (FCF) to calculate total project cash flows, we can handle many project types that are often viewed as “special” cases.</a:t>
            </a:r>
          </a:p>
        </p:txBody>
      </p:sp>
    </p:spTree>
    <p:extLst>
      <p:ext uri="{BB962C8B-B14F-4D97-AF65-F5344CB8AC3E}">
        <p14:creationId xmlns:p14="http://schemas.microsoft.com/office/powerpoint/2010/main" val="31269154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Alternative Assets with Differing Lives: EAC</a:t>
            </a:r>
            <a:endParaRPr lang="en-US" sz="1200" dirty="0"/>
          </a:p>
        </p:txBody>
      </p:sp>
      <p:sp>
        <p:nvSpPr>
          <p:cNvPr id="3" name="Content Placeholder 2"/>
          <p:cNvSpPr>
            <a:spLocks noGrp="1"/>
          </p:cNvSpPr>
          <p:nvPr>
            <p:ph idx="1"/>
          </p:nvPr>
        </p:nvSpPr>
        <p:spPr>
          <a:xfrm>
            <a:off x="443625" y="1295400"/>
            <a:ext cx="8229600" cy="5212080"/>
          </a:xfrm>
        </p:spPr>
        <p:txBody>
          <a:bodyPr/>
          <a:lstStyle/>
          <a:p>
            <a:r>
              <a:rPr lang="en-US" altLang="en-US" dirty="0"/>
              <a:t>A unique problem arises in situations where we’re asked to choose between two different assets that can be used for the same purpose.</a:t>
            </a:r>
          </a:p>
          <a:p>
            <a:pPr lvl="1"/>
            <a:r>
              <a:rPr lang="en-US" altLang="en-US" dirty="0"/>
              <a:t>Typically does not require the computation of incremental FCF.</a:t>
            </a:r>
          </a:p>
          <a:p>
            <a:pPr lvl="1"/>
            <a:r>
              <a:rPr lang="en-US" altLang="en-US" dirty="0"/>
              <a:t>Requires you take the two alternative sets of incremental cash flows associated with the two assets and restructure them so they can be compared to one another.</a:t>
            </a:r>
          </a:p>
        </p:txBody>
      </p:sp>
    </p:spTree>
    <p:extLst>
      <p:ext uri="{BB962C8B-B14F-4D97-AF65-F5344CB8AC3E}">
        <p14:creationId xmlns:p14="http://schemas.microsoft.com/office/powerpoint/2010/main" val="8389827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endParaRPr lang="en-US" sz="1500" dirty="0"/>
          </a:p>
        </p:txBody>
      </p:sp>
      <p:sp>
        <p:nvSpPr>
          <p:cNvPr id="3" name="Content Placeholder 2"/>
          <p:cNvSpPr>
            <a:spLocks noGrp="1"/>
          </p:cNvSpPr>
          <p:nvPr>
            <p:ph idx="1"/>
          </p:nvPr>
        </p:nvSpPr>
        <p:spPr>
          <a:xfrm>
            <a:off x="443625" y="1295400"/>
            <a:ext cx="8229600" cy="5212080"/>
          </a:xfrm>
        </p:spPr>
        <p:txBody>
          <a:bodyPr/>
          <a:lstStyle/>
          <a:p>
            <a:r>
              <a:rPr lang="en-US" altLang="en-US" b="1" dirty="0"/>
              <a:t>Pro forma analysis </a:t>
            </a:r>
            <a:r>
              <a:rPr lang="en-US" altLang="en-US" dirty="0"/>
              <a:t>allows us to focus on the question, “What will be this project’s impact on the firm’s total cash flows if we go forward?”</a:t>
            </a:r>
            <a:endParaRPr lang="en-US" altLang="en-US" b="1" dirty="0"/>
          </a:p>
          <a:p>
            <a:pPr lvl="1"/>
            <a:r>
              <a:rPr lang="en-US" altLang="en-US" dirty="0"/>
              <a:t>Process of estimating expected cash flows of a project.</a:t>
            </a:r>
          </a:p>
          <a:p>
            <a:pPr lvl="1"/>
            <a:r>
              <a:rPr lang="en-US" altLang="en-US" dirty="0"/>
              <a:t>Uses relevant parts of the balance sheet and income statements.</a:t>
            </a:r>
          </a:p>
          <a:p>
            <a:pPr lvl="1"/>
            <a:r>
              <a:rPr lang="en-US" altLang="en-US" dirty="0"/>
              <a:t>The parts of the financial statements that don’t change because of the new project are ignored.</a:t>
            </a:r>
          </a:p>
        </p:txBody>
      </p:sp>
    </p:spTree>
    <p:extLst>
      <p:ext uri="{BB962C8B-B14F-4D97-AF65-F5344CB8AC3E}">
        <p14:creationId xmlns:p14="http://schemas.microsoft.com/office/powerpoint/2010/main" val="24349137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EAC Approach</a:t>
            </a:r>
            <a:r>
              <a:rPr lang="en-US" sz="1500" dirty="0"/>
              <a:t> 1</a:t>
            </a:r>
          </a:p>
        </p:txBody>
      </p:sp>
      <p:sp>
        <p:nvSpPr>
          <p:cNvPr id="3" name="Content Placeholder 2"/>
          <p:cNvSpPr>
            <a:spLocks noGrp="1"/>
          </p:cNvSpPr>
          <p:nvPr>
            <p:ph idx="1"/>
          </p:nvPr>
        </p:nvSpPr>
        <p:spPr>
          <a:xfrm>
            <a:off x="443625" y="1295400"/>
            <a:ext cx="8229600" cy="5212080"/>
          </a:xfrm>
        </p:spPr>
        <p:txBody>
          <a:bodyPr/>
          <a:lstStyle/>
          <a:p>
            <a:r>
              <a:rPr lang="en-US" altLang="en-US" dirty="0"/>
              <a:t>Idea behind EAC approach is to use TVM to turn each iteration of each project into an annuity.</a:t>
            </a:r>
          </a:p>
          <a:p>
            <a:r>
              <a:rPr lang="en-US" altLang="en-US" dirty="0"/>
              <a:t>Afterwards, we can consider the stream of iterations of doing that project again and again as a stream of annuities, all with equal payments – or, in other words, as a perpetuity.</a:t>
            </a:r>
          </a:p>
        </p:txBody>
      </p:sp>
    </p:spTree>
    <p:extLst>
      <p:ext uri="{BB962C8B-B14F-4D97-AF65-F5344CB8AC3E}">
        <p14:creationId xmlns:p14="http://schemas.microsoft.com/office/powerpoint/2010/main" val="12393105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EAC Approach</a:t>
            </a:r>
            <a:r>
              <a:rPr lang="en-US" sz="1500" dirty="0"/>
              <a:t> 2</a:t>
            </a:r>
          </a:p>
        </p:txBody>
      </p:sp>
      <p:sp>
        <p:nvSpPr>
          <p:cNvPr id="3" name="Content Placeholder 2"/>
          <p:cNvSpPr>
            <a:spLocks noGrp="1"/>
          </p:cNvSpPr>
          <p:nvPr>
            <p:ph idx="1"/>
          </p:nvPr>
        </p:nvSpPr>
        <p:spPr>
          <a:xfrm>
            <a:off x="443625" y="1295400"/>
            <a:ext cx="8229600" cy="5212080"/>
          </a:xfrm>
        </p:spPr>
        <p:txBody>
          <a:bodyPr/>
          <a:lstStyle/>
          <a:p>
            <a:r>
              <a:rPr lang="en-US" altLang="en-US" dirty="0"/>
              <a:t>To compute and use the EAC’s of two or more alternative assets.</a:t>
            </a:r>
          </a:p>
          <a:p>
            <a:pPr marL="788987" lvl="1" indent="-514350">
              <a:buFont typeface="+mj-lt"/>
              <a:buAutoNum type="arabicPeriod"/>
            </a:pPr>
            <a:r>
              <a:rPr lang="en-US" altLang="en-US" dirty="0"/>
              <a:t>Find the sum of the PVs of the cash flows for one iteration of A and one iteration of B.</a:t>
            </a:r>
          </a:p>
          <a:p>
            <a:pPr marL="788987" lvl="1" indent="-514350">
              <a:buFont typeface="+mj-lt"/>
              <a:buAutoNum type="arabicPeriod"/>
            </a:pPr>
            <a:r>
              <a:rPr lang="en-US" altLang="en-US" dirty="0"/>
              <a:t>Treat each sum as the PV of an annuity with life equal to the life of the respective asset, and solve for each asset’s EAC (that is, payment).</a:t>
            </a:r>
          </a:p>
          <a:p>
            <a:pPr marL="788987" lvl="1" indent="-514350">
              <a:buFont typeface="+mj-lt"/>
              <a:buAutoNum type="arabicPeriod"/>
            </a:pPr>
            <a:r>
              <a:rPr lang="en-US" altLang="en-US" dirty="0"/>
              <a:t>Choose the asset with the highest (that is, least negative) EAC.</a:t>
            </a:r>
          </a:p>
        </p:txBody>
      </p:sp>
    </p:spTree>
    <p:extLst>
      <p:ext uri="{BB962C8B-B14F-4D97-AF65-F5344CB8AC3E}">
        <p14:creationId xmlns:p14="http://schemas.microsoft.com/office/powerpoint/2010/main" val="19864288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Flotation Costs Revisited</a:t>
            </a:r>
          </a:p>
        </p:txBody>
      </p:sp>
      <p:sp>
        <p:nvSpPr>
          <p:cNvPr id="4" name="Content Placeholder 2"/>
          <p:cNvSpPr>
            <a:spLocks noGrp="1"/>
          </p:cNvSpPr>
          <p:nvPr>
            <p:ph idx="1"/>
          </p:nvPr>
        </p:nvSpPr>
        <p:spPr>
          <a:xfrm>
            <a:off x="443625" y="1295400"/>
            <a:ext cx="8503920" cy="2438400"/>
          </a:xfrm>
        </p:spPr>
        <p:txBody>
          <a:bodyPr/>
          <a:lstStyle/>
          <a:p>
            <a:r>
              <a:rPr lang="en-US" altLang="en-US" sz="2800" dirty="0"/>
              <a:t>Another way to account for flotation costs is to adjust the project’s initial cash flow so that it will reflect the flotation costs of raising capital for the project as well as the necessary investment in assets.</a:t>
            </a:r>
          </a:p>
          <a:p>
            <a:pPr marL="514350" indent="-514350">
              <a:buClrTx/>
              <a:buFont typeface="+mj-lt"/>
              <a:buAutoNum type="arabicPeriod"/>
            </a:pPr>
            <a:r>
              <a:rPr lang="en-US" altLang="en-US" sz="2800" dirty="0"/>
              <a:t>Compute weighted-average flotation cost.</a:t>
            </a:r>
          </a:p>
        </p:txBody>
      </p:sp>
      <p:graphicFrame>
        <p:nvGraphicFramePr>
          <p:cNvPr id="6" name="Object 3"/>
          <p:cNvGraphicFramePr>
            <a:graphicFrameLocks noChangeAspect="1"/>
          </p:cNvGraphicFramePr>
          <p:nvPr>
            <p:extLst>
              <p:ext uri="{D42A27DB-BD31-4B8C-83A1-F6EECF244321}">
                <p14:modId xmlns:p14="http://schemas.microsoft.com/office/powerpoint/2010/main" val="1932482857"/>
              </p:ext>
            </p:extLst>
          </p:nvPr>
        </p:nvGraphicFramePr>
        <p:xfrm>
          <a:off x="1243011" y="3733800"/>
          <a:ext cx="6657978" cy="914400"/>
        </p:xfrm>
        <a:graphic>
          <a:graphicData uri="http://schemas.openxmlformats.org/presentationml/2006/ole">
            <mc:AlternateContent xmlns:mc="http://schemas.openxmlformats.org/markup-compatibility/2006">
              <mc:Choice xmlns:v="urn:schemas-microsoft-com:vml" Requires="v">
                <p:oleObj spid="_x0000_s82964" name="Equation" r:id="rId3" imgW="2958840" imgH="406080" progId="Equation.DSMT4">
                  <p:embed/>
                </p:oleObj>
              </mc:Choice>
              <mc:Fallback>
                <p:oleObj name="Equation" r:id="rId3" imgW="2958840" imgH="406080" progId="Equation.DSMT4">
                  <p:embed/>
                  <p:pic>
                    <p:nvPicPr>
                      <p:cNvPr id="0" name=""/>
                      <p:cNvPicPr/>
                      <p:nvPr/>
                    </p:nvPicPr>
                    <p:blipFill>
                      <a:blip r:embed="rId4"/>
                      <a:stretch>
                        <a:fillRect/>
                      </a:stretch>
                    </p:blipFill>
                    <p:spPr>
                      <a:xfrm>
                        <a:off x="1243011" y="3733800"/>
                        <a:ext cx="6657978" cy="914400"/>
                      </a:xfrm>
                      <a:prstGeom prst="rect">
                        <a:avLst/>
                      </a:prstGeom>
                    </p:spPr>
                  </p:pic>
                </p:oleObj>
              </mc:Fallback>
            </mc:AlternateContent>
          </a:graphicData>
        </a:graphic>
      </p:graphicFrame>
      <p:sp>
        <p:nvSpPr>
          <p:cNvPr id="5" name="Content Placeholder 4"/>
          <p:cNvSpPr>
            <a:spLocks noGrp="1"/>
          </p:cNvSpPr>
          <p:nvPr>
            <p:ph idx="10"/>
          </p:nvPr>
        </p:nvSpPr>
        <p:spPr>
          <a:xfrm>
            <a:off x="443625" y="4922520"/>
            <a:ext cx="8412480" cy="640080"/>
          </a:xfrm>
        </p:spPr>
        <p:txBody>
          <a:bodyPr/>
          <a:lstStyle/>
          <a:p>
            <a:pPr marL="514350" lvl="0" indent="-514350">
              <a:buClrTx/>
              <a:buFont typeface="+mj-lt"/>
              <a:buAutoNum type="arabicPeriod" startAt="2"/>
            </a:pPr>
            <a:r>
              <a:rPr lang="en-US" altLang="en-US" sz="2800" dirty="0">
                <a:solidFill>
                  <a:srgbClr val="292934"/>
                </a:solidFill>
              </a:rPr>
              <a:t>Compute the flotation-adjusted initial investment.</a:t>
            </a:r>
          </a:p>
        </p:txBody>
      </p:sp>
      <p:graphicFrame>
        <p:nvGraphicFramePr>
          <p:cNvPr id="8" name="Object 5"/>
          <p:cNvGraphicFramePr>
            <a:graphicFrameLocks noChangeAspect="1"/>
          </p:cNvGraphicFramePr>
          <p:nvPr>
            <p:extLst>
              <p:ext uri="{D42A27DB-BD31-4B8C-83A1-F6EECF244321}">
                <p14:modId xmlns:p14="http://schemas.microsoft.com/office/powerpoint/2010/main" val="1874101534"/>
              </p:ext>
            </p:extLst>
          </p:nvPr>
        </p:nvGraphicFramePr>
        <p:xfrm>
          <a:off x="2943225" y="5553075"/>
          <a:ext cx="3257550" cy="1000125"/>
        </p:xfrm>
        <a:graphic>
          <a:graphicData uri="http://schemas.openxmlformats.org/presentationml/2006/ole">
            <mc:AlternateContent xmlns:mc="http://schemas.openxmlformats.org/markup-compatibility/2006">
              <mc:Choice xmlns:v="urn:schemas-microsoft-com:vml" Requires="v">
                <p:oleObj spid="_x0000_s82965" name="Equation" r:id="rId5" imgW="1447560" imgH="444240" progId="Equation.DSMT4">
                  <p:embed/>
                </p:oleObj>
              </mc:Choice>
              <mc:Fallback>
                <p:oleObj name="Equation" r:id="rId5" imgW="1447560" imgH="444240" progId="Equation.DSMT4">
                  <p:embed/>
                  <p:pic>
                    <p:nvPicPr>
                      <p:cNvPr id="6" name="Object 5"/>
                      <p:cNvPicPr/>
                      <p:nvPr/>
                    </p:nvPicPr>
                    <p:blipFill>
                      <a:blip r:embed="rId6"/>
                      <a:stretch>
                        <a:fillRect/>
                      </a:stretch>
                    </p:blipFill>
                    <p:spPr>
                      <a:xfrm>
                        <a:off x="2943225" y="5553075"/>
                        <a:ext cx="3257550" cy="1000125"/>
                      </a:xfrm>
                      <a:prstGeom prst="rect">
                        <a:avLst/>
                      </a:prstGeom>
                    </p:spPr>
                  </p:pic>
                </p:oleObj>
              </mc:Fallback>
            </mc:AlternateContent>
          </a:graphicData>
        </a:graphic>
      </p:graphicFrame>
    </p:spTree>
    <p:extLst>
      <p:ext uri="{BB962C8B-B14F-4D97-AF65-F5344CB8AC3E}">
        <p14:creationId xmlns:p14="http://schemas.microsoft.com/office/powerpoint/2010/main" val="2107722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Cash Flow Estimation</a:t>
            </a:r>
            <a:endParaRPr lang="en-US" sz="1500" dirty="0"/>
          </a:p>
        </p:txBody>
      </p:sp>
      <p:sp>
        <p:nvSpPr>
          <p:cNvPr id="3" name="Content Placeholder 2"/>
          <p:cNvSpPr>
            <a:spLocks noGrp="1"/>
          </p:cNvSpPr>
          <p:nvPr>
            <p:ph idx="1"/>
          </p:nvPr>
        </p:nvSpPr>
        <p:spPr>
          <a:xfrm>
            <a:off x="443625" y="1295400"/>
            <a:ext cx="8229600" cy="5212080"/>
          </a:xfrm>
        </p:spPr>
        <p:txBody>
          <a:bodyPr/>
          <a:lstStyle/>
          <a:p>
            <a:r>
              <a:rPr lang="en-US" altLang="en-US" dirty="0"/>
              <a:t>All</a:t>
            </a:r>
            <a:r>
              <a:rPr lang="en-US" altLang="en-US" b="1" dirty="0"/>
              <a:t> incremental cash flows </a:t>
            </a:r>
            <a:r>
              <a:rPr lang="en-US" altLang="en-US" dirty="0"/>
              <a:t>must be considered when calculating a project’s expected cash flows.</a:t>
            </a:r>
            <a:endParaRPr lang="en-US" altLang="en-US" b="1" dirty="0"/>
          </a:p>
          <a:p>
            <a:pPr lvl="1"/>
            <a:r>
              <a:rPr lang="en-US" altLang="en-US" dirty="0"/>
              <a:t>Incremental cash flows are those cash flows directly attributable to the adoption of a new project.</a:t>
            </a:r>
          </a:p>
        </p:txBody>
      </p:sp>
    </p:spTree>
    <p:extLst>
      <p:ext uri="{BB962C8B-B14F-4D97-AF65-F5344CB8AC3E}">
        <p14:creationId xmlns:p14="http://schemas.microsoft.com/office/powerpoint/2010/main" val="7970789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Opportunity Costs</a:t>
            </a:r>
            <a:endParaRPr lang="en-US" sz="1500" dirty="0"/>
          </a:p>
        </p:txBody>
      </p:sp>
      <p:sp>
        <p:nvSpPr>
          <p:cNvPr id="3" name="Content Placeholder 2"/>
          <p:cNvSpPr>
            <a:spLocks noGrp="1"/>
          </p:cNvSpPr>
          <p:nvPr>
            <p:ph idx="1"/>
          </p:nvPr>
        </p:nvSpPr>
        <p:spPr>
          <a:xfrm>
            <a:off x="443625" y="1295400"/>
            <a:ext cx="8229600" cy="5212080"/>
          </a:xfrm>
        </p:spPr>
        <p:txBody>
          <a:bodyPr/>
          <a:lstStyle/>
          <a:p>
            <a:r>
              <a:rPr lang="en-US" altLang="en-US" dirty="0"/>
              <a:t>An </a:t>
            </a:r>
            <a:r>
              <a:rPr lang="en-US" altLang="en-US" b="1" dirty="0"/>
              <a:t>opportunity cost </a:t>
            </a:r>
            <a:r>
              <a:rPr lang="en-US" altLang="en-US" dirty="0"/>
              <a:t>is the dollar cost or forgone opportunity of using an asset already owned by the firm, or a person already employed by the firm, in a new project.</a:t>
            </a:r>
          </a:p>
          <a:p>
            <a:pPr lvl="1"/>
            <a:r>
              <a:rPr lang="en-US" altLang="en-US" dirty="0"/>
              <a:t>New projects should be charged for any assets used, as well as any wages and benefits paid to employees working on the new project.</a:t>
            </a:r>
          </a:p>
        </p:txBody>
      </p:sp>
    </p:spTree>
    <p:extLst>
      <p:ext uri="{BB962C8B-B14F-4D97-AF65-F5344CB8AC3E}">
        <p14:creationId xmlns:p14="http://schemas.microsoft.com/office/powerpoint/2010/main" val="4231590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Sunk Costs</a:t>
            </a:r>
            <a:endParaRPr lang="en-US" sz="1500" dirty="0"/>
          </a:p>
        </p:txBody>
      </p:sp>
      <p:sp>
        <p:nvSpPr>
          <p:cNvPr id="3" name="Content Placeholder 2"/>
          <p:cNvSpPr>
            <a:spLocks noGrp="1"/>
          </p:cNvSpPr>
          <p:nvPr>
            <p:ph idx="1"/>
          </p:nvPr>
        </p:nvSpPr>
        <p:spPr>
          <a:xfrm>
            <a:off x="443625" y="1295400"/>
            <a:ext cx="8229600" cy="5212080"/>
          </a:xfrm>
        </p:spPr>
        <p:txBody>
          <a:bodyPr/>
          <a:lstStyle/>
          <a:p>
            <a:r>
              <a:rPr lang="en-US" altLang="en-US" dirty="0"/>
              <a:t>A </a:t>
            </a:r>
            <a:r>
              <a:rPr lang="en-US" altLang="en-US" b="1" dirty="0"/>
              <a:t>sunk cost </a:t>
            </a:r>
            <a:r>
              <a:rPr lang="en-US" altLang="en-US" dirty="0"/>
              <a:t>is a cost that has already been incurred and cannot be recovered.</a:t>
            </a:r>
          </a:p>
          <a:p>
            <a:pPr lvl="1"/>
            <a:r>
              <a:rPr lang="en-US" altLang="en-US" dirty="0"/>
              <a:t>Should never be counted in project cash flows.</a:t>
            </a:r>
          </a:p>
          <a:p>
            <a:pPr lvl="1"/>
            <a:r>
              <a:rPr lang="en-US" altLang="en-US" dirty="0"/>
              <a:t>Does not meet the definition of being “incremental” if the expense must be paid regardless of your decision concerning the project.</a:t>
            </a:r>
          </a:p>
        </p:txBody>
      </p:sp>
    </p:spTree>
    <p:extLst>
      <p:ext uri="{BB962C8B-B14F-4D97-AF65-F5344CB8AC3E}">
        <p14:creationId xmlns:p14="http://schemas.microsoft.com/office/powerpoint/2010/main" val="26757451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Substitutionary and Complementary Effects</a:t>
            </a:r>
            <a:endParaRPr lang="en-US" sz="1200" dirty="0"/>
          </a:p>
        </p:txBody>
      </p:sp>
      <p:sp>
        <p:nvSpPr>
          <p:cNvPr id="3" name="Content Placeholder 2"/>
          <p:cNvSpPr>
            <a:spLocks noGrp="1"/>
          </p:cNvSpPr>
          <p:nvPr>
            <p:ph idx="1"/>
          </p:nvPr>
        </p:nvSpPr>
        <p:spPr>
          <a:xfrm>
            <a:off x="443625" y="1295400"/>
            <a:ext cx="8229600" cy="5212080"/>
          </a:xfrm>
        </p:spPr>
        <p:txBody>
          <a:bodyPr/>
          <a:lstStyle/>
          <a:p>
            <a:r>
              <a:rPr lang="en-US" altLang="en-US" dirty="0"/>
              <a:t>Some new products/services reduce or increase sales, costs, or necessary assets for other, </a:t>
            </a:r>
            <a:r>
              <a:rPr lang="en-US" altLang="en-US" i="1" dirty="0"/>
              <a:t>already existing </a:t>
            </a:r>
            <a:r>
              <a:rPr lang="en-US" altLang="en-US" dirty="0"/>
              <a:t>products/services.</a:t>
            </a:r>
          </a:p>
          <a:p>
            <a:pPr lvl="1"/>
            <a:r>
              <a:rPr lang="en-US" altLang="en-US" dirty="0"/>
              <a:t>Those changes to the cash flows of the other projects are incremental to the new project.</a:t>
            </a:r>
          </a:p>
          <a:p>
            <a:pPr lvl="1"/>
            <a:r>
              <a:rPr lang="en-US" altLang="en-US" dirty="0"/>
              <a:t>Therefore, they should be included in the new project’s cash flows.</a:t>
            </a:r>
          </a:p>
        </p:txBody>
      </p:sp>
    </p:spTree>
    <p:extLst>
      <p:ext uri="{BB962C8B-B14F-4D97-AF65-F5344CB8AC3E}">
        <p14:creationId xmlns:p14="http://schemas.microsoft.com/office/powerpoint/2010/main" val="27898972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Stock Dividends and Bond Interest</a:t>
            </a:r>
            <a:endParaRPr lang="en-US" sz="1600" dirty="0"/>
          </a:p>
        </p:txBody>
      </p:sp>
      <p:sp>
        <p:nvSpPr>
          <p:cNvPr id="3" name="Content Placeholder 2"/>
          <p:cNvSpPr>
            <a:spLocks noGrp="1"/>
          </p:cNvSpPr>
          <p:nvPr>
            <p:ph idx="1"/>
          </p:nvPr>
        </p:nvSpPr>
        <p:spPr>
          <a:xfrm>
            <a:off x="443625" y="1295400"/>
            <a:ext cx="8229600" cy="5212080"/>
          </a:xfrm>
        </p:spPr>
        <p:txBody>
          <a:bodyPr/>
          <a:lstStyle/>
          <a:p>
            <a:r>
              <a:rPr lang="en-US" altLang="en-US" b="1" dirty="0"/>
              <a:t>Financing costs </a:t>
            </a:r>
            <a:r>
              <a:rPr lang="en-US" altLang="en-US" dirty="0"/>
              <a:t>are never counted as expenses of the project.</a:t>
            </a:r>
          </a:p>
          <a:p>
            <a:pPr lvl="1"/>
            <a:r>
              <a:rPr lang="en-US" altLang="en-US" dirty="0"/>
              <a:t>Financing costs include interest payments to debtholders and dividends paid to stockholders.</a:t>
            </a:r>
          </a:p>
          <a:p>
            <a:r>
              <a:rPr lang="en-US" altLang="en-US" dirty="0"/>
              <a:t>Why not?...</a:t>
            </a:r>
          </a:p>
          <a:p>
            <a:pPr lvl="1"/>
            <a:r>
              <a:rPr lang="en-US" altLang="en-US" dirty="0"/>
              <a:t>The costs of capital are already included as component costs in the WACC that will be used to discount these cash flows.</a:t>
            </a:r>
          </a:p>
          <a:p>
            <a:pPr lvl="1"/>
            <a:r>
              <a:rPr lang="en-US" altLang="en-US" dirty="0"/>
              <a:t>If you included them, you’d be double-counting.</a:t>
            </a:r>
          </a:p>
        </p:txBody>
      </p:sp>
    </p:spTree>
    <p:extLst>
      <p:ext uri="{BB962C8B-B14F-4D97-AF65-F5344CB8AC3E}">
        <p14:creationId xmlns:p14="http://schemas.microsoft.com/office/powerpoint/2010/main" val="254489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Total Project Cash Flow</a:t>
            </a:r>
            <a:endParaRPr lang="en-US" sz="1600" dirty="0"/>
          </a:p>
        </p:txBody>
      </p:sp>
      <p:sp>
        <p:nvSpPr>
          <p:cNvPr id="3" name="Content Placeholder 2"/>
          <p:cNvSpPr>
            <a:spLocks noGrp="1"/>
          </p:cNvSpPr>
          <p:nvPr>
            <p:ph idx="1"/>
          </p:nvPr>
        </p:nvSpPr>
        <p:spPr>
          <a:xfrm>
            <a:off x="443625" y="1295400"/>
            <a:ext cx="8229600" cy="5212080"/>
          </a:xfrm>
        </p:spPr>
        <p:txBody>
          <a:bodyPr/>
          <a:lstStyle/>
          <a:p>
            <a:r>
              <a:rPr lang="en-US" altLang="en-US" dirty="0"/>
              <a:t>Free cash flow (as discussed in chap 2) is used as a measure of the total amount of available cash flow from a project.</a:t>
            </a:r>
          </a:p>
          <a:p>
            <a:pPr>
              <a:spcBef>
                <a:spcPts val="4200"/>
              </a:spcBef>
            </a:pPr>
            <a:r>
              <a:rPr lang="en-US" altLang="en-US" dirty="0"/>
              <a:t>Differences from calculations in chap 2.</a:t>
            </a:r>
          </a:p>
          <a:p>
            <a:pPr lvl="1"/>
            <a:r>
              <a:rPr lang="en-US" altLang="en-US" dirty="0"/>
              <a:t>FCF numbers will be estimates.</a:t>
            </a:r>
          </a:p>
          <a:p>
            <a:pPr lvl="1"/>
            <a:r>
              <a:rPr lang="en-US" altLang="en-US" dirty="0"/>
              <a:t>FCF will be calculated on potential project individually rather than across the firm as a whole.</a:t>
            </a:r>
          </a:p>
        </p:txBody>
      </p:sp>
    </p:spTree>
    <p:extLst>
      <p:ext uri="{BB962C8B-B14F-4D97-AF65-F5344CB8AC3E}">
        <p14:creationId xmlns:p14="http://schemas.microsoft.com/office/powerpoint/2010/main" val="9328822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Calculating Depreciation</a:t>
            </a:r>
            <a:endParaRPr lang="en-US" sz="1600" dirty="0"/>
          </a:p>
        </p:txBody>
      </p:sp>
      <p:sp>
        <p:nvSpPr>
          <p:cNvPr id="3" name="Content Placeholder 2"/>
          <p:cNvSpPr>
            <a:spLocks noGrp="1"/>
          </p:cNvSpPr>
          <p:nvPr>
            <p:ph idx="1"/>
          </p:nvPr>
        </p:nvSpPr>
        <p:spPr>
          <a:xfrm>
            <a:off x="443625" y="1295400"/>
            <a:ext cx="8229600" cy="5212080"/>
          </a:xfrm>
        </p:spPr>
        <p:txBody>
          <a:bodyPr/>
          <a:lstStyle/>
          <a:p>
            <a:r>
              <a:rPr lang="en-US" altLang="en-US" dirty="0"/>
              <a:t>IRS Publication 946 defines the </a:t>
            </a:r>
            <a:r>
              <a:rPr lang="en-US" altLang="en-US" b="1" dirty="0"/>
              <a:t>depreciable basis </a:t>
            </a:r>
            <a:r>
              <a:rPr lang="en-US" altLang="en-US" dirty="0"/>
              <a:t>for real property to be the sum of:</a:t>
            </a:r>
          </a:p>
          <a:p>
            <a:pPr lvl="1"/>
            <a:r>
              <a:rPr lang="en-US" altLang="en-US" dirty="0"/>
              <a:t>Its cost.</a:t>
            </a:r>
          </a:p>
          <a:p>
            <a:pPr lvl="1"/>
            <a:r>
              <a:rPr lang="en-US" altLang="en-US" dirty="0"/>
              <a:t>Amounts paid for items such as sales tax.</a:t>
            </a:r>
          </a:p>
          <a:p>
            <a:pPr lvl="1"/>
            <a:r>
              <a:rPr lang="en-US" altLang="en-US" dirty="0"/>
              <a:t>Freight charges.</a:t>
            </a:r>
          </a:p>
          <a:p>
            <a:pPr lvl="1"/>
            <a:r>
              <a:rPr lang="en-US" altLang="en-US" dirty="0"/>
              <a:t>Installation and testing fees.</a:t>
            </a:r>
          </a:p>
        </p:txBody>
      </p:sp>
    </p:spTree>
    <p:extLst>
      <p:ext uri="{BB962C8B-B14F-4D97-AF65-F5344CB8AC3E}">
        <p14:creationId xmlns:p14="http://schemas.microsoft.com/office/powerpoint/2010/main" val="3120879609"/>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9e PPT design template">
  <a:themeElements>
    <a:clrScheme name="Custom 65">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214E91"/>
      </a:hlink>
      <a:folHlink>
        <a:srgbClr val="214E91"/>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MHHE_Accessible_PPT_Template-v4</Template>
  <TotalTime>3826</TotalTime>
  <Words>1240</Words>
  <Application>Microsoft Office PowerPoint</Application>
  <PresentationFormat>On-screen Show (4:3)</PresentationFormat>
  <Paragraphs>135</Paragraphs>
  <Slides>22</Slides>
  <Notes>1</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22</vt:i4>
      </vt:variant>
    </vt:vector>
  </HeadingPairs>
  <TitlesOfParts>
    <vt:vector size="30" baseType="lpstr">
      <vt:lpstr>Arial</vt:lpstr>
      <vt:lpstr>ArumSans Bd</vt:lpstr>
      <vt:lpstr>ArumSans Bold</vt:lpstr>
      <vt:lpstr>ArumSans Regular</vt:lpstr>
      <vt:lpstr>Calibri</vt:lpstr>
      <vt:lpstr>FIRST, BREAK, LAST slides </vt:lpstr>
      <vt:lpstr>9e PPT design template</vt:lpstr>
      <vt:lpstr>Equation</vt:lpstr>
      <vt:lpstr>Finance</vt:lpstr>
      <vt:lpstr>Introduction</vt:lpstr>
      <vt:lpstr>Cash Flow Estimation</vt:lpstr>
      <vt:lpstr>Opportunity Costs</vt:lpstr>
      <vt:lpstr>Sunk Costs</vt:lpstr>
      <vt:lpstr>Substitutionary and Complementary Effects</vt:lpstr>
      <vt:lpstr>Stock Dividends and Bond Interest</vt:lpstr>
      <vt:lpstr>Total Project Cash Flow</vt:lpstr>
      <vt:lpstr>Calculating Depreciation</vt:lpstr>
      <vt:lpstr>Straight-Line Depreciation</vt:lpstr>
      <vt:lpstr>Calculating Operating Cash Flow</vt:lpstr>
      <vt:lpstr>Calculating Changes in Gross Fixed Assets</vt:lpstr>
      <vt:lpstr>Calculating Changes in Net Working Capital</vt:lpstr>
      <vt:lpstr>Accelerated Depreciation and the Half-Year Convention</vt:lpstr>
      <vt:lpstr>Straight-Line Depreciation with Half-Year Convention</vt:lpstr>
      <vt:lpstr>MACRS Depreciation Calculation</vt:lpstr>
      <vt:lpstr>Bonus Depreciation and Section 179 Deductions</vt:lpstr>
      <vt:lpstr>“Special” Cases Aren’t Special</vt:lpstr>
      <vt:lpstr>Alternative Assets with Differing Lives: EAC</vt:lpstr>
      <vt:lpstr>EAC Approach 1</vt:lpstr>
      <vt:lpstr>EAC Approach 2</vt:lpstr>
      <vt:lpstr>Flotation Costs Revisited</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 With 1 of These Slides</dc:title>
  <dc:creator>Hahn, Sandra</dc:creator>
  <cp:lastModifiedBy>Becky Wills</cp:lastModifiedBy>
  <cp:revision>673</cp:revision>
  <dcterms:created xsi:type="dcterms:W3CDTF">2017-12-05T17:18:18Z</dcterms:created>
  <dcterms:modified xsi:type="dcterms:W3CDTF">2019-04-02T13:11:27Z</dcterms:modified>
</cp:coreProperties>
</file>