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26"/>
  </p:notesMasterIdLst>
  <p:handoutMasterIdLst>
    <p:handoutMasterId r:id="rId27"/>
  </p:handoutMasterIdLst>
  <p:sldIdLst>
    <p:sldId id="437" r:id="rId3"/>
    <p:sldId id="438" r:id="rId4"/>
    <p:sldId id="439" r:id="rId5"/>
    <p:sldId id="440" r:id="rId6"/>
    <p:sldId id="441" r:id="rId7"/>
    <p:sldId id="442" r:id="rId8"/>
    <p:sldId id="274" r:id="rId9"/>
    <p:sldId id="420" r:id="rId10"/>
    <p:sldId id="421" r:id="rId11"/>
    <p:sldId id="381" r:id="rId12"/>
    <p:sldId id="422" r:id="rId13"/>
    <p:sldId id="423" r:id="rId14"/>
    <p:sldId id="424" r:id="rId15"/>
    <p:sldId id="443" r:id="rId16"/>
    <p:sldId id="444" r:id="rId17"/>
    <p:sldId id="445" r:id="rId18"/>
    <p:sldId id="427" r:id="rId19"/>
    <p:sldId id="318" r:id="rId20"/>
    <p:sldId id="425" r:id="rId21"/>
    <p:sldId id="429" r:id="rId22"/>
    <p:sldId id="428" r:id="rId23"/>
    <p:sldId id="317" r:id="rId24"/>
    <p:sldId id="31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437"/>
            <p14:sldId id="438"/>
            <p14:sldId id="439"/>
            <p14:sldId id="440"/>
            <p14:sldId id="441"/>
            <p14:sldId id="442"/>
            <p14:sldId id="274"/>
            <p14:sldId id="420"/>
            <p14:sldId id="421"/>
            <p14:sldId id="381"/>
            <p14:sldId id="422"/>
            <p14:sldId id="423"/>
            <p14:sldId id="424"/>
            <p14:sldId id="443"/>
            <p14:sldId id="444"/>
            <p14:sldId id="445"/>
            <p14:sldId id="427"/>
            <p14:sldId id="318"/>
            <p14:sldId id="425"/>
            <p14:sldId id="429"/>
            <p14:sldId id="428"/>
          </p14:sldIdLst>
        </p14:section>
        <p14:section name="Appendix: Image Descriptions for Unsighted Students" id="{FCEA2F57-A407-4BE7-B677-629F34303C19}">
          <p14:sldIdLst>
            <p14:sldId id="317"/>
            <p14:sldId id="316"/>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C1D3"/>
    <a:srgbClr val="FFFCDD"/>
    <a:srgbClr val="C0D1DE"/>
    <a:srgbClr val="0A0A32"/>
    <a:srgbClr val="B60000"/>
    <a:srgbClr val="B44600"/>
    <a:srgbClr val="DDD9C3"/>
    <a:srgbClr val="9BB9EF"/>
    <a:srgbClr val="C6D9F1"/>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59" autoAdjust="0"/>
    <p:restoredTop sz="95745" autoAdjust="0"/>
  </p:normalViewPr>
  <p:slideViewPr>
    <p:cSldViewPr>
      <p:cViewPr varScale="1">
        <p:scale>
          <a:sx n="92" d="100"/>
          <a:sy n="92" d="100"/>
        </p:scale>
        <p:origin x="786" y="90"/>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4/10/2019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4/10/2019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4192128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4/10/2019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11-</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0.xml"/><Relationship Id="rId1" Type="http://schemas.openxmlformats.org/officeDocument/2006/relationships/vmlDrawing" Target="../drawings/vmlDrawing4.vml"/><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11</a:t>
            </a:r>
          </a:p>
        </p:txBody>
      </p:sp>
      <p:sp>
        <p:nvSpPr>
          <p:cNvPr id="13" name="Content Placeholder 5"/>
          <p:cNvSpPr>
            <a:spLocks noGrp="1"/>
          </p:cNvSpPr>
          <p:nvPr>
            <p:ph sz="quarter" idx="15"/>
          </p:nvPr>
        </p:nvSpPr>
        <p:spPr/>
        <p:txBody>
          <a:bodyPr/>
          <a:lstStyle/>
          <a:p>
            <a:r>
              <a:rPr lang="en-US" dirty="0"/>
              <a:t>Calculating the Cost of Capital</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17029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the Weights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To calculate the weights to be used in the WACC formula, simply calculate the percentages of the funding that come from equity, preferred stock, and debt.</a:t>
            </a:r>
          </a:p>
          <a:p>
            <a:pPr lvl="1"/>
            <a:r>
              <a:rPr lang="en-US" altLang="en-US" dirty="0"/>
              <a:t>Calculating WACC for a firm?</a:t>
            </a:r>
          </a:p>
          <a:p>
            <a:pPr lvl="2"/>
            <a:r>
              <a:rPr lang="en-US" altLang="en-US" dirty="0"/>
              <a:t>“The funding” encompasses all capital in the firm.</a:t>
            </a:r>
          </a:p>
          <a:p>
            <a:pPr lvl="1"/>
            <a:r>
              <a:rPr lang="en-US" altLang="en-US" dirty="0"/>
              <a:t>Calculating WACC for a project?</a:t>
            </a:r>
          </a:p>
          <a:p>
            <a:pPr lvl="2"/>
            <a:r>
              <a:rPr lang="en-US" altLang="en-US" dirty="0"/>
              <a:t>“The funding” will only include the financing for that project.</a:t>
            </a:r>
          </a:p>
        </p:txBody>
      </p:sp>
    </p:spTree>
    <p:extLst>
      <p:ext uri="{BB962C8B-B14F-4D97-AF65-F5344CB8AC3E}">
        <p14:creationId xmlns:p14="http://schemas.microsoft.com/office/powerpoint/2010/main" val="300549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Firm WACC versus Project WACC</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Can managers use their firm-wide WACC to evaluate the firm’s </a:t>
            </a:r>
            <a:r>
              <a:rPr lang="en-US" altLang="en-US" i="1" dirty="0"/>
              <a:t>newly</a:t>
            </a:r>
            <a:r>
              <a:rPr lang="en-US" altLang="en-US" dirty="0"/>
              <a:t> proposed projects? </a:t>
            </a:r>
          </a:p>
          <a:p>
            <a:pPr lvl="1"/>
            <a:r>
              <a:rPr lang="en-US" altLang="en-US" dirty="0"/>
              <a:t>It depends…</a:t>
            </a:r>
          </a:p>
          <a:p>
            <a:pPr lvl="2"/>
            <a:r>
              <a:rPr lang="en-US" altLang="en-US" dirty="0"/>
              <a:t>Yes, if a new project is similar enough to existing projects. </a:t>
            </a:r>
          </a:p>
          <a:p>
            <a:pPr lvl="2"/>
            <a:r>
              <a:rPr lang="en-US" altLang="en-US" dirty="0"/>
              <a:t>However, If the new project is riskier (safer) than the firm’s existing projects, then it should be “charged” a higher (lower) cost of capital.</a:t>
            </a:r>
          </a:p>
        </p:txBody>
      </p:sp>
    </p:spTree>
    <p:extLst>
      <p:ext uri="{BB962C8B-B14F-4D97-AF65-F5344CB8AC3E}">
        <p14:creationId xmlns:p14="http://schemas.microsoft.com/office/powerpoint/2010/main" val="3475268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Divisional WACC</a:t>
            </a:r>
          </a:p>
        </p:txBody>
      </p:sp>
      <p:sp>
        <p:nvSpPr>
          <p:cNvPr id="3" name="Content Placeholder 2"/>
          <p:cNvSpPr>
            <a:spLocks noGrp="1"/>
          </p:cNvSpPr>
          <p:nvPr>
            <p:ph idx="1"/>
          </p:nvPr>
        </p:nvSpPr>
        <p:spPr/>
        <p:txBody>
          <a:bodyPr/>
          <a:lstStyle/>
          <a:p>
            <a:r>
              <a:rPr lang="en-US" altLang="en-US" dirty="0"/>
              <a:t>Do firms calculate risk-appropriate WACC for every new project they consider?</a:t>
            </a:r>
          </a:p>
          <a:p>
            <a:pPr lvl="1"/>
            <a:r>
              <a:rPr lang="en-US" altLang="en-US" dirty="0"/>
              <a:t>No, it’s simply not feasible…</a:t>
            </a:r>
          </a:p>
          <a:p>
            <a:pPr lvl="1"/>
            <a:r>
              <a:rPr lang="en-US" altLang="en-US" dirty="0"/>
              <a:t>As an alternative, firms often calculate </a:t>
            </a:r>
            <a:r>
              <a:rPr lang="en-US" altLang="en-US" b="1" dirty="0"/>
              <a:t>divisional WACCs </a:t>
            </a:r>
            <a:r>
              <a:rPr lang="en-US" altLang="en-US" dirty="0"/>
              <a:t>for each product line of the company based on that line’s, but not each individual product’s, risk profile.</a:t>
            </a:r>
          </a:p>
        </p:txBody>
      </p:sp>
    </p:spTree>
    <p:extLst>
      <p:ext uri="{BB962C8B-B14F-4D97-AF65-F5344CB8AC3E}">
        <p14:creationId xmlns:p14="http://schemas.microsoft.com/office/powerpoint/2010/main" val="210772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Risk-Appropriate WACCs</a:t>
            </a:r>
          </a:p>
        </p:txBody>
      </p:sp>
      <p:sp>
        <p:nvSpPr>
          <p:cNvPr id="3" name="Content Placeholder 2"/>
          <p:cNvSpPr>
            <a:spLocks noGrp="1"/>
          </p:cNvSpPr>
          <p:nvPr>
            <p:ph idx="1"/>
          </p:nvPr>
        </p:nvSpPr>
        <p:spPr>
          <a:xfrm>
            <a:off x="443625" y="1295400"/>
            <a:ext cx="8229600" cy="1981200"/>
          </a:xfrm>
        </p:spPr>
        <p:txBody>
          <a:bodyPr/>
          <a:lstStyle/>
          <a:p>
            <a:r>
              <a:rPr lang="en-US" altLang="en-US" dirty="0"/>
              <a:t>In an all-equity firm, WACC is theoretically equal to </a:t>
            </a:r>
            <a:r>
              <a:rPr lang="en-US" altLang="en-US" i="1" dirty="0"/>
              <a:t>i</a:t>
            </a:r>
            <a:r>
              <a:rPr lang="en-US" altLang="en-US" i="1" baseline="-25000" dirty="0"/>
              <a:t>E</a:t>
            </a:r>
            <a:r>
              <a:rPr lang="en-US" altLang="en-US" dirty="0"/>
              <a:t> for each proposed project, which will increase as the risk of the project increases.</a:t>
            </a:r>
          </a:p>
        </p:txBody>
      </p:sp>
      <p:pic>
        <p:nvPicPr>
          <p:cNvPr id="6" name="Picture 3" descr="A graph showing risk on the x-axis and return on the y-axis. A positively-sloped line is identified as risk-appropriate WACC."/>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2743200" y="3048000"/>
            <a:ext cx="5666175" cy="3383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7326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Sample Projects versus Risk-Sensitive WACC</a:t>
            </a:r>
          </a:p>
        </p:txBody>
      </p:sp>
      <p:sp>
        <p:nvSpPr>
          <p:cNvPr id="3" name="Content Placeholder 2"/>
          <p:cNvSpPr>
            <a:spLocks noGrp="1"/>
          </p:cNvSpPr>
          <p:nvPr>
            <p:ph idx="1"/>
          </p:nvPr>
        </p:nvSpPr>
        <p:spPr>
          <a:xfrm>
            <a:off x="443625" y="1295400"/>
            <a:ext cx="8229600" cy="1920240"/>
          </a:xfrm>
        </p:spPr>
        <p:txBody>
          <a:bodyPr/>
          <a:lstStyle/>
          <a:p>
            <a:r>
              <a:rPr lang="en-US" altLang="en-US" dirty="0"/>
              <a:t>Projects A and B have expected returns greater than their risk-appropriate WACCs, while Projects C and D have expected returns less than their risk-appropriate WACCs.</a:t>
            </a:r>
          </a:p>
        </p:txBody>
      </p:sp>
      <p:pic>
        <p:nvPicPr>
          <p:cNvPr id="7" name="Picture 3" descr="The previous figure 11.1 with four points, representing Projects A-D. A and B, are above the line; C and D are below the line.">
            <a:extLst>
              <a:ext uri="{FF2B5EF4-FFF2-40B4-BE49-F238E27FC236}">
                <a16:creationId xmlns:a16="http://schemas.microsoft.com/office/drawing/2014/main" id="{B5C33EDC-4EEF-4C8B-B3EB-5F90B78D131B}"/>
              </a:ext>
            </a:extLst>
          </p:cNvPr>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2595219" y="3450100"/>
            <a:ext cx="5405781"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003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Sample Projects versus </a:t>
            </a:r>
            <a:r>
              <a:rPr lang="en-US" dirty="0" err="1"/>
              <a:t>Firmwide</a:t>
            </a:r>
            <a:r>
              <a:rPr lang="en-US" dirty="0"/>
              <a:t> WACC</a:t>
            </a:r>
          </a:p>
        </p:txBody>
      </p:sp>
      <p:sp>
        <p:nvSpPr>
          <p:cNvPr id="3" name="Content Placeholder 2"/>
          <p:cNvSpPr>
            <a:spLocks noGrp="1"/>
          </p:cNvSpPr>
          <p:nvPr>
            <p:ph idx="1"/>
          </p:nvPr>
        </p:nvSpPr>
        <p:spPr>
          <a:xfrm>
            <a:off x="443625" y="1295400"/>
            <a:ext cx="8321040" cy="2743200"/>
          </a:xfrm>
        </p:spPr>
        <p:txBody>
          <a:bodyPr/>
          <a:lstStyle/>
          <a:p>
            <a:r>
              <a:rPr lang="en-US" altLang="en-US" sz="3000" dirty="0"/>
              <a:t>If we mistakenly compared projects bearing different risks to this single </a:t>
            </a:r>
            <a:r>
              <a:rPr lang="en-US" altLang="en-US" sz="3000" dirty="0" err="1"/>
              <a:t>firmwide</a:t>
            </a:r>
            <a:r>
              <a:rPr lang="en-US" altLang="en-US" sz="3000" dirty="0"/>
              <a:t> WACC, we would conclude that projects A and D have expected rates of return less than the </a:t>
            </a:r>
            <a:r>
              <a:rPr lang="en-US" altLang="en-US" sz="3000" dirty="0" err="1"/>
              <a:t>firmwide</a:t>
            </a:r>
            <a:r>
              <a:rPr lang="en-US" altLang="en-US" sz="3000" dirty="0"/>
              <a:t> WACC, while projects B and C have expected returns greater than the </a:t>
            </a:r>
            <a:r>
              <a:rPr lang="en-US" altLang="en-US" sz="3000" dirty="0" err="1"/>
              <a:t>firmwide</a:t>
            </a:r>
            <a:r>
              <a:rPr lang="en-US" altLang="en-US" sz="3000" dirty="0"/>
              <a:t> WACC.</a:t>
            </a:r>
          </a:p>
        </p:txBody>
      </p:sp>
      <p:pic>
        <p:nvPicPr>
          <p:cNvPr id="6" name="Picture 3" descr="A horizontal line representing Firm WACC with Projects A-D shown as points. A and D are below the line, while B and C are above the line.">
            <a:extLst>
              <a:ext uri="{FF2B5EF4-FFF2-40B4-BE49-F238E27FC236}">
                <a16:creationId xmlns:a16="http://schemas.microsoft.com/office/drawing/2014/main" id="{EF60F6BC-74EE-4494-BA77-532ECFF2BE37}"/>
              </a:ext>
            </a:extLst>
          </p:cNvPr>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1225570" y="4267200"/>
            <a:ext cx="6692861" cy="2194560"/>
          </a:xfrm>
          <a:prstGeom prst="rect">
            <a:avLst/>
          </a:prstGeom>
        </p:spPr>
      </p:pic>
    </p:spTree>
    <p:extLst>
      <p:ext uri="{BB962C8B-B14F-4D97-AF65-F5344CB8AC3E}">
        <p14:creationId xmlns:p14="http://schemas.microsoft.com/office/powerpoint/2010/main" val="713119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Incorrect Decisions Caused by Inappropriate Use of </a:t>
            </a:r>
            <a:r>
              <a:rPr lang="en-US" sz="3200" dirty="0" err="1"/>
              <a:t>Firmwide</a:t>
            </a:r>
            <a:r>
              <a:rPr lang="en-US" sz="3200" dirty="0"/>
              <a:t> WACC</a:t>
            </a:r>
          </a:p>
        </p:txBody>
      </p:sp>
      <p:pic>
        <p:nvPicPr>
          <p:cNvPr id="7" name="Picture 2" descr="A combination of Figure 11.1 and figure 11.3, where the Risk-appropriate WACC positive line and Firm WACC horizontal line are graphed togethe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8610" y="1447800"/>
            <a:ext cx="7446781" cy="4480560"/>
          </a:xfrm>
          <a:prstGeom prst="rect">
            <a:avLst/>
          </a:prstGeom>
        </p:spPr>
      </p:pic>
      <p:sp>
        <p:nvSpPr>
          <p:cNvPr id="4" name="Text Placeholder 3"/>
          <p:cNvSpPr>
            <a:spLocks noGrp="1"/>
          </p:cNvSpPr>
          <p:nvPr>
            <p:ph type="body" sz="quarter" idx="13"/>
          </p:nvPr>
        </p:nvSpPr>
        <p:spPr/>
        <p:txBody>
          <a:bodyPr/>
          <a:lstStyle/>
          <a:p>
            <a:r>
              <a:rPr lang="en-US" dirty="0">
                <a:hlinkClick r:id="rId3" action="ppaction://hlinksldjump"/>
              </a:rPr>
              <a:t>Access the text alternative for these images</a:t>
            </a:r>
          </a:p>
        </p:txBody>
      </p:sp>
    </p:spTree>
    <p:extLst>
      <p:ext uri="{BB962C8B-B14F-4D97-AF65-F5344CB8AC3E}">
        <p14:creationId xmlns:p14="http://schemas.microsoft.com/office/powerpoint/2010/main" val="2737974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t>Use of Divisional WACCs</a:t>
            </a:r>
          </a:p>
        </p:txBody>
      </p:sp>
      <p:sp>
        <p:nvSpPr>
          <p:cNvPr id="5" name="Content Placeholder 2"/>
          <p:cNvSpPr>
            <a:spLocks noGrp="1"/>
          </p:cNvSpPr>
          <p:nvPr>
            <p:ph idx="1"/>
          </p:nvPr>
        </p:nvSpPr>
        <p:spPr>
          <a:xfrm>
            <a:off x="443625" y="1295400"/>
            <a:ext cx="8229600" cy="1463040"/>
          </a:xfrm>
        </p:spPr>
        <p:txBody>
          <a:bodyPr/>
          <a:lstStyle/>
          <a:p>
            <a:r>
              <a:rPr lang="en-US" altLang="en-US" dirty="0"/>
              <a:t>Computing a few “risk aware” divisional WACCs can greatly reduce the number of projects that get incorrectly accepted or rejected.</a:t>
            </a:r>
          </a:p>
        </p:txBody>
      </p:sp>
      <p:pic>
        <p:nvPicPr>
          <p:cNvPr id="8" name="Picture 3" descr="The risk-appropriate WACC line with horizontal segments dividing three sections: Low-risk WACC, medium-risk WACC, and high-risk WACC. "/>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2438400" y="2971800"/>
            <a:ext cx="5730867" cy="3474720"/>
          </a:xfrm>
          <a:prstGeom prst="rect">
            <a:avLst/>
          </a:prstGeom>
        </p:spPr>
      </p:pic>
    </p:spTree>
    <p:extLst>
      <p:ext uri="{BB962C8B-B14F-4D97-AF65-F5344CB8AC3E}">
        <p14:creationId xmlns:p14="http://schemas.microsoft.com/office/powerpoint/2010/main" val="1147139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Subjective Approaches</a:t>
            </a:r>
            <a:endParaRPr lang="en-US" sz="1500" dirty="0"/>
          </a:p>
        </p:txBody>
      </p:sp>
      <p:sp>
        <p:nvSpPr>
          <p:cNvPr id="3" name="Content Placeholder 2"/>
          <p:cNvSpPr>
            <a:spLocks noGrp="1"/>
          </p:cNvSpPr>
          <p:nvPr>
            <p:ph idx="1"/>
          </p:nvPr>
        </p:nvSpPr>
        <p:spPr/>
        <p:txBody>
          <a:bodyPr/>
          <a:lstStyle/>
          <a:p>
            <a:r>
              <a:rPr lang="en-US" altLang="en-US" dirty="0"/>
              <a:t>Divisional WACCs may be formed subjectively by simply considering the project’s risk relative to the firm’s existing lines of business.</a:t>
            </a:r>
          </a:p>
          <a:p>
            <a:pPr lvl="1"/>
            <a:r>
              <a:rPr lang="en-US" altLang="en-US" dirty="0"/>
              <a:t>Disadvantage is that the adjustments are seemingly picked out of thin air and created just for the project at hand.</a:t>
            </a:r>
          </a:p>
        </p:txBody>
      </p:sp>
    </p:spTree>
    <p:extLst>
      <p:ext uri="{BB962C8B-B14F-4D97-AF65-F5344CB8AC3E}">
        <p14:creationId xmlns:p14="http://schemas.microsoft.com/office/powerpoint/2010/main" val="1629727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Approaches</a:t>
            </a:r>
            <a:endParaRPr lang="en-US" sz="1500" dirty="0"/>
          </a:p>
        </p:txBody>
      </p:sp>
      <p:sp>
        <p:nvSpPr>
          <p:cNvPr id="3" name="Content Placeholder 2"/>
          <p:cNvSpPr>
            <a:spLocks noGrp="1"/>
          </p:cNvSpPr>
          <p:nvPr>
            <p:ph idx="1"/>
          </p:nvPr>
        </p:nvSpPr>
        <p:spPr/>
        <p:txBody>
          <a:bodyPr/>
          <a:lstStyle/>
          <a:p>
            <a:pPr>
              <a:spcBef>
                <a:spcPts val="0"/>
              </a:spcBef>
            </a:pPr>
            <a:r>
              <a:rPr lang="en-US" altLang="en-US" dirty="0"/>
              <a:t>Objective approach would compute the average beta per division, use these figures in the CAPM formula to calculate </a:t>
            </a:r>
            <a:r>
              <a:rPr lang="en-US" altLang="en-US" i="1" dirty="0"/>
              <a:t>i</a:t>
            </a:r>
            <a:r>
              <a:rPr lang="en-US" altLang="en-US" i="1" baseline="-25000" dirty="0"/>
              <a:t>E</a:t>
            </a:r>
            <a:r>
              <a:rPr lang="en-US" altLang="en-US" dirty="0"/>
              <a:t> for each division, and then use these estimate to construct divisional WACCs.</a:t>
            </a:r>
          </a:p>
          <a:p>
            <a:pPr lvl="1">
              <a:spcBef>
                <a:spcPts val="0"/>
              </a:spcBef>
            </a:pPr>
            <a:r>
              <a:rPr lang="en-US" altLang="en-US" dirty="0"/>
              <a:t>More precise than the subjective method, resulting in fewer incorrect accept/reject decisions.</a:t>
            </a:r>
          </a:p>
          <a:p>
            <a:pPr lvl="1">
              <a:spcBef>
                <a:spcPts val="0"/>
              </a:spcBef>
            </a:pPr>
            <a:r>
              <a:rPr lang="en-US" altLang="en-US" dirty="0"/>
              <a:t>More difficult to implement than the subjective approach.</a:t>
            </a:r>
          </a:p>
        </p:txBody>
      </p:sp>
    </p:spTree>
    <p:extLst>
      <p:ext uri="{BB962C8B-B14F-4D97-AF65-F5344CB8AC3E}">
        <p14:creationId xmlns:p14="http://schemas.microsoft.com/office/powerpoint/2010/main" val="3872082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WACC Formula</a:t>
            </a:r>
            <a:r>
              <a:rPr lang="en-US" sz="1500" dirty="0"/>
              <a:t> 1</a:t>
            </a:r>
          </a:p>
        </p:txBody>
      </p:sp>
      <p:sp>
        <p:nvSpPr>
          <p:cNvPr id="3" name="Content Placeholder 2"/>
          <p:cNvSpPr>
            <a:spLocks noGrp="1"/>
          </p:cNvSpPr>
          <p:nvPr>
            <p:ph idx="1"/>
          </p:nvPr>
        </p:nvSpPr>
        <p:spPr/>
        <p:txBody>
          <a:bodyPr/>
          <a:lstStyle/>
          <a:p>
            <a:r>
              <a:rPr lang="en-US" altLang="en-US" dirty="0"/>
              <a:t>Weighted Average Cost of Capital (WACC) is the average cost per dollar of capital raised.</a:t>
            </a:r>
          </a:p>
          <a:p>
            <a:pPr lvl="1"/>
            <a:r>
              <a:rPr lang="en-US" altLang="en-US" dirty="0"/>
              <a:t>Previously simple proposition.</a:t>
            </a:r>
          </a:p>
          <a:p>
            <a:pPr lvl="1"/>
            <a:r>
              <a:rPr lang="en-US" altLang="en-US" dirty="0"/>
              <a:t>Calculation is more complicated due to effects of Tax Cut and Jobs Acts (TCJA) of 2017.</a:t>
            </a:r>
          </a:p>
        </p:txBody>
      </p:sp>
    </p:spTree>
    <p:extLst>
      <p:ext uri="{BB962C8B-B14F-4D97-AF65-F5344CB8AC3E}">
        <p14:creationId xmlns:p14="http://schemas.microsoft.com/office/powerpoint/2010/main" val="2778182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Flotation Costs</a:t>
            </a:r>
            <a:r>
              <a:rPr lang="en-US" sz="1500" dirty="0"/>
              <a:t> 1</a:t>
            </a:r>
          </a:p>
        </p:txBody>
      </p:sp>
      <p:sp>
        <p:nvSpPr>
          <p:cNvPr id="3" name="Content Placeholder 2"/>
          <p:cNvSpPr>
            <a:spLocks noGrp="1"/>
          </p:cNvSpPr>
          <p:nvPr>
            <p:ph idx="1"/>
          </p:nvPr>
        </p:nvSpPr>
        <p:spPr>
          <a:xfrm>
            <a:off x="443625" y="1295400"/>
            <a:ext cx="8229600" cy="5029200"/>
          </a:xfrm>
        </p:spPr>
        <p:txBody>
          <a:bodyPr/>
          <a:lstStyle/>
          <a:p>
            <a:r>
              <a:rPr lang="en-US" altLang="en-US" dirty="0"/>
              <a:t>Firms often fund projects by issuing externally generated new capital – additional stock, bonds, etc.</a:t>
            </a:r>
          </a:p>
          <a:p>
            <a:pPr>
              <a:spcBef>
                <a:spcPts val="4200"/>
              </a:spcBef>
            </a:pPr>
            <a:r>
              <a:rPr lang="en-US" altLang="en-US" dirty="0"/>
              <a:t>To figure project WACCs, </a:t>
            </a:r>
            <a:r>
              <a:rPr lang="en-US" altLang="en-US" b="1" dirty="0"/>
              <a:t>flotation costs </a:t>
            </a:r>
            <a:r>
              <a:rPr lang="en-US" altLang="en-US" dirty="0"/>
              <a:t>must be integrated into component costs.</a:t>
            </a:r>
          </a:p>
          <a:p>
            <a:pPr lvl="1"/>
            <a:r>
              <a:rPr lang="en-US" altLang="en-US" dirty="0"/>
              <a:t>Flotation costs are fees paid by firms to investment banks for issuing new securities.</a:t>
            </a:r>
          </a:p>
        </p:txBody>
      </p:sp>
    </p:spTree>
    <p:extLst>
      <p:ext uri="{BB962C8B-B14F-4D97-AF65-F5344CB8AC3E}">
        <p14:creationId xmlns:p14="http://schemas.microsoft.com/office/powerpoint/2010/main" val="4245994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Flotation Costs</a:t>
            </a:r>
            <a:r>
              <a:rPr lang="en-US" sz="1500" dirty="0"/>
              <a:t> 2</a:t>
            </a:r>
          </a:p>
        </p:txBody>
      </p:sp>
      <p:sp>
        <p:nvSpPr>
          <p:cNvPr id="3" name="Content Placeholder 2"/>
          <p:cNvSpPr>
            <a:spLocks noGrp="1"/>
          </p:cNvSpPr>
          <p:nvPr>
            <p:ph idx="1"/>
          </p:nvPr>
        </p:nvSpPr>
        <p:spPr>
          <a:xfrm>
            <a:off x="443625" y="1295400"/>
            <a:ext cx="8229600" cy="5120640"/>
          </a:xfrm>
        </p:spPr>
        <p:txBody>
          <a:bodyPr/>
          <a:lstStyle/>
          <a:p>
            <a:pPr>
              <a:spcBef>
                <a:spcPts val="0"/>
              </a:spcBef>
            </a:pPr>
            <a:r>
              <a:rPr lang="en-US" dirty="0"/>
              <a:t>Two methods to account for flotation costs:</a:t>
            </a:r>
          </a:p>
          <a:p>
            <a:pPr lvl="1">
              <a:spcBef>
                <a:spcPts val="0"/>
              </a:spcBef>
            </a:pPr>
            <a:r>
              <a:rPr lang="en-US" dirty="0"/>
              <a:t>Increase the project’s WACC to incorporate the floatation costs’ impact as a percentage of WACC.</a:t>
            </a:r>
          </a:p>
          <a:p>
            <a:pPr lvl="2">
              <a:spcBef>
                <a:spcPts val="0"/>
              </a:spcBef>
            </a:pPr>
            <a:r>
              <a:rPr lang="en-US" dirty="0"/>
              <a:t>Tends to understate the component cost of new equity.</a:t>
            </a:r>
          </a:p>
          <a:p>
            <a:pPr lvl="1">
              <a:spcBef>
                <a:spcPts val="0"/>
              </a:spcBef>
            </a:pPr>
            <a:r>
              <a:rPr lang="en-US" dirty="0"/>
              <a:t>Leave WACC alone and adjust the project’s initial investment upward to reflect the “true” cost of the project.</a:t>
            </a:r>
          </a:p>
          <a:p>
            <a:pPr lvl="2">
              <a:spcBef>
                <a:spcPts val="0"/>
              </a:spcBef>
            </a:pPr>
            <a:r>
              <a:rPr lang="en-US" dirty="0"/>
              <a:t>Violates the </a:t>
            </a:r>
            <a:r>
              <a:rPr lang="en-US" b="1" dirty="0"/>
              <a:t>separation principle </a:t>
            </a:r>
            <a:r>
              <a:rPr lang="en-US" dirty="0"/>
              <a:t>of capital budgeting.</a:t>
            </a:r>
          </a:p>
        </p:txBody>
      </p:sp>
    </p:spTree>
    <p:extLst>
      <p:ext uri="{BB962C8B-B14F-4D97-AF65-F5344CB8AC3E}">
        <p14:creationId xmlns:p14="http://schemas.microsoft.com/office/powerpoint/2010/main" val="1835724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Incorrect Decisions Caused by Inappropriate Use of </a:t>
            </a:r>
            <a:r>
              <a:rPr lang="en-US" sz="3200" dirty="0" err="1"/>
              <a:t>Firmwide</a:t>
            </a:r>
            <a:r>
              <a:rPr lang="en-US" sz="3200" dirty="0"/>
              <a:t> WACC </a:t>
            </a:r>
            <a:r>
              <a:rPr lang="en-US" altLang="en-US" sz="3200" dirty="0"/>
              <a:t>Text Alternative</a:t>
            </a:r>
            <a:endParaRPr lang="en-US" sz="3200" dirty="0"/>
          </a:p>
        </p:txBody>
      </p:sp>
      <p:sp>
        <p:nvSpPr>
          <p:cNvPr id="3" name="Content Placeholder 2"/>
          <p:cNvSpPr>
            <a:spLocks noGrp="1"/>
          </p:cNvSpPr>
          <p:nvPr>
            <p:ph idx="1"/>
          </p:nvPr>
        </p:nvSpPr>
        <p:spPr>
          <a:xfrm>
            <a:off x="443625" y="1295400"/>
            <a:ext cx="8321040" cy="4876800"/>
          </a:xfrm>
        </p:spPr>
        <p:txBody>
          <a:bodyPr/>
          <a:lstStyle/>
          <a:p>
            <a:r>
              <a:rPr lang="en-US" sz="2800" dirty="0"/>
              <a:t>There are two areas shaded: the area above risk-appropriate WACC and below firm WACC, which contains Project A. This area represents an incorrect rejection. The second area shaded is above Firm WACC and below the Risk-appropriate WACC line, which contains Project C. This area represents an incorrect acceptance.</a:t>
            </a:r>
            <a:endParaRPr lang="en-US" sz="2400" dirty="0"/>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p>
        </p:txBody>
      </p:sp>
    </p:spTree>
    <p:extLst>
      <p:ext uri="{BB962C8B-B14F-4D97-AF65-F5344CB8AC3E}">
        <p14:creationId xmlns:p14="http://schemas.microsoft.com/office/powerpoint/2010/main" val="29317775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WACC Formula</a:t>
            </a:r>
            <a:r>
              <a:rPr lang="en-US" sz="1500" dirty="0"/>
              <a:t> 2</a:t>
            </a:r>
            <a:r>
              <a:rPr lang="en-US" dirty="0"/>
              <a:t>	</a:t>
            </a:r>
          </a:p>
        </p:txBody>
      </p:sp>
      <p:sp>
        <p:nvSpPr>
          <p:cNvPr id="3" name="Content Placeholder 2"/>
          <p:cNvSpPr>
            <a:spLocks noGrp="1"/>
          </p:cNvSpPr>
          <p:nvPr>
            <p:ph idx="1"/>
          </p:nvPr>
        </p:nvSpPr>
        <p:spPr/>
        <p:txBody>
          <a:bodyPr/>
          <a:lstStyle/>
          <a:p>
            <a:r>
              <a:rPr lang="en-US" dirty="0"/>
              <a:t>Tax Cut and Jobs Act (TCJA) of 2017.</a:t>
            </a:r>
          </a:p>
          <a:p>
            <a:pPr lvl="1"/>
            <a:r>
              <a:rPr lang="en-US" dirty="0"/>
              <a:t>Reduced corporate tax rates to a flat 21 percent.</a:t>
            </a:r>
          </a:p>
          <a:p>
            <a:pPr lvl="2"/>
            <a:r>
              <a:rPr lang="en-US" dirty="0"/>
              <a:t>After-tax cost of debt is not as subsidized as it was previously.</a:t>
            </a:r>
          </a:p>
          <a:p>
            <a:pPr lvl="1"/>
            <a:r>
              <a:rPr lang="en-US" dirty="0"/>
              <a:t>Constrains on when firms can deduct interest payments, whereas previously any interest paid on a firm’s debt was generally completely deductible.</a:t>
            </a:r>
          </a:p>
        </p:txBody>
      </p:sp>
    </p:spTree>
    <p:extLst>
      <p:ext uri="{BB962C8B-B14F-4D97-AF65-F5344CB8AC3E}">
        <p14:creationId xmlns:p14="http://schemas.microsoft.com/office/powerpoint/2010/main" val="1787423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WACC Formula</a:t>
            </a:r>
            <a:r>
              <a:rPr lang="en-US" sz="1500" dirty="0"/>
              <a:t> 3</a:t>
            </a:r>
          </a:p>
        </p:txBody>
      </p:sp>
      <p:sp>
        <p:nvSpPr>
          <p:cNvPr id="3" name="Content Placeholder 2"/>
          <p:cNvSpPr>
            <a:spLocks noGrp="1"/>
          </p:cNvSpPr>
          <p:nvPr>
            <p:ph idx="1"/>
          </p:nvPr>
        </p:nvSpPr>
        <p:spPr/>
        <p:txBody>
          <a:bodyPr/>
          <a:lstStyle/>
          <a:p>
            <a:r>
              <a:rPr lang="en-US" dirty="0"/>
              <a:t>How will debt interested be treated?</a:t>
            </a:r>
          </a:p>
          <a:p>
            <a:pPr lvl="1"/>
            <a:r>
              <a:rPr lang="en-US" dirty="0"/>
              <a:t>Unconstrained scenario.</a:t>
            </a:r>
          </a:p>
          <a:p>
            <a:pPr lvl="2"/>
            <a:r>
              <a:rPr lang="en-US" dirty="0"/>
              <a:t>Interest on all debt will be fully tax deductible.</a:t>
            </a:r>
          </a:p>
          <a:p>
            <a:pPr lvl="1"/>
            <a:r>
              <a:rPr lang="en-US" dirty="0"/>
              <a:t>Fully constrained scenario.</a:t>
            </a:r>
          </a:p>
          <a:p>
            <a:pPr lvl="2"/>
            <a:r>
              <a:rPr lang="en-US" dirty="0"/>
              <a:t>Likelihood of being able to realize the tax shield on a new debt issue is so low or so far away in the future that it might as well not even exist.</a:t>
            </a:r>
          </a:p>
          <a:p>
            <a:pPr lvl="1"/>
            <a:r>
              <a:rPr lang="en-US" dirty="0"/>
              <a:t>Uncertain scenario.</a:t>
            </a:r>
          </a:p>
          <a:p>
            <a:pPr lvl="2"/>
            <a:r>
              <a:rPr lang="en-US" dirty="0"/>
              <a:t>Impact of the interest tax shields will fall somewhere in the middle between the first two scenarios.</a:t>
            </a:r>
          </a:p>
        </p:txBody>
      </p:sp>
    </p:spTree>
    <p:extLst>
      <p:ext uri="{BB962C8B-B14F-4D97-AF65-F5344CB8AC3E}">
        <p14:creationId xmlns:p14="http://schemas.microsoft.com/office/powerpoint/2010/main" val="3092494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WACC Formula</a:t>
            </a:r>
          </a:p>
        </p:txBody>
      </p:sp>
      <p:sp>
        <p:nvSpPr>
          <p:cNvPr id="3" name="Content Placeholder 2"/>
          <p:cNvSpPr>
            <a:spLocks noGrp="1"/>
          </p:cNvSpPr>
          <p:nvPr>
            <p:ph idx="1"/>
          </p:nvPr>
        </p:nvSpPr>
        <p:spPr>
          <a:xfrm>
            <a:off x="443625" y="1295400"/>
            <a:ext cx="8229600" cy="640080"/>
          </a:xfrm>
        </p:spPr>
        <p:txBody>
          <a:bodyPr/>
          <a:lstStyle/>
          <a:p>
            <a:r>
              <a:rPr lang="en-US" dirty="0"/>
              <a:t>Unconstrained scenario.</a:t>
            </a:r>
          </a:p>
        </p:txBody>
      </p:sp>
      <p:graphicFrame>
        <p:nvGraphicFramePr>
          <p:cNvPr id="8" name="Object 3"/>
          <p:cNvGraphicFramePr>
            <a:graphicFrameLocks noChangeAspect="1"/>
          </p:cNvGraphicFramePr>
          <p:nvPr>
            <p:extLst>
              <p:ext uri="{D42A27DB-BD31-4B8C-83A1-F6EECF244321}">
                <p14:modId xmlns:p14="http://schemas.microsoft.com/office/powerpoint/2010/main" val="2819800309"/>
              </p:ext>
            </p:extLst>
          </p:nvPr>
        </p:nvGraphicFramePr>
        <p:xfrm>
          <a:off x="531629" y="1996440"/>
          <a:ext cx="8080742" cy="1737360"/>
        </p:xfrm>
        <a:graphic>
          <a:graphicData uri="http://schemas.openxmlformats.org/presentationml/2006/ole">
            <mc:AlternateContent xmlns:mc="http://schemas.openxmlformats.org/markup-compatibility/2006">
              <mc:Choice xmlns:v="urn:schemas-microsoft-com:vml" Requires="v">
                <p:oleObj spid="_x0000_s83043" name="Equation" r:id="rId3" imgW="5079960" imgH="1091880" progId="Equation.DSMT4">
                  <p:embed/>
                </p:oleObj>
              </mc:Choice>
              <mc:Fallback>
                <p:oleObj name="Equation" r:id="rId3" imgW="5079960" imgH="1091880" progId="Equation.DSMT4">
                  <p:embed/>
                  <p:pic>
                    <p:nvPicPr>
                      <p:cNvPr id="0" name=""/>
                      <p:cNvPicPr/>
                      <p:nvPr/>
                    </p:nvPicPr>
                    <p:blipFill>
                      <a:blip r:embed="rId4"/>
                      <a:stretch>
                        <a:fillRect/>
                      </a:stretch>
                    </p:blipFill>
                    <p:spPr>
                      <a:xfrm>
                        <a:off x="531629" y="1996440"/>
                        <a:ext cx="8080742" cy="1737360"/>
                      </a:xfrm>
                      <a:prstGeom prst="rect">
                        <a:avLst/>
                      </a:prstGeom>
                    </p:spPr>
                  </p:pic>
                </p:oleObj>
              </mc:Fallback>
            </mc:AlternateContent>
          </a:graphicData>
        </a:graphic>
      </p:graphicFrame>
      <p:sp>
        <p:nvSpPr>
          <p:cNvPr id="4" name="Content Placeholder 4"/>
          <p:cNvSpPr>
            <a:spLocks noGrp="1"/>
          </p:cNvSpPr>
          <p:nvPr>
            <p:ph idx="10"/>
          </p:nvPr>
        </p:nvSpPr>
        <p:spPr>
          <a:xfrm>
            <a:off x="443625" y="3855720"/>
            <a:ext cx="8229600" cy="640080"/>
          </a:xfrm>
        </p:spPr>
        <p:txBody>
          <a:bodyPr/>
          <a:lstStyle/>
          <a:p>
            <a:r>
              <a:rPr lang="en-US" dirty="0"/>
              <a:t>Fully constrained scenario.</a:t>
            </a:r>
          </a:p>
        </p:txBody>
      </p:sp>
      <p:graphicFrame>
        <p:nvGraphicFramePr>
          <p:cNvPr id="9" name="Object 5"/>
          <p:cNvGraphicFramePr>
            <a:graphicFrameLocks noChangeAspect="1"/>
          </p:cNvGraphicFramePr>
          <p:nvPr>
            <p:extLst>
              <p:ext uri="{D42A27DB-BD31-4B8C-83A1-F6EECF244321}">
                <p14:modId xmlns:p14="http://schemas.microsoft.com/office/powerpoint/2010/main" val="3202128003"/>
              </p:ext>
            </p:extLst>
          </p:nvPr>
        </p:nvGraphicFramePr>
        <p:xfrm>
          <a:off x="601663" y="4664075"/>
          <a:ext cx="7939087" cy="1736725"/>
        </p:xfrm>
        <a:graphic>
          <a:graphicData uri="http://schemas.openxmlformats.org/presentationml/2006/ole">
            <mc:AlternateContent xmlns:mc="http://schemas.openxmlformats.org/markup-compatibility/2006">
              <mc:Choice xmlns:v="urn:schemas-microsoft-com:vml" Requires="v">
                <p:oleObj spid="_x0000_s83044" name="Equation" r:id="rId5" imgW="4991040" imgH="1091880" progId="Equation.DSMT4">
                  <p:embed/>
                </p:oleObj>
              </mc:Choice>
              <mc:Fallback>
                <p:oleObj name="Equation" r:id="rId5" imgW="4991040" imgH="1091880" progId="Equation.DSMT4">
                  <p:embed/>
                  <p:pic>
                    <p:nvPicPr>
                      <p:cNvPr id="8" name="Object 7"/>
                      <p:cNvPicPr/>
                      <p:nvPr/>
                    </p:nvPicPr>
                    <p:blipFill>
                      <a:blip r:embed="rId6"/>
                      <a:stretch>
                        <a:fillRect/>
                      </a:stretch>
                    </p:blipFill>
                    <p:spPr>
                      <a:xfrm>
                        <a:off x="601663" y="4664075"/>
                        <a:ext cx="7939087" cy="1736725"/>
                      </a:xfrm>
                      <a:prstGeom prst="rect">
                        <a:avLst/>
                      </a:prstGeom>
                    </p:spPr>
                  </p:pic>
                </p:oleObj>
              </mc:Fallback>
            </mc:AlternateContent>
          </a:graphicData>
        </a:graphic>
      </p:graphicFrame>
    </p:spTree>
    <p:extLst>
      <p:ext uri="{BB962C8B-B14F-4D97-AF65-F5344CB8AC3E}">
        <p14:creationId xmlns:p14="http://schemas.microsoft.com/office/powerpoint/2010/main" val="3852103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 Cost of Equity</a:t>
            </a:r>
            <a:r>
              <a:rPr lang="en-US" sz="1500" dirty="0"/>
              <a:t> 1</a:t>
            </a:r>
          </a:p>
        </p:txBody>
      </p:sp>
      <p:sp>
        <p:nvSpPr>
          <p:cNvPr id="3" name="Content Placeholder 2"/>
          <p:cNvSpPr>
            <a:spLocks noGrp="1"/>
          </p:cNvSpPr>
          <p:nvPr>
            <p:ph idx="1"/>
          </p:nvPr>
        </p:nvSpPr>
        <p:spPr>
          <a:xfrm>
            <a:off x="443625" y="1295400"/>
            <a:ext cx="8229600" cy="1295400"/>
          </a:xfrm>
        </p:spPr>
        <p:txBody>
          <a:bodyPr/>
          <a:lstStyle/>
          <a:p>
            <a:r>
              <a:rPr lang="en-US" altLang="en-US" dirty="0"/>
              <a:t>Methods of calculating cost of equity.</a:t>
            </a:r>
          </a:p>
          <a:p>
            <a:pPr lvl="1"/>
            <a:r>
              <a:rPr lang="en-US" altLang="en-US" dirty="0"/>
              <a:t>Capital asset pricing model (chap 10)</a:t>
            </a:r>
          </a:p>
        </p:txBody>
      </p:sp>
      <p:graphicFrame>
        <p:nvGraphicFramePr>
          <p:cNvPr id="7" name="Object 3"/>
          <p:cNvGraphicFramePr>
            <a:graphicFrameLocks noChangeAspect="1"/>
          </p:cNvGraphicFramePr>
          <p:nvPr>
            <p:extLst>
              <p:ext uri="{D42A27DB-BD31-4B8C-83A1-F6EECF244321}">
                <p14:modId xmlns:p14="http://schemas.microsoft.com/office/powerpoint/2010/main" val="1236061631"/>
              </p:ext>
            </p:extLst>
          </p:nvPr>
        </p:nvGraphicFramePr>
        <p:xfrm>
          <a:off x="2670175" y="2906713"/>
          <a:ext cx="3805238" cy="711200"/>
        </p:xfrm>
        <a:graphic>
          <a:graphicData uri="http://schemas.openxmlformats.org/presentationml/2006/ole">
            <mc:AlternateContent xmlns:mc="http://schemas.openxmlformats.org/markup-compatibility/2006">
              <mc:Choice xmlns:v="urn:schemas-microsoft-com:vml" Requires="v">
                <p:oleObj spid="_x0000_s84067" name="Equation" r:id="rId3" imgW="1358640" imgH="253800" progId="Equation.DSMT4">
                  <p:embed/>
                </p:oleObj>
              </mc:Choice>
              <mc:Fallback>
                <p:oleObj name="Equation" r:id="rId3" imgW="1358640" imgH="253800" progId="Equation.DSMT4">
                  <p:embed/>
                  <p:pic>
                    <p:nvPicPr>
                      <p:cNvPr id="9" name="Object 5"/>
                      <p:cNvPicPr/>
                      <p:nvPr/>
                    </p:nvPicPr>
                    <p:blipFill>
                      <a:blip r:embed="rId4"/>
                      <a:stretch>
                        <a:fillRect/>
                      </a:stretch>
                    </p:blipFill>
                    <p:spPr>
                      <a:xfrm>
                        <a:off x="2670175" y="2906713"/>
                        <a:ext cx="3805238" cy="711200"/>
                      </a:xfrm>
                      <a:prstGeom prst="rect">
                        <a:avLst/>
                      </a:prstGeom>
                    </p:spPr>
                  </p:pic>
                </p:oleObj>
              </mc:Fallback>
            </mc:AlternateContent>
          </a:graphicData>
        </a:graphic>
      </p:graphicFrame>
      <p:sp>
        <p:nvSpPr>
          <p:cNvPr id="4" name="Content Placeholder 4"/>
          <p:cNvSpPr>
            <a:spLocks noGrp="1"/>
          </p:cNvSpPr>
          <p:nvPr>
            <p:ph idx="10"/>
          </p:nvPr>
        </p:nvSpPr>
        <p:spPr>
          <a:xfrm>
            <a:off x="443625" y="3855720"/>
            <a:ext cx="8229600" cy="1402080"/>
          </a:xfrm>
        </p:spPr>
        <p:txBody>
          <a:bodyPr/>
          <a:lstStyle/>
          <a:p>
            <a:pPr lvl="1"/>
            <a:r>
              <a:rPr lang="en-US" altLang="en-US" dirty="0"/>
              <a:t>Assume equity in question is a constant-growth stock (chap 8) and use the constant-growth model.</a:t>
            </a:r>
          </a:p>
        </p:txBody>
      </p:sp>
      <p:graphicFrame>
        <p:nvGraphicFramePr>
          <p:cNvPr id="5" name="Object 5"/>
          <p:cNvGraphicFramePr>
            <a:graphicFrameLocks noChangeAspect="1"/>
          </p:cNvGraphicFramePr>
          <p:nvPr>
            <p:extLst>
              <p:ext uri="{D42A27DB-BD31-4B8C-83A1-F6EECF244321}">
                <p14:modId xmlns:p14="http://schemas.microsoft.com/office/powerpoint/2010/main" val="1566156832"/>
              </p:ext>
            </p:extLst>
          </p:nvPr>
        </p:nvGraphicFramePr>
        <p:xfrm>
          <a:off x="3570078" y="5135880"/>
          <a:ext cx="2003845" cy="1188720"/>
        </p:xfrm>
        <a:graphic>
          <a:graphicData uri="http://schemas.openxmlformats.org/presentationml/2006/ole">
            <mc:AlternateContent xmlns:mc="http://schemas.openxmlformats.org/markup-compatibility/2006">
              <mc:Choice xmlns:v="urn:schemas-microsoft-com:vml" Requires="v">
                <p:oleObj spid="_x0000_s84068" name="Equation" r:id="rId5" imgW="749160" imgH="444240" progId="Equation.DSMT4">
                  <p:embed/>
                </p:oleObj>
              </mc:Choice>
              <mc:Fallback>
                <p:oleObj name="Equation" r:id="rId5" imgW="749160" imgH="444240" progId="Equation.DSMT4">
                  <p:embed/>
                  <p:pic>
                    <p:nvPicPr>
                      <p:cNvPr id="0" name=""/>
                      <p:cNvPicPr/>
                      <p:nvPr/>
                    </p:nvPicPr>
                    <p:blipFill>
                      <a:blip r:embed="rId6"/>
                      <a:stretch>
                        <a:fillRect/>
                      </a:stretch>
                    </p:blipFill>
                    <p:spPr>
                      <a:xfrm>
                        <a:off x="3570078" y="5135880"/>
                        <a:ext cx="2003845" cy="1188720"/>
                      </a:xfrm>
                      <a:prstGeom prst="rect">
                        <a:avLst/>
                      </a:prstGeom>
                    </p:spPr>
                  </p:pic>
                </p:oleObj>
              </mc:Fallback>
            </mc:AlternateContent>
          </a:graphicData>
        </a:graphic>
      </p:graphicFrame>
    </p:spTree>
    <p:extLst>
      <p:ext uri="{BB962C8B-B14F-4D97-AF65-F5344CB8AC3E}">
        <p14:creationId xmlns:p14="http://schemas.microsoft.com/office/powerpoint/2010/main" val="3368077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Component Cost of Equity</a:t>
            </a:r>
            <a:r>
              <a:rPr lang="en-US" sz="1500" dirty="0"/>
              <a:t> 2</a:t>
            </a:r>
          </a:p>
        </p:txBody>
      </p:sp>
      <p:sp>
        <p:nvSpPr>
          <p:cNvPr id="3" name="Content Placeholder 2"/>
          <p:cNvSpPr>
            <a:spLocks noGrp="1"/>
          </p:cNvSpPr>
          <p:nvPr>
            <p:ph idx="1"/>
          </p:nvPr>
        </p:nvSpPr>
        <p:spPr>
          <a:xfrm>
            <a:off x="443625" y="1295400"/>
            <a:ext cx="8229600" cy="5212080"/>
          </a:xfrm>
        </p:spPr>
        <p:txBody>
          <a:bodyPr/>
          <a:lstStyle/>
          <a:p>
            <a:r>
              <a:rPr lang="en-US" altLang="en-US" dirty="0"/>
              <a:t>In theory, both methods will produce the same answer.</a:t>
            </a:r>
          </a:p>
          <a:p>
            <a:pPr lvl="1"/>
            <a:r>
              <a:rPr lang="en-US" altLang="en-US" dirty="0"/>
              <a:t>Do not use CAPM in situations where you do not have sufficient historic observations to estimate beta or when you suspect the past level of the stock’s systematic risk might not be a good indicator of future risk.</a:t>
            </a:r>
          </a:p>
          <a:p>
            <a:pPr lvl="1"/>
            <a:r>
              <a:rPr lang="en-US" altLang="en-US" dirty="0"/>
              <a:t>Using the constant-growth model is not a good option for stocks that increase dividends regularly.</a:t>
            </a:r>
          </a:p>
        </p:txBody>
      </p:sp>
    </p:spTree>
    <p:extLst>
      <p:ext uri="{BB962C8B-B14F-4D97-AF65-F5344CB8AC3E}">
        <p14:creationId xmlns:p14="http://schemas.microsoft.com/office/powerpoint/2010/main" val="2434913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 Cost of Preferred Stock</a:t>
            </a:r>
            <a:endParaRPr lang="en-US" sz="1500" dirty="0"/>
          </a:p>
        </p:txBody>
      </p:sp>
      <p:sp>
        <p:nvSpPr>
          <p:cNvPr id="3" name="Content Placeholder 2"/>
          <p:cNvSpPr>
            <a:spLocks noGrp="1"/>
          </p:cNvSpPr>
          <p:nvPr>
            <p:ph idx="1"/>
          </p:nvPr>
        </p:nvSpPr>
        <p:spPr>
          <a:xfrm>
            <a:off x="443625" y="1295400"/>
            <a:ext cx="8229600" cy="1600200"/>
          </a:xfrm>
        </p:spPr>
        <p:txBody>
          <a:bodyPr/>
          <a:lstStyle/>
          <a:p>
            <a:r>
              <a:rPr lang="en-US" altLang="en-US" dirty="0"/>
              <a:t>Recall, preferred stock represents a special case of the constant-growth model, wherein </a:t>
            </a:r>
            <a:r>
              <a:rPr lang="en-US" altLang="en-US" i="1" dirty="0"/>
              <a:t>g</a:t>
            </a:r>
            <a:r>
              <a:rPr lang="en-US" altLang="en-US" dirty="0"/>
              <a:t> equals zero.</a:t>
            </a:r>
          </a:p>
        </p:txBody>
      </p:sp>
      <p:graphicFrame>
        <p:nvGraphicFramePr>
          <p:cNvPr id="5" name="Object 3"/>
          <p:cNvGraphicFramePr>
            <a:graphicFrameLocks noChangeAspect="1"/>
          </p:cNvGraphicFramePr>
          <p:nvPr>
            <p:extLst>
              <p:ext uri="{D42A27DB-BD31-4B8C-83A1-F6EECF244321}">
                <p14:modId xmlns:p14="http://schemas.microsoft.com/office/powerpoint/2010/main" val="1869291812"/>
              </p:ext>
            </p:extLst>
          </p:nvPr>
        </p:nvGraphicFramePr>
        <p:xfrm>
          <a:off x="3892550" y="3154362"/>
          <a:ext cx="1357313" cy="1189038"/>
        </p:xfrm>
        <a:graphic>
          <a:graphicData uri="http://schemas.openxmlformats.org/presentationml/2006/ole">
            <mc:AlternateContent xmlns:mc="http://schemas.openxmlformats.org/markup-compatibility/2006">
              <mc:Choice xmlns:v="urn:schemas-microsoft-com:vml" Requires="v">
                <p:oleObj spid="_x0000_s78924" name="Equation" r:id="rId3" imgW="507960" imgH="444240" progId="Equation.DSMT4">
                  <p:embed/>
                </p:oleObj>
              </mc:Choice>
              <mc:Fallback>
                <p:oleObj name="Equation" r:id="rId3" imgW="507960" imgH="444240" progId="Equation.DSMT4">
                  <p:embed/>
                  <p:pic>
                    <p:nvPicPr>
                      <p:cNvPr id="5" name="Object 5"/>
                      <p:cNvPicPr/>
                      <p:nvPr/>
                    </p:nvPicPr>
                    <p:blipFill>
                      <a:blip r:embed="rId4"/>
                      <a:stretch>
                        <a:fillRect/>
                      </a:stretch>
                    </p:blipFill>
                    <p:spPr>
                      <a:xfrm>
                        <a:off x="3892550" y="3154362"/>
                        <a:ext cx="1357313" cy="1189038"/>
                      </a:xfrm>
                      <a:prstGeom prst="rect">
                        <a:avLst/>
                      </a:prstGeom>
                    </p:spPr>
                  </p:pic>
                </p:oleObj>
              </mc:Fallback>
            </mc:AlternateContent>
          </a:graphicData>
        </a:graphic>
      </p:graphicFrame>
    </p:spTree>
    <p:extLst>
      <p:ext uri="{BB962C8B-B14F-4D97-AF65-F5344CB8AC3E}">
        <p14:creationId xmlns:p14="http://schemas.microsoft.com/office/powerpoint/2010/main" val="1593690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Component Cost of Debt</a:t>
            </a:r>
            <a:endParaRPr lang="en-US" sz="1500" dirty="0"/>
          </a:p>
        </p:txBody>
      </p:sp>
      <p:sp>
        <p:nvSpPr>
          <p:cNvPr id="3" name="Content Placeholder 2"/>
          <p:cNvSpPr>
            <a:spLocks noGrp="1"/>
          </p:cNvSpPr>
          <p:nvPr>
            <p:ph idx="1"/>
          </p:nvPr>
        </p:nvSpPr>
        <p:spPr>
          <a:xfrm>
            <a:off x="443625" y="1295400"/>
            <a:ext cx="8229600" cy="1893888"/>
          </a:xfrm>
        </p:spPr>
        <p:txBody>
          <a:bodyPr/>
          <a:lstStyle/>
          <a:p>
            <a:r>
              <a:rPr lang="en-US" dirty="0"/>
              <a:t>Two-part calculation due to potential tax deductibility.</a:t>
            </a:r>
          </a:p>
          <a:p>
            <a:pPr marL="548640" lvl="1" indent="-457200">
              <a:buFont typeface="+mj-lt"/>
              <a:buAutoNum type="arabicPeriod"/>
            </a:pPr>
            <a:r>
              <a:rPr lang="en-US" dirty="0"/>
              <a:t>Estimate before-tax cost of debt by solving for the yield to maturity (YTM) on the firm’s existing debt.</a:t>
            </a:r>
          </a:p>
        </p:txBody>
      </p:sp>
      <p:graphicFrame>
        <p:nvGraphicFramePr>
          <p:cNvPr id="4" name="Object 3"/>
          <p:cNvGraphicFramePr>
            <a:graphicFrameLocks noChangeAspect="1"/>
          </p:cNvGraphicFramePr>
          <p:nvPr>
            <p:extLst>
              <p:ext uri="{D42A27DB-BD31-4B8C-83A1-F6EECF244321}">
                <p14:modId xmlns:p14="http://schemas.microsoft.com/office/powerpoint/2010/main" val="1721530354"/>
              </p:ext>
            </p:extLst>
          </p:nvPr>
        </p:nvGraphicFramePr>
        <p:xfrm>
          <a:off x="1595821" y="3810000"/>
          <a:ext cx="5952358" cy="1554480"/>
        </p:xfrm>
        <a:graphic>
          <a:graphicData uri="http://schemas.openxmlformats.org/presentationml/2006/ole">
            <mc:AlternateContent xmlns:mc="http://schemas.openxmlformats.org/markup-compatibility/2006">
              <mc:Choice xmlns:v="urn:schemas-microsoft-com:vml" Requires="v">
                <p:oleObj spid="_x0000_s79947" name="Equation" r:id="rId3" imgW="3403440" imgH="888840" progId="Equation.DSMT4">
                  <p:embed/>
                </p:oleObj>
              </mc:Choice>
              <mc:Fallback>
                <p:oleObj name="Equation" r:id="rId3" imgW="3403440" imgH="888840" progId="Equation.DSMT4">
                  <p:embed/>
                  <p:pic>
                    <p:nvPicPr>
                      <p:cNvPr id="4" name="Object 3"/>
                      <p:cNvPicPr/>
                      <p:nvPr/>
                    </p:nvPicPr>
                    <p:blipFill>
                      <a:blip r:embed="rId4"/>
                      <a:stretch>
                        <a:fillRect/>
                      </a:stretch>
                    </p:blipFill>
                    <p:spPr>
                      <a:xfrm>
                        <a:off x="1595821" y="3810000"/>
                        <a:ext cx="5952358" cy="1554480"/>
                      </a:xfrm>
                      <a:prstGeom prst="rect">
                        <a:avLst/>
                      </a:prstGeom>
                    </p:spPr>
                  </p:pic>
                </p:oleObj>
              </mc:Fallback>
            </mc:AlternateContent>
          </a:graphicData>
        </a:graphic>
      </p:graphicFrame>
      <p:sp>
        <p:nvSpPr>
          <p:cNvPr id="5" name="Content Placeholder 4"/>
          <p:cNvSpPr>
            <a:spLocks noGrp="1"/>
          </p:cNvSpPr>
          <p:nvPr>
            <p:ph idx="10"/>
          </p:nvPr>
        </p:nvSpPr>
        <p:spPr>
          <a:xfrm>
            <a:off x="443625" y="5334000"/>
            <a:ext cx="8229600" cy="1280160"/>
          </a:xfrm>
        </p:spPr>
        <p:txBody>
          <a:bodyPr/>
          <a:lstStyle/>
          <a:p>
            <a:pPr marL="548640" lvl="1" indent="-457200">
              <a:buFont typeface="+mj-lt"/>
              <a:buAutoNum type="arabicPeriod" startAt="2"/>
            </a:pPr>
            <a:r>
              <a:rPr lang="en-US" dirty="0"/>
              <a:t>Solve for interest rate that makes price equal to the sum of present values of the coupons and face value of bond.</a:t>
            </a:r>
          </a:p>
        </p:txBody>
      </p:sp>
    </p:spTree>
    <p:extLst>
      <p:ext uri="{BB962C8B-B14F-4D97-AF65-F5344CB8AC3E}">
        <p14:creationId xmlns:p14="http://schemas.microsoft.com/office/powerpoint/2010/main" val="1790381740"/>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3938</TotalTime>
  <Words>1068</Words>
  <Application>Microsoft Office PowerPoint</Application>
  <PresentationFormat>On-screen Show (4:3)</PresentationFormat>
  <Paragraphs>87</Paragraphs>
  <Slides>23</Slides>
  <Notes>1</Notes>
  <HiddenSlides>2</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23</vt:i4>
      </vt:variant>
    </vt:vector>
  </HeadingPairs>
  <TitlesOfParts>
    <vt:vector size="34" baseType="lpstr">
      <vt:lpstr>Aharoni</vt:lpstr>
      <vt:lpstr>Arial</vt:lpstr>
      <vt:lpstr>ArumSans Bd</vt:lpstr>
      <vt:lpstr>ArumSans Bold</vt:lpstr>
      <vt:lpstr>ArumSans Regular</vt:lpstr>
      <vt:lpstr>Calibri</vt:lpstr>
      <vt:lpstr>Verdana</vt:lpstr>
      <vt:lpstr>FIRST, BREAK, LAST slides </vt:lpstr>
      <vt:lpstr>9e PPT design template</vt:lpstr>
      <vt:lpstr>MathType 6.0 Equation</vt:lpstr>
      <vt:lpstr>Equation</vt:lpstr>
      <vt:lpstr>Finance</vt:lpstr>
      <vt:lpstr>The WACC Formula 1</vt:lpstr>
      <vt:lpstr>The WACC Formula 2 </vt:lpstr>
      <vt:lpstr>The WACC Formula 3</vt:lpstr>
      <vt:lpstr>WACC Formula</vt:lpstr>
      <vt:lpstr>Component Cost of Equity 1</vt:lpstr>
      <vt:lpstr>Component Cost of Equity 2</vt:lpstr>
      <vt:lpstr>Component Cost of Preferred Stock</vt:lpstr>
      <vt:lpstr>Component Cost of Debt</vt:lpstr>
      <vt:lpstr>Calculating the Weights</vt:lpstr>
      <vt:lpstr>Firm WACC versus Project WACC</vt:lpstr>
      <vt:lpstr>Divisional WACC</vt:lpstr>
      <vt:lpstr>Risk-Appropriate WACCs</vt:lpstr>
      <vt:lpstr>Sample Projects versus Risk-Sensitive WACC</vt:lpstr>
      <vt:lpstr>Sample Projects versus Firmwide WACC</vt:lpstr>
      <vt:lpstr>Incorrect Decisions Caused by Inappropriate Use of Firmwide WACC</vt:lpstr>
      <vt:lpstr>Use of Divisional WACCs</vt:lpstr>
      <vt:lpstr>Subjective Approaches</vt:lpstr>
      <vt:lpstr>Objective Approaches</vt:lpstr>
      <vt:lpstr>Flotation Costs 1</vt:lpstr>
      <vt:lpstr>Flotation Costs 2</vt:lpstr>
      <vt:lpstr>Accessibility Content: Text Alternatives for Images</vt:lpstr>
      <vt:lpstr>Incorrect Decisions Caused by Inappropriate Use of Firmwide WACC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701</cp:revision>
  <dcterms:created xsi:type="dcterms:W3CDTF">2017-12-05T17:18:18Z</dcterms:created>
  <dcterms:modified xsi:type="dcterms:W3CDTF">2019-04-10T09:06:16Z</dcterms:modified>
</cp:coreProperties>
</file>