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27"/>
  </p:notesMasterIdLst>
  <p:handoutMasterIdLst>
    <p:handoutMasterId r:id="rId28"/>
  </p:handoutMasterIdLst>
  <p:sldIdLst>
    <p:sldId id="273" r:id="rId3"/>
    <p:sldId id="274" r:id="rId4"/>
    <p:sldId id="420" r:id="rId5"/>
    <p:sldId id="421" r:id="rId6"/>
    <p:sldId id="381" r:id="rId7"/>
    <p:sldId id="422" r:id="rId8"/>
    <p:sldId id="423" r:id="rId9"/>
    <p:sldId id="424" r:id="rId10"/>
    <p:sldId id="318" r:id="rId11"/>
    <p:sldId id="425" r:id="rId12"/>
    <p:sldId id="426" r:id="rId13"/>
    <p:sldId id="427" r:id="rId14"/>
    <p:sldId id="408" r:id="rId15"/>
    <p:sldId id="428" r:id="rId16"/>
    <p:sldId id="429" r:id="rId17"/>
    <p:sldId id="430" r:id="rId18"/>
    <p:sldId id="431" r:id="rId19"/>
    <p:sldId id="432" r:id="rId20"/>
    <p:sldId id="433" r:id="rId21"/>
    <p:sldId id="434" r:id="rId22"/>
    <p:sldId id="435" r:id="rId23"/>
    <p:sldId id="436" r:id="rId24"/>
    <p:sldId id="317" r:id="rId25"/>
    <p:sldId id="31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420"/>
            <p14:sldId id="421"/>
            <p14:sldId id="381"/>
            <p14:sldId id="422"/>
            <p14:sldId id="423"/>
            <p14:sldId id="424"/>
            <p14:sldId id="318"/>
            <p14:sldId id="425"/>
            <p14:sldId id="426"/>
            <p14:sldId id="427"/>
            <p14:sldId id="408"/>
            <p14:sldId id="428"/>
            <p14:sldId id="429"/>
            <p14:sldId id="430"/>
            <p14:sldId id="431"/>
            <p14:sldId id="432"/>
            <p14:sldId id="433"/>
            <p14:sldId id="434"/>
            <p14:sldId id="435"/>
            <p14:sldId id="436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59" autoAdjust="0"/>
    <p:restoredTop sz="95745" autoAdjust="0"/>
  </p:normalViewPr>
  <p:slideViewPr>
    <p:cSldViewPr>
      <p:cViewPr varScale="1">
        <p:scale>
          <a:sx n="92" d="100"/>
          <a:sy n="92" d="100"/>
        </p:scale>
        <p:origin x="786" y="90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10-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10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Estimating Risk and Return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Market Line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security market line (SML) </a:t>
            </a:r>
            <a:r>
              <a:rPr lang="en-US" altLang="en-US" dirty="0"/>
              <a:t>shows how required return relates to risk at any particular time, all else held equal.</a:t>
            </a:r>
          </a:p>
          <a:p>
            <a:pPr lvl="1"/>
            <a:r>
              <a:rPr lang="en-US" altLang="en-US" dirty="0"/>
              <a:t>Also shows the market portfolio’s risk premium or any stock’s risk premium.</a:t>
            </a:r>
          </a:p>
          <a:p>
            <a:r>
              <a:rPr lang="en-US" altLang="en-US" dirty="0"/>
              <a:t>Similar to capital market line.</a:t>
            </a:r>
          </a:p>
          <a:p>
            <a:pPr lvl="1"/>
            <a:r>
              <a:rPr lang="en-US" altLang="en-US" dirty="0"/>
              <a:t>Risk is characterized by beta, not standard deviation.</a:t>
            </a:r>
          </a:p>
        </p:txBody>
      </p:sp>
    </p:spTree>
    <p:extLst>
      <p:ext uri="{BB962C8B-B14F-4D97-AF65-F5344CB8AC3E}">
        <p14:creationId xmlns:p14="http://schemas.microsoft.com/office/powerpoint/2010/main" val="3872082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Market Line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743200"/>
          </a:xfrm>
        </p:spPr>
        <p:txBody>
          <a:bodyPr/>
          <a:lstStyle/>
          <a:p>
            <a:r>
              <a:rPr lang="en-US" altLang="en-US" dirty="0"/>
              <a:t>SML can be used to show the relationship between risk and return for any stock or portfolio.</a:t>
            </a:r>
          </a:p>
          <a:p>
            <a:r>
              <a:rPr lang="en-US" altLang="en-US" dirty="0"/>
              <a:t>Substituting into the line equation results in the CAPM.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6937"/>
              </p:ext>
            </p:extLst>
          </p:nvPr>
        </p:nvGraphicFramePr>
        <p:xfrm>
          <a:off x="457200" y="4724400"/>
          <a:ext cx="8229600" cy="928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9" name="Equation" r:id="rId3" imgW="4165560" imgH="469800" progId="Equation.DSMT4">
                  <p:embed/>
                </p:oleObj>
              </mc:Choice>
              <mc:Fallback>
                <p:oleObj name="Equation" r:id="rId3" imgW="41655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724400"/>
                        <a:ext cx="8229600" cy="9283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469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Security Market Line – Beta as Risk Measure</a:t>
            </a:r>
          </a:p>
        </p:txBody>
      </p:sp>
      <p:pic>
        <p:nvPicPr>
          <p:cNvPr id="6" name="Picture 2" descr="Graph showing Security Market Line using beta as the risk measure.">
            <a:extLst>
              <a:ext uri="{FF2B5EF4-FFF2-40B4-BE49-F238E27FC236}">
                <a16:creationId xmlns:a16="http://schemas.microsoft.com/office/drawing/2014/main" id="{69609BD6-4F48-4D6F-B063-4A044F0B67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6" y="1787159"/>
            <a:ext cx="7648574" cy="3893282"/>
          </a:xfrm>
        </p:spPr>
      </p:pic>
      <p:sp>
        <p:nvSpPr>
          <p:cNvPr id="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139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 Beta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19200"/>
          </a:xfrm>
        </p:spPr>
        <p:txBody>
          <a:bodyPr/>
          <a:lstStyle/>
          <a:p>
            <a:r>
              <a:rPr lang="en-US" altLang="en-US" dirty="0"/>
              <a:t>A stock </a:t>
            </a:r>
            <a:r>
              <a:rPr lang="en-US" altLang="en-US" b="1" dirty="0"/>
              <a:t>portfolio’s beta </a:t>
            </a:r>
            <a:r>
              <a:rPr lang="en-US" altLang="en-US" dirty="0"/>
              <a:t>is the weighted average of the portfolio stocks’ betas.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590662"/>
              </p:ext>
            </p:extLst>
          </p:nvPr>
        </p:nvGraphicFramePr>
        <p:xfrm>
          <a:off x="457200" y="3429000"/>
          <a:ext cx="8229600" cy="1393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71" name="Equation" r:id="rId3" imgW="4203360" imgH="711000" progId="Equation.DSMT4">
                  <p:embed/>
                </p:oleObj>
              </mc:Choice>
              <mc:Fallback>
                <p:oleObj name="Equation" r:id="rId3" imgW="4203360" imgH="7110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429000"/>
                        <a:ext cx="8229600" cy="1393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6966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Beta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20640"/>
          </a:xfrm>
        </p:spPr>
        <p:txBody>
          <a:bodyPr/>
          <a:lstStyle/>
          <a:p>
            <a:r>
              <a:rPr lang="en-US" altLang="en-US" dirty="0"/>
              <a:t>Two ways of finding beta.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Compute beta yourself using the returns of the company and the market portfolio.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Find the beta others have computed through financial information data providers (for example, MSN Money or Yahoo! Finance).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Beta’s usefulness depends on its reliability, and unfortunately, beta’s empirical record is not as good as we would like.</a:t>
            </a:r>
          </a:p>
        </p:txBody>
      </p:sp>
    </p:spTree>
    <p:extLst>
      <p:ext uri="{BB962C8B-B14F-4D97-AF65-F5344CB8AC3E}">
        <p14:creationId xmlns:p14="http://schemas.microsoft.com/office/powerpoint/2010/main" val="1835724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Market Efficiency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/>
              <a:t>efficient market </a:t>
            </a:r>
            <a:r>
              <a:rPr lang="en-US" altLang="en-US" dirty="0"/>
              <a:t>is one in which prices fully reflect available information on each security.</a:t>
            </a:r>
          </a:p>
          <a:p>
            <a:pPr lvl="1"/>
            <a:r>
              <a:rPr lang="en-US" altLang="en-US" dirty="0"/>
              <a:t>Efficient, or perfectly competitive, markets feature:</a:t>
            </a:r>
          </a:p>
          <a:p>
            <a:pPr lvl="2"/>
            <a:r>
              <a:rPr lang="en-US" altLang="en-US" dirty="0"/>
              <a:t>Many buyers and sellers.</a:t>
            </a:r>
          </a:p>
          <a:p>
            <a:pPr lvl="2"/>
            <a:r>
              <a:rPr lang="en-US" altLang="en-US" dirty="0"/>
              <a:t>No prohibitively high barriers to entry.</a:t>
            </a:r>
          </a:p>
          <a:p>
            <a:pPr lvl="2"/>
            <a:r>
              <a:rPr lang="en-US" altLang="en-US" dirty="0"/>
              <a:t>Free and readily available information available to all participants.</a:t>
            </a:r>
          </a:p>
          <a:p>
            <a:pPr lvl="2"/>
            <a:r>
              <a:rPr lang="en-US" altLang="en-US" dirty="0"/>
              <a:t>Low trading or transaction costs.</a:t>
            </a:r>
          </a:p>
        </p:txBody>
      </p:sp>
    </p:spTree>
    <p:extLst>
      <p:ext uri="{BB962C8B-B14F-4D97-AF65-F5344CB8AC3E}">
        <p14:creationId xmlns:p14="http://schemas.microsoft.com/office/powerpoint/2010/main" val="4245994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Efficient Market Hypothesis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efficient market hypothesis (EMH) </a:t>
            </a:r>
            <a:r>
              <a:rPr lang="en-US" altLang="en-US" dirty="0"/>
              <a:t>states that security prices fully reflect all available information.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Three basic levels of market efficiency.</a:t>
            </a:r>
          </a:p>
          <a:p>
            <a:pPr lvl="1"/>
            <a:r>
              <a:rPr lang="en-US" altLang="en-US" dirty="0"/>
              <a:t>Weak-form efficiency.</a:t>
            </a:r>
          </a:p>
          <a:p>
            <a:pPr lvl="1"/>
            <a:r>
              <a:rPr lang="en-US" altLang="en-US" dirty="0"/>
              <a:t>Semistrong-form efficiency.</a:t>
            </a:r>
          </a:p>
          <a:p>
            <a:pPr lvl="1"/>
            <a:r>
              <a:rPr lang="en-US" altLang="en-US" dirty="0"/>
              <a:t>Strong-form efficiency.</a:t>
            </a:r>
          </a:p>
        </p:txBody>
      </p:sp>
    </p:spTree>
    <p:extLst>
      <p:ext uri="{BB962C8B-B14F-4D97-AF65-F5344CB8AC3E}">
        <p14:creationId xmlns:p14="http://schemas.microsoft.com/office/powerpoint/2010/main" val="1872579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Weak-form Efficiency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Weak-form efficiency exists when current prices reflect all information derived from trading.</a:t>
            </a:r>
          </a:p>
          <a:p>
            <a:pPr lvl="1"/>
            <a:r>
              <a:rPr lang="en-US" altLang="en-US" dirty="0"/>
              <a:t>Generally includes current and past stock prices and trading volume.</a:t>
            </a:r>
          </a:p>
        </p:txBody>
      </p:sp>
    </p:spTree>
    <p:extLst>
      <p:ext uri="{BB962C8B-B14F-4D97-AF65-F5344CB8AC3E}">
        <p14:creationId xmlns:p14="http://schemas.microsoft.com/office/powerpoint/2010/main" val="1462131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Semistrong-form Efficiency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Semistrong-form efficiency exists when current prices reflect all </a:t>
            </a:r>
            <a:r>
              <a:rPr lang="en-US" altLang="en-US" b="1" dirty="0"/>
              <a:t>public information.</a:t>
            </a:r>
          </a:p>
          <a:p>
            <a:pPr lvl="1"/>
            <a:r>
              <a:rPr lang="en-US" altLang="en-US" dirty="0"/>
              <a:t>Includes all information that has already been revealed to the public, like financial statements, news, analyst opinions, etc.</a:t>
            </a:r>
          </a:p>
        </p:txBody>
      </p:sp>
    </p:spTree>
    <p:extLst>
      <p:ext uri="{BB962C8B-B14F-4D97-AF65-F5344CB8AC3E}">
        <p14:creationId xmlns:p14="http://schemas.microsoft.com/office/powerpoint/2010/main" val="2768013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Strong-form Efficiency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Strong-form efficiency exists when current prices reflect all information.</a:t>
            </a:r>
          </a:p>
          <a:p>
            <a:pPr lvl="1"/>
            <a:r>
              <a:rPr lang="en-US" altLang="en-US" dirty="0"/>
              <a:t>In addition to public information, prices reflect the </a:t>
            </a:r>
            <a:r>
              <a:rPr lang="en-US" altLang="en-US" b="1" dirty="0"/>
              <a:t>privately held information </a:t>
            </a:r>
            <a:r>
              <a:rPr lang="en-US" altLang="en-US" dirty="0"/>
              <a:t>that has not yet been released to the public, but may be known to some people (for example, managers and accountants).</a:t>
            </a:r>
          </a:p>
        </p:txBody>
      </p:sp>
    </p:spTree>
    <p:extLst>
      <p:ext uri="{BB962C8B-B14F-4D97-AF65-F5344CB8AC3E}">
        <p14:creationId xmlns:p14="http://schemas.microsoft.com/office/powerpoint/2010/main" val="3205309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Expected return is a forward-looking calculation, as opposed to standard deviation, which measures stock experience in the past.</a:t>
            </a:r>
          </a:p>
          <a:p>
            <a:pPr lvl="1"/>
            <a:r>
              <a:rPr lang="en-US" altLang="en-US" dirty="0"/>
              <a:t>Includes risk measures.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Behavioral Finance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b="1" dirty="0"/>
              <a:t>Behavioral finance </a:t>
            </a:r>
            <a:r>
              <a:rPr lang="en-US" altLang="en-US" dirty="0"/>
              <a:t>is the study of the cognitive processes and biases associated with making financial and economic decisions.</a:t>
            </a:r>
          </a:p>
          <a:p>
            <a:r>
              <a:rPr lang="en-US" altLang="en-US" dirty="0"/>
              <a:t>People behave in irrational ways.</a:t>
            </a:r>
          </a:p>
          <a:p>
            <a:pPr lvl="1"/>
            <a:r>
              <a:rPr lang="en-US" altLang="en-US" dirty="0"/>
              <a:t>Both optimism and pessimism can be extreme.</a:t>
            </a:r>
          </a:p>
          <a:p>
            <a:pPr lvl="1"/>
            <a:r>
              <a:rPr lang="en-US" altLang="en-US" b="1" dirty="0"/>
              <a:t>Overconfidence</a:t>
            </a:r>
            <a:r>
              <a:rPr lang="en-US" altLang="en-US" dirty="0"/>
              <a:t> is the tendency to overestimate knowledge and underestimate the risks of a decision.</a:t>
            </a:r>
          </a:p>
        </p:txBody>
      </p:sp>
    </p:spTree>
    <p:extLst>
      <p:ext uri="{BB962C8B-B14F-4D97-AF65-F5344CB8AC3E}">
        <p14:creationId xmlns:p14="http://schemas.microsoft.com/office/powerpoint/2010/main" val="3547164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Implications for Financial Managers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Managers must...</a:t>
            </a:r>
          </a:p>
          <a:p>
            <a:pPr lvl="1"/>
            <a:r>
              <a:rPr lang="en-US" altLang="en-US" dirty="0"/>
              <a:t>understand the risk/return relationship and implications.</a:t>
            </a:r>
          </a:p>
          <a:p>
            <a:pPr lvl="1"/>
            <a:r>
              <a:rPr lang="en-US" altLang="en-US" dirty="0"/>
              <a:t>address stockholders’ concerns and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805351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Constant-Growth Model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971800"/>
          </a:xfrm>
        </p:spPr>
        <p:txBody>
          <a:bodyPr/>
          <a:lstStyle/>
          <a:p>
            <a:r>
              <a:rPr lang="en-US" altLang="en-US" dirty="0"/>
              <a:t>An alternative to CAPM for computing shareholders’ required return.</a:t>
            </a:r>
          </a:p>
          <a:p>
            <a:pPr lvl="1"/>
            <a:r>
              <a:rPr lang="en-US" altLang="en-US" dirty="0"/>
              <a:t>Assumes stock is efficiently priced.</a:t>
            </a:r>
          </a:p>
          <a:p>
            <a:r>
              <a:rPr lang="en-US" altLang="en-US" dirty="0"/>
              <a:t>Uses current firm data.</a:t>
            </a:r>
          </a:p>
          <a:p>
            <a:pPr lvl="1"/>
            <a:r>
              <a:rPr lang="en-US" altLang="en-US" dirty="0"/>
              <a:t>Dividend, price, and a forward growth estimate.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661420"/>
              </p:ext>
            </p:extLst>
          </p:nvPr>
        </p:nvGraphicFramePr>
        <p:xfrm>
          <a:off x="1687244" y="4770120"/>
          <a:ext cx="5769512" cy="1554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3" name="Equation" r:id="rId3" imgW="2450880" imgH="660240" progId="Equation.DSMT4">
                  <p:embed/>
                </p:oleObj>
              </mc:Choice>
              <mc:Fallback>
                <p:oleObj name="Equation" r:id="rId3" imgW="245088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7244" y="4770120"/>
                        <a:ext cx="5769512" cy="1554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6998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Security Market Line – Beta as Risk Measure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On the x-axis is beta; y-axis is return. The security market line has two points: M (1,R sub M) and Disney (1.18,R sub DIS). The distance between R sub f and R sub M is the Market risk premium; the distance between R sub f and R sub DIS is the Disney risk premium.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657600"/>
          </a:xfrm>
        </p:spPr>
        <p:txBody>
          <a:bodyPr/>
          <a:lstStyle/>
          <a:p>
            <a:r>
              <a:rPr lang="en-US" altLang="en-US" sz="3000" dirty="0"/>
              <a:t>The </a:t>
            </a:r>
            <a:r>
              <a:rPr lang="en-US" altLang="en-US" sz="3000" b="1" dirty="0"/>
              <a:t>probability</a:t>
            </a:r>
            <a:r>
              <a:rPr lang="en-US" altLang="en-US" sz="3000" dirty="0"/>
              <a:t> is the likelihood of occurrence. </a:t>
            </a:r>
          </a:p>
          <a:p>
            <a:r>
              <a:rPr lang="en-US" altLang="en-US" sz="3000" b="1" dirty="0"/>
              <a:t>Expected return </a:t>
            </a:r>
            <a:r>
              <a:rPr lang="en-US" altLang="en-US" sz="3000" dirty="0"/>
              <a:t>is the average of the possible returns weighted by the likelihood of those returns occurring.</a:t>
            </a:r>
          </a:p>
          <a:p>
            <a:pPr lvl="1"/>
            <a:r>
              <a:rPr lang="en-US" altLang="en-US" dirty="0"/>
              <a:t>Compute expected return by multiplying each possible return by the probability, </a:t>
            </a:r>
            <a:r>
              <a:rPr lang="en-US" altLang="en-US" i="1" dirty="0"/>
              <a:t>p</a:t>
            </a:r>
            <a:r>
              <a:rPr lang="en-US" altLang="en-US" dirty="0"/>
              <a:t>, of that return occurring. Then, sum them.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518577"/>
              </p:ext>
            </p:extLst>
          </p:nvPr>
        </p:nvGraphicFramePr>
        <p:xfrm>
          <a:off x="923925" y="4953000"/>
          <a:ext cx="7294563" cy="160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7" name="Equation" r:id="rId3" imgW="4444920" imgH="977760" progId="Equation.DSMT4">
                  <p:embed/>
                </p:oleObj>
              </mc:Choice>
              <mc:Fallback>
                <p:oleObj name="Equation" r:id="rId3" imgW="4444920" imgH="977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3925" y="4953000"/>
                        <a:ext cx="7294563" cy="160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690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Expected Returns</a:t>
            </a:r>
            <a:r>
              <a:rPr lang="en-US" sz="1500" dirty="0"/>
              <a:t>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438400"/>
          </a:xfrm>
        </p:spPr>
        <p:txBody>
          <a:bodyPr/>
          <a:lstStyle/>
          <a:p>
            <a:r>
              <a:rPr lang="en-US" altLang="en-US" sz="3000" dirty="0"/>
              <a:t>We can also characterize risk using the expected return figure.</a:t>
            </a:r>
          </a:p>
          <a:p>
            <a:pPr lvl="1"/>
            <a:r>
              <a:rPr lang="en-US" altLang="en-US" dirty="0"/>
              <a:t>Compute the standard deviation of expected returns the same way you would for historical returns.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726091"/>
              </p:ext>
            </p:extLst>
          </p:nvPr>
        </p:nvGraphicFramePr>
        <p:xfrm>
          <a:off x="487363" y="3886200"/>
          <a:ext cx="8170862" cy="260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0" name="Equation" r:id="rId3" imgW="4978080" imgH="1587240" progId="Equation.DSMT4">
                  <p:embed/>
                </p:oleObj>
              </mc:Choice>
              <mc:Fallback>
                <p:oleObj name="Equation" r:id="rId3" imgW="4978080" imgH="15872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363" y="3886200"/>
                        <a:ext cx="8170862" cy="2605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0381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Premiums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sz="3000" dirty="0"/>
              <a:t>The expected return is expressed in two parts, a risk-free return and a risky contribution.</a:t>
            </a:r>
          </a:p>
          <a:p>
            <a:pPr lvl="1"/>
            <a:r>
              <a:rPr lang="en-US" sz="2600" dirty="0"/>
              <a:t>The return investors require for the risk level they take is called the </a:t>
            </a:r>
            <a:r>
              <a:rPr lang="en-US" sz="2600" b="1" dirty="0"/>
              <a:t>required return</a:t>
            </a:r>
            <a:r>
              <a:rPr lang="en-US" sz="2600" dirty="0"/>
              <a:t>.</a:t>
            </a:r>
          </a:p>
          <a:p>
            <a:pPr lvl="1"/>
            <a:r>
              <a:rPr lang="en-US" sz="2600" dirty="0"/>
              <a:t>The </a:t>
            </a:r>
            <a:r>
              <a:rPr lang="en-US" sz="2600" i="1" dirty="0"/>
              <a:t>risk-free rate </a:t>
            </a:r>
            <a:r>
              <a:rPr lang="en-US" sz="2600" dirty="0"/>
              <a:t>is typically considered the return on U.S. government bonds and bills.</a:t>
            </a:r>
          </a:p>
          <a:p>
            <a:pPr lvl="1"/>
            <a:r>
              <a:rPr lang="en-US" sz="2600" dirty="0"/>
              <a:t>The </a:t>
            </a:r>
            <a:r>
              <a:rPr lang="en-US" sz="2600" b="1" dirty="0"/>
              <a:t>risk premium </a:t>
            </a:r>
            <a:r>
              <a:rPr lang="en-US" sz="2600" dirty="0"/>
              <a:t>is the portion of the required return that represents the reward for taking risk.</a:t>
            </a:r>
          </a:p>
          <a:p>
            <a:r>
              <a:rPr lang="en-US" sz="3000" b="1" dirty="0"/>
              <a:t>Market risk premium </a:t>
            </a:r>
            <a:r>
              <a:rPr lang="en-US" sz="3000" dirty="0"/>
              <a:t>is the reward for taking general (unsystematic) stock market risk.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Market Portfolio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b="1" dirty="0"/>
              <a:t>Asset pricing </a:t>
            </a:r>
            <a:r>
              <a:rPr lang="en-US" altLang="en-US" dirty="0"/>
              <a:t>is the attempt to specify an equation that relates a stock’s required return to an appropriate risk premium.</a:t>
            </a:r>
          </a:p>
          <a:p>
            <a:pPr lvl="1"/>
            <a:r>
              <a:rPr lang="en-US" altLang="en-US" dirty="0"/>
              <a:t>The</a:t>
            </a:r>
            <a:r>
              <a:rPr lang="en-US" altLang="en-US" b="1" dirty="0"/>
              <a:t> Capital Asset Pricing Model (CAPM) </a:t>
            </a:r>
            <a:r>
              <a:rPr lang="en-US" altLang="en-US" dirty="0"/>
              <a:t>is the best-known asset pricing equation.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CAPM starts with modern portfolio theory.</a:t>
            </a:r>
          </a:p>
        </p:txBody>
      </p:sp>
    </p:spTree>
    <p:extLst>
      <p:ext uri="{BB962C8B-B14F-4D97-AF65-F5344CB8AC3E}">
        <p14:creationId xmlns:p14="http://schemas.microsoft.com/office/powerpoint/2010/main" val="3475268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Efficient Frontier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600200"/>
          </a:xfrm>
        </p:spPr>
        <p:txBody>
          <a:bodyPr/>
          <a:lstStyle/>
          <a:p>
            <a:r>
              <a:rPr lang="en-US" altLang="en-US" dirty="0"/>
              <a:t>In MPT, investors want to be on the efficient frontier because it gives them the highest expected return for each level of risk.</a:t>
            </a:r>
          </a:p>
        </p:txBody>
      </p:sp>
      <p:pic>
        <p:nvPicPr>
          <p:cNvPr id="7" name="Picture 3" descr="The graph is simply the efficient frontier, or the best portfolio, where risk is minimized and return is maximized.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044" y="3017520"/>
            <a:ext cx="4747912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72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 a Risk-Free Asset and Do Even Better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981200"/>
          </a:xfrm>
        </p:spPr>
        <p:txBody>
          <a:bodyPr/>
          <a:lstStyle/>
          <a:p>
            <a:r>
              <a:rPr lang="en-US" altLang="en-US" dirty="0"/>
              <a:t>After adding a riskless asset, investors can then get portfolios on the straight line, which offers a higher expected return for each level of risk than the efficient frontier.</a:t>
            </a:r>
          </a:p>
        </p:txBody>
      </p:sp>
      <p:pic>
        <p:nvPicPr>
          <p:cNvPr id="8" name="Picture 3" descr="The graph repeats the efficient frontier and adds a line representing a risk-free asset.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609" y="3383280"/>
            <a:ext cx="443678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732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Beta</a:t>
            </a:r>
            <a:r>
              <a:rPr lang="en-US" altLang="en-US" dirty="0"/>
              <a:t> measures the sensitivity of a stock or portfolio to market risk.</a:t>
            </a:r>
          </a:p>
          <a:p>
            <a:pPr lvl="1"/>
            <a:r>
              <a:rPr lang="en-US" altLang="en-US" dirty="0"/>
              <a:t> Beta greater than 1 = more risky than market (higher risk premium).</a:t>
            </a:r>
          </a:p>
          <a:p>
            <a:pPr lvl="1"/>
            <a:r>
              <a:rPr lang="en-US" altLang="en-US" dirty="0"/>
              <a:t>Beta less than 1 = less risky than market (lower risk premium).</a:t>
            </a:r>
          </a:p>
        </p:txBody>
      </p:sp>
    </p:spTree>
    <p:extLst>
      <p:ext uri="{BB962C8B-B14F-4D97-AF65-F5344CB8AC3E}">
        <p14:creationId xmlns:p14="http://schemas.microsoft.com/office/powerpoint/2010/main" val="162972714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3770</TotalTime>
  <Words>972</Words>
  <Application>Microsoft Office PowerPoint</Application>
  <PresentationFormat>On-screen Show (4:3)</PresentationFormat>
  <Paragraphs>92</Paragraphs>
  <Slides>24</Slides>
  <Notes>1</Notes>
  <HiddenSlides>2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Aharoni</vt:lpstr>
      <vt:lpstr>Arial</vt:lpstr>
      <vt:lpstr>ArumSans Bd</vt:lpstr>
      <vt:lpstr>ArumSans Bold</vt:lpstr>
      <vt:lpstr>ArumSans Regular</vt:lpstr>
      <vt:lpstr>Calibri</vt:lpstr>
      <vt:lpstr>Verdana</vt:lpstr>
      <vt:lpstr>FIRST, BREAK, LAST slides </vt:lpstr>
      <vt:lpstr>9e PPT design template</vt:lpstr>
      <vt:lpstr>MathType 6.0 Equation</vt:lpstr>
      <vt:lpstr>Equation</vt:lpstr>
      <vt:lpstr>Finance</vt:lpstr>
      <vt:lpstr>Expected Returns 1</vt:lpstr>
      <vt:lpstr>Expected Returns 2</vt:lpstr>
      <vt:lpstr>Expected Returns 3</vt:lpstr>
      <vt:lpstr>Risk Premiums</vt:lpstr>
      <vt:lpstr>The Market Portfolio</vt:lpstr>
      <vt:lpstr>Efficient Frontier</vt:lpstr>
      <vt:lpstr>Add a Risk-Free Asset and Do Even Better</vt:lpstr>
      <vt:lpstr>Beta</vt:lpstr>
      <vt:lpstr>Security Market Line 1</vt:lpstr>
      <vt:lpstr>Security Market Line 2</vt:lpstr>
      <vt:lpstr>Security Market Line – Beta as Risk Measure</vt:lpstr>
      <vt:lpstr>Portfolio Beta</vt:lpstr>
      <vt:lpstr>Finding Beta</vt:lpstr>
      <vt:lpstr>Capital Market Efficiency</vt:lpstr>
      <vt:lpstr>Efficient Market Hypothesis</vt:lpstr>
      <vt:lpstr>Weak-form Efficiency</vt:lpstr>
      <vt:lpstr>Semistrong-form Efficiency</vt:lpstr>
      <vt:lpstr>Strong-form Efficiency</vt:lpstr>
      <vt:lpstr>Behavioral Finance</vt:lpstr>
      <vt:lpstr>Implications for Financial Managers</vt:lpstr>
      <vt:lpstr>Constant-Growth Model</vt:lpstr>
      <vt:lpstr>Accessibility Content: Text Alternatives for Images</vt:lpstr>
      <vt:lpstr>Security Market Line – Beta as Risk Measure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Prasanna kumar. Tripathy</cp:lastModifiedBy>
  <cp:revision>654</cp:revision>
  <dcterms:created xsi:type="dcterms:W3CDTF">2017-12-05T17:18:18Z</dcterms:created>
  <dcterms:modified xsi:type="dcterms:W3CDTF">2019-04-10T09:05:54Z</dcterms:modified>
</cp:coreProperties>
</file>