
<file path=[Content_Types].xml><?xml version="1.0" encoding="utf-8"?>
<Types xmlns="http://schemas.openxmlformats.org/package/2006/content-types">
  <Default Extension="bin" ContentType="application/vnd.openxmlformats-officedocument.oleObject"/>
  <Default Extension="jpeg" ContentType="image/jpeg"/>
  <Default Extension="png" ContentType="image/png"/>
  <Default Extension="rels" ContentType="application/vnd.openxmlformats-package.relationships+xml"/>
  <Default Extension="vml" ContentType="application/vnd.openxmlformats-officedocument.vmlDrawing"/>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2" r:id="rId1"/>
    <p:sldMasterId id="2147483915" r:id="rId2"/>
  </p:sldMasterIdLst>
  <p:notesMasterIdLst>
    <p:notesMasterId r:id="rId26"/>
  </p:notesMasterIdLst>
  <p:handoutMasterIdLst>
    <p:handoutMasterId r:id="rId27"/>
  </p:handoutMasterIdLst>
  <p:sldIdLst>
    <p:sldId id="273" r:id="rId3"/>
    <p:sldId id="274" r:id="rId4"/>
    <p:sldId id="381" r:id="rId5"/>
    <p:sldId id="318" r:id="rId6"/>
    <p:sldId id="408" r:id="rId7"/>
    <p:sldId id="409" r:id="rId8"/>
    <p:sldId id="394" r:id="rId9"/>
    <p:sldId id="410" r:id="rId10"/>
    <p:sldId id="395" r:id="rId11"/>
    <p:sldId id="411" r:id="rId12"/>
    <p:sldId id="412" r:id="rId13"/>
    <p:sldId id="396" r:id="rId14"/>
    <p:sldId id="413" r:id="rId15"/>
    <p:sldId id="359" r:id="rId16"/>
    <p:sldId id="414" r:id="rId17"/>
    <p:sldId id="333" r:id="rId18"/>
    <p:sldId id="415" r:id="rId19"/>
    <p:sldId id="416" r:id="rId20"/>
    <p:sldId id="417" r:id="rId21"/>
    <p:sldId id="418" r:id="rId22"/>
    <p:sldId id="317" r:id="rId23"/>
    <p:sldId id="316" r:id="rId24"/>
    <p:sldId id="419" r:id="rId2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Main Content" id="{FFE6A1B5-3EA5-44AB-AFA4-F3A63A9571D5}">
          <p14:sldIdLst>
            <p14:sldId id="273"/>
            <p14:sldId id="274"/>
            <p14:sldId id="381"/>
            <p14:sldId id="318"/>
            <p14:sldId id="408"/>
            <p14:sldId id="409"/>
            <p14:sldId id="394"/>
            <p14:sldId id="410"/>
            <p14:sldId id="395"/>
            <p14:sldId id="411"/>
            <p14:sldId id="412"/>
            <p14:sldId id="396"/>
            <p14:sldId id="413"/>
            <p14:sldId id="359"/>
            <p14:sldId id="414"/>
            <p14:sldId id="333"/>
            <p14:sldId id="415"/>
            <p14:sldId id="416"/>
            <p14:sldId id="417"/>
            <p14:sldId id="418"/>
          </p14:sldIdLst>
        </p14:section>
        <p14:section name="Appendix: Image Descriptions for Unsighted Students" id="{FCEA2F57-A407-4BE7-B677-629F34303C19}">
          <p14:sldIdLst>
            <p14:sldId id="317"/>
            <p14:sldId id="316"/>
            <p14:sldId id="419"/>
          </p14:sldIdLst>
        </p14:section>
      </p14:sectionLst>
    </p:ext>
    <p:ext uri="{EFAFB233-063F-42B5-8137-9DF3F51BA10A}">
      <p15:sldGuideLst xmlns:p15="http://schemas.microsoft.com/office/powerpoint/2012/main">
        <p15:guide id="1" orient="horz" pos="3408">
          <p15:clr>
            <a:srgbClr val="A4A3A4"/>
          </p15:clr>
        </p15:guide>
        <p15:guide id="2" orient="horz" pos="3600">
          <p15:clr>
            <a:srgbClr val="A4A3A4"/>
          </p15:clr>
        </p15:guide>
        <p15:guide id="3" orient="horz" pos="912" userDrawn="1">
          <p15:clr>
            <a:srgbClr val="A4A3A4"/>
          </p15:clr>
        </p15:guide>
        <p15:guide id="4" orient="horz" pos="3360">
          <p15:clr>
            <a:srgbClr val="A4A3A4"/>
          </p15:clr>
        </p15:guide>
        <p15:guide id="5" pos="5616">
          <p15:clr>
            <a:srgbClr val="A4A3A4"/>
          </p15:clr>
        </p15:guide>
        <p15:guide id="6" pos="4320"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AC1D3"/>
    <a:srgbClr val="FFFCDD"/>
    <a:srgbClr val="C0D1DE"/>
    <a:srgbClr val="0A0A32"/>
    <a:srgbClr val="B60000"/>
    <a:srgbClr val="B44600"/>
    <a:srgbClr val="DDD9C3"/>
    <a:srgbClr val="9BB9EF"/>
    <a:srgbClr val="C6D9F1"/>
    <a:srgbClr val="FCD5B5"/>
  </p:clrMru>
  <p:extLst>
    <p:ext uri="{E76CE94A-603C-4142-B9EB-6D1370010A27}">
      <p14:discardImageEditData xmlns:p14="http://schemas.microsoft.com/office/powerpoint/2010/main" val="0"/>
    </p:ext>
    <p:ext uri="{D31A062A-798A-4329-ABDD-BBA856620510}">
      <p14:defaultImageDpi xmlns:p14="http://schemas.microsoft.com/office/powerpoint/2010/main" val="33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259" autoAdjust="0"/>
    <p:restoredTop sz="95745" autoAdjust="0"/>
  </p:normalViewPr>
  <p:slideViewPr>
    <p:cSldViewPr>
      <p:cViewPr varScale="1">
        <p:scale>
          <a:sx n="82" d="100"/>
          <a:sy n="82" d="100"/>
        </p:scale>
        <p:origin x="677" y="48"/>
      </p:cViewPr>
      <p:guideLst>
        <p:guide orient="horz" pos="3408"/>
        <p:guide orient="horz" pos="3600"/>
        <p:guide orient="horz" pos="912"/>
        <p:guide orient="horz" pos="3360"/>
        <p:guide pos="5616"/>
        <p:guide pos="4320"/>
      </p:guideLst>
    </p:cSldViewPr>
  </p:slideViewPr>
  <p:outlineViewPr>
    <p:cViewPr>
      <p:scale>
        <a:sx n="33" d="100"/>
        <a:sy n="33" d="100"/>
      </p:scale>
      <p:origin x="0" y="-13554"/>
    </p:cViewPr>
  </p:outlineViewPr>
  <p:notesTextViewPr>
    <p:cViewPr>
      <p:scale>
        <a:sx n="100" d="100"/>
        <a:sy n="100" d="100"/>
      </p:scale>
      <p:origin x="0" y="0"/>
    </p:cViewPr>
  </p:notesTextViewPr>
  <p:sorterViewPr>
    <p:cViewPr>
      <p:scale>
        <a:sx n="100" d="100"/>
        <a:sy n="100" d="100"/>
      </p:scale>
      <p:origin x="0" y="0"/>
    </p:cViewPr>
  </p:sorterViewPr>
  <p:notesViewPr>
    <p:cSldViewPr>
      <p:cViewPr varScale="1">
        <p:scale>
          <a:sx n="73" d="100"/>
          <a:sy n="73" d="100"/>
        </p:scale>
        <p:origin x="1992" y="84"/>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notesMaster" Target="notesMasters/notesMaster1.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handoutMaster" Target="handoutMasters/handoutMaster1.xml"/><Relationship Id="rId30"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6.wmf"/></Relationships>
</file>

<file path=ppt/drawings/_rels/vmlDrawing3.vml.rels><?xml version="1.0" encoding="UTF-8" standalone="yes"?>
<Relationships xmlns="http://schemas.openxmlformats.org/package/2006/relationships"><Relationship Id="rId2" Type="http://schemas.openxmlformats.org/officeDocument/2006/relationships/image" Target="../media/image8.wmf"/><Relationship Id="rId1" Type="http://schemas.openxmlformats.org/officeDocument/2006/relationships/image" Target="../media/image7.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9.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0.w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1.w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4.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6724CCBF-31CF-4FCA-A5B4-50142834420A}" type="datetimeFigureOut">
              <a:rPr lang="en-US" smtClean="0"/>
              <a:t>3/29/2019</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E6895618-5249-4F12-80E4-2F3A0FD18481}" type="slidenum">
              <a:rPr lang="en-US" smtClean="0"/>
              <a:t>‹#›</a:t>
            </a:fld>
            <a:endParaRPr lang="en-US"/>
          </a:p>
        </p:txBody>
      </p:sp>
    </p:spTree>
    <p:extLst>
      <p:ext uri="{BB962C8B-B14F-4D97-AF65-F5344CB8AC3E}">
        <p14:creationId xmlns:p14="http://schemas.microsoft.com/office/powerpoint/2010/main" val="47211054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D84B720-C9F6-4BFC-BC5C-B1B8D70204DA}" type="datetimeFigureOut">
              <a:rPr lang="en-US" smtClean="0"/>
              <a:t>3/29/2019</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D003D02-7E89-4EBF-B123-9C334E1BFEF7}" type="slidenum">
              <a:rPr lang="en-US" smtClean="0"/>
              <a:t>‹#›</a:t>
            </a:fld>
            <a:endParaRPr lang="en-US"/>
          </a:p>
        </p:txBody>
      </p:sp>
    </p:spTree>
    <p:extLst>
      <p:ext uri="{BB962C8B-B14F-4D97-AF65-F5344CB8AC3E}">
        <p14:creationId xmlns:p14="http://schemas.microsoft.com/office/powerpoint/2010/main" val="61890453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1</a:t>
            </a:fld>
            <a:endParaRPr lang="en-US"/>
          </a:p>
        </p:txBody>
      </p:sp>
    </p:spTree>
    <p:extLst>
      <p:ext uri="{BB962C8B-B14F-4D97-AF65-F5344CB8AC3E}">
        <p14:creationId xmlns:p14="http://schemas.microsoft.com/office/powerpoint/2010/main" val="270645069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49530" y="3429000"/>
            <a:ext cx="561594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
        <p:nvSpPr>
          <p:cNvPr id="7" name="Text Placeholder 1"/>
          <p:cNvSpPr>
            <a:spLocks noGrp="1"/>
          </p:cNvSpPr>
          <p:nvPr>
            <p:ph type="body" sz="quarter" idx="10"/>
          </p:nvPr>
        </p:nvSpPr>
        <p:spPr>
          <a:xfrm>
            <a:off x="49530" y="4114800"/>
            <a:ext cx="5615940" cy="685800"/>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11560280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8" name="Rectangle 7"/>
          <p:cNvSpPr/>
          <p:nvPr userDrawn="1"/>
        </p:nvSpPr>
        <p:spPr>
          <a:xfrm>
            <a:off x="0" y="0"/>
            <a:ext cx="9155576" cy="1066800"/>
          </a:xfrm>
          <a:prstGeom prst="rect">
            <a:avLst/>
          </a:prstGeom>
          <a:solidFill>
            <a:srgbClr val="C0D1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dirty="0">
              <a:solidFill>
                <a:srgbClr val="292934"/>
              </a:solidFill>
            </a:endParaRPr>
          </a:p>
        </p:txBody>
      </p:sp>
      <p:sp>
        <p:nvSpPr>
          <p:cNvPr id="12" name="Rectangle 11"/>
          <p:cNvSpPr/>
          <p:nvPr userDrawn="1"/>
        </p:nvSpPr>
        <p:spPr>
          <a:xfrm>
            <a:off x="-3464" y="959515"/>
            <a:ext cx="9144000" cy="81769"/>
          </a:xfrm>
          <a:prstGeom prst="rect">
            <a:avLst/>
          </a:prstGeom>
          <a:solidFill>
            <a:srgbClr val="F3F2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dirty="0">
              <a:solidFill>
                <a:srgbClr val="FFFFFF"/>
              </a:solidFill>
            </a:endParaRPr>
          </a:p>
        </p:txBody>
      </p:sp>
      <p:sp>
        <p:nvSpPr>
          <p:cNvPr id="2" name="Title 1"/>
          <p:cNvSpPr>
            <a:spLocks noGrp="1"/>
          </p:cNvSpPr>
          <p:nvPr>
            <p:ph type="title"/>
          </p:nvPr>
        </p:nvSpPr>
        <p:spPr>
          <a:xfrm>
            <a:off x="152400" y="0"/>
            <a:ext cx="8843672" cy="1060940"/>
          </a:xfrm>
        </p:spPr>
        <p:txBody>
          <a:bodyPr>
            <a:normAutofit/>
          </a:bodyPr>
          <a:lstStyle>
            <a:lvl1pPr algn="l" defTabSz="914400" rtl="0" eaLnBrk="1" latinLnBrk="0" hangingPunct="1">
              <a:spcBef>
                <a:spcPct val="0"/>
              </a:spcBef>
              <a:buNone/>
              <a:defRPr lang="en-US" sz="4800" i="0" kern="1200" spc="-100" baseline="0" dirty="0">
                <a:solidFill>
                  <a:schemeClr val="tx1"/>
                </a:solidFill>
                <a:latin typeface="Calibri" pitchFamily="34" charset="0"/>
                <a:ea typeface="+mn-ea"/>
                <a:cs typeface="+mn-cs"/>
              </a:defRPr>
            </a:lvl1pPr>
          </a:lstStyle>
          <a:p>
            <a:r>
              <a:rPr lang="en-US" dirty="0"/>
              <a:t>Click to edit Master title style</a:t>
            </a:r>
          </a:p>
        </p:txBody>
      </p:sp>
      <p:sp>
        <p:nvSpPr>
          <p:cNvPr id="3" name="Content Placeholder 2"/>
          <p:cNvSpPr>
            <a:spLocks noGrp="1"/>
          </p:cNvSpPr>
          <p:nvPr>
            <p:ph idx="1"/>
          </p:nvPr>
        </p:nvSpPr>
        <p:spPr>
          <a:xfrm>
            <a:off x="443625" y="1295400"/>
            <a:ext cx="8229600" cy="2057400"/>
          </a:xfrm>
          <a:prstGeom prst="rect">
            <a:avLst/>
          </a:prstGeom>
        </p:spPr>
        <p:txBody>
          <a:bodyPr/>
          <a:lstStyle>
            <a:lvl1pPr marL="0" indent="0">
              <a:spcBef>
                <a:spcPts val="600"/>
              </a:spcBef>
              <a:spcAft>
                <a:spcPts val="600"/>
              </a:spcAft>
              <a:buClr>
                <a:srgbClr val="8EACC4"/>
              </a:buClr>
              <a:buNone/>
              <a:defRPr/>
            </a:lvl1pPr>
            <a:lvl2pPr indent="-347472">
              <a:spcBef>
                <a:spcPts val="600"/>
              </a:spcBef>
              <a:spcAft>
                <a:spcPts val="600"/>
              </a:spcAft>
              <a:buClr>
                <a:schemeClr val="tx1"/>
              </a:buClr>
              <a:defRPr sz="2800">
                <a:solidFill>
                  <a:schemeClr val="tx1"/>
                </a:solidFill>
              </a:defRPr>
            </a:lvl2pPr>
            <a:lvl3pPr marL="822960" indent="-274320">
              <a:spcBef>
                <a:spcPts val="600"/>
              </a:spcBef>
              <a:spcAft>
                <a:spcPts val="600"/>
              </a:spcAft>
              <a:buClr>
                <a:schemeClr val="tx1"/>
              </a:buClr>
              <a:defRPr sz="2400"/>
            </a:lvl3pPr>
            <a:lvl4pPr marL="1188720" indent="-274320">
              <a:spcBef>
                <a:spcPts val="600"/>
              </a:spcBef>
              <a:spcAft>
                <a:spcPts val="600"/>
              </a:spcAft>
              <a:buClr>
                <a:schemeClr val="tx1"/>
              </a:buClr>
              <a:defRPr sz="2000"/>
            </a:lvl4pPr>
            <a:lvl5pPr marL="1554480" indent="-228600">
              <a:spcBef>
                <a:spcPts val="600"/>
              </a:spcBef>
              <a:spcAft>
                <a:spcPts val="600"/>
              </a:spcAft>
              <a:buClr>
                <a:schemeClr val="tx1"/>
              </a:buClr>
              <a:defRPr sz="1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22" name="Straight Connector 21"/>
          <p:cNvCxnSpPr/>
          <p:nvPr userDrawn="1"/>
        </p:nvCxnSpPr>
        <p:spPr>
          <a:xfrm>
            <a:off x="-3464" y="1070658"/>
            <a:ext cx="9144000" cy="0"/>
          </a:xfrm>
          <a:prstGeom prst="line">
            <a:avLst/>
          </a:prstGeom>
          <a:ln w="57150">
            <a:solidFill>
              <a:srgbClr val="990033"/>
            </a:solidFill>
          </a:ln>
        </p:spPr>
        <p:style>
          <a:lnRef idx="1">
            <a:schemeClr val="accent1"/>
          </a:lnRef>
          <a:fillRef idx="0">
            <a:schemeClr val="accent1"/>
          </a:fillRef>
          <a:effectRef idx="0">
            <a:schemeClr val="accent1"/>
          </a:effectRef>
          <a:fontRef idx="minor">
            <a:schemeClr val="tx1"/>
          </a:fontRef>
        </p:style>
      </p:cxnSp>
      <p:sp>
        <p:nvSpPr>
          <p:cNvPr id="7" name="Content Placeholder 2"/>
          <p:cNvSpPr>
            <a:spLocks noGrp="1"/>
          </p:cNvSpPr>
          <p:nvPr>
            <p:ph idx="10"/>
          </p:nvPr>
        </p:nvSpPr>
        <p:spPr>
          <a:xfrm>
            <a:off x="443625" y="3733800"/>
            <a:ext cx="8229600" cy="2057400"/>
          </a:xfrm>
          <a:prstGeom prst="rect">
            <a:avLst/>
          </a:prstGeom>
        </p:spPr>
        <p:txBody>
          <a:bodyPr/>
          <a:lstStyle>
            <a:lvl1pPr marL="0" indent="0">
              <a:spcBef>
                <a:spcPts val="600"/>
              </a:spcBef>
              <a:spcAft>
                <a:spcPts val="600"/>
              </a:spcAft>
              <a:buClr>
                <a:srgbClr val="8EACC4"/>
              </a:buClr>
              <a:buNone/>
              <a:defRPr/>
            </a:lvl1pPr>
            <a:lvl2pPr indent="-347472">
              <a:spcBef>
                <a:spcPts val="600"/>
              </a:spcBef>
              <a:spcAft>
                <a:spcPts val="600"/>
              </a:spcAft>
              <a:buClr>
                <a:schemeClr val="tx1"/>
              </a:buClr>
              <a:defRPr sz="2800">
                <a:solidFill>
                  <a:schemeClr val="tx1"/>
                </a:solidFill>
              </a:defRPr>
            </a:lvl2pPr>
            <a:lvl3pPr marL="822960" indent="-274320">
              <a:spcBef>
                <a:spcPts val="600"/>
              </a:spcBef>
              <a:spcAft>
                <a:spcPts val="600"/>
              </a:spcAft>
              <a:buClr>
                <a:schemeClr val="tx1"/>
              </a:buClr>
              <a:defRPr sz="2400"/>
            </a:lvl3pPr>
            <a:lvl4pPr marL="1188720" indent="-274320">
              <a:spcBef>
                <a:spcPts val="600"/>
              </a:spcBef>
              <a:spcAft>
                <a:spcPts val="600"/>
              </a:spcAft>
              <a:buClr>
                <a:schemeClr val="tx1"/>
              </a:buClr>
              <a:defRPr sz="2000"/>
            </a:lvl4pPr>
            <a:lvl5pPr marL="1554480" indent="-228600">
              <a:spcBef>
                <a:spcPts val="600"/>
              </a:spcBef>
              <a:spcAft>
                <a:spcPts val="600"/>
              </a:spcAft>
              <a:buClr>
                <a:schemeClr val="tx1"/>
              </a:buClr>
              <a:defRPr sz="1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Jump Link"/>
          <p:cNvSpPr>
            <a:spLocks noGrp="1"/>
          </p:cNvSpPr>
          <p:nvPr>
            <p:ph type="body" sz="quarter" idx="13" hasCustomPrompt="1"/>
          </p:nvPr>
        </p:nvSpPr>
        <p:spPr>
          <a:xfrm>
            <a:off x="3108960" y="6477000"/>
            <a:ext cx="2926080" cy="182880"/>
          </a:xfrm>
          <a:prstGeom prst="rect">
            <a:avLst/>
          </a:prstGeom>
        </p:spPr>
        <p:txBody>
          <a:bodyPr lIns="0" tIns="0" rIns="0" bIns="0"/>
          <a:lstStyle>
            <a:lvl1pPr marL="0" indent="0" algn="ctr">
              <a:buNone/>
              <a:defRPr sz="1000"/>
            </a:lvl1pPr>
          </a:lstStyle>
          <a:p>
            <a:pPr lvl="0"/>
            <a:r>
              <a:rPr lang="en-US" dirty="0"/>
              <a:t>Add “Access the text alternative for slide images.”</a:t>
            </a:r>
          </a:p>
        </p:txBody>
      </p:sp>
      <p:sp>
        <p:nvSpPr>
          <p:cNvPr id="10" name="Photo Credit"/>
          <p:cNvSpPr>
            <a:spLocks noGrp="1"/>
          </p:cNvSpPr>
          <p:nvPr>
            <p:ph type="body" sz="quarter" idx="14"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70031278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9" name="Rectangle 8"/>
          <p:cNvSpPr/>
          <p:nvPr userDrawn="1"/>
        </p:nvSpPr>
        <p:spPr>
          <a:xfrm>
            <a:off x="0" y="0"/>
            <a:ext cx="9155576" cy="1066800"/>
          </a:xfrm>
          <a:prstGeom prst="rect">
            <a:avLst/>
          </a:prstGeom>
          <a:solidFill>
            <a:srgbClr val="C0D1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dirty="0">
              <a:solidFill>
                <a:srgbClr val="292934"/>
              </a:solidFill>
            </a:endParaRPr>
          </a:p>
        </p:txBody>
      </p:sp>
      <p:sp>
        <p:nvSpPr>
          <p:cNvPr id="12" name="Rectangle 11"/>
          <p:cNvSpPr/>
          <p:nvPr userDrawn="1"/>
        </p:nvSpPr>
        <p:spPr>
          <a:xfrm>
            <a:off x="-3464" y="959515"/>
            <a:ext cx="9144000" cy="81769"/>
          </a:xfrm>
          <a:prstGeom prst="rect">
            <a:avLst/>
          </a:prstGeom>
          <a:solidFill>
            <a:srgbClr val="F3F2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dirty="0">
              <a:solidFill>
                <a:srgbClr val="FFFFFF"/>
              </a:solidFill>
            </a:endParaRPr>
          </a:p>
        </p:txBody>
      </p:sp>
      <p:sp>
        <p:nvSpPr>
          <p:cNvPr id="2" name="Title 1"/>
          <p:cNvSpPr>
            <a:spLocks noGrp="1"/>
          </p:cNvSpPr>
          <p:nvPr>
            <p:ph type="title"/>
          </p:nvPr>
        </p:nvSpPr>
        <p:spPr>
          <a:xfrm>
            <a:off x="152400" y="0"/>
            <a:ext cx="8843672" cy="1060940"/>
          </a:xfrm>
        </p:spPr>
        <p:txBody>
          <a:bodyPr>
            <a:normAutofit/>
          </a:bodyPr>
          <a:lstStyle>
            <a:lvl1pPr algn="l" defTabSz="914400" rtl="0" eaLnBrk="1" latinLnBrk="0" hangingPunct="1">
              <a:spcBef>
                <a:spcPct val="0"/>
              </a:spcBef>
              <a:buNone/>
              <a:defRPr lang="en-US" sz="4800" i="0" kern="1200" spc="-100" baseline="0" dirty="0">
                <a:solidFill>
                  <a:schemeClr val="tx1"/>
                </a:solidFill>
                <a:latin typeface="Calibri" pitchFamily="34" charset="0"/>
                <a:ea typeface="+mn-ea"/>
                <a:cs typeface="+mn-cs"/>
              </a:defRPr>
            </a:lvl1pPr>
          </a:lstStyle>
          <a:p>
            <a:r>
              <a:rPr lang="en-US" dirty="0"/>
              <a:t>Click to edit Master title style</a:t>
            </a:r>
          </a:p>
        </p:txBody>
      </p:sp>
      <p:sp>
        <p:nvSpPr>
          <p:cNvPr id="3" name="Content Placeholder 2"/>
          <p:cNvSpPr>
            <a:spLocks noGrp="1"/>
          </p:cNvSpPr>
          <p:nvPr>
            <p:ph idx="1"/>
          </p:nvPr>
        </p:nvSpPr>
        <p:spPr>
          <a:xfrm>
            <a:off x="443625" y="1295400"/>
            <a:ext cx="8229600" cy="1295400"/>
          </a:xfrm>
          <a:prstGeom prst="rect">
            <a:avLst/>
          </a:prstGeom>
        </p:spPr>
        <p:txBody>
          <a:bodyPr/>
          <a:lstStyle>
            <a:lvl1pPr marL="0" indent="0">
              <a:spcBef>
                <a:spcPts val="600"/>
              </a:spcBef>
              <a:spcAft>
                <a:spcPts val="600"/>
              </a:spcAft>
              <a:buClr>
                <a:srgbClr val="8EACC4"/>
              </a:buClr>
              <a:buNone/>
              <a:defRPr/>
            </a:lvl1pPr>
            <a:lvl2pPr indent="-347472">
              <a:spcBef>
                <a:spcPts val="600"/>
              </a:spcBef>
              <a:spcAft>
                <a:spcPts val="600"/>
              </a:spcAft>
              <a:buClr>
                <a:schemeClr val="tx1"/>
              </a:buClr>
              <a:defRPr sz="2800">
                <a:solidFill>
                  <a:schemeClr val="tx1"/>
                </a:solidFill>
              </a:defRPr>
            </a:lvl2pPr>
            <a:lvl3pPr marL="822960" indent="-274320">
              <a:spcBef>
                <a:spcPts val="600"/>
              </a:spcBef>
              <a:spcAft>
                <a:spcPts val="600"/>
              </a:spcAft>
              <a:buClr>
                <a:schemeClr val="tx1"/>
              </a:buClr>
              <a:defRPr sz="2400"/>
            </a:lvl3pPr>
            <a:lvl4pPr marL="1188720" indent="-274320">
              <a:spcBef>
                <a:spcPts val="600"/>
              </a:spcBef>
              <a:spcAft>
                <a:spcPts val="600"/>
              </a:spcAft>
              <a:buClr>
                <a:schemeClr val="tx1"/>
              </a:buClr>
              <a:defRPr sz="2000"/>
            </a:lvl4pPr>
            <a:lvl5pPr marL="1554480" indent="-228600">
              <a:spcBef>
                <a:spcPts val="600"/>
              </a:spcBef>
              <a:spcAft>
                <a:spcPts val="600"/>
              </a:spcAft>
              <a:buClr>
                <a:schemeClr val="tx1"/>
              </a:buClr>
              <a:defRPr sz="1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22" name="Straight Connector 21"/>
          <p:cNvCxnSpPr/>
          <p:nvPr userDrawn="1"/>
        </p:nvCxnSpPr>
        <p:spPr>
          <a:xfrm>
            <a:off x="-3464" y="1070658"/>
            <a:ext cx="9144000" cy="0"/>
          </a:xfrm>
          <a:prstGeom prst="line">
            <a:avLst/>
          </a:prstGeom>
          <a:ln w="57150">
            <a:solidFill>
              <a:srgbClr val="990033"/>
            </a:solidFill>
          </a:ln>
        </p:spPr>
        <p:style>
          <a:lnRef idx="1">
            <a:schemeClr val="accent1"/>
          </a:lnRef>
          <a:fillRef idx="0">
            <a:schemeClr val="accent1"/>
          </a:fillRef>
          <a:effectRef idx="0">
            <a:schemeClr val="accent1"/>
          </a:effectRef>
          <a:fontRef idx="minor">
            <a:schemeClr val="tx1"/>
          </a:fontRef>
        </p:style>
      </p:cxnSp>
      <p:sp>
        <p:nvSpPr>
          <p:cNvPr id="7" name="Content Placeholder 2"/>
          <p:cNvSpPr>
            <a:spLocks noGrp="1"/>
          </p:cNvSpPr>
          <p:nvPr>
            <p:ph idx="10"/>
          </p:nvPr>
        </p:nvSpPr>
        <p:spPr>
          <a:xfrm>
            <a:off x="443625" y="2895600"/>
            <a:ext cx="8229600" cy="1295400"/>
          </a:xfrm>
          <a:prstGeom prst="rect">
            <a:avLst/>
          </a:prstGeom>
        </p:spPr>
        <p:txBody>
          <a:bodyPr/>
          <a:lstStyle>
            <a:lvl1pPr marL="0" indent="0">
              <a:spcBef>
                <a:spcPts val="600"/>
              </a:spcBef>
              <a:spcAft>
                <a:spcPts val="600"/>
              </a:spcAft>
              <a:buClr>
                <a:srgbClr val="8EACC4"/>
              </a:buClr>
              <a:buNone/>
              <a:defRPr/>
            </a:lvl1pPr>
            <a:lvl2pPr indent="-347472">
              <a:spcBef>
                <a:spcPts val="600"/>
              </a:spcBef>
              <a:spcAft>
                <a:spcPts val="600"/>
              </a:spcAft>
              <a:buClr>
                <a:schemeClr val="tx1"/>
              </a:buClr>
              <a:defRPr sz="2800">
                <a:solidFill>
                  <a:schemeClr val="tx1"/>
                </a:solidFill>
              </a:defRPr>
            </a:lvl2pPr>
            <a:lvl3pPr marL="822960" indent="-274320">
              <a:spcBef>
                <a:spcPts val="600"/>
              </a:spcBef>
              <a:spcAft>
                <a:spcPts val="600"/>
              </a:spcAft>
              <a:buClr>
                <a:schemeClr val="tx1"/>
              </a:buClr>
              <a:defRPr sz="2400"/>
            </a:lvl3pPr>
            <a:lvl4pPr marL="1188720" indent="-274320">
              <a:spcBef>
                <a:spcPts val="600"/>
              </a:spcBef>
              <a:spcAft>
                <a:spcPts val="600"/>
              </a:spcAft>
              <a:buClr>
                <a:schemeClr val="tx1"/>
              </a:buClr>
              <a:defRPr sz="2000"/>
            </a:lvl4pPr>
            <a:lvl5pPr marL="1554480" indent="-228600">
              <a:spcBef>
                <a:spcPts val="600"/>
              </a:spcBef>
              <a:spcAft>
                <a:spcPts val="600"/>
              </a:spcAft>
              <a:buClr>
                <a:schemeClr val="tx1"/>
              </a:buClr>
              <a:defRPr sz="1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Content Placeholder 2"/>
          <p:cNvSpPr>
            <a:spLocks noGrp="1"/>
          </p:cNvSpPr>
          <p:nvPr>
            <p:ph idx="11"/>
          </p:nvPr>
        </p:nvSpPr>
        <p:spPr>
          <a:xfrm>
            <a:off x="443625" y="4495800"/>
            <a:ext cx="8229600" cy="1295400"/>
          </a:xfrm>
          <a:prstGeom prst="rect">
            <a:avLst/>
          </a:prstGeom>
        </p:spPr>
        <p:txBody>
          <a:bodyPr/>
          <a:lstStyle>
            <a:lvl1pPr marL="0" indent="0">
              <a:spcBef>
                <a:spcPts val="600"/>
              </a:spcBef>
              <a:spcAft>
                <a:spcPts val="600"/>
              </a:spcAft>
              <a:buClr>
                <a:srgbClr val="8EACC4"/>
              </a:buClr>
              <a:buNone/>
              <a:defRPr/>
            </a:lvl1pPr>
            <a:lvl2pPr indent="-347472">
              <a:spcBef>
                <a:spcPts val="600"/>
              </a:spcBef>
              <a:spcAft>
                <a:spcPts val="600"/>
              </a:spcAft>
              <a:buClr>
                <a:schemeClr val="tx1"/>
              </a:buClr>
              <a:defRPr sz="2800">
                <a:solidFill>
                  <a:schemeClr val="tx1"/>
                </a:solidFill>
              </a:defRPr>
            </a:lvl2pPr>
            <a:lvl3pPr marL="822960" indent="-274320">
              <a:spcBef>
                <a:spcPts val="600"/>
              </a:spcBef>
              <a:spcAft>
                <a:spcPts val="600"/>
              </a:spcAft>
              <a:buClr>
                <a:schemeClr val="tx1"/>
              </a:buClr>
              <a:defRPr sz="2400"/>
            </a:lvl3pPr>
            <a:lvl4pPr marL="1188720" indent="-274320">
              <a:spcBef>
                <a:spcPts val="600"/>
              </a:spcBef>
              <a:spcAft>
                <a:spcPts val="600"/>
              </a:spcAft>
              <a:buClr>
                <a:schemeClr val="tx1"/>
              </a:buClr>
              <a:defRPr sz="2000"/>
            </a:lvl4pPr>
            <a:lvl5pPr marL="1554480" indent="-228600">
              <a:spcBef>
                <a:spcPts val="600"/>
              </a:spcBef>
              <a:spcAft>
                <a:spcPts val="600"/>
              </a:spcAft>
              <a:buClr>
                <a:schemeClr val="tx1"/>
              </a:buClr>
              <a:defRPr sz="1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Jump Link"/>
          <p:cNvSpPr>
            <a:spLocks noGrp="1"/>
          </p:cNvSpPr>
          <p:nvPr>
            <p:ph type="body" sz="quarter" idx="13" hasCustomPrompt="1"/>
          </p:nvPr>
        </p:nvSpPr>
        <p:spPr>
          <a:xfrm>
            <a:off x="3108960" y="6477000"/>
            <a:ext cx="2926080" cy="182880"/>
          </a:xfrm>
          <a:prstGeom prst="rect">
            <a:avLst/>
          </a:prstGeom>
        </p:spPr>
        <p:txBody>
          <a:bodyPr lIns="0" tIns="0" rIns="0" bIns="0"/>
          <a:lstStyle>
            <a:lvl1pPr marL="0" indent="0" algn="ctr">
              <a:buNone/>
              <a:defRPr sz="1000"/>
            </a:lvl1pPr>
          </a:lstStyle>
          <a:p>
            <a:pPr lvl="0"/>
            <a:r>
              <a:rPr lang="en-US" dirty="0"/>
              <a:t>Add “Access the text alternative for slide images.”</a:t>
            </a:r>
          </a:p>
        </p:txBody>
      </p:sp>
      <p:sp>
        <p:nvSpPr>
          <p:cNvPr id="11" name="Photo Credit"/>
          <p:cNvSpPr>
            <a:spLocks noGrp="1"/>
          </p:cNvSpPr>
          <p:nvPr>
            <p:ph type="body" sz="quarter" idx="14"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76888065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
        <p:nvSpPr>
          <p:cNvPr id="10" name="Rectangle 9"/>
          <p:cNvSpPr/>
          <p:nvPr userDrawn="1"/>
        </p:nvSpPr>
        <p:spPr>
          <a:xfrm>
            <a:off x="0" y="0"/>
            <a:ext cx="9155576" cy="1066800"/>
          </a:xfrm>
          <a:prstGeom prst="rect">
            <a:avLst/>
          </a:prstGeom>
          <a:solidFill>
            <a:srgbClr val="C0D1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dirty="0">
              <a:solidFill>
                <a:srgbClr val="292934"/>
              </a:solidFill>
            </a:endParaRPr>
          </a:p>
        </p:txBody>
      </p:sp>
      <p:sp>
        <p:nvSpPr>
          <p:cNvPr id="12" name="Rectangle 11"/>
          <p:cNvSpPr/>
          <p:nvPr userDrawn="1"/>
        </p:nvSpPr>
        <p:spPr>
          <a:xfrm>
            <a:off x="-3464" y="959515"/>
            <a:ext cx="9144000" cy="81769"/>
          </a:xfrm>
          <a:prstGeom prst="rect">
            <a:avLst/>
          </a:prstGeom>
          <a:solidFill>
            <a:srgbClr val="F3F2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dirty="0">
              <a:solidFill>
                <a:srgbClr val="FFFFFF"/>
              </a:solidFill>
            </a:endParaRPr>
          </a:p>
        </p:txBody>
      </p:sp>
      <p:sp>
        <p:nvSpPr>
          <p:cNvPr id="2" name="Title 1"/>
          <p:cNvSpPr>
            <a:spLocks noGrp="1"/>
          </p:cNvSpPr>
          <p:nvPr>
            <p:ph type="title"/>
          </p:nvPr>
        </p:nvSpPr>
        <p:spPr>
          <a:xfrm>
            <a:off x="152400" y="0"/>
            <a:ext cx="8843672" cy="1060940"/>
          </a:xfrm>
        </p:spPr>
        <p:txBody>
          <a:bodyPr>
            <a:normAutofit/>
          </a:bodyPr>
          <a:lstStyle>
            <a:lvl1pPr algn="l" defTabSz="914400" rtl="0" eaLnBrk="1" latinLnBrk="0" hangingPunct="1">
              <a:spcBef>
                <a:spcPct val="0"/>
              </a:spcBef>
              <a:buNone/>
              <a:defRPr lang="en-US" sz="4800" i="0" kern="1200" spc="-100" baseline="0" dirty="0">
                <a:solidFill>
                  <a:schemeClr val="tx1"/>
                </a:solidFill>
                <a:latin typeface="Calibri" pitchFamily="34" charset="0"/>
                <a:ea typeface="+mn-ea"/>
                <a:cs typeface="+mn-cs"/>
              </a:defRPr>
            </a:lvl1pPr>
          </a:lstStyle>
          <a:p>
            <a:r>
              <a:rPr lang="en-US" dirty="0"/>
              <a:t>Click to edit Master title style</a:t>
            </a:r>
          </a:p>
        </p:txBody>
      </p:sp>
      <p:sp>
        <p:nvSpPr>
          <p:cNvPr id="3" name="Content Placeholder 2"/>
          <p:cNvSpPr>
            <a:spLocks noGrp="1"/>
          </p:cNvSpPr>
          <p:nvPr>
            <p:ph idx="1"/>
          </p:nvPr>
        </p:nvSpPr>
        <p:spPr>
          <a:xfrm>
            <a:off x="443625" y="1295400"/>
            <a:ext cx="8229600" cy="1066800"/>
          </a:xfrm>
          <a:prstGeom prst="rect">
            <a:avLst/>
          </a:prstGeom>
        </p:spPr>
        <p:txBody>
          <a:bodyPr/>
          <a:lstStyle>
            <a:lvl1pPr marL="0" indent="0">
              <a:spcBef>
                <a:spcPts val="600"/>
              </a:spcBef>
              <a:spcAft>
                <a:spcPts val="600"/>
              </a:spcAft>
              <a:buClr>
                <a:srgbClr val="8EACC4"/>
              </a:buClr>
              <a:buNone/>
              <a:defRPr/>
            </a:lvl1pPr>
            <a:lvl2pPr indent="-347472">
              <a:spcBef>
                <a:spcPts val="600"/>
              </a:spcBef>
              <a:spcAft>
                <a:spcPts val="600"/>
              </a:spcAft>
              <a:buClr>
                <a:schemeClr val="tx1"/>
              </a:buClr>
              <a:defRPr sz="2800">
                <a:solidFill>
                  <a:schemeClr val="tx1"/>
                </a:solidFill>
              </a:defRPr>
            </a:lvl2pPr>
            <a:lvl3pPr marL="822960" indent="-274320">
              <a:spcBef>
                <a:spcPts val="600"/>
              </a:spcBef>
              <a:spcAft>
                <a:spcPts val="600"/>
              </a:spcAft>
              <a:buClr>
                <a:schemeClr val="tx1"/>
              </a:buClr>
              <a:defRPr sz="2400"/>
            </a:lvl3pPr>
            <a:lvl4pPr marL="1188720" indent="-274320">
              <a:spcBef>
                <a:spcPts val="600"/>
              </a:spcBef>
              <a:spcAft>
                <a:spcPts val="600"/>
              </a:spcAft>
              <a:buClr>
                <a:schemeClr val="tx1"/>
              </a:buClr>
              <a:defRPr sz="2000"/>
            </a:lvl4pPr>
            <a:lvl5pPr marL="1554480" indent="-228600">
              <a:spcBef>
                <a:spcPts val="600"/>
              </a:spcBef>
              <a:spcAft>
                <a:spcPts val="600"/>
              </a:spcAft>
              <a:buClr>
                <a:schemeClr val="tx1"/>
              </a:buClr>
              <a:defRPr sz="1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22" name="Straight Connector 21"/>
          <p:cNvCxnSpPr/>
          <p:nvPr userDrawn="1"/>
        </p:nvCxnSpPr>
        <p:spPr>
          <a:xfrm>
            <a:off x="-3464" y="1070658"/>
            <a:ext cx="9144000" cy="0"/>
          </a:xfrm>
          <a:prstGeom prst="line">
            <a:avLst/>
          </a:prstGeom>
          <a:ln w="57150">
            <a:solidFill>
              <a:srgbClr val="990033"/>
            </a:solidFill>
          </a:ln>
        </p:spPr>
        <p:style>
          <a:lnRef idx="1">
            <a:schemeClr val="accent1"/>
          </a:lnRef>
          <a:fillRef idx="0">
            <a:schemeClr val="accent1"/>
          </a:fillRef>
          <a:effectRef idx="0">
            <a:schemeClr val="accent1"/>
          </a:effectRef>
          <a:fontRef idx="minor">
            <a:schemeClr val="tx1"/>
          </a:fontRef>
        </p:style>
      </p:cxnSp>
      <p:sp>
        <p:nvSpPr>
          <p:cNvPr id="7" name="Content Placeholder 2"/>
          <p:cNvSpPr>
            <a:spLocks noGrp="1"/>
          </p:cNvSpPr>
          <p:nvPr>
            <p:ph idx="10"/>
          </p:nvPr>
        </p:nvSpPr>
        <p:spPr>
          <a:xfrm>
            <a:off x="443625" y="2565400"/>
            <a:ext cx="8229600" cy="1066800"/>
          </a:xfrm>
          <a:prstGeom prst="rect">
            <a:avLst/>
          </a:prstGeom>
        </p:spPr>
        <p:txBody>
          <a:bodyPr/>
          <a:lstStyle>
            <a:lvl1pPr marL="0" indent="0">
              <a:spcBef>
                <a:spcPts val="600"/>
              </a:spcBef>
              <a:spcAft>
                <a:spcPts val="600"/>
              </a:spcAft>
              <a:buClr>
                <a:srgbClr val="8EACC4"/>
              </a:buClr>
              <a:buNone/>
              <a:defRPr/>
            </a:lvl1pPr>
            <a:lvl2pPr indent="-347472">
              <a:spcBef>
                <a:spcPts val="600"/>
              </a:spcBef>
              <a:spcAft>
                <a:spcPts val="600"/>
              </a:spcAft>
              <a:buClr>
                <a:schemeClr val="tx1"/>
              </a:buClr>
              <a:defRPr sz="2800">
                <a:solidFill>
                  <a:schemeClr val="tx1"/>
                </a:solidFill>
              </a:defRPr>
            </a:lvl2pPr>
            <a:lvl3pPr marL="822960" indent="-274320">
              <a:spcBef>
                <a:spcPts val="600"/>
              </a:spcBef>
              <a:spcAft>
                <a:spcPts val="600"/>
              </a:spcAft>
              <a:buClr>
                <a:schemeClr val="tx1"/>
              </a:buClr>
              <a:defRPr sz="2400"/>
            </a:lvl3pPr>
            <a:lvl4pPr marL="1188720" indent="-274320">
              <a:spcBef>
                <a:spcPts val="600"/>
              </a:spcBef>
              <a:spcAft>
                <a:spcPts val="600"/>
              </a:spcAft>
              <a:buClr>
                <a:schemeClr val="tx1"/>
              </a:buClr>
              <a:defRPr sz="2000"/>
            </a:lvl4pPr>
            <a:lvl5pPr marL="1554480" indent="-228600">
              <a:spcBef>
                <a:spcPts val="600"/>
              </a:spcBef>
              <a:spcAft>
                <a:spcPts val="600"/>
              </a:spcAft>
              <a:buClr>
                <a:schemeClr val="tx1"/>
              </a:buClr>
              <a:defRPr sz="1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Content Placeholder 2"/>
          <p:cNvSpPr>
            <a:spLocks noGrp="1"/>
          </p:cNvSpPr>
          <p:nvPr>
            <p:ph idx="11"/>
          </p:nvPr>
        </p:nvSpPr>
        <p:spPr>
          <a:xfrm>
            <a:off x="443625" y="3835400"/>
            <a:ext cx="8229600" cy="1066800"/>
          </a:xfrm>
          <a:prstGeom prst="rect">
            <a:avLst/>
          </a:prstGeom>
        </p:spPr>
        <p:txBody>
          <a:bodyPr/>
          <a:lstStyle>
            <a:lvl1pPr marL="0" indent="0">
              <a:spcBef>
                <a:spcPts val="600"/>
              </a:spcBef>
              <a:spcAft>
                <a:spcPts val="600"/>
              </a:spcAft>
              <a:buClr>
                <a:srgbClr val="8EACC4"/>
              </a:buClr>
              <a:buNone/>
              <a:defRPr/>
            </a:lvl1pPr>
            <a:lvl2pPr indent="-347472">
              <a:spcBef>
                <a:spcPts val="600"/>
              </a:spcBef>
              <a:spcAft>
                <a:spcPts val="600"/>
              </a:spcAft>
              <a:buClr>
                <a:schemeClr val="tx1"/>
              </a:buClr>
              <a:defRPr sz="2800">
                <a:solidFill>
                  <a:schemeClr val="tx1"/>
                </a:solidFill>
              </a:defRPr>
            </a:lvl2pPr>
            <a:lvl3pPr marL="822960" indent="-274320">
              <a:spcBef>
                <a:spcPts val="600"/>
              </a:spcBef>
              <a:spcAft>
                <a:spcPts val="600"/>
              </a:spcAft>
              <a:buClr>
                <a:schemeClr val="tx1"/>
              </a:buClr>
              <a:defRPr sz="2400"/>
            </a:lvl3pPr>
            <a:lvl4pPr marL="1188720" indent="-274320">
              <a:spcBef>
                <a:spcPts val="600"/>
              </a:spcBef>
              <a:spcAft>
                <a:spcPts val="600"/>
              </a:spcAft>
              <a:buClr>
                <a:schemeClr val="tx1"/>
              </a:buClr>
              <a:defRPr sz="2000"/>
            </a:lvl4pPr>
            <a:lvl5pPr marL="1554480" indent="-228600">
              <a:spcBef>
                <a:spcPts val="600"/>
              </a:spcBef>
              <a:spcAft>
                <a:spcPts val="600"/>
              </a:spcAft>
              <a:buClr>
                <a:schemeClr val="tx1"/>
              </a:buClr>
              <a:defRPr sz="1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Content Placeholder 2"/>
          <p:cNvSpPr>
            <a:spLocks noGrp="1"/>
          </p:cNvSpPr>
          <p:nvPr>
            <p:ph idx="12"/>
          </p:nvPr>
        </p:nvSpPr>
        <p:spPr>
          <a:xfrm>
            <a:off x="443625" y="5105400"/>
            <a:ext cx="8229600" cy="1066800"/>
          </a:xfrm>
          <a:prstGeom prst="rect">
            <a:avLst/>
          </a:prstGeom>
        </p:spPr>
        <p:txBody>
          <a:bodyPr/>
          <a:lstStyle>
            <a:lvl1pPr marL="0" indent="0">
              <a:spcBef>
                <a:spcPts val="600"/>
              </a:spcBef>
              <a:spcAft>
                <a:spcPts val="600"/>
              </a:spcAft>
              <a:buClr>
                <a:srgbClr val="8EACC4"/>
              </a:buClr>
              <a:buNone/>
              <a:defRPr/>
            </a:lvl1pPr>
            <a:lvl2pPr indent="-347472">
              <a:spcBef>
                <a:spcPts val="600"/>
              </a:spcBef>
              <a:spcAft>
                <a:spcPts val="600"/>
              </a:spcAft>
              <a:buClr>
                <a:schemeClr val="tx1"/>
              </a:buClr>
              <a:defRPr sz="2800">
                <a:solidFill>
                  <a:schemeClr val="tx1"/>
                </a:solidFill>
              </a:defRPr>
            </a:lvl2pPr>
            <a:lvl3pPr marL="822960" indent="-274320">
              <a:spcBef>
                <a:spcPts val="600"/>
              </a:spcBef>
              <a:spcAft>
                <a:spcPts val="600"/>
              </a:spcAft>
              <a:buClr>
                <a:schemeClr val="tx1"/>
              </a:buClr>
              <a:defRPr sz="2400"/>
            </a:lvl3pPr>
            <a:lvl4pPr marL="1188720" indent="-274320">
              <a:spcBef>
                <a:spcPts val="600"/>
              </a:spcBef>
              <a:spcAft>
                <a:spcPts val="600"/>
              </a:spcAft>
              <a:buClr>
                <a:schemeClr val="tx1"/>
              </a:buClr>
              <a:defRPr sz="2000"/>
            </a:lvl4pPr>
            <a:lvl5pPr marL="1554480" indent="-228600">
              <a:spcBef>
                <a:spcPts val="600"/>
              </a:spcBef>
              <a:spcAft>
                <a:spcPts val="600"/>
              </a:spcAft>
              <a:buClr>
                <a:schemeClr val="tx1"/>
              </a:buClr>
              <a:defRPr sz="1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Jump Link"/>
          <p:cNvSpPr>
            <a:spLocks noGrp="1"/>
          </p:cNvSpPr>
          <p:nvPr>
            <p:ph type="body" sz="quarter" idx="13" hasCustomPrompt="1"/>
          </p:nvPr>
        </p:nvSpPr>
        <p:spPr>
          <a:xfrm>
            <a:off x="3108960" y="6477000"/>
            <a:ext cx="2926080" cy="182880"/>
          </a:xfrm>
          <a:prstGeom prst="rect">
            <a:avLst/>
          </a:prstGeom>
        </p:spPr>
        <p:txBody>
          <a:bodyPr lIns="0" tIns="0" rIns="0" bIns="0"/>
          <a:lstStyle>
            <a:lvl1pPr marL="0" indent="0" algn="ctr">
              <a:buNone/>
              <a:defRPr sz="1000"/>
            </a:lvl1pPr>
          </a:lstStyle>
          <a:p>
            <a:pPr lvl="0"/>
            <a:r>
              <a:rPr lang="en-US" dirty="0"/>
              <a:t>Add “Access the text alternative for slide images.”</a:t>
            </a:r>
          </a:p>
        </p:txBody>
      </p:sp>
      <p:sp>
        <p:nvSpPr>
          <p:cNvPr id="13" name="Photo Credit"/>
          <p:cNvSpPr>
            <a:spLocks noGrp="1"/>
          </p:cNvSpPr>
          <p:nvPr>
            <p:ph type="body" sz="quarter" idx="14"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171843276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18288"/>
            <a:ext cx="2895600" cy="329184"/>
          </a:xfrm>
          <a:prstGeom prst="rect">
            <a:avLst/>
          </a:prstGeom>
        </p:spPr>
        <p:txBody>
          <a:bodyPr/>
          <a:lstStyle/>
          <a:p>
            <a:pPr>
              <a:defRPr/>
            </a:pPr>
            <a:fld id="{34476F69-1E9F-4926-8336-8EEE0909F6AF}" type="datetimeFigureOut">
              <a:rPr lang="en-US" smtClean="0"/>
              <a:pPr>
                <a:defRPr/>
              </a:pPr>
              <a:t>3/29/2019</a:t>
            </a:fld>
            <a:endParaRPr lang="en-US" dirty="0"/>
          </a:p>
        </p:txBody>
      </p:sp>
      <p:sp>
        <p:nvSpPr>
          <p:cNvPr id="3" name="Footer Placeholder 2"/>
          <p:cNvSpPr>
            <a:spLocks noGrp="1"/>
          </p:cNvSpPr>
          <p:nvPr>
            <p:ph type="ftr" sz="quarter" idx="11"/>
          </p:nvPr>
        </p:nvSpPr>
        <p:spPr>
          <a:xfrm>
            <a:off x="3429000" y="18288"/>
            <a:ext cx="4114800" cy="329184"/>
          </a:xfrm>
          <a:prstGeom prst="rect">
            <a:avLst/>
          </a:prstGeom>
        </p:spPr>
        <p:txBody>
          <a:bodyPr/>
          <a:lstStyle/>
          <a:p>
            <a:pPr>
              <a:defRPr/>
            </a:pPr>
            <a:endParaRPr lang="en-US" dirty="0"/>
          </a:p>
        </p:txBody>
      </p:sp>
      <p:sp>
        <p:nvSpPr>
          <p:cNvPr id="4" name="Slide Number Placeholder 3"/>
          <p:cNvSpPr>
            <a:spLocks noGrp="1"/>
          </p:cNvSpPr>
          <p:nvPr>
            <p:ph type="sldNum" sz="quarter" idx="12"/>
          </p:nvPr>
        </p:nvSpPr>
        <p:spPr>
          <a:xfrm>
            <a:off x="7620000" y="18288"/>
            <a:ext cx="1066800" cy="329184"/>
          </a:xfrm>
          <a:prstGeom prst="rect">
            <a:avLst/>
          </a:prstGeom>
        </p:spPr>
        <p:txBody>
          <a:bodyPr/>
          <a:lstStyle/>
          <a:p>
            <a:pPr>
              <a:defRPr/>
            </a:pPr>
            <a:fld id="{2DEB382E-9641-48BF-AF1E-7278C657E8F8}" type="slidenum">
              <a:rPr lang="en-US" smtClean="0"/>
              <a:pPr>
                <a:defRPr/>
              </a:pPr>
              <a:t>‹#›</a:t>
            </a:fld>
            <a:endParaRPr lang="en-US" dirty="0"/>
          </a:p>
        </p:txBody>
      </p:sp>
    </p:spTree>
    <p:extLst>
      <p:ext uri="{BB962C8B-B14F-4D97-AF65-F5344CB8AC3E}">
        <p14:creationId xmlns:p14="http://schemas.microsoft.com/office/powerpoint/2010/main" val="71547981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5_RedBar-Title and Content">
    <p:spTree>
      <p:nvGrpSpPr>
        <p:cNvPr id="1" name=""/>
        <p:cNvGrpSpPr/>
        <p:nvPr/>
      </p:nvGrpSpPr>
      <p:grpSpPr>
        <a:xfrm>
          <a:off x="0" y="0"/>
          <a:ext cx="0" cy="0"/>
          <a:chOff x="0" y="0"/>
          <a:chExt cx="0" cy="0"/>
        </a:xfrm>
      </p:grpSpPr>
      <p:sp>
        <p:nvSpPr>
          <p:cNvPr id="6" name="Slide Title"/>
          <p:cNvSpPr>
            <a:spLocks noGrp="1"/>
          </p:cNvSpPr>
          <p:nvPr>
            <p:ph type="title"/>
          </p:nvPr>
        </p:nvSpPr>
        <p:spPr>
          <a:xfrm>
            <a:off x="457200" y="1798320"/>
            <a:ext cx="8229600" cy="1097280"/>
          </a:xfrm>
          <a:prstGeom prst="rect">
            <a:avLst/>
          </a:prstGeom>
        </p:spPr>
        <p:txBody>
          <a:bodyPr anchor="ctr"/>
          <a:lstStyle>
            <a:lvl1pPr algn="ctr">
              <a:defRPr sz="3600" b="1">
                <a:solidFill>
                  <a:schemeClr val="tx1"/>
                </a:solidFill>
                <a:latin typeface="Arial" panose="020B0604020202020204" pitchFamily="34" charset="0"/>
                <a:ea typeface="Verdana" panose="020B0604030504040204" pitchFamily="34" charset="0"/>
                <a:cs typeface="Arial" panose="020B0604020202020204" pitchFamily="34" charset="0"/>
              </a:defRPr>
            </a:lvl1pPr>
          </a:lstStyle>
          <a:p>
            <a:r>
              <a:rPr lang="en-US" dirty="0"/>
              <a:t>Click to edit Master title style</a:t>
            </a:r>
          </a:p>
        </p:txBody>
      </p:sp>
      <p:sp>
        <p:nvSpPr>
          <p:cNvPr id="3" name="Content Placeholder 1"/>
          <p:cNvSpPr>
            <a:spLocks noGrp="1"/>
          </p:cNvSpPr>
          <p:nvPr>
            <p:ph idx="1" hasCustomPrompt="1"/>
          </p:nvPr>
        </p:nvSpPr>
        <p:spPr>
          <a:xfrm>
            <a:off x="457200" y="3124200"/>
            <a:ext cx="8229600" cy="2514600"/>
          </a:xfrm>
          <a:prstGeom prst="rect">
            <a:avLst/>
          </a:prstGeom>
        </p:spPr>
        <p:txBody>
          <a:bodyPr/>
          <a:lstStyle>
            <a:lvl1pPr marL="0" indent="0" algn="ctr">
              <a:spcBef>
                <a:spcPts val="600"/>
              </a:spcBef>
              <a:spcAft>
                <a:spcPts val="600"/>
              </a:spcAft>
              <a:buFont typeface="Arial" panose="020B0604020202020204" pitchFamily="34" charset="0"/>
              <a:buNone/>
              <a:defRPr sz="4000" b="1">
                <a:solidFill>
                  <a:srgbClr val="B44600"/>
                </a:solidFill>
                <a:latin typeface="Arial" panose="020B0604020202020204" pitchFamily="34" charset="0"/>
                <a:ea typeface="Verdana" panose="020B0604030504040204" pitchFamily="34" charset="0"/>
                <a:cs typeface="Arial" panose="020B0604020202020204" pitchFamily="34" charset="0"/>
              </a:defRPr>
            </a:lvl1pPr>
            <a:lvl2pPr marL="457200" indent="-342900">
              <a:spcBef>
                <a:spcPts val="600"/>
              </a:spcBef>
              <a:spcAft>
                <a:spcPts val="600"/>
              </a:spcAft>
              <a:buClr>
                <a:schemeClr val="tx1"/>
              </a:buClr>
              <a:buFont typeface="Arial" panose="020B0604020202020204" pitchFamily="34" charset="0"/>
              <a:buChar char="•"/>
              <a:defRPr sz="2800">
                <a:latin typeface="Arial" panose="020B0604020202020204" pitchFamily="34" charset="0"/>
                <a:ea typeface="Verdana" panose="020B0604030504040204" pitchFamily="34" charset="0"/>
                <a:cs typeface="Arial" panose="020B0604020202020204" pitchFamily="34" charset="0"/>
              </a:defRPr>
            </a:lvl2pPr>
            <a:lvl3pPr marL="822960" indent="-274320">
              <a:spcBef>
                <a:spcPts val="600"/>
              </a:spcBef>
              <a:spcAft>
                <a:spcPts val="600"/>
              </a:spcAft>
              <a:buClr>
                <a:schemeClr val="tx1"/>
              </a:buClr>
              <a:buFont typeface="Arial" panose="020B0604020202020204" pitchFamily="34" charset="0"/>
              <a:buChar char="•"/>
              <a:defRPr sz="2400">
                <a:latin typeface="Arial" panose="020B0604020202020204" pitchFamily="34" charset="0"/>
                <a:ea typeface="Verdana" panose="020B0604030504040204" pitchFamily="34" charset="0"/>
                <a:cs typeface="Arial" panose="020B0604020202020204" pitchFamily="34" charset="0"/>
              </a:defRPr>
            </a:lvl3pPr>
            <a:lvl4pPr marL="1188720" indent="-274320">
              <a:spcBef>
                <a:spcPts val="600"/>
              </a:spcBef>
              <a:spcAft>
                <a:spcPts val="600"/>
              </a:spcAft>
              <a:buClr>
                <a:schemeClr val="tx1"/>
              </a:buClr>
              <a:buFont typeface="Arial" panose="020B0604020202020204" pitchFamily="34" charset="0"/>
              <a:buChar char="•"/>
              <a:defRPr sz="2000">
                <a:latin typeface="Arial" panose="020B0604020202020204" pitchFamily="34" charset="0"/>
                <a:ea typeface="Verdana" panose="020B0604030504040204" pitchFamily="34" charset="0"/>
                <a:cs typeface="Arial" panose="020B0604020202020204" pitchFamily="34" charset="0"/>
              </a:defRPr>
            </a:lvl4pPr>
            <a:lvl5pPr marL="1554480" indent="-228600">
              <a:spcBef>
                <a:spcPts val="600"/>
              </a:spcBef>
              <a:spcAft>
                <a:spcPts val="600"/>
              </a:spcAft>
              <a:buClr>
                <a:schemeClr val="tx1"/>
              </a:buClr>
              <a:buFont typeface="Arial" panose="020B0604020202020204" pitchFamily="34" charset="0"/>
              <a:buChar char="•"/>
              <a:defRPr sz="1600">
                <a:latin typeface="Arial" panose="020B0604020202020204" pitchFamily="34" charset="0"/>
                <a:ea typeface="Verdana" panose="020B0604030504040204" pitchFamily="34" charset="0"/>
                <a:cs typeface="Arial" panose="020B0604020202020204" pitchFamily="34" charset="0"/>
              </a:defRPr>
            </a:lvl5pPr>
          </a:lstStyle>
          <a:p>
            <a:pPr lvl="0"/>
            <a:r>
              <a:rPr lang="en-US" dirty="0"/>
              <a:t>Click to edit Master text styles</a:t>
            </a:r>
          </a:p>
        </p:txBody>
      </p:sp>
    </p:spTree>
    <p:extLst>
      <p:ext uri="{BB962C8B-B14F-4D97-AF65-F5344CB8AC3E}">
        <p14:creationId xmlns:p14="http://schemas.microsoft.com/office/powerpoint/2010/main" val="417978765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Right">
    <p:spTree>
      <p:nvGrpSpPr>
        <p:cNvPr id="1" name=""/>
        <p:cNvGrpSpPr/>
        <p:nvPr/>
      </p:nvGrpSpPr>
      <p:grpSpPr>
        <a:xfrm>
          <a:off x="0" y="0"/>
          <a:ext cx="0" cy="0"/>
          <a:chOff x="0" y="0"/>
          <a:chExt cx="0" cy="0"/>
        </a:xfrm>
      </p:grpSpPr>
      <p:sp>
        <p:nvSpPr>
          <p:cNvPr id="8" name="Title Background"/>
          <p:cNvSpPr/>
          <p:nvPr userDrawn="1"/>
        </p:nvSpPr>
        <p:spPr>
          <a:xfrm>
            <a:off x="3124200" y="3429000"/>
            <a:ext cx="6019800" cy="1752600"/>
          </a:xfrm>
          <a:prstGeom prst="rect">
            <a:avLst/>
          </a:prstGeom>
          <a:solidFill>
            <a:srgbClr val="52525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276600" y="3505200"/>
            <a:ext cx="569976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3276600" y="4190999"/>
            <a:ext cx="5699760" cy="914400"/>
          </a:xfrm>
          <a:prstGeom prst="rect">
            <a:avLst/>
          </a:prstGeom>
        </p:spPr>
        <p:txBody>
          <a:bodyPr/>
          <a:lstStyle>
            <a:lvl1pPr marL="0" indent="0" algn="r">
              <a:buNone/>
              <a:defRPr sz="2800" b="0">
                <a:solidFill>
                  <a:schemeClr val="bg1"/>
                </a:solidFill>
                <a:latin typeface="+mj-lt"/>
              </a:defRPr>
            </a:lvl1pPr>
            <a:lvl2pPr marL="457200" indent="0" algn="r">
              <a:buNone/>
              <a:defRPr sz="2400" b="0">
                <a:solidFill>
                  <a:schemeClr val="bg1"/>
                </a:solidFill>
                <a:latin typeface="ArumSans Bd" panose="020B0B04010000020C00" pitchFamily="34" charset="0"/>
              </a:defRPr>
            </a:lvl2pPr>
            <a:lvl3pPr marL="914400" indent="0" algn="r">
              <a:buNone/>
              <a:defRPr sz="2400" b="0">
                <a:solidFill>
                  <a:schemeClr val="bg1"/>
                </a:solidFill>
                <a:latin typeface="ArumSans Bd" panose="020B0B04010000020C00" pitchFamily="34" charset="0"/>
              </a:defRPr>
            </a:lvl3pPr>
            <a:lvl4pPr marL="1371600" indent="0" algn="r">
              <a:buNone/>
              <a:defRPr sz="2400" b="0">
                <a:solidFill>
                  <a:schemeClr val="bg1"/>
                </a:solidFill>
                <a:latin typeface="ArumSans Bd" panose="020B0B04010000020C00" pitchFamily="34" charset="0"/>
              </a:defRPr>
            </a:lvl4pPr>
            <a:lvl5pPr marL="1828800" indent="0" algn="r">
              <a:buNone/>
              <a:defRPr sz="2400" b="0">
                <a:solidFill>
                  <a:schemeClr val="bg1"/>
                </a:solidFill>
                <a:latin typeface="ArumSans Bd" panose="020B0B04010000020C00" pitchFamily="34" charset="0"/>
              </a:defRPr>
            </a:lvl5pPr>
          </a:lstStyle>
          <a:p>
            <a:pPr lvl="0"/>
            <a:r>
              <a:rPr lang="en-US" dirty="0"/>
              <a:t>Edit Master text styles</a:t>
            </a:r>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10" name="Content Placeholder 7"/>
          <p:cNvSpPr>
            <a:spLocks noGrp="1"/>
          </p:cNvSpPr>
          <p:nvPr>
            <p:ph sz="quarter" idx="13"/>
          </p:nvPr>
        </p:nvSpPr>
        <p:spPr>
          <a:xfrm>
            <a:off x="0" y="6771640"/>
            <a:ext cx="9144000" cy="91440"/>
          </a:xfrm>
          <a:prstGeom prst="rect">
            <a:avLst/>
          </a:prstGeom>
        </p:spPr>
        <p:txBody>
          <a:bodyPr lIns="45720" rIns="45720" anchor="ctr"/>
          <a:lstStyle>
            <a:lvl1pPr algn="l">
              <a:defRPr sz="800">
                <a:solidFill>
                  <a:srgbClr val="6A6A6A"/>
                </a:solidFill>
              </a:defRPr>
            </a:lvl1pPr>
          </a:lstStyle>
          <a:p>
            <a:pPr lvl="0"/>
            <a:r>
              <a:rPr lang="en-US" dirty="0"/>
              <a:t>Click to edit Master text styles</a:t>
            </a:r>
          </a:p>
        </p:txBody>
      </p:sp>
    </p:spTree>
    <p:extLst>
      <p:ext uri="{BB962C8B-B14F-4D97-AF65-F5344CB8AC3E}">
        <p14:creationId xmlns:p14="http://schemas.microsoft.com/office/powerpoint/2010/main" val="348068660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RedTagline-Gray BG, Title-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49530" y="3581400"/>
            <a:ext cx="561594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3336828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RedTagline-Gray BG, Title-Only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436620" y="3581400"/>
            <a:ext cx="569976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283350321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RedTagline-SimpleTitle&amp;Subtitle">
    <p:spTree>
      <p:nvGrpSpPr>
        <p:cNvPr id="1" name=""/>
        <p:cNvGrpSpPr/>
        <p:nvPr/>
      </p:nvGrpSpPr>
      <p:grpSpPr>
        <a:xfrm>
          <a:off x="0" y="0"/>
          <a:ext cx="0" cy="0"/>
          <a:chOff x="0" y="0"/>
          <a:chExt cx="0" cy="0"/>
        </a:xfrm>
      </p:grpSpPr>
      <p:sp>
        <p:nvSpPr>
          <p:cNvPr id="5"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9" name="Slide Title"/>
          <p:cNvSpPr>
            <a:spLocks noGrp="1"/>
          </p:cNvSpPr>
          <p:nvPr>
            <p:ph type="title"/>
          </p:nvPr>
        </p:nvSpPr>
        <p:spPr>
          <a:xfrm>
            <a:off x="762000" y="152400"/>
            <a:ext cx="7620000" cy="1097280"/>
          </a:xfrm>
          <a:prstGeom prst="rect">
            <a:avLst/>
          </a:prstGeom>
        </p:spPr>
        <p:txBody>
          <a:bodyPr anchor="ctr"/>
          <a:lstStyle>
            <a:lvl1pPr>
              <a:defRPr sz="3600" b="0">
                <a:solidFill>
                  <a:srgbClr val="B60000"/>
                </a:solidFill>
                <a:latin typeface="+mj-lt"/>
                <a:cs typeface="Arial" panose="020B0604020202020204" pitchFamily="34" charset="0"/>
              </a:defRPr>
            </a:lvl1pPr>
          </a:lstStyle>
          <a:p>
            <a:r>
              <a:rPr lang="en-US" dirty="0"/>
              <a:t>Click to edit Master title style</a:t>
            </a:r>
          </a:p>
        </p:txBody>
      </p:sp>
      <p:sp>
        <p:nvSpPr>
          <p:cNvPr id="10" name="Content Placeholder 1"/>
          <p:cNvSpPr>
            <a:spLocks noGrp="1"/>
          </p:cNvSpPr>
          <p:nvPr>
            <p:ph idx="1"/>
          </p:nvPr>
        </p:nvSpPr>
        <p:spPr>
          <a:xfrm>
            <a:off x="457200" y="1447800"/>
            <a:ext cx="8229600" cy="4754880"/>
          </a:xfrm>
          <a:prstGeom prst="rect">
            <a:avLst/>
          </a:prstGeom>
        </p:spPr>
        <p:txBody>
          <a:bodyPr/>
          <a:lstStyle>
            <a:lvl1pPr marL="0" indent="0" algn="l">
              <a:spcBef>
                <a:spcPts val="1200"/>
              </a:spcBef>
              <a:spcAft>
                <a:spcPts val="600"/>
              </a:spcAft>
              <a:buFont typeface="Arial" panose="020B0604020202020204" pitchFamily="34" charset="0"/>
              <a:buNone/>
              <a:defRPr sz="3200">
                <a:latin typeface="+mj-lt"/>
                <a:cs typeface="Arial" panose="020B0604020202020204" pitchFamily="34" charset="0"/>
              </a:defRPr>
            </a:lvl1pPr>
            <a:lvl2pPr marL="457200" indent="-342900" algn="l">
              <a:spcBef>
                <a:spcPts val="1200"/>
              </a:spcBef>
              <a:spcAft>
                <a:spcPts val="600"/>
              </a:spcAft>
              <a:buClr>
                <a:schemeClr val="tx1"/>
              </a:buClr>
              <a:buFont typeface="Arial" panose="020B0604020202020204" pitchFamily="34" charset="0"/>
              <a:buChar char="•"/>
              <a:defRPr sz="2800">
                <a:latin typeface="+mj-lt"/>
                <a:cs typeface="Arial" panose="020B0604020202020204" pitchFamily="34" charset="0"/>
              </a:defRPr>
            </a:lvl2pPr>
            <a:lvl3pPr marL="822960" indent="-274320" algn="l">
              <a:spcBef>
                <a:spcPts val="1200"/>
              </a:spcBef>
              <a:spcAft>
                <a:spcPts val="600"/>
              </a:spcAft>
              <a:buClr>
                <a:schemeClr val="tx1"/>
              </a:buClr>
              <a:buFont typeface="Arial" panose="020B0604020202020204" pitchFamily="34" charset="0"/>
              <a:buChar char="•"/>
              <a:defRPr sz="2400">
                <a:latin typeface="+mj-lt"/>
                <a:cs typeface="Arial" panose="020B0604020202020204" pitchFamily="34" charset="0"/>
              </a:defRPr>
            </a:lvl3pPr>
            <a:lvl4pPr marL="1188720" indent="-274320" algn="l">
              <a:spcBef>
                <a:spcPts val="1200"/>
              </a:spcBef>
              <a:spcAft>
                <a:spcPts val="600"/>
              </a:spcAft>
              <a:buClr>
                <a:schemeClr val="tx1"/>
              </a:buClr>
              <a:buFont typeface="Arial" panose="020B0604020202020204" pitchFamily="34" charset="0"/>
              <a:buChar char="•"/>
              <a:defRPr sz="2000">
                <a:latin typeface="+mj-lt"/>
                <a:cs typeface="Arial" panose="020B0604020202020204" pitchFamily="34" charset="0"/>
              </a:defRPr>
            </a:lvl4pPr>
            <a:lvl5pPr marL="1554480" indent="-228600" algn="l">
              <a:spcBef>
                <a:spcPts val="1200"/>
              </a:spcBef>
              <a:spcAft>
                <a:spcPts val="600"/>
              </a:spcAft>
              <a:buClr>
                <a:schemeClr val="tx1"/>
              </a:buClr>
              <a:buFont typeface="Arial" panose="020B0604020202020204" pitchFamily="34" charset="0"/>
              <a:buChar char="•"/>
              <a:defRPr sz="1600">
                <a:latin typeface="+mj-lt"/>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Text Placeholder 2"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213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38599204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RedTagline-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a:t>Click to edit Master title style</a:t>
            </a:r>
            <a:endParaRPr lang="en-US" dirty="0"/>
          </a:p>
        </p:txBody>
      </p:sp>
      <p:sp>
        <p:nvSpPr>
          <p:cNvPr id="3" name="Text Placeholder 1"/>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5"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107556411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RedTagline-Title above text">
    <p:spTree>
      <p:nvGrpSpPr>
        <p:cNvPr id="1" name=""/>
        <p:cNvGrpSpPr/>
        <p:nvPr/>
      </p:nvGrpSpPr>
      <p:grpSpPr>
        <a:xfrm>
          <a:off x="0" y="0"/>
          <a:ext cx="0" cy="0"/>
          <a:chOff x="0" y="0"/>
          <a:chExt cx="0" cy="0"/>
        </a:xfrm>
      </p:grpSpPr>
      <p:sp>
        <p:nvSpPr>
          <p:cNvPr id="2" name="Slide Title"/>
          <p:cNvSpPr>
            <a:spLocks noGrp="1"/>
          </p:cNvSpPr>
          <p:nvPr>
            <p:ph type="title"/>
          </p:nvPr>
        </p:nvSpPr>
        <p:spPr>
          <a:xfrm>
            <a:off x="3962400" y="762000"/>
            <a:ext cx="4800600" cy="1143000"/>
          </a:xfrm>
          <a:prstGeom prst="rect">
            <a:avLst/>
          </a:prstGeom>
        </p:spPr>
        <p:txBody>
          <a:bodyPr anchor="t" anchorCtr="0"/>
          <a:lstStyle>
            <a:lvl1pPr algn="r">
              <a:spcBef>
                <a:spcPts val="480"/>
              </a:spcBef>
              <a:defRPr sz="4400" b="1" cap="none">
                <a:solidFill>
                  <a:srgbClr val="0A0A32"/>
                </a:solidFill>
                <a:latin typeface="Arial" panose="020B0604020202020204" pitchFamily="34" charset="0"/>
                <a:ea typeface="Verdana" panose="020B0604030504040204" pitchFamily="34" charset="0"/>
                <a:cs typeface="Arial" panose="020B0604020202020204" pitchFamily="34" charset="0"/>
              </a:defRPr>
            </a:lvl1pPr>
          </a:lstStyle>
          <a:p>
            <a:r>
              <a:rPr lang="en-US" dirty="0"/>
              <a:t>Click to edit Master title style</a:t>
            </a:r>
          </a:p>
        </p:txBody>
      </p:sp>
      <p:sp>
        <p:nvSpPr>
          <p:cNvPr id="3" name="Text Placeholder 1"/>
          <p:cNvSpPr>
            <a:spLocks noGrp="1"/>
          </p:cNvSpPr>
          <p:nvPr>
            <p:ph type="body" idx="1"/>
          </p:nvPr>
        </p:nvSpPr>
        <p:spPr>
          <a:xfrm>
            <a:off x="3962400" y="1493520"/>
            <a:ext cx="4800600" cy="411480"/>
          </a:xfrm>
          <a:prstGeom prst="rect">
            <a:avLst/>
          </a:prstGeom>
        </p:spPr>
        <p:txBody>
          <a:bodyPr anchor="t" anchorCtr="0"/>
          <a:lstStyle>
            <a:lvl1pPr marL="0" indent="0">
              <a:spcBef>
                <a:spcPts val="0"/>
              </a:spcBef>
              <a:buNone/>
              <a:defRPr sz="2400">
                <a:solidFill>
                  <a:srgbClr val="0A0A32"/>
                </a:solidFill>
                <a:latin typeface="Arial" panose="020B0604020202020204" pitchFamily="34" charset="0"/>
                <a:ea typeface="Verdana" panose="020B0604030504040204" pitchFamily="34" charset="0"/>
                <a:cs typeface="Arial" panose="020B0604020202020204" pitchFamily="34" charset="0"/>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Edit Master text styles</a:t>
            </a:r>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7" name="Content Placeholder 6"/>
          <p:cNvSpPr>
            <a:spLocks noGrp="1"/>
          </p:cNvSpPr>
          <p:nvPr>
            <p:ph sz="quarter" idx="12" hasCustomPrompt="1"/>
          </p:nvPr>
        </p:nvSpPr>
        <p:spPr>
          <a:xfrm>
            <a:off x="3459480" y="2133600"/>
            <a:ext cx="5303520" cy="1188720"/>
          </a:xfrm>
          <a:prstGeom prst="rect">
            <a:avLst/>
          </a:prstGeom>
        </p:spPr>
        <p:txBody>
          <a:bodyPr anchor="t"/>
          <a:lstStyle>
            <a:lvl1pPr algn="ctr">
              <a:defRPr sz="3200" b="1">
                <a:solidFill>
                  <a:srgbClr val="0A0A32"/>
                </a:solidFill>
                <a:latin typeface="Arial" panose="020B0604020202020204" pitchFamily="34" charset="0"/>
                <a:ea typeface="Verdana" panose="020B0604030504040204" pitchFamily="34" charset="0"/>
                <a:cs typeface="Arial" panose="020B0604020202020204" pitchFamily="34" charset="0"/>
              </a:defRPr>
            </a:lvl1pPr>
            <a:lvl2pPr algn="l">
              <a:defRPr/>
            </a:lvl2pPr>
            <a:lvl3pPr algn="l">
              <a:defRPr/>
            </a:lvl3pPr>
            <a:lvl4pPr algn="l">
              <a:defRPr/>
            </a:lvl4pPr>
            <a:lvl5pPr algn="l">
              <a:defRPr/>
            </a:lvl5pPr>
          </a:lstStyle>
          <a:p>
            <a:pPr lvl="0"/>
            <a:r>
              <a:rPr lang="en-US" dirty="0"/>
              <a:t>Click to edit Master text styles</a:t>
            </a:r>
          </a:p>
        </p:txBody>
      </p:sp>
      <p:sp>
        <p:nvSpPr>
          <p:cNvPr id="8" name="Content Placeholder 7"/>
          <p:cNvSpPr>
            <a:spLocks noGrp="1"/>
          </p:cNvSpPr>
          <p:nvPr>
            <p:ph sz="quarter" idx="13"/>
          </p:nvPr>
        </p:nvSpPr>
        <p:spPr>
          <a:xfrm>
            <a:off x="0" y="6771640"/>
            <a:ext cx="9144000" cy="91440"/>
          </a:xfrm>
          <a:prstGeom prst="rect">
            <a:avLst/>
          </a:prstGeom>
        </p:spPr>
        <p:txBody>
          <a:bodyPr lIns="45720" rIns="45720" anchor="ctr"/>
          <a:lstStyle>
            <a:lvl1pPr algn="l">
              <a:defRPr sz="800">
                <a:solidFill>
                  <a:srgbClr val="6A6A6A"/>
                </a:solidFill>
              </a:defRPr>
            </a:lvl1pPr>
          </a:lstStyle>
          <a:p>
            <a:pPr lvl="0"/>
            <a:r>
              <a:rPr lang="en-US" dirty="0"/>
              <a:t>Click to edit Master text styles</a:t>
            </a:r>
          </a:p>
        </p:txBody>
      </p:sp>
      <p:pic>
        <p:nvPicPr>
          <p:cNvPr id="11" name="Picture 2"/>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762000" y="2361636"/>
            <a:ext cx="2362200" cy="21347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Content Placeholder 6"/>
          <p:cNvSpPr>
            <a:spLocks noGrp="1"/>
          </p:cNvSpPr>
          <p:nvPr>
            <p:ph sz="quarter" idx="14" hasCustomPrompt="1"/>
          </p:nvPr>
        </p:nvSpPr>
        <p:spPr>
          <a:xfrm>
            <a:off x="3459480" y="3733800"/>
            <a:ext cx="5303520" cy="548640"/>
          </a:xfrm>
          <a:prstGeom prst="rect">
            <a:avLst/>
          </a:prstGeom>
        </p:spPr>
        <p:txBody>
          <a:bodyPr anchor="t"/>
          <a:lstStyle>
            <a:lvl1pPr algn="ctr">
              <a:defRPr sz="3200" b="1">
                <a:solidFill>
                  <a:srgbClr val="0A0A32"/>
                </a:solidFill>
                <a:latin typeface="+mj-lt"/>
                <a:ea typeface="Verdana" panose="020B0604030504040204" pitchFamily="34" charset="0"/>
                <a:cs typeface="Verdana" panose="020B0604030504040204" pitchFamily="34" charset="0"/>
              </a:defRPr>
            </a:lvl1pPr>
            <a:lvl2pPr algn="l">
              <a:defRPr/>
            </a:lvl2pPr>
            <a:lvl3pPr algn="l">
              <a:defRPr/>
            </a:lvl3pPr>
            <a:lvl4pPr algn="l">
              <a:defRPr/>
            </a:lvl4pPr>
            <a:lvl5pPr algn="l">
              <a:defRPr/>
            </a:lvl5pPr>
          </a:lstStyle>
          <a:p>
            <a:pPr lvl="0"/>
            <a:r>
              <a:rPr lang="en-US" dirty="0"/>
              <a:t>Click to edit Master text styles</a:t>
            </a:r>
          </a:p>
        </p:txBody>
      </p:sp>
      <p:sp>
        <p:nvSpPr>
          <p:cNvPr id="13" name="Content Placeholder 6"/>
          <p:cNvSpPr>
            <a:spLocks noGrp="1"/>
          </p:cNvSpPr>
          <p:nvPr>
            <p:ph sz="quarter" idx="15" hasCustomPrompt="1"/>
          </p:nvPr>
        </p:nvSpPr>
        <p:spPr>
          <a:xfrm>
            <a:off x="3505200" y="4365210"/>
            <a:ext cx="5303520" cy="1691640"/>
          </a:xfrm>
          <a:prstGeom prst="rect">
            <a:avLst/>
          </a:prstGeom>
        </p:spPr>
        <p:txBody>
          <a:bodyPr anchor="t"/>
          <a:lstStyle>
            <a:lvl1pPr algn="ctr">
              <a:defRPr sz="3600" b="1">
                <a:solidFill>
                  <a:srgbClr val="B60000"/>
                </a:solidFill>
                <a:latin typeface="+mj-lt"/>
                <a:ea typeface="Verdana" panose="020B0604030504040204" pitchFamily="34" charset="0"/>
                <a:cs typeface="Verdana" panose="020B0604030504040204" pitchFamily="34" charset="0"/>
              </a:defRPr>
            </a:lvl1pPr>
            <a:lvl2pPr algn="l">
              <a:defRPr/>
            </a:lvl2pPr>
            <a:lvl3pPr algn="l">
              <a:defRPr/>
            </a:lvl3pPr>
            <a:lvl4pPr algn="l">
              <a:defRPr/>
            </a:lvl4pPr>
            <a:lvl5pPr algn="l">
              <a:defRPr/>
            </a:lvl5pPr>
          </a:lstStyle>
          <a:p>
            <a:pPr lvl="0"/>
            <a:r>
              <a:rPr lang="en-US" dirty="0"/>
              <a:t>Click to edit Master text styles</a:t>
            </a:r>
          </a:p>
        </p:txBody>
      </p:sp>
    </p:spTree>
    <p:extLst>
      <p:ext uri="{BB962C8B-B14F-4D97-AF65-F5344CB8AC3E}">
        <p14:creationId xmlns:p14="http://schemas.microsoft.com/office/powerpoint/2010/main" val="330741044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RedTagline-Title above text">
    <p:spTree>
      <p:nvGrpSpPr>
        <p:cNvPr id="1" name=""/>
        <p:cNvGrpSpPr/>
        <p:nvPr/>
      </p:nvGrpSpPr>
      <p:grpSpPr>
        <a:xfrm>
          <a:off x="0" y="0"/>
          <a:ext cx="0" cy="0"/>
          <a:chOff x="0" y="0"/>
          <a:chExt cx="0" cy="0"/>
        </a:xfrm>
      </p:grpSpPr>
      <p:sp>
        <p:nvSpPr>
          <p:cNvPr id="2" name="Slide Title"/>
          <p:cNvSpPr>
            <a:spLocks noGrp="1"/>
          </p:cNvSpPr>
          <p:nvPr>
            <p:ph type="title"/>
          </p:nvPr>
        </p:nvSpPr>
        <p:spPr>
          <a:xfrm>
            <a:off x="3962400" y="762000"/>
            <a:ext cx="4800600" cy="1143000"/>
          </a:xfrm>
          <a:prstGeom prst="rect">
            <a:avLst/>
          </a:prstGeom>
        </p:spPr>
        <p:txBody>
          <a:bodyPr anchor="t" anchorCtr="0"/>
          <a:lstStyle>
            <a:lvl1pPr algn="r">
              <a:spcBef>
                <a:spcPts val="480"/>
              </a:spcBef>
              <a:defRPr sz="4400" b="1" cap="none">
                <a:solidFill>
                  <a:srgbClr val="0A0A32"/>
                </a:solidFill>
                <a:latin typeface="Arial" panose="020B0604020202020204" pitchFamily="34" charset="0"/>
                <a:ea typeface="Verdana" panose="020B0604030504040204" pitchFamily="34" charset="0"/>
                <a:cs typeface="Arial" panose="020B0604020202020204" pitchFamily="34" charset="0"/>
              </a:defRPr>
            </a:lvl1pPr>
          </a:lstStyle>
          <a:p>
            <a:r>
              <a:rPr lang="en-US" dirty="0"/>
              <a:t>Click to edit Master title style</a:t>
            </a:r>
          </a:p>
        </p:txBody>
      </p:sp>
      <p:sp>
        <p:nvSpPr>
          <p:cNvPr id="3" name="Text Placeholder 1"/>
          <p:cNvSpPr>
            <a:spLocks noGrp="1"/>
          </p:cNvSpPr>
          <p:nvPr>
            <p:ph type="body" idx="1"/>
          </p:nvPr>
        </p:nvSpPr>
        <p:spPr>
          <a:xfrm>
            <a:off x="3962400" y="1493520"/>
            <a:ext cx="4800600" cy="411480"/>
          </a:xfrm>
          <a:prstGeom prst="rect">
            <a:avLst/>
          </a:prstGeom>
        </p:spPr>
        <p:txBody>
          <a:bodyPr anchor="t" anchorCtr="0"/>
          <a:lstStyle>
            <a:lvl1pPr marL="0" indent="0">
              <a:spcBef>
                <a:spcPts val="0"/>
              </a:spcBef>
              <a:buNone/>
              <a:defRPr sz="2400">
                <a:solidFill>
                  <a:srgbClr val="0A0A32"/>
                </a:solidFill>
                <a:latin typeface="Arial" panose="020B0604020202020204" pitchFamily="34" charset="0"/>
                <a:ea typeface="Verdana" panose="020B0604030504040204" pitchFamily="34" charset="0"/>
                <a:cs typeface="Arial" panose="020B0604020202020204" pitchFamily="34" charset="0"/>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Edit Master text styles</a:t>
            </a:r>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7" name="Content Placeholder 6"/>
          <p:cNvSpPr>
            <a:spLocks noGrp="1"/>
          </p:cNvSpPr>
          <p:nvPr>
            <p:ph sz="quarter" idx="12" hasCustomPrompt="1"/>
          </p:nvPr>
        </p:nvSpPr>
        <p:spPr>
          <a:xfrm>
            <a:off x="3459480" y="2133600"/>
            <a:ext cx="5303520" cy="1188720"/>
          </a:xfrm>
          <a:prstGeom prst="rect">
            <a:avLst/>
          </a:prstGeom>
        </p:spPr>
        <p:txBody>
          <a:bodyPr anchor="t"/>
          <a:lstStyle>
            <a:lvl1pPr algn="ctr">
              <a:defRPr sz="3200" b="1">
                <a:solidFill>
                  <a:srgbClr val="0A0A32"/>
                </a:solidFill>
                <a:latin typeface="Arial" panose="020B0604020202020204" pitchFamily="34" charset="0"/>
                <a:ea typeface="Verdana" panose="020B0604030504040204" pitchFamily="34" charset="0"/>
                <a:cs typeface="Arial" panose="020B0604020202020204" pitchFamily="34" charset="0"/>
              </a:defRPr>
            </a:lvl1pPr>
            <a:lvl2pPr algn="l">
              <a:defRPr/>
            </a:lvl2pPr>
            <a:lvl3pPr algn="l">
              <a:defRPr/>
            </a:lvl3pPr>
            <a:lvl4pPr algn="l">
              <a:defRPr/>
            </a:lvl4pPr>
            <a:lvl5pPr algn="l">
              <a:defRPr/>
            </a:lvl5pPr>
          </a:lstStyle>
          <a:p>
            <a:pPr lvl="0"/>
            <a:r>
              <a:rPr lang="en-US" dirty="0"/>
              <a:t>Click to edit Master text styles</a:t>
            </a:r>
          </a:p>
        </p:txBody>
      </p:sp>
      <p:sp>
        <p:nvSpPr>
          <p:cNvPr id="8" name="Content Placeholder 7"/>
          <p:cNvSpPr>
            <a:spLocks noGrp="1"/>
          </p:cNvSpPr>
          <p:nvPr>
            <p:ph sz="quarter" idx="13"/>
          </p:nvPr>
        </p:nvSpPr>
        <p:spPr>
          <a:xfrm>
            <a:off x="0" y="6771640"/>
            <a:ext cx="9144000" cy="91440"/>
          </a:xfrm>
          <a:prstGeom prst="rect">
            <a:avLst/>
          </a:prstGeom>
        </p:spPr>
        <p:txBody>
          <a:bodyPr lIns="45720" rIns="45720" anchor="ctr"/>
          <a:lstStyle>
            <a:lvl1pPr algn="l">
              <a:defRPr sz="800">
                <a:solidFill>
                  <a:srgbClr val="6A6A6A"/>
                </a:solidFill>
              </a:defRPr>
            </a:lvl1pPr>
          </a:lstStyle>
          <a:p>
            <a:pPr lvl="0"/>
            <a:r>
              <a:rPr lang="en-US" dirty="0"/>
              <a:t>Click to edit Master text styles</a:t>
            </a:r>
          </a:p>
        </p:txBody>
      </p:sp>
      <p:pic>
        <p:nvPicPr>
          <p:cNvPr id="11" name="Picture 2"/>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762000" y="2361636"/>
            <a:ext cx="2362200" cy="21347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Content Placeholder 6"/>
          <p:cNvSpPr>
            <a:spLocks noGrp="1"/>
          </p:cNvSpPr>
          <p:nvPr>
            <p:ph sz="quarter" idx="14" hasCustomPrompt="1"/>
          </p:nvPr>
        </p:nvSpPr>
        <p:spPr>
          <a:xfrm>
            <a:off x="3459480" y="3733800"/>
            <a:ext cx="5303520" cy="548640"/>
          </a:xfrm>
          <a:prstGeom prst="rect">
            <a:avLst/>
          </a:prstGeom>
        </p:spPr>
        <p:txBody>
          <a:bodyPr anchor="t"/>
          <a:lstStyle>
            <a:lvl1pPr algn="ctr">
              <a:defRPr sz="3200" b="1">
                <a:solidFill>
                  <a:srgbClr val="0A0A32"/>
                </a:solidFill>
                <a:latin typeface="+mj-lt"/>
                <a:ea typeface="Verdana" panose="020B0604030504040204" pitchFamily="34" charset="0"/>
                <a:cs typeface="Verdana" panose="020B0604030504040204" pitchFamily="34" charset="0"/>
              </a:defRPr>
            </a:lvl1pPr>
            <a:lvl2pPr algn="l">
              <a:defRPr/>
            </a:lvl2pPr>
            <a:lvl3pPr algn="l">
              <a:defRPr/>
            </a:lvl3pPr>
            <a:lvl4pPr algn="l">
              <a:defRPr/>
            </a:lvl4pPr>
            <a:lvl5pPr algn="l">
              <a:defRPr/>
            </a:lvl5pPr>
          </a:lstStyle>
          <a:p>
            <a:pPr lvl="0"/>
            <a:r>
              <a:rPr lang="en-US" dirty="0"/>
              <a:t>Click to edit Master text styles</a:t>
            </a:r>
          </a:p>
        </p:txBody>
      </p:sp>
      <p:sp>
        <p:nvSpPr>
          <p:cNvPr id="13" name="Content Placeholder 6"/>
          <p:cNvSpPr>
            <a:spLocks noGrp="1"/>
          </p:cNvSpPr>
          <p:nvPr>
            <p:ph sz="quarter" idx="15" hasCustomPrompt="1"/>
          </p:nvPr>
        </p:nvSpPr>
        <p:spPr>
          <a:xfrm>
            <a:off x="3505200" y="4365210"/>
            <a:ext cx="5303520" cy="1691640"/>
          </a:xfrm>
          <a:prstGeom prst="rect">
            <a:avLst/>
          </a:prstGeom>
        </p:spPr>
        <p:txBody>
          <a:bodyPr anchor="t"/>
          <a:lstStyle>
            <a:lvl1pPr algn="ctr">
              <a:defRPr sz="3600" b="1">
                <a:solidFill>
                  <a:srgbClr val="B60000"/>
                </a:solidFill>
                <a:latin typeface="+mj-lt"/>
                <a:ea typeface="Verdana" panose="020B0604030504040204" pitchFamily="34" charset="0"/>
                <a:cs typeface="Verdana" panose="020B0604030504040204" pitchFamily="34" charset="0"/>
              </a:defRPr>
            </a:lvl1pPr>
            <a:lvl2pPr algn="l">
              <a:defRPr/>
            </a:lvl2pPr>
            <a:lvl3pPr algn="l">
              <a:defRPr/>
            </a:lvl3pPr>
            <a:lvl4pPr algn="l">
              <a:defRPr/>
            </a:lvl4pPr>
            <a:lvl5pPr algn="l">
              <a:defRPr/>
            </a:lvl5pPr>
          </a:lstStyle>
          <a:p>
            <a:pPr lvl="0"/>
            <a:r>
              <a:rPr lang="en-US" dirty="0"/>
              <a:t>Click to edit Master text styles</a:t>
            </a:r>
          </a:p>
        </p:txBody>
      </p:sp>
    </p:spTree>
    <p:extLst>
      <p:ext uri="{BB962C8B-B14F-4D97-AF65-F5344CB8AC3E}">
        <p14:creationId xmlns:p14="http://schemas.microsoft.com/office/powerpoint/2010/main" val="273634332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0" name="Rectangle 19"/>
          <p:cNvSpPr/>
          <p:nvPr userDrawn="1"/>
        </p:nvSpPr>
        <p:spPr>
          <a:xfrm>
            <a:off x="0" y="0"/>
            <a:ext cx="9155576" cy="1066800"/>
          </a:xfrm>
          <a:prstGeom prst="rect">
            <a:avLst/>
          </a:prstGeom>
          <a:solidFill>
            <a:srgbClr val="C0D1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dirty="0">
              <a:solidFill>
                <a:srgbClr val="292934"/>
              </a:solidFill>
            </a:endParaRPr>
          </a:p>
        </p:txBody>
      </p:sp>
      <p:sp>
        <p:nvSpPr>
          <p:cNvPr id="12" name="Rectangle 11"/>
          <p:cNvSpPr/>
          <p:nvPr userDrawn="1"/>
        </p:nvSpPr>
        <p:spPr>
          <a:xfrm>
            <a:off x="-3464" y="959515"/>
            <a:ext cx="9144000" cy="81769"/>
          </a:xfrm>
          <a:prstGeom prst="rect">
            <a:avLst/>
          </a:prstGeom>
          <a:solidFill>
            <a:srgbClr val="F3F2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dirty="0">
              <a:solidFill>
                <a:srgbClr val="FFFFFF"/>
              </a:solidFill>
            </a:endParaRPr>
          </a:p>
        </p:txBody>
      </p:sp>
      <p:sp>
        <p:nvSpPr>
          <p:cNvPr id="2" name="Title 1"/>
          <p:cNvSpPr>
            <a:spLocks noGrp="1"/>
          </p:cNvSpPr>
          <p:nvPr>
            <p:ph type="title"/>
          </p:nvPr>
        </p:nvSpPr>
        <p:spPr>
          <a:xfrm>
            <a:off x="152400" y="0"/>
            <a:ext cx="8843672" cy="1060940"/>
          </a:xfrm>
        </p:spPr>
        <p:txBody>
          <a:bodyPr>
            <a:normAutofit/>
          </a:bodyPr>
          <a:lstStyle>
            <a:lvl1pPr algn="l" defTabSz="914400" rtl="0" eaLnBrk="1" latinLnBrk="0" hangingPunct="1">
              <a:spcBef>
                <a:spcPct val="0"/>
              </a:spcBef>
              <a:buNone/>
              <a:defRPr lang="en-US" sz="4800" i="0" kern="1200" spc="-100" baseline="0" dirty="0">
                <a:solidFill>
                  <a:schemeClr val="tx1"/>
                </a:solidFill>
                <a:latin typeface="Calibri" pitchFamily="34" charset="0"/>
                <a:ea typeface="+mn-ea"/>
                <a:cs typeface="+mn-cs"/>
              </a:defRPr>
            </a:lvl1pPr>
          </a:lstStyle>
          <a:p>
            <a:r>
              <a:rPr lang="en-US" dirty="0"/>
              <a:t>Click to edit Master title style</a:t>
            </a:r>
          </a:p>
        </p:txBody>
      </p:sp>
      <p:sp>
        <p:nvSpPr>
          <p:cNvPr id="3" name="Content Placeholder 2"/>
          <p:cNvSpPr>
            <a:spLocks noGrp="1"/>
          </p:cNvSpPr>
          <p:nvPr>
            <p:ph idx="1"/>
          </p:nvPr>
        </p:nvSpPr>
        <p:spPr>
          <a:xfrm>
            <a:off x="443625" y="1295400"/>
            <a:ext cx="8229600" cy="4876800"/>
          </a:xfrm>
          <a:prstGeom prst="rect">
            <a:avLst/>
          </a:prstGeom>
        </p:spPr>
        <p:txBody>
          <a:bodyPr/>
          <a:lstStyle>
            <a:lvl1pPr marL="0" indent="0">
              <a:spcBef>
                <a:spcPts val="600"/>
              </a:spcBef>
              <a:spcAft>
                <a:spcPts val="600"/>
              </a:spcAft>
              <a:buClr>
                <a:srgbClr val="8EACC4"/>
              </a:buClr>
              <a:buNone/>
              <a:defRPr/>
            </a:lvl1pPr>
            <a:lvl2pPr indent="-347472">
              <a:spcBef>
                <a:spcPts val="600"/>
              </a:spcBef>
              <a:spcAft>
                <a:spcPts val="600"/>
              </a:spcAft>
              <a:buClr>
                <a:schemeClr val="tx1"/>
              </a:buClr>
              <a:defRPr sz="2800">
                <a:solidFill>
                  <a:schemeClr val="tx1"/>
                </a:solidFill>
              </a:defRPr>
            </a:lvl2pPr>
            <a:lvl3pPr marL="822960" indent="-274320">
              <a:spcBef>
                <a:spcPts val="600"/>
              </a:spcBef>
              <a:spcAft>
                <a:spcPts val="600"/>
              </a:spcAft>
              <a:buClr>
                <a:schemeClr val="tx1"/>
              </a:buClr>
              <a:defRPr sz="2400"/>
            </a:lvl3pPr>
            <a:lvl4pPr marL="1188720" indent="-274320">
              <a:spcBef>
                <a:spcPts val="600"/>
              </a:spcBef>
              <a:spcAft>
                <a:spcPts val="600"/>
              </a:spcAft>
              <a:buClr>
                <a:schemeClr val="tx1"/>
              </a:buClr>
              <a:defRPr sz="2000"/>
            </a:lvl4pPr>
            <a:lvl5pPr marL="1554480" indent="-228600">
              <a:spcBef>
                <a:spcPts val="600"/>
              </a:spcBef>
              <a:spcAft>
                <a:spcPts val="600"/>
              </a:spcAft>
              <a:buClr>
                <a:schemeClr val="tx1"/>
              </a:buClr>
              <a:defRPr sz="1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22" name="Straight Connector 21"/>
          <p:cNvCxnSpPr/>
          <p:nvPr userDrawn="1"/>
        </p:nvCxnSpPr>
        <p:spPr>
          <a:xfrm>
            <a:off x="-3464" y="1070658"/>
            <a:ext cx="9144000" cy="0"/>
          </a:xfrm>
          <a:prstGeom prst="line">
            <a:avLst/>
          </a:prstGeom>
          <a:ln w="57150">
            <a:solidFill>
              <a:srgbClr val="990033"/>
            </a:solidFill>
          </a:ln>
        </p:spPr>
        <p:style>
          <a:lnRef idx="1">
            <a:schemeClr val="accent1"/>
          </a:lnRef>
          <a:fillRef idx="0">
            <a:schemeClr val="accent1"/>
          </a:fillRef>
          <a:effectRef idx="0">
            <a:schemeClr val="accent1"/>
          </a:effectRef>
          <a:fontRef idx="minor">
            <a:schemeClr val="tx1"/>
          </a:fontRef>
        </p:style>
      </p:cxnSp>
      <p:sp>
        <p:nvSpPr>
          <p:cNvPr id="7" name="Jump Link"/>
          <p:cNvSpPr>
            <a:spLocks noGrp="1"/>
          </p:cNvSpPr>
          <p:nvPr>
            <p:ph type="body" sz="quarter" idx="13" hasCustomPrompt="1"/>
          </p:nvPr>
        </p:nvSpPr>
        <p:spPr>
          <a:xfrm>
            <a:off x="3108960" y="6477000"/>
            <a:ext cx="2926080" cy="182880"/>
          </a:xfrm>
          <a:prstGeom prst="rect">
            <a:avLst/>
          </a:prstGeom>
        </p:spPr>
        <p:txBody>
          <a:bodyPr lIns="0" tIns="0" rIns="0" bIns="0"/>
          <a:lstStyle>
            <a:lvl1pPr marL="0" indent="0" algn="ctr">
              <a:buNone/>
              <a:defRPr sz="1000"/>
            </a:lvl1pPr>
          </a:lstStyle>
          <a:p>
            <a:pPr lvl="0"/>
            <a:r>
              <a:rPr lang="en-US" dirty="0"/>
              <a:t>Add “Access the text alternative for slide images.”</a:t>
            </a:r>
          </a:p>
        </p:txBody>
      </p:sp>
      <p:sp>
        <p:nvSpPr>
          <p:cNvPr id="8" name="Photo Credit"/>
          <p:cNvSpPr>
            <a:spLocks noGrp="1"/>
          </p:cNvSpPr>
          <p:nvPr>
            <p:ph type="body" sz="quarter" idx="14"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240041983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10.xml"/><Relationship Id="rId7" Type="http://schemas.openxmlformats.org/officeDocument/2006/relationships/slideLayout" Target="../slideLayouts/slideLayout14.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5" Type="http://schemas.openxmlformats.org/officeDocument/2006/relationships/slideLayout" Target="../slideLayouts/slideLayout12.xml"/><Relationship Id="rId4"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MH Logo" descr="Logo: McGraw-Hill Education"/>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0" y="0"/>
            <a:ext cx="762000" cy="762000"/>
          </a:xfrm>
          <a:prstGeom prst="rect">
            <a:avLst/>
          </a:prstGeom>
        </p:spPr>
      </p:pic>
      <p:sp>
        <p:nvSpPr>
          <p:cNvPr id="13" name="Red Bar"/>
          <p:cNvSpPr/>
          <p:nvPr userDrawn="1"/>
        </p:nvSpPr>
        <p:spPr>
          <a:xfrm>
            <a:off x="0" y="6248400"/>
            <a:ext cx="9144000" cy="503767"/>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pic>
        <p:nvPicPr>
          <p:cNvPr id="12" name="MH Tagline" descr="Tagline: Because learning changes everything.™"/>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a:off x="53481" y="6351925"/>
            <a:ext cx="3223119" cy="272375"/>
          </a:xfrm>
          <a:prstGeom prst="rect">
            <a:avLst/>
          </a:prstGeom>
        </p:spPr>
      </p:pic>
    </p:spTree>
    <p:extLst>
      <p:ext uri="{BB962C8B-B14F-4D97-AF65-F5344CB8AC3E}">
        <p14:creationId xmlns:p14="http://schemas.microsoft.com/office/powerpoint/2010/main" val="1066235593"/>
      </p:ext>
    </p:extLst>
  </p:cSld>
  <p:clrMap bg1="lt1" tx1="dk1" bg2="lt2" tx2="dk2" accent1="accent1" accent2="accent2" accent3="accent3" accent4="accent4" accent5="accent5" accent6="accent6" hlink="hlink" folHlink="folHlink"/>
  <p:sldLayoutIdLst>
    <p:sldLayoutId id="2147483776" r:id="rId1"/>
    <p:sldLayoutId id="2147483777" r:id="rId2"/>
    <p:sldLayoutId id="2147483778" r:id="rId3"/>
    <p:sldLayoutId id="2147483779" r:id="rId4"/>
    <p:sldLayoutId id="2147483733" r:id="rId5"/>
    <p:sldLayoutId id="2147483734" r:id="rId6"/>
    <p:sldLayoutId id="2147483914" r:id="rId7"/>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0" marR="0" indent="0" algn="r" defTabSz="914400" rtl="0" eaLnBrk="1" fontAlgn="auto" latinLnBrk="0" hangingPunct="1">
        <a:lnSpc>
          <a:spcPct val="100000"/>
        </a:lnSpc>
        <a:spcBef>
          <a:spcPts val="0"/>
        </a:spcBef>
        <a:spcAft>
          <a:spcPts val="0"/>
        </a:spcAft>
        <a:buClrTx/>
        <a:buSzTx/>
        <a:buFontTx/>
        <a:buNone/>
        <a:tabLst/>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4" name="Red Bar"/>
          <p:cNvSpPr/>
          <p:nvPr userDrawn="1"/>
        </p:nvSpPr>
        <p:spPr>
          <a:xfrm>
            <a:off x="0" y="6705600"/>
            <a:ext cx="9144000" cy="152400"/>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sp>
        <p:nvSpPr>
          <p:cNvPr id="2" name="Title Placeholder 1"/>
          <p:cNvSpPr>
            <a:spLocks noGrp="1"/>
          </p:cNvSpPr>
          <p:nvPr>
            <p:ph type="title"/>
          </p:nvPr>
        </p:nvSpPr>
        <p:spPr>
          <a:xfrm>
            <a:off x="289213" y="152400"/>
            <a:ext cx="8565574" cy="836426"/>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Copyright" descr="©McGraw-Hill Education&#10;"/>
          <p:cNvSpPr txBox="1">
            <a:spLocks/>
          </p:cNvSpPr>
          <p:nvPr userDrawn="1"/>
        </p:nvSpPr>
        <p:spPr>
          <a:xfrm>
            <a:off x="0" y="6705600"/>
            <a:ext cx="1554480" cy="15240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l">
              <a:buNone/>
            </a:pPr>
            <a:r>
              <a:rPr lang="en-US" sz="3200" kern="1200" dirty="0">
                <a:solidFill>
                  <a:schemeClr val="bg1"/>
                </a:solidFill>
                <a:effectLst/>
                <a:latin typeface="+mn-lt"/>
                <a:ea typeface="+mn-ea"/>
                <a:cs typeface="+mn-cs"/>
              </a:rPr>
              <a:t>©2020 McGraw-Hill Education</a:t>
            </a:r>
          </a:p>
        </p:txBody>
      </p:sp>
      <p:sp>
        <p:nvSpPr>
          <p:cNvPr id="6" name="TextBox 5"/>
          <p:cNvSpPr txBox="1"/>
          <p:nvPr userDrawn="1"/>
        </p:nvSpPr>
        <p:spPr>
          <a:xfrm>
            <a:off x="8503920" y="6477000"/>
            <a:ext cx="640080" cy="182880"/>
          </a:xfrm>
          <a:prstGeom prst="rect">
            <a:avLst/>
          </a:prstGeom>
          <a:noFill/>
        </p:spPr>
        <p:txBody>
          <a:bodyPr wrap="square" rtlCol="0" anchor="ctr">
            <a:noAutofit/>
          </a:bodyPr>
          <a:lstStyle/>
          <a:p>
            <a:pPr algn="r"/>
            <a:r>
              <a:rPr lang="en-US" sz="1200" b="1" dirty="0"/>
              <a:t>9-</a:t>
            </a:r>
            <a:fld id="{D284030D-0224-4BD8-89C1-1614B36E06C2}" type="slidenum">
              <a:rPr lang="en-US" sz="1200" b="1" smtClean="0"/>
              <a:pPr algn="r"/>
              <a:t>‹#›</a:t>
            </a:fld>
            <a:endParaRPr lang="en-US" sz="1200" b="1" dirty="0"/>
          </a:p>
        </p:txBody>
      </p:sp>
    </p:spTree>
    <p:extLst>
      <p:ext uri="{BB962C8B-B14F-4D97-AF65-F5344CB8AC3E}">
        <p14:creationId xmlns:p14="http://schemas.microsoft.com/office/powerpoint/2010/main" val="2511135789"/>
      </p:ext>
    </p:extLst>
  </p:cSld>
  <p:clrMap bg1="lt1" tx1="dk1" bg2="lt2" tx2="dk2" accent1="accent1" accent2="accent2" accent3="accent3" accent4="accent4" accent5="accent5" accent6="accent6" hlink="hlink" folHlink="folHlink"/>
  <p:sldLayoutIdLst>
    <p:sldLayoutId id="2147483922" r:id="rId1"/>
    <p:sldLayoutId id="2147483917" r:id="rId2"/>
    <p:sldLayoutId id="2147483919" r:id="rId3"/>
    <p:sldLayoutId id="2147483920" r:id="rId4"/>
    <p:sldLayoutId id="2147483921" r:id="rId5"/>
    <p:sldLayoutId id="2147483918" r:id="rId6"/>
    <p:sldLayoutId id="2147483923" r:id="rId7"/>
  </p:sldLayoutIdLst>
  <p:hf hdr="0" ftr="0" dt="0"/>
  <p:txStyles>
    <p:titleStyle>
      <a:lvl1pPr algn="l" defTabSz="914400" rtl="0" eaLnBrk="1" latinLnBrk="0" hangingPunct="1">
        <a:spcBef>
          <a:spcPct val="0"/>
        </a:spcBef>
        <a:buNone/>
        <a:defRPr sz="4000" kern="1200" spc="-100" baseline="0">
          <a:solidFill>
            <a:srgbClr val="0B5B7F"/>
          </a:solidFill>
          <a:latin typeface="+mj-lt"/>
          <a:ea typeface="+mj-ea"/>
          <a:cs typeface="Aharoni" pitchFamily="2" charset="-79"/>
        </a:defRPr>
      </a:lvl1pPr>
    </p:titleStyle>
    <p:bodyStyle>
      <a:lvl1pPr marL="182880" indent="-182880" algn="l" defTabSz="914400" rtl="0" eaLnBrk="1" latinLnBrk="0" hangingPunct="1">
        <a:spcBef>
          <a:spcPct val="20000"/>
        </a:spcBef>
        <a:buClr>
          <a:schemeClr val="accent1"/>
        </a:buClr>
        <a:buSzPct val="85000"/>
        <a:buFont typeface="Arial" pitchFamily="34" charset="0"/>
        <a:buChar char="•"/>
        <a:defRPr sz="32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20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8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6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Layout" Target="../slideLayouts/slideLayout9.xml"/><Relationship Id="rId1" Type="http://schemas.openxmlformats.org/officeDocument/2006/relationships/vmlDrawing" Target="../drawings/vmlDrawing4.vml"/><Relationship Id="rId4" Type="http://schemas.openxmlformats.org/officeDocument/2006/relationships/image" Target="../media/image9.wmf"/></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3" Type="http://schemas.openxmlformats.org/officeDocument/2006/relationships/oleObject" Target="../embeddings/oleObject6.bin"/><Relationship Id="rId2" Type="http://schemas.openxmlformats.org/officeDocument/2006/relationships/slideLayout" Target="../slideLayouts/slideLayout9.xml"/><Relationship Id="rId1" Type="http://schemas.openxmlformats.org/officeDocument/2006/relationships/vmlDrawing" Target="../drawings/vmlDrawing5.vml"/><Relationship Id="rId4" Type="http://schemas.openxmlformats.org/officeDocument/2006/relationships/image" Target="../media/image10.wmf"/></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3" Type="http://schemas.openxmlformats.org/officeDocument/2006/relationships/oleObject" Target="../embeddings/oleObject7.bin"/><Relationship Id="rId2" Type="http://schemas.openxmlformats.org/officeDocument/2006/relationships/slideLayout" Target="../slideLayouts/slideLayout9.xml"/><Relationship Id="rId1" Type="http://schemas.openxmlformats.org/officeDocument/2006/relationships/vmlDrawing" Target="../drawings/vmlDrawing6.vml"/><Relationship Id="rId4" Type="http://schemas.openxmlformats.org/officeDocument/2006/relationships/image" Target="../media/image11.wmf"/></Relationships>
</file>

<file path=ppt/slides/_rels/slide16.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image" Target="../media/image12.png"/><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image" Target="../media/image13.png"/><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3" Type="http://schemas.openxmlformats.org/officeDocument/2006/relationships/oleObject" Target="../embeddings/oleObject8.bin"/><Relationship Id="rId2" Type="http://schemas.openxmlformats.org/officeDocument/2006/relationships/slideLayout" Target="../slideLayouts/slideLayout9.xml"/><Relationship Id="rId1" Type="http://schemas.openxmlformats.org/officeDocument/2006/relationships/vmlDrawing" Target="../drawings/vmlDrawing7.vml"/><Relationship Id="rId4" Type="http://schemas.openxmlformats.org/officeDocument/2006/relationships/image" Target="../media/image14.wmf"/></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2.xml.rels><?xml version="1.0" encoding="UTF-8" standalone="yes"?>
<Relationships xmlns="http://schemas.openxmlformats.org/package/2006/relationships"><Relationship Id="rId2" Type="http://schemas.openxmlformats.org/officeDocument/2006/relationships/slide" Target="slide16.xml"/><Relationship Id="rId1"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2" Type="http://schemas.openxmlformats.org/officeDocument/2006/relationships/slide" Target="slide18.xml"/><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9.xml"/><Relationship Id="rId1" Type="http://schemas.openxmlformats.org/officeDocument/2006/relationships/vmlDrawing" Target="../drawings/vmlDrawing1.vml"/><Relationship Id="rId4" Type="http://schemas.openxmlformats.org/officeDocument/2006/relationships/image" Target="../media/image5.wmf"/></Relationships>
</file>

<file path=ppt/slides/_rels/slide5.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9.xml"/><Relationship Id="rId1" Type="http://schemas.openxmlformats.org/officeDocument/2006/relationships/vmlDrawing" Target="../drawings/vmlDrawing2.vml"/><Relationship Id="rId4" Type="http://schemas.openxmlformats.org/officeDocument/2006/relationships/image" Target="../media/image6.wmf"/></Relationships>
</file>

<file path=ppt/slides/_rels/slide6.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10.xml"/><Relationship Id="rId1" Type="http://schemas.openxmlformats.org/officeDocument/2006/relationships/vmlDrawing" Target="../drawings/vmlDrawing3.vml"/><Relationship Id="rId6" Type="http://schemas.openxmlformats.org/officeDocument/2006/relationships/image" Target="../media/image8.wmf"/><Relationship Id="rId5" Type="http://schemas.openxmlformats.org/officeDocument/2006/relationships/oleObject" Target="../embeddings/oleObject4.bin"/><Relationship Id="rId4" Type="http://schemas.openxmlformats.org/officeDocument/2006/relationships/image" Target="../media/image7.wmf"/></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p:txBody>
          <a:bodyPr/>
          <a:lstStyle/>
          <a:p>
            <a:r>
              <a:rPr lang="en-US" i="1" dirty="0"/>
              <a:t>Finance</a:t>
            </a:r>
          </a:p>
        </p:txBody>
      </p:sp>
      <p:sp>
        <p:nvSpPr>
          <p:cNvPr id="15" name="Text Placeholder 2"/>
          <p:cNvSpPr>
            <a:spLocks noGrp="1"/>
          </p:cNvSpPr>
          <p:nvPr>
            <p:ph type="body" idx="1"/>
          </p:nvPr>
        </p:nvSpPr>
        <p:spPr/>
        <p:txBody>
          <a:bodyPr/>
          <a:lstStyle/>
          <a:p>
            <a:r>
              <a:rPr lang="en-US" dirty="0"/>
              <a:t>5th Edition</a:t>
            </a:r>
          </a:p>
        </p:txBody>
      </p:sp>
      <p:sp>
        <p:nvSpPr>
          <p:cNvPr id="14" name="Content Placeholder 3"/>
          <p:cNvSpPr>
            <a:spLocks noGrp="1"/>
          </p:cNvSpPr>
          <p:nvPr>
            <p:ph sz="quarter" idx="12"/>
          </p:nvPr>
        </p:nvSpPr>
        <p:spPr/>
        <p:txBody>
          <a:bodyPr/>
          <a:lstStyle/>
          <a:p>
            <a:r>
              <a:rPr lang="en-US" dirty="0"/>
              <a:t>Cornett, Adair, and Nofsinger</a:t>
            </a:r>
          </a:p>
        </p:txBody>
      </p:sp>
      <p:sp>
        <p:nvSpPr>
          <p:cNvPr id="12" name="Content Placeholder 4"/>
          <p:cNvSpPr>
            <a:spLocks noGrp="1"/>
          </p:cNvSpPr>
          <p:nvPr>
            <p:ph sz="quarter" idx="14"/>
          </p:nvPr>
        </p:nvSpPr>
        <p:spPr/>
        <p:txBody>
          <a:bodyPr/>
          <a:lstStyle/>
          <a:p>
            <a:r>
              <a:rPr lang="en-US" dirty="0"/>
              <a:t>Chapter 9</a:t>
            </a:r>
          </a:p>
        </p:txBody>
      </p:sp>
      <p:sp>
        <p:nvSpPr>
          <p:cNvPr id="13" name="Content Placeholder 5"/>
          <p:cNvSpPr>
            <a:spLocks noGrp="1"/>
          </p:cNvSpPr>
          <p:nvPr>
            <p:ph sz="quarter" idx="15"/>
          </p:nvPr>
        </p:nvSpPr>
        <p:spPr/>
        <p:txBody>
          <a:bodyPr/>
          <a:lstStyle/>
          <a:p>
            <a:r>
              <a:rPr lang="en-US" dirty="0"/>
              <a:t>Characterizing Risk and Return</a:t>
            </a:r>
          </a:p>
        </p:txBody>
      </p:sp>
      <p:sp>
        <p:nvSpPr>
          <p:cNvPr id="11" name="Content Placeholder 6"/>
          <p:cNvSpPr>
            <a:spLocks noGrp="1"/>
          </p:cNvSpPr>
          <p:nvPr>
            <p:ph sz="quarter" idx="13"/>
          </p:nvPr>
        </p:nvSpPr>
        <p:spPr>
          <a:xfrm>
            <a:off x="0" y="6750050"/>
            <a:ext cx="9144000" cy="113030"/>
          </a:xfrm>
        </p:spPr>
        <p:txBody>
          <a:bodyPr/>
          <a:lstStyle/>
          <a:p>
            <a:r>
              <a:rPr lang="en-US" dirty="0"/>
              <a:t>Copyright © 2020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341476830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Standard Deviation Formula</a:t>
            </a:r>
            <a:endParaRPr lang="en-US" sz="1500" dirty="0"/>
          </a:p>
        </p:txBody>
      </p:sp>
      <p:sp>
        <p:nvSpPr>
          <p:cNvPr id="3" name="Content Placeholder 2"/>
          <p:cNvSpPr>
            <a:spLocks noGrp="1"/>
          </p:cNvSpPr>
          <p:nvPr>
            <p:ph idx="1"/>
          </p:nvPr>
        </p:nvSpPr>
        <p:spPr>
          <a:xfrm>
            <a:off x="443625" y="1295400"/>
            <a:ext cx="8229600" cy="1219200"/>
          </a:xfrm>
        </p:spPr>
        <p:txBody>
          <a:bodyPr/>
          <a:lstStyle/>
          <a:p>
            <a:r>
              <a:rPr lang="en-US" altLang="en-US" dirty="0"/>
              <a:t>The larger the standard deviation, the greater the risk.</a:t>
            </a:r>
          </a:p>
        </p:txBody>
      </p:sp>
      <p:graphicFrame>
        <p:nvGraphicFramePr>
          <p:cNvPr id="4" name="Object 3"/>
          <p:cNvGraphicFramePr>
            <a:graphicFrameLocks noChangeAspect="1"/>
          </p:cNvGraphicFramePr>
          <p:nvPr>
            <p:extLst>
              <p:ext uri="{D42A27DB-BD31-4B8C-83A1-F6EECF244321}">
                <p14:modId xmlns:p14="http://schemas.microsoft.com/office/powerpoint/2010/main" val="2696121265"/>
              </p:ext>
            </p:extLst>
          </p:nvPr>
        </p:nvGraphicFramePr>
        <p:xfrm>
          <a:off x="457200" y="3501887"/>
          <a:ext cx="8229600" cy="1451113"/>
        </p:xfrm>
        <a:graphic>
          <a:graphicData uri="http://schemas.openxmlformats.org/presentationml/2006/ole">
            <mc:AlternateContent xmlns:mc="http://schemas.openxmlformats.org/markup-compatibility/2006">
              <mc:Choice xmlns:v="urn:schemas-microsoft-com:vml" Requires="v">
                <p:oleObj spid="_x0000_s74783" name="Equation" r:id="rId3" imgW="5257800" imgH="927000" progId="Equation.DSMT4">
                  <p:embed/>
                </p:oleObj>
              </mc:Choice>
              <mc:Fallback>
                <p:oleObj name="Equation" r:id="rId3" imgW="5257800" imgH="927000" progId="Equation.DSMT4">
                  <p:embed/>
                  <p:pic>
                    <p:nvPicPr>
                      <p:cNvPr id="0" name=""/>
                      <p:cNvPicPr/>
                      <p:nvPr/>
                    </p:nvPicPr>
                    <p:blipFill>
                      <a:blip r:embed="rId4"/>
                      <a:stretch>
                        <a:fillRect/>
                      </a:stretch>
                    </p:blipFill>
                    <p:spPr>
                      <a:xfrm>
                        <a:off x="457200" y="3501887"/>
                        <a:ext cx="8229600" cy="1451113"/>
                      </a:xfrm>
                      <a:prstGeom prst="rect">
                        <a:avLst/>
                      </a:prstGeom>
                    </p:spPr>
                  </p:pic>
                </p:oleObj>
              </mc:Fallback>
            </mc:AlternateContent>
          </a:graphicData>
        </a:graphic>
      </p:graphicFrame>
    </p:spTree>
    <p:extLst>
      <p:ext uri="{BB962C8B-B14F-4D97-AF65-F5344CB8AC3E}">
        <p14:creationId xmlns:p14="http://schemas.microsoft.com/office/powerpoint/2010/main" val="52276475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Annual Standard Deviation of Returns</a:t>
            </a:r>
          </a:p>
        </p:txBody>
      </p:sp>
      <p:sp>
        <p:nvSpPr>
          <p:cNvPr id="3" name="Content Placeholder 2"/>
          <p:cNvSpPr>
            <a:spLocks noGrp="1"/>
          </p:cNvSpPr>
          <p:nvPr>
            <p:ph idx="1"/>
          </p:nvPr>
        </p:nvSpPr>
        <p:spPr>
          <a:xfrm>
            <a:off x="443625" y="1295400"/>
            <a:ext cx="8229600" cy="1524000"/>
          </a:xfrm>
        </p:spPr>
        <p:txBody>
          <a:bodyPr/>
          <a:lstStyle/>
          <a:p>
            <a:r>
              <a:rPr lang="en-US" altLang="en-US" dirty="0"/>
              <a:t>Stocks are more volatile than long-term Treasury bonds, and long-term Treasury bonds are more volatile than T-bills.</a:t>
            </a:r>
          </a:p>
        </p:txBody>
      </p:sp>
      <p:sp>
        <p:nvSpPr>
          <p:cNvPr id="4" name="Content Placeholder 3"/>
          <p:cNvSpPr>
            <a:spLocks noGrp="1"/>
          </p:cNvSpPr>
          <p:nvPr>
            <p:ph idx="10"/>
          </p:nvPr>
        </p:nvSpPr>
        <p:spPr>
          <a:xfrm>
            <a:off x="443625" y="2936240"/>
            <a:ext cx="8229600" cy="365760"/>
          </a:xfrm>
        </p:spPr>
        <p:txBody>
          <a:bodyPr/>
          <a:lstStyle/>
          <a:p>
            <a:r>
              <a:rPr lang="en-US" sz="1600" b="1" dirty="0"/>
              <a:t>Annual Standard Deviation of Returns for Stocks, Bonds, and T-Bills, 1950 to 2017</a:t>
            </a:r>
            <a:endParaRPr lang="en-US" sz="1600" dirty="0"/>
          </a:p>
        </p:txBody>
      </p:sp>
      <p:graphicFrame>
        <p:nvGraphicFramePr>
          <p:cNvPr id="9" name="Table 4"/>
          <p:cNvGraphicFramePr>
            <a:graphicFrameLocks noGrp="1"/>
          </p:cNvGraphicFramePr>
          <p:nvPr>
            <p:ph idx="11"/>
            <p:extLst>
              <p:ext uri="{D42A27DB-BD31-4B8C-83A1-F6EECF244321}">
                <p14:modId xmlns:p14="http://schemas.microsoft.com/office/powerpoint/2010/main" val="648302115"/>
              </p:ext>
            </p:extLst>
          </p:nvPr>
        </p:nvGraphicFramePr>
        <p:xfrm>
          <a:off x="442913" y="3307080"/>
          <a:ext cx="8229600" cy="2926080"/>
        </p:xfrm>
        <a:graphic>
          <a:graphicData uri="http://schemas.openxmlformats.org/drawingml/2006/table">
            <a:tbl>
              <a:tblPr firstRow="1" bandRow="1">
                <a:tableStyleId>{5C22544A-7EE6-4342-B048-85BDC9FD1C3A}</a:tableStyleId>
              </a:tblPr>
              <a:tblGrid>
                <a:gridCol w="1828800">
                  <a:extLst>
                    <a:ext uri="{9D8B030D-6E8A-4147-A177-3AD203B41FA5}">
                      <a16:colId xmlns:a16="http://schemas.microsoft.com/office/drawing/2014/main" val="672895844"/>
                    </a:ext>
                  </a:extLst>
                </a:gridCol>
                <a:gridCol w="1371600">
                  <a:extLst>
                    <a:ext uri="{9D8B030D-6E8A-4147-A177-3AD203B41FA5}">
                      <a16:colId xmlns:a16="http://schemas.microsoft.com/office/drawing/2014/main" val="3744816053"/>
                    </a:ext>
                  </a:extLst>
                </a:gridCol>
                <a:gridCol w="3200400">
                  <a:extLst>
                    <a:ext uri="{9D8B030D-6E8A-4147-A177-3AD203B41FA5}">
                      <a16:colId xmlns:a16="http://schemas.microsoft.com/office/drawing/2014/main" val="3549895055"/>
                    </a:ext>
                  </a:extLst>
                </a:gridCol>
                <a:gridCol w="1828800">
                  <a:extLst>
                    <a:ext uri="{9D8B030D-6E8A-4147-A177-3AD203B41FA5}">
                      <a16:colId xmlns:a16="http://schemas.microsoft.com/office/drawing/2014/main" val="2380024357"/>
                    </a:ext>
                  </a:extLst>
                </a:gridCol>
              </a:tblGrid>
              <a:tr h="365760">
                <a:tc>
                  <a:txBody>
                    <a:bodyPr/>
                    <a:lstStyle/>
                    <a:p>
                      <a:pPr marL="0" algn="ctr"/>
                      <a:endParaRPr sz="1600" dirty="0">
                        <a:latin typeface="+mj-lt"/>
                        <a:cs typeface="Proxima Nova Lt"/>
                      </a:endParaRPr>
                    </a:p>
                  </a:txBody>
                  <a:tcPr marT="27432" marB="27432" anchor="ct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AAC1D3"/>
                    </a:solidFill>
                  </a:tcPr>
                </a:tc>
                <a:tc>
                  <a:txBody>
                    <a:bodyPr/>
                    <a:lstStyle/>
                    <a:p>
                      <a:pPr marL="0" algn="ctr">
                        <a:lnSpc>
                          <a:spcPct val="100000"/>
                        </a:lnSpc>
                      </a:pPr>
                      <a:r>
                        <a:rPr sz="1600" b="1" spc="-15" dirty="0">
                          <a:solidFill>
                            <a:srgbClr val="231F20"/>
                          </a:solidFill>
                          <a:latin typeface="+mj-lt"/>
                          <a:cs typeface="Proxima Nova Rg"/>
                        </a:rPr>
                        <a:t>S</a:t>
                      </a:r>
                      <a:r>
                        <a:rPr sz="1600" b="1" dirty="0">
                          <a:solidFill>
                            <a:srgbClr val="231F20"/>
                          </a:solidFill>
                          <a:latin typeface="+mj-lt"/>
                          <a:cs typeface="Proxima Nova Rg"/>
                        </a:rPr>
                        <a:t>tocks</a:t>
                      </a:r>
                      <a:endParaRPr sz="1600" dirty="0">
                        <a:latin typeface="+mj-lt"/>
                        <a:cs typeface="Proxima Nova Rg"/>
                      </a:endParaRPr>
                    </a:p>
                  </a:txBody>
                  <a:tcPr marT="27432" marB="27432" anchor="ct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AAC1D3"/>
                    </a:solidFill>
                  </a:tcPr>
                </a:tc>
                <a:tc>
                  <a:txBody>
                    <a:bodyPr/>
                    <a:lstStyle/>
                    <a:p>
                      <a:pPr marL="0" algn="ctr">
                        <a:lnSpc>
                          <a:spcPct val="100000"/>
                        </a:lnSpc>
                      </a:pPr>
                      <a:r>
                        <a:rPr sz="1600" b="1" spc="-10" dirty="0">
                          <a:solidFill>
                            <a:srgbClr val="231F20"/>
                          </a:solidFill>
                          <a:latin typeface="+mj-lt"/>
                          <a:cs typeface="Proxima Nova Rg"/>
                        </a:rPr>
                        <a:t>L</a:t>
                      </a:r>
                      <a:r>
                        <a:rPr sz="1600" b="1" dirty="0">
                          <a:solidFill>
                            <a:srgbClr val="231F20"/>
                          </a:solidFill>
                          <a:latin typeface="+mj-lt"/>
                          <a:cs typeface="Proxima Nova Rg"/>
                        </a:rPr>
                        <a:t>ong-</a:t>
                      </a:r>
                      <a:r>
                        <a:rPr sz="1600" b="1" spc="-85" dirty="0">
                          <a:solidFill>
                            <a:srgbClr val="231F20"/>
                          </a:solidFill>
                          <a:latin typeface="+mj-lt"/>
                          <a:cs typeface="Proxima Nova Rg"/>
                        </a:rPr>
                        <a:t>T</a:t>
                      </a:r>
                      <a:r>
                        <a:rPr sz="1600" b="1" dirty="0">
                          <a:solidFill>
                            <a:srgbClr val="231F20"/>
                          </a:solidFill>
                          <a:latin typeface="+mj-lt"/>
                          <a:cs typeface="Proxima Nova Rg"/>
                        </a:rPr>
                        <a:t>erm </a:t>
                      </a:r>
                      <a:r>
                        <a:rPr sz="1600" b="1" spc="-60" dirty="0">
                          <a:solidFill>
                            <a:srgbClr val="231F20"/>
                          </a:solidFill>
                          <a:latin typeface="+mj-lt"/>
                          <a:cs typeface="Proxima Nova Rg"/>
                        </a:rPr>
                        <a:t>T</a:t>
                      </a:r>
                      <a:r>
                        <a:rPr sz="1600" b="1" dirty="0">
                          <a:solidFill>
                            <a:srgbClr val="231F20"/>
                          </a:solidFill>
                          <a:latin typeface="+mj-lt"/>
                          <a:cs typeface="Proxima Nova Rg"/>
                        </a:rPr>
                        <a:t>reasury Bonds</a:t>
                      </a:r>
                      <a:endParaRPr sz="1600" dirty="0">
                        <a:latin typeface="+mj-lt"/>
                        <a:cs typeface="Proxima Nova Rg"/>
                      </a:endParaRPr>
                    </a:p>
                  </a:txBody>
                  <a:tcPr marT="27432" marB="27432" anchor="ct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AAC1D3"/>
                    </a:solidFill>
                  </a:tcPr>
                </a:tc>
                <a:tc>
                  <a:txBody>
                    <a:bodyPr/>
                    <a:lstStyle/>
                    <a:p>
                      <a:pPr marL="0" algn="ctr">
                        <a:lnSpc>
                          <a:spcPct val="100000"/>
                        </a:lnSpc>
                      </a:pPr>
                      <a:r>
                        <a:rPr sz="1600" b="1" spc="-55" dirty="0">
                          <a:solidFill>
                            <a:srgbClr val="231F20"/>
                          </a:solidFill>
                          <a:latin typeface="+mj-lt"/>
                          <a:cs typeface="Proxima Nova Rg"/>
                        </a:rPr>
                        <a:t>T</a:t>
                      </a:r>
                      <a:r>
                        <a:rPr sz="1600" b="1" dirty="0">
                          <a:solidFill>
                            <a:srgbClr val="231F20"/>
                          </a:solidFill>
                          <a:latin typeface="+mj-lt"/>
                          <a:cs typeface="Proxima Nova Rg"/>
                        </a:rPr>
                        <a:t>-Bills</a:t>
                      </a:r>
                      <a:endParaRPr sz="1600" dirty="0">
                        <a:latin typeface="+mj-lt"/>
                        <a:cs typeface="Proxima Nova Rg"/>
                      </a:endParaRPr>
                    </a:p>
                  </a:txBody>
                  <a:tcPr marT="27432" marB="27432" anchor="ct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AAC1D3"/>
                    </a:solidFill>
                  </a:tcPr>
                </a:tc>
                <a:extLst>
                  <a:ext uri="{0D108BD9-81ED-4DB2-BD59-A6C34878D82A}">
                    <a16:rowId xmlns:a16="http://schemas.microsoft.com/office/drawing/2014/main" val="3294225405"/>
                  </a:ext>
                </a:extLst>
              </a:tr>
              <a:tr h="320040">
                <a:tc>
                  <a:txBody>
                    <a:bodyPr/>
                    <a:lstStyle/>
                    <a:p>
                      <a:pPr marL="0" algn="l">
                        <a:lnSpc>
                          <a:spcPct val="100000"/>
                        </a:lnSpc>
                      </a:pPr>
                      <a:r>
                        <a:rPr sz="1600" b="0" dirty="0">
                          <a:solidFill>
                            <a:srgbClr val="231F20"/>
                          </a:solidFill>
                          <a:latin typeface="+mj-lt"/>
                          <a:cs typeface="Proxima Nova Lt"/>
                        </a:rPr>
                        <a:t>1950 to 2017</a:t>
                      </a:r>
                      <a:endParaRPr sz="1600" dirty="0">
                        <a:latin typeface="+mj-lt"/>
                        <a:cs typeface="Proxima Nova Lt"/>
                      </a:endParaRPr>
                    </a:p>
                  </a:txBody>
                  <a:tcPr marL="182880" marT="27432" marB="27432">
                    <a:lnL w="12700" cmpd="sng">
                      <a:noFill/>
                    </a:lnL>
                    <a:lnR w="12700" cmpd="sng">
                      <a:noFill/>
                    </a:lnR>
                    <a:lnT w="38100" cmpd="sng">
                      <a:noFill/>
                    </a:lnT>
                    <a:lnB w="12700" cmpd="sng">
                      <a:noFill/>
                    </a:lnB>
                    <a:lnTlToBr w="12700" cmpd="sng">
                      <a:noFill/>
                      <a:prstDash val="solid"/>
                    </a:lnTlToBr>
                    <a:lnBlToTr w="12700" cmpd="sng">
                      <a:noFill/>
                      <a:prstDash val="solid"/>
                    </a:lnBlToTr>
                    <a:solidFill>
                      <a:srgbClr val="FFFCDD"/>
                    </a:solidFill>
                  </a:tcPr>
                </a:tc>
                <a:tc>
                  <a:txBody>
                    <a:bodyPr/>
                    <a:lstStyle/>
                    <a:p>
                      <a:pPr marL="0" algn="r">
                        <a:lnSpc>
                          <a:spcPct val="100000"/>
                        </a:lnSpc>
                      </a:pPr>
                      <a:r>
                        <a:rPr sz="1600" b="0" dirty="0">
                          <a:solidFill>
                            <a:srgbClr val="231F20"/>
                          </a:solidFill>
                          <a:latin typeface="+mj-lt"/>
                          <a:cs typeface="Proxima Nova Lt"/>
                        </a:rPr>
                        <a:t>17.1%</a:t>
                      </a:r>
                      <a:endParaRPr sz="1600" dirty="0">
                        <a:latin typeface="+mj-lt"/>
                        <a:cs typeface="Proxima Nova Lt"/>
                      </a:endParaRPr>
                    </a:p>
                  </a:txBody>
                  <a:tcPr marR="274320" marT="27432" marB="27432">
                    <a:lnL w="12700" cmpd="sng">
                      <a:noFill/>
                    </a:lnL>
                    <a:lnR w="12700" cmpd="sng">
                      <a:noFill/>
                    </a:lnR>
                    <a:lnT w="38100" cmpd="sng">
                      <a:noFill/>
                    </a:lnT>
                    <a:lnB w="12700" cmpd="sng">
                      <a:noFill/>
                    </a:lnB>
                    <a:lnTlToBr w="12700" cmpd="sng">
                      <a:noFill/>
                      <a:prstDash val="solid"/>
                    </a:lnTlToBr>
                    <a:lnBlToTr w="12700" cmpd="sng">
                      <a:noFill/>
                      <a:prstDash val="solid"/>
                    </a:lnBlToTr>
                    <a:solidFill>
                      <a:srgbClr val="FFFCDD"/>
                    </a:solidFill>
                  </a:tcPr>
                </a:tc>
                <a:tc>
                  <a:txBody>
                    <a:bodyPr/>
                    <a:lstStyle/>
                    <a:p>
                      <a:pPr marL="0" algn="r">
                        <a:lnSpc>
                          <a:spcPct val="100000"/>
                        </a:lnSpc>
                      </a:pPr>
                      <a:r>
                        <a:rPr sz="1600" b="0" dirty="0">
                          <a:solidFill>
                            <a:srgbClr val="231F20"/>
                          </a:solidFill>
                          <a:latin typeface="+mj-lt"/>
                          <a:cs typeface="Proxima Nova Lt"/>
                        </a:rPr>
                        <a:t>11.0%</a:t>
                      </a:r>
                      <a:endParaRPr sz="1600" dirty="0">
                        <a:latin typeface="+mj-lt"/>
                        <a:cs typeface="Proxima Nova Lt"/>
                      </a:endParaRPr>
                    </a:p>
                  </a:txBody>
                  <a:tcPr marR="1280160" marT="27432" marB="27432">
                    <a:lnL w="12700" cmpd="sng">
                      <a:noFill/>
                    </a:lnL>
                    <a:lnR w="12700" cmpd="sng">
                      <a:noFill/>
                    </a:lnR>
                    <a:lnT w="38100" cmpd="sng">
                      <a:noFill/>
                    </a:lnT>
                    <a:lnB w="12700" cmpd="sng">
                      <a:noFill/>
                    </a:lnB>
                    <a:lnTlToBr w="12700" cmpd="sng">
                      <a:noFill/>
                      <a:prstDash val="solid"/>
                    </a:lnTlToBr>
                    <a:lnBlToTr w="12700" cmpd="sng">
                      <a:noFill/>
                      <a:prstDash val="solid"/>
                    </a:lnBlToTr>
                    <a:solidFill>
                      <a:srgbClr val="FFFCDD"/>
                    </a:solidFill>
                  </a:tcPr>
                </a:tc>
                <a:tc>
                  <a:txBody>
                    <a:bodyPr/>
                    <a:lstStyle/>
                    <a:p>
                      <a:pPr marL="0" algn="r">
                        <a:lnSpc>
                          <a:spcPct val="100000"/>
                        </a:lnSpc>
                      </a:pPr>
                      <a:r>
                        <a:rPr sz="1600" b="0" dirty="0">
                          <a:solidFill>
                            <a:srgbClr val="231F20"/>
                          </a:solidFill>
                          <a:latin typeface="+mj-lt"/>
                          <a:cs typeface="Proxima Nova Lt"/>
                        </a:rPr>
                        <a:t>3.0%</a:t>
                      </a:r>
                      <a:endParaRPr sz="1600" dirty="0">
                        <a:latin typeface="+mj-lt"/>
                        <a:cs typeface="Proxima Nova Lt"/>
                      </a:endParaRPr>
                    </a:p>
                  </a:txBody>
                  <a:tcPr marR="548640" marT="27432" marB="27432">
                    <a:lnL w="12700" cmpd="sng">
                      <a:noFill/>
                    </a:lnL>
                    <a:lnR w="12700" cmpd="sng">
                      <a:noFill/>
                    </a:lnR>
                    <a:lnT w="38100" cmpd="sng">
                      <a:noFill/>
                    </a:lnT>
                    <a:lnB w="12700" cmpd="sng">
                      <a:noFill/>
                    </a:lnB>
                    <a:lnTlToBr w="12700" cmpd="sng">
                      <a:noFill/>
                      <a:prstDash val="solid"/>
                    </a:lnTlToBr>
                    <a:lnBlToTr w="12700" cmpd="sng">
                      <a:noFill/>
                      <a:prstDash val="solid"/>
                    </a:lnBlToTr>
                    <a:solidFill>
                      <a:srgbClr val="FFFCDD"/>
                    </a:solidFill>
                  </a:tcPr>
                </a:tc>
                <a:extLst>
                  <a:ext uri="{0D108BD9-81ED-4DB2-BD59-A6C34878D82A}">
                    <a16:rowId xmlns:a16="http://schemas.microsoft.com/office/drawing/2014/main" val="2704295456"/>
                  </a:ext>
                </a:extLst>
              </a:tr>
              <a:tr h="320040">
                <a:tc>
                  <a:txBody>
                    <a:bodyPr/>
                    <a:lstStyle/>
                    <a:p>
                      <a:pPr marL="0" algn="l">
                        <a:lnSpc>
                          <a:spcPct val="100000"/>
                        </a:lnSpc>
                      </a:pPr>
                      <a:r>
                        <a:rPr sz="1600" b="0" dirty="0">
                          <a:solidFill>
                            <a:srgbClr val="231F20"/>
                          </a:solidFill>
                          <a:latin typeface="+mj-lt"/>
                          <a:cs typeface="Proxima Nova Lt"/>
                        </a:rPr>
                        <a:t>1950 to 1959</a:t>
                      </a:r>
                      <a:endParaRPr sz="1600" dirty="0">
                        <a:latin typeface="+mj-lt"/>
                        <a:cs typeface="Proxima Nova Lt"/>
                      </a:endParaRPr>
                    </a:p>
                  </a:txBody>
                  <a:tcPr marL="182880" marT="27432" marB="27432">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tc>
                  <a:txBody>
                    <a:bodyPr/>
                    <a:lstStyle/>
                    <a:p>
                      <a:pPr marL="0" algn="r">
                        <a:lnSpc>
                          <a:spcPct val="100000"/>
                        </a:lnSpc>
                      </a:pPr>
                      <a:r>
                        <a:rPr sz="1600" b="0" dirty="0">
                          <a:solidFill>
                            <a:srgbClr val="231F20"/>
                          </a:solidFill>
                          <a:latin typeface="+mj-lt"/>
                          <a:cs typeface="Proxima Nova Lt"/>
                        </a:rPr>
                        <a:t>19.8</a:t>
                      </a:r>
                      <a:endParaRPr sz="1600" dirty="0">
                        <a:latin typeface="+mj-lt"/>
                        <a:cs typeface="Proxima Nova Lt"/>
                      </a:endParaRPr>
                    </a:p>
                  </a:txBody>
                  <a:tcPr marR="457200" marT="27432" marB="27432">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sz="1600" dirty="0"/>
                        <a:t>4.9</a:t>
                      </a:r>
                      <a:endParaRPr kumimoji="0" lang="en-US" sz="1600" b="0" i="0" u="none" strike="noStrike" kern="1200" cap="none" spc="0" normalizeH="0" baseline="0" noProof="0" dirty="0">
                        <a:ln>
                          <a:noFill/>
                        </a:ln>
                        <a:solidFill>
                          <a:srgbClr val="292934"/>
                        </a:solidFill>
                        <a:effectLst/>
                        <a:uLnTx/>
                        <a:uFillTx/>
                        <a:latin typeface="+mn-lt"/>
                        <a:ea typeface="+mn-ea"/>
                        <a:cs typeface="Proxima Nova Lt"/>
                      </a:endParaRPr>
                    </a:p>
                  </a:txBody>
                  <a:tcPr marR="1463040" marT="27432" marB="2743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tc>
                  <a:txBody>
                    <a:bodyPr/>
                    <a:lstStyle/>
                    <a:p>
                      <a:pPr marL="0" algn="r">
                        <a:lnSpc>
                          <a:spcPct val="100000"/>
                        </a:lnSpc>
                      </a:pPr>
                      <a:r>
                        <a:rPr sz="1600" b="0" dirty="0">
                          <a:solidFill>
                            <a:srgbClr val="231F20"/>
                          </a:solidFill>
                          <a:latin typeface="+mj-lt"/>
                          <a:cs typeface="Proxima Nova Lt"/>
                        </a:rPr>
                        <a:t>0.8</a:t>
                      </a:r>
                      <a:endParaRPr sz="1600" dirty="0">
                        <a:latin typeface="+mj-lt"/>
                        <a:cs typeface="Proxima Nova Lt"/>
                      </a:endParaRPr>
                    </a:p>
                  </a:txBody>
                  <a:tcPr marR="731520" marT="27432" marB="27432">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extLst>
                  <a:ext uri="{0D108BD9-81ED-4DB2-BD59-A6C34878D82A}">
                    <a16:rowId xmlns:a16="http://schemas.microsoft.com/office/drawing/2014/main" val="2093653663"/>
                  </a:ext>
                </a:extLst>
              </a:tr>
              <a:tr h="320040">
                <a:tc>
                  <a:txBody>
                    <a:bodyPr/>
                    <a:lstStyle/>
                    <a:p>
                      <a:pPr marL="0" algn="l">
                        <a:lnSpc>
                          <a:spcPct val="100000"/>
                        </a:lnSpc>
                      </a:pPr>
                      <a:r>
                        <a:rPr sz="1600" b="0" dirty="0">
                          <a:solidFill>
                            <a:srgbClr val="231F20"/>
                          </a:solidFill>
                          <a:latin typeface="+mj-lt"/>
                          <a:cs typeface="Proxima Nova Lt"/>
                        </a:rPr>
                        <a:t>1960 to 1969</a:t>
                      </a:r>
                      <a:endParaRPr sz="1600" dirty="0">
                        <a:latin typeface="+mj-lt"/>
                        <a:cs typeface="Proxima Nova Lt"/>
                      </a:endParaRPr>
                    </a:p>
                  </a:txBody>
                  <a:tcPr marL="182880" marT="27432" marB="27432">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tc>
                  <a:txBody>
                    <a:bodyPr/>
                    <a:lstStyle/>
                    <a:p>
                      <a:pPr marL="0" algn="r">
                        <a:lnSpc>
                          <a:spcPct val="100000"/>
                        </a:lnSpc>
                      </a:pPr>
                      <a:r>
                        <a:rPr sz="1600" b="0" dirty="0">
                          <a:solidFill>
                            <a:srgbClr val="231F20"/>
                          </a:solidFill>
                          <a:latin typeface="+mj-lt"/>
                          <a:cs typeface="Proxima Nova Lt"/>
                        </a:rPr>
                        <a:t>14.4</a:t>
                      </a:r>
                      <a:endParaRPr sz="1600" dirty="0">
                        <a:latin typeface="+mj-lt"/>
                        <a:cs typeface="Proxima Nova Lt"/>
                      </a:endParaRPr>
                    </a:p>
                  </a:txBody>
                  <a:tcPr marR="457200" marT="27432" marB="27432">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sz="1600" dirty="0"/>
                        <a:t>6.2</a:t>
                      </a:r>
                      <a:endParaRPr kumimoji="0" lang="en-US" sz="1600" b="0" i="0" u="none" strike="noStrike" kern="1200" cap="none" spc="0" normalizeH="0" baseline="0" noProof="0" dirty="0">
                        <a:ln>
                          <a:noFill/>
                        </a:ln>
                        <a:solidFill>
                          <a:srgbClr val="292934"/>
                        </a:solidFill>
                        <a:effectLst/>
                        <a:uLnTx/>
                        <a:uFillTx/>
                        <a:latin typeface="+mn-lt"/>
                        <a:ea typeface="+mn-ea"/>
                        <a:cs typeface="Proxima Nova Lt"/>
                      </a:endParaRPr>
                    </a:p>
                  </a:txBody>
                  <a:tcPr marR="1463040" marT="27432" marB="2743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tc>
                  <a:txBody>
                    <a:bodyPr/>
                    <a:lstStyle/>
                    <a:p>
                      <a:pPr marL="0" algn="r">
                        <a:lnSpc>
                          <a:spcPct val="100000"/>
                        </a:lnSpc>
                      </a:pPr>
                      <a:r>
                        <a:rPr sz="1600" b="0" dirty="0">
                          <a:solidFill>
                            <a:srgbClr val="231F20"/>
                          </a:solidFill>
                          <a:latin typeface="+mj-lt"/>
                          <a:cs typeface="Proxima Nova Lt"/>
                        </a:rPr>
                        <a:t>1.3</a:t>
                      </a:r>
                      <a:endParaRPr sz="1600" dirty="0">
                        <a:latin typeface="+mj-lt"/>
                        <a:cs typeface="Proxima Nova Lt"/>
                      </a:endParaRPr>
                    </a:p>
                  </a:txBody>
                  <a:tcPr marR="731520" marT="27432" marB="27432">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extLst>
                  <a:ext uri="{0D108BD9-81ED-4DB2-BD59-A6C34878D82A}">
                    <a16:rowId xmlns:a16="http://schemas.microsoft.com/office/drawing/2014/main" val="1891780589"/>
                  </a:ext>
                </a:extLst>
              </a:tr>
              <a:tr h="320040">
                <a:tc>
                  <a:txBody>
                    <a:bodyPr/>
                    <a:lstStyle/>
                    <a:p>
                      <a:pPr marL="0" algn="l">
                        <a:lnSpc>
                          <a:spcPct val="100000"/>
                        </a:lnSpc>
                      </a:pPr>
                      <a:r>
                        <a:rPr sz="1600" b="0" dirty="0">
                          <a:solidFill>
                            <a:srgbClr val="231F20"/>
                          </a:solidFill>
                          <a:latin typeface="+mj-lt"/>
                          <a:cs typeface="Proxima Nova Lt"/>
                        </a:rPr>
                        <a:t>1970 to 1979</a:t>
                      </a:r>
                      <a:endParaRPr sz="1600" dirty="0">
                        <a:latin typeface="+mj-lt"/>
                        <a:cs typeface="Proxima Nova Lt"/>
                      </a:endParaRPr>
                    </a:p>
                  </a:txBody>
                  <a:tcPr marL="182880" marT="27432" marB="27432">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tc>
                  <a:txBody>
                    <a:bodyPr/>
                    <a:lstStyle/>
                    <a:p>
                      <a:pPr marL="0" algn="r">
                        <a:lnSpc>
                          <a:spcPct val="100000"/>
                        </a:lnSpc>
                      </a:pPr>
                      <a:r>
                        <a:rPr sz="1600" b="0" dirty="0">
                          <a:solidFill>
                            <a:srgbClr val="231F20"/>
                          </a:solidFill>
                          <a:latin typeface="+mj-lt"/>
                          <a:cs typeface="Proxima Nova Lt"/>
                        </a:rPr>
                        <a:t>19.2</a:t>
                      </a:r>
                      <a:endParaRPr sz="1600" dirty="0">
                        <a:latin typeface="+mj-lt"/>
                        <a:cs typeface="Proxima Nova Lt"/>
                      </a:endParaRPr>
                    </a:p>
                  </a:txBody>
                  <a:tcPr marR="457200" marT="27432" marB="27432">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sz="1600" dirty="0"/>
                        <a:t>6.8</a:t>
                      </a:r>
                      <a:endParaRPr kumimoji="0" lang="en-US" sz="1600" b="0" i="0" u="none" strike="noStrike" kern="1200" cap="none" spc="0" normalizeH="0" baseline="0" noProof="0" dirty="0">
                        <a:ln>
                          <a:noFill/>
                        </a:ln>
                        <a:solidFill>
                          <a:srgbClr val="292934"/>
                        </a:solidFill>
                        <a:effectLst/>
                        <a:uLnTx/>
                        <a:uFillTx/>
                        <a:latin typeface="+mn-lt"/>
                        <a:ea typeface="+mn-ea"/>
                        <a:cs typeface="Proxima Nova Lt"/>
                      </a:endParaRPr>
                    </a:p>
                  </a:txBody>
                  <a:tcPr marR="1463040" marT="27432" marB="2743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tc>
                  <a:txBody>
                    <a:bodyPr/>
                    <a:lstStyle/>
                    <a:p>
                      <a:pPr marL="0" algn="r">
                        <a:lnSpc>
                          <a:spcPct val="100000"/>
                        </a:lnSpc>
                      </a:pPr>
                      <a:r>
                        <a:rPr sz="1600" b="0" dirty="0">
                          <a:solidFill>
                            <a:srgbClr val="231F20"/>
                          </a:solidFill>
                          <a:latin typeface="+mj-lt"/>
                          <a:cs typeface="Proxima Nova Lt"/>
                        </a:rPr>
                        <a:t>1.8</a:t>
                      </a:r>
                      <a:endParaRPr sz="1600" dirty="0">
                        <a:latin typeface="+mj-lt"/>
                        <a:cs typeface="Proxima Nova Lt"/>
                      </a:endParaRPr>
                    </a:p>
                  </a:txBody>
                  <a:tcPr marR="731520" marT="27432" marB="27432">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extLst>
                  <a:ext uri="{0D108BD9-81ED-4DB2-BD59-A6C34878D82A}">
                    <a16:rowId xmlns:a16="http://schemas.microsoft.com/office/drawing/2014/main" val="1330334095"/>
                  </a:ext>
                </a:extLst>
              </a:tr>
              <a:tr h="320040">
                <a:tc>
                  <a:txBody>
                    <a:bodyPr/>
                    <a:lstStyle/>
                    <a:p>
                      <a:pPr marL="0" algn="l">
                        <a:lnSpc>
                          <a:spcPct val="100000"/>
                        </a:lnSpc>
                      </a:pPr>
                      <a:r>
                        <a:rPr sz="1600" b="0" dirty="0">
                          <a:solidFill>
                            <a:srgbClr val="231F20"/>
                          </a:solidFill>
                          <a:latin typeface="+mj-lt"/>
                          <a:cs typeface="Proxima Nova Lt"/>
                        </a:rPr>
                        <a:t>1980 to 1989</a:t>
                      </a:r>
                      <a:endParaRPr sz="1600" dirty="0">
                        <a:latin typeface="+mj-lt"/>
                        <a:cs typeface="Proxima Nova Lt"/>
                      </a:endParaRPr>
                    </a:p>
                  </a:txBody>
                  <a:tcPr marL="182880" marT="27432" marB="27432">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tc>
                  <a:txBody>
                    <a:bodyPr/>
                    <a:lstStyle/>
                    <a:p>
                      <a:pPr marL="0" algn="r">
                        <a:lnSpc>
                          <a:spcPct val="100000"/>
                        </a:lnSpc>
                      </a:pPr>
                      <a:r>
                        <a:rPr sz="1600" b="0" dirty="0">
                          <a:solidFill>
                            <a:srgbClr val="231F20"/>
                          </a:solidFill>
                          <a:latin typeface="+mj-lt"/>
                          <a:cs typeface="Proxima Nova Lt"/>
                        </a:rPr>
                        <a:t>12.7</a:t>
                      </a:r>
                      <a:endParaRPr sz="1600" dirty="0">
                        <a:latin typeface="+mj-lt"/>
                        <a:cs typeface="Proxima Nova Lt"/>
                      </a:endParaRPr>
                    </a:p>
                  </a:txBody>
                  <a:tcPr marR="457200" marT="27432" marB="27432">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tc>
                  <a:txBody>
                    <a:bodyPr/>
                    <a:lstStyle/>
                    <a:p>
                      <a:pPr marL="0" algn="r">
                        <a:lnSpc>
                          <a:spcPct val="100000"/>
                        </a:lnSpc>
                      </a:pPr>
                      <a:r>
                        <a:rPr sz="1600" b="0" dirty="0">
                          <a:solidFill>
                            <a:srgbClr val="231F20"/>
                          </a:solidFill>
                          <a:latin typeface="+mj-lt"/>
                          <a:cs typeface="Proxima Nova Lt"/>
                        </a:rPr>
                        <a:t>15.1</a:t>
                      </a:r>
                      <a:endParaRPr sz="1600" dirty="0">
                        <a:latin typeface="+mj-lt"/>
                        <a:cs typeface="Proxima Nova Lt"/>
                      </a:endParaRPr>
                    </a:p>
                  </a:txBody>
                  <a:tcPr marR="1463040" marT="27432" marB="27432">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tc>
                  <a:txBody>
                    <a:bodyPr/>
                    <a:lstStyle/>
                    <a:p>
                      <a:pPr marL="0" algn="r">
                        <a:lnSpc>
                          <a:spcPct val="100000"/>
                        </a:lnSpc>
                      </a:pPr>
                      <a:r>
                        <a:rPr sz="1600" b="0" dirty="0">
                          <a:solidFill>
                            <a:srgbClr val="231F20"/>
                          </a:solidFill>
                          <a:latin typeface="+mj-lt"/>
                          <a:cs typeface="Proxima Nova Lt"/>
                        </a:rPr>
                        <a:t>2.6</a:t>
                      </a:r>
                      <a:endParaRPr sz="1600" dirty="0">
                        <a:latin typeface="+mj-lt"/>
                        <a:cs typeface="Proxima Nova Lt"/>
                      </a:endParaRPr>
                    </a:p>
                  </a:txBody>
                  <a:tcPr marR="731520" marT="27432" marB="27432">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extLst>
                  <a:ext uri="{0D108BD9-81ED-4DB2-BD59-A6C34878D82A}">
                    <a16:rowId xmlns:a16="http://schemas.microsoft.com/office/drawing/2014/main" val="1361178838"/>
                  </a:ext>
                </a:extLst>
              </a:tr>
              <a:tr h="320040">
                <a:tc>
                  <a:txBody>
                    <a:bodyPr/>
                    <a:lstStyle/>
                    <a:p>
                      <a:pPr marL="0" algn="l">
                        <a:lnSpc>
                          <a:spcPct val="100000"/>
                        </a:lnSpc>
                      </a:pPr>
                      <a:r>
                        <a:rPr sz="1600" b="0" dirty="0">
                          <a:solidFill>
                            <a:srgbClr val="231F20"/>
                          </a:solidFill>
                          <a:latin typeface="+mj-lt"/>
                          <a:cs typeface="Proxima Nova Lt"/>
                        </a:rPr>
                        <a:t>1990 to 1999</a:t>
                      </a:r>
                      <a:endParaRPr sz="1600" dirty="0">
                        <a:latin typeface="+mj-lt"/>
                        <a:cs typeface="Proxima Nova Lt"/>
                      </a:endParaRPr>
                    </a:p>
                  </a:txBody>
                  <a:tcPr marL="182880" marT="27432" marB="27432">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tc>
                  <a:txBody>
                    <a:bodyPr/>
                    <a:lstStyle/>
                    <a:p>
                      <a:pPr marL="0" algn="r">
                        <a:lnSpc>
                          <a:spcPct val="100000"/>
                        </a:lnSpc>
                      </a:pPr>
                      <a:r>
                        <a:rPr sz="1600" b="0" dirty="0">
                          <a:solidFill>
                            <a:srgbClr val="231F20"/>
                          </a:solidFill>
                          <a:latin typeface="+mj-lt"/>
                          <a:cs typeface="Proxima Nova Lt"/>
                        </a:rPr>
                        <a:t>14.2</a:t>
                      </a:r>
                      <a:endParaRPr sz="1600" dirty="0">
                        <a:latin typeface="+mj-lt"/>
                        <a:cs typeface="Proxima Nova Lt"/>
                      </a:endParaRPr>
                    </a:p>
                  </a:txBody>
                  <a:tcPr marR="457200" marT="27432" marB="27432">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tc>
                  <a:txBody>
                    <a:bodyPr/>
                    <a:lstStyle/>
                    <a:p>
                      <a:pPr marL="0" algn="r">
                        <a:lnSpc>
                          <a:spcPct val="100000"/>
                        </a:lnSpc>
                      </a:pPr>
                      <a:r>
                        <a:rPr sz="1600" b="0" dirty="0">
                          <a:solidFill>
                            <a:srgbClr val="231F20"/>
                          </a:solidFill>
                          <a:latin typeface="+mj-lt"/>
                          <a:cs typeface="Proxima Nova Lt"/>
                        </a:rPr>
                        <a:t>12.8</a:t>
                      </a:r>
                      <a:endParaRPr sz="1600" dirty="0">
                        <a:latin typeface="+mj-lt"/>
                        <a:cs typeface="Proxima Nova Lt"/>
                      </a:endParaRPr>
                    </a:p>
                  </a:txBody>
                  <a:tcPr marR="1463040" marT="27432" marB="27432">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tc>
                  <a:txBody>
                    <a:bodyPr/>
                    <a:lstStyle/>
                    <a:p>
                      <a:pPr marL="0" algn="r">
                        <a:lnSpc>
                          <a:spcPct val="100000"/>
                        </a:lnSpc>
                      </a:pPr>
                      <a:r>
                        <a:rPr sz="1600" b="0" dirty="0">
                          <a:solidFill>
                            <a:srgbClr val="231F20"/>
                          </a:solidFill>
                          <a:latin typeface="+mj-lt"/>
                          <a:cs typeface="Proxima Nova Lt"/>
                        </a:rPr>
                        <a:t>1.2</a:t>
                      </a:r>
                      <a:endParaRPr sz="1600" dirty="0">
                        <a:latin typeface="+mj-lt"/>
                        <a:cs typeface="Proxima Nova Lt"/>
                      </a:endParaRPr>
                    </a:p>
                  </a:txBody>
                  <a:tcPr marR="731520" marT="27432" marB="27432">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extLst>
                  <a:ext uri="{0D108BD9-81ED-4DB2-BD59-A6C34878D82A}">
                    <a16:rowId xmlns:a16="http://schemas.microsoft.com/office/drawing/2014/main" val="1657018809"/>
                  </a:ext>
                </a:extLst>
              </a:tr>
              <a:tr h="320040">
                <a:tc>
                  <a:txBody>
                    <a:bodyPr/>
                    <a:lstStyle/>
                    <a:p>
                      <a:pPr marL="0" algn="l">
                        <a:lnSpc>
                          <a:spcPct val="100000"/>
                        </a:lnSpc>
                      </a:pPr>
                      <a:r>
                        <a:rPr sz="1600" b="0" dirty="0">
                          <a:solidFill>
                            <a:srgbClr val="231F20"/>
                          </a:solidFill>
                          <a:latin typeface="+mj-lt"/>
                          <a:cs typeface="Proxima Nova Lt"/>
                        </a:rPr>
                        <a:t>2000 to 2009</a:t>
                      </a:r>
                      <a:endParaRPr sz="1600" dirty="0">
                        <a:latin typeface="+mj-lt"/>
                        <a:cs typeface="Proxima Nova Lt"/>
                      </a:endParaRPr>
                    </a:p>
                  </a:txBody>
                  <a:tcPr marL="182880" marT="27432" marB="27432">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tc>
                  <a:txBody>
                    <a:bodyPr/>
                    <a:lstStyle/>
                    <a:p>
                      <a:pPr marL="0" algn="r">
                        <a:lnSpc>
                          <a:spcPct val="100000"/>
                        </a:lnSpc>
                      </a:pPr>
                      <a:r>
                        <a:rPr sz="1600" b="0" dirty="0">
                          <a:solidFill>
                            <a:srgbClr val="231F20"/>
                          </a:solidFill>
                          <a:latin typeface="+mj-lt"/>
                          <a:cs typeface="Proxima Nova Lt"/>
                        </a:rPr>
                        <a:t>20.4</a:t>
                      </a:r>
                      <a:endParaRPr sz="1600" dirty="0">
                        <a:latin typeface="+mj-lt"/>
                        <a:cs typeface="Proxima Nova Lt"/>
                      </a:endParaRPr>
                    </a:p>
                  </a:txBody>
                  <a:tcPr marR="457200" marT="27432" marB="27432">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tc>
                  <a:txBody>
                    <a:bodyPr/>
                    <a:lstStyle/>
                    <a:p>
                      <a:pPr marL="0" algn="r">
                        <a:lnSpc>
                          <a:spcPct val="100000"/>
                        </a:lnSpc>
                      </a:pPr>
                      <a:r>
                        <a:rPr sz="1600" b="0" dirty="0">
                          <a:solidFill>
                            <a:srgbClr val="231F20"/>
                          </a:solidFill>
                          <a:latin typeface="+mj-lt"/>
                          <a:cs typeface="Proxima Nova Lt"/>
                        </a:rPr>
                        <a:t>10.3</a:t>
                      </a:r>
                      <a:endParaRPr sz="1600" dirty="0">
                        <a:latin typeface="+mj-lt"/>
                        <a:cs typeface="Proxima Nova Lt"/>
                      </a:endParaRPr>
                    </a:p>
                  </a:txBody>
                  <a:tcPr marR="1463040" marT="27432" marB="27432">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tc>
                  <a:txBody>
                    <a:bodyPr/>
                    <a:lstStyle/>
                    <a:p>
                      <a:pPr marL="0" algn="r">
                        <a:lnSpc>
                          <a:spcPct val="100000"/>
                        </a:lnSpc>
                      </a:pPr>
                      <a:r>
                        <a:rPr sz="1600" b="0" dirty="0">
                          <a:solidFill>
                            <a:srgbClr val="231F20"/>
                          </a:solidFill>
                          <a:latin typeface="+mj-lt"/>
                          <a:cs typeface="Proxima Nova Lt"/>
                        </a:rPr>
                        <a:t>1.9</a:t>
                      </a:r>
                      <a:endParaRPr sz="1600" dirty="0">
                        <a:latin typeface="+mj-lt"/>
                        <a:cs typeface="Proxima Nova Lt"/>
                      </a:endParaRPr>
                    </a:p>
                  </a:txBody>
                  <a:tcPr marR="731520" marT="27432" marB="27432">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extLst>
                  <a:ext uri="{0D108BD9-81ED-4DB2-BD59-A6C34878D82A}">
                    <a16:rowId xmlns:a16="http://schemas.microsoft.com/office/drawing/2014/main" val="3967544507"/>
                  </a:ext>
                </a:extLst>
              </a:tr>
              <a:tr h="320040">
                <a:tc>
                  <a:txBody>
                    <a:bodyPr/>
                    <a:lstStyle/>
                    <a:p>
                      <a:pPr marL="0" algn="l">
                        <a:lnSpc>
                          <a:spcPct val="100000"/>
                        </a:lnSpc>
                      </a:pPr>
                      <a:r>
                        <a:rPr sz="1600" b="0" dirty="0">
                          <a:solidFill>
                            <a:srgbClr val="231F20"/>
                          </a:solidFill>
                          <a:latin typeface="+mj-lt"/>
                          <a:cs typeface="Proxima Nova Lt"/>
                        </a:rPr>
                        <a:t>2010 to 2017</a:t>
                      </a:r>
                      <a:endParaRPr sz="1600" dirty="0">
                        <a:latin typeface="+mj-lt"/>
                        <a:cs typeface="Proxima Nova Lt"/>
                      </a:endParaRPr>
                    </a:p>
                  </a:txBody>
                  <a:tcPr marL="182880" marT="27432" marB="27432">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tc>
                  <a:txBody>
                    <a:bodyPr/>
                    <a:lstStyle/>
                    <a:p>
                      <a:pPr marL="0" algn="r">
                        <a:lnSpc>
                          <a:spcPct val="100000"/>
                        </a:lnSpc>
                      </a:pPr>
                      <a:r>
                        <a:rPr sz="1600" b="0" dirty="0">
                          <a:solidFill>
                            <a:srgbClr val="231F20"/>
                          </a:solidFill>
                          <a:latin typeface="+mj-lt"/>
                          <a:cs typeface="Proxima Nova Lt"/>
                        </a:rPr>
                        <a:t>10.1</a:t>
                      </a:r>
                      <a:endParaRPr sz="1600" dirty="0">
                        <a:latin typeface="+mj-lt"/>
                        <a:cs typeface="Proxima Nova Lt"/>
                      </a:endParaRPr>
                    </a:p>
                  </a:txBody>
                  <a:tcPr marR="457200" marT="27432" marB="27432">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tc>
                  <a:txBody>
                    <a:bodyPr/>
                    <a:lstStyle/>
                    <a:p>
                      <a:pPr marL="0" algn="r">
                        <a:lnSpc>
                          <a:spcPct val="100000"/>
                        </a:lnSpc>
                      </a:pPr>
                      <a:r>
                        <a:rPr sz="1600" b="0" dirty="0">
                          <a:solidFill>
                            <a:srgbClr val="231F20"/>
                          </a:solidFill>
                          <a:latin typeface="+mj-lt"/>
                          <a:cs typeface="Proxima Nova Lt"/>
                        </a:rPr>
                        <a:t>13.9</a:t>
                      </a:r>
                      <a:endParaRPr sz="1600" dirty="0">
                        <a:latin typeface="+mj-lt"/>
                        <a:cs typeface="Proxima Nova Lt"/>
                      </a:endParaRPr>
                    </a:p>
                  </a:txBody>
                  <a:tcPr marR="1463040" marT="27432" marB="27432">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tc>
                  <a:txBody>
                    <a:bodyPr/>
                    <a:lstStyle/>
                    <a:p>
                      <a:pPr marL="0" algn="r">
                        <a:lnSpc>
                          <a:spcPct val="100000"/>
                        </a:lnSpc>
                      </a:pPr>
                      <a:r>
                        <a:rPr sz="1600" b="0" dirty="0">
                          <a:solidFill>
                            <a:srgbClr val="231F20"/>
                          </a:solidFill>
                          <a:latin typeface="+mj-lt"/>
                          <a:cs typeface="Proxima Nova Lt"/>
                        </a:rPr>
                        <a:t>0.5</a:t>
                      </a:r>
                      <a:endParaRPr sz="1600" dirty="0">
                        <a:latin typeface="+mj-lt"/>
                        <a:cs typeface="Proxima Nova Lt"/>
                      </a:endParaRPr>
                    </a:p>
                  </a:txBody>
                  <a:tcPr marR="731520" marT="27432" marB="27432">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extLst>
                  <a:ext uri="{0D108BD9-81ED-4DB2-BD59-A6C34878D82A}">
                    <a16:rowId xmlns:a16="http://schemas.microsoft.com/office/drawing/2014/main" val="3490777785"/>
                  </a:ext>
                </a:extLst>
              </a:tr>
            </a:tbl>
          </a:graphicData>
        </a:graphic>
      </p:graphicFrame>
      <p:sp>
        <p:nvSpPr>
          <p:cNvPr id="6" name="Content Placeholder 5"/>
          <p:cNvSpPr>
            <a:spLocks noGrp="1"/>
          </p:cNvSpPr>
          <p:nvPr>
            <p:ph idx="12"/>
          </p:nvPr>
        </p:nvSpPr>
        <p:spPr>
          <a:xfrm>
            <a:off x="443625" y="6263640"/>
            <a:ext cx="7955280" cy="365760"/>
          </a:xfrm>
        </p:spPr>
        <p:txBody>
          <a:bodyPr/>
          <a:lstStyle/>
          <a:p>
            <a:r>
              <a:rPr lang="en-US" sz="1600" dirty="0"/>
              <a:t>Some decades experience higher risk than others in each asset class.</a:t>
            </a:r>
          </a:p>
        </p:txBody>
      </p:sp>
    </p:spTree>
    <p:extLst>
      <p:ext uri="{BB962C8B-B14F-4D97-AF65-F5344CB8AC3E}">
        <p14:creationId xmlns:p14="http://schemas.microsoft.com/office/powerpoint/2010/main" val="240297479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Risk versus Return</a:t>
            </a:r>
            <a:endParaRPr lang="en-US" sz="1500" dirty="0"/>
          </a:p>
        </p:txBody>
      </p:sp>
      <p:sp>
        <p:nvSpPr>
          <p:cNvPr id="3" name="Content Placeholder 2"/>
          <p:cNvSpPr>
            <a:spLocks noGrp="1"/>
          </p:cNvSpPr>
          <p:nvPr>
            <p:ph idx="1"/>
          </p:nvPr>
        </p:nvSpPr>
        <p:spPr>
          <a:xfrm>
            <a:off x="443625" y="1295400"/>
            <a:ext cx="8229600" cy="5303520"/>
          </a:xfrm>
        </p:spPr>
        <p:txBody>
          <a:bodyPr/>
          <a:lstStyle/>
          <a:p>
            <a:r>
              <a:rPr lang="en-US" altLang="en-US" dirty="0"/>
              <a:t>How much extra return can you expect for taking more risk?</a:t>
            </a:r>
          </a:p>
          <a:p>
            <a:pPr lvl="1"/>
            <a:r>
              <a:rPr lang="en-US" altLang="en-US" dirty="0"/>
              <a:t>This is known as the trade-off between risk and return.</a:t>
            </a:r>
          </a:p>
          <a:p>
            <a:r>
              <a:rPr lang="en-US" altLang="en-US" dirty="0"/>
              <a:t>The </a:t>
            </a:r>
            <a:r>
              <a:rPr lang="en-US" altLang="en-US" b="1" dirty="0"/>
              <a:t>coefficient of variation </a:t>
            </a:r>
            <a:r>
              <a:rPr lang="en-US" altLang="en-US" dirty="0"/>
              <a:t>(</a:t>
            </a:r>
            <a:r>
              <a:rPr lang="en-US" altLang="en-US" dirty="0" err="1"/>
              <a:t>CoV</a:t>
            </a:r>
            <a:r>
              <a:rPr lang="en-US" altLang="en-US" dirty="0"/>
              <a:t>) is a relative measure of the risk-vs-reward relationship.</a:t>
            </a:r>
          </a:p>
        </p:txBody>
      </p:sp>
    </p:spTree>
    <p:extLst>
      <p:ext uri="{BB962C8B-B14F-4D97-AF65-F5344CB8AC3E}">
        <p14:creationId xmlns:p14="http://schemas.microsoft.com/office/powerpoint/2010/main" val="355886557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Coefficient of Variation</a:t>
            </a:r>
            <a:endParaRPr lang="en-US" sz="1500" dirty="0"/>
          </a:p>
        </p:txBody>
      </p:sp>
      <p:sp>
        <p:nvSpPr>
          <p:cNvPr id="3" name="Content Placeholder 2"/>
          <p:cNvSpPr>
            <a:spLocks noGrp="1"/>
          </p:cNvSpPr>
          <p:nvPr>
            <p:ph idx="1"/>
          </p:nvPr>
        </p:nvSpPr>
        <p:spPr>
          <a:xfrm>
            <a:off x="443625" y="1295400"/>
            <a:ext cx="8229600" cy="2667000"/>
          </a:xfrm>
        </p:spPr>
        <p:txBody>
          <a:bodyPr/>
          <a:lstStyle/>
          <a:p>
            <a:r>
              <a:rPr lang="en-US" altLang="en-US" dirty="0"/>
              <a:t>The coefficient of variation is calculated by dividing standard deviation by average return.</a:t>
            </a:r>
          </a:p>
          <a:p>
            <a:pPr lvl="1"/>
            <a:r>
              <a:rPr lang="en-US" altLang="en-US" dirty="0"/>
              <a:t>Interpreted as the amount of risk (measured by volatility) per unit of return.</a:t>
            </a:r>
          </a:p>
        </p:txBody>
      </p:sp>
      <p:graphicFrame>
        <p:nvGraphicFramePr>
          <p:cNvPr id="4" name="Object 3"/>
          <p:cNvGraphicFramePr>
            <a:graphicFrameLocks noChangeAspect="1"/>
          </p:cNvGraphicFramePr>
          <p:nvPr>
            <p:extLst>
              <p:ext uri="{D42A27DB-BD31-4B8C-83A1-F6EECF244321}">
                <p14:modId xmlns:p14="http://schemas.microsoft.com/office/powerpoint/2010/main" val="4026425778"/>
              </p:ext>
            </p:extLst>
          </p:nvPr>
        </p:nvGraphicFramePr>
        <p:xfrm>
          <a:off x="914400" y="4495800"/>
          <a:ext cx="7019367" cy="1371600"/>
        </p:xfrm>
        <a:graphic>
          <a:graphicData uri="http://schemas.openxmlformats.org/presentationml/2006/ole">
            <mc:AlternateContent xmlns:mc="http://schemas.openxmlformats.org/markup-compatibility/2006">
              <mc:Choice xmlns:v="urn:schemas-microsoft-com:vml" Requires="v">
                <p:oleObj spid="_x0000_s75799" name="Equation" r:id="rId3" imgW="3314520" imgH="647640" progId="Equation.DSMT4">
                  <p:embed/>
                </p:oleObj>
              </mc:Choice>
              <mc:Fallback>
                <p:oleObj name="Equation" r:id="rId3" imgW="3314520" imgH="647640" progId="Equation.DSMT4">
                  <p:embed/>
                  <p:pic>
                    <p:nvPicPr>
                      <p:cNvPr id="0" name=""/>
                      <p:cNvPicPr/>
                      <p:nvPr/>
                    </p:nvPicPr>
                    <p:blipFill>
                      <a:blip r:embed="rId4"/>
                      <a:stretch>
                        <a:fillRect/>
                      </a:stretch>
                    </p:blipFill>
                    <p:spPr>
                      <a:xfrm>
                        <a:off x="914400" y="4495800"/>
                        <a:ext cx="7019367" cy="1371600"/>
                      </a:xfrm>
                      <a:prstGeom prst="rect">
                        <a:avLst/>
                      </a:prstGeom>
                    </p:spPr>
                  </p:pic>
                </p:oleObj>
              </mc:Fallback>
            </mc:AlternateContent>
          </a:graphicData>
        </a:graphic>
      </p:graphicFrame>
    </p:spTree>
    <p:extLst>
      <p:ext uri="{BB962C8B-B14F-4D97-AF65-F5344CB8AC3E}">
        <p14:creationId xmlns:p14="http://schemas.microsoft.com/office/powerpoint/2010/main" val="9915071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Forming Portfolios</a:t>
            </a:r>
            <a:endParaRPr lang="en-US" sz="1500" dirty="0"/>
          </a:p>
        </p:txBody>
      </p:sp>
      <p:sp>
        <p:nvSpPr>
          <p:cNvPr id="3" name="Content Placeholder 2"/>
          <p:cNvSpPr>
            <a:spLocks noGrp="1"/>
          </p:cNvSpPr>
          <p:nvPr>
            <p:ph idx="1"/>
          </p:nvPr>
        </p:nvSpPr>
        <p:spPr>
          <a:xfrm>
            <a:off x="443625" y="1295400"/>
            <a:ext cx="8229600" cy="5105400"/>
          </a:xfrm>
        </p:spPr>
        <p:txBody>
          <a:bodyPr/>
          <a:lstStyle/>
          <a:p>
            <a:r>
              <a:rPr lang="en-US" altLang="en-US" dirty="0"/>
              <a:t>A </a:t>
            </a:r>
            <a:r>
              <a:rPr lang="en-US" altLang="en-US" b="1" dirty="0"/>
              <a:t>portfolio</a:t>
            </a:r>
            <a:r>
              <a:rPr lang="en-US" altLang="en-US" dirty="0"/>
              <a:t> is a combination of investment assets held by an investor.</a:t>
            </a:r>
          </a:p>
          <a:p>
            <a:pPr lvl="1"/>
            <a:r>
              <a:rPr lang="en-US" altLang="en-US" dirty="0"/>
              <a:t>Combining stocks into portfolios can reduce many sources of stock risk.</a:t>
            </a:r>
          </a:p>
          <a:p>
            <a:pPr>
              <a:spcBef>
                <a:spcPts val="4200"/>
              </a:spcBef>
            </a:pPr>
            <a:r>
              <a:rPr lang="en-US" altLang="en-US" b="1" dirty="0"/>
              <a:t>Diversification</a:t>
            </a:r>
            <a:r>
              <a:rPr lang="en-US" altLang="en-US" dirty="0"/>
              <a:t> is the process of putting money into different types of investments for the purpose of reducing the overall risk of the portfolio.</a:t>
            </a:r>
          </a:p>
        </p:txBody>
      </p:sp>
    </p:spTree>
    <p:extLst>
      <p:ext uri="{BB962C8B-B14F-4D97-AF65-F5344CB8AC3E}">
        <p14:creationId xmlns:p14="http://schemas.microsoft.com/office/powerpoint/2010/main" val="84854402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Diversifying to Reduce Risk</a:t>
            </a:r>
            <a:endParaRPr lang="en-US" sz="1500" dirty="0"/>
          </a:p>
        </p:txBody>
      </p:sp>
      <p:sp>
        <p:nvSpPr>
          <p:cNvPr id="3" name="Content Placeholder 2"/>
          <p:cNvSpPr>
            <a:spLocks noGrp="1"/>
          </p:cNvSpPr>
          <p:nvPr>
            <p:ph idx="1"/>
          </p:nvPr>
        </p:nvSpPr>
        <p:spPr>
          <a:xfrm>
            <a:off x="443625" y="1295400"/>
            <a:ext cx="8229600" cy="4038600"/>
          </a:xfrm>
        </p:spPr>
        <p:txBody>
          <a:bodyPr/>
          <a:lstStyle/>
          <a:p>
            <a:r>
              <a:rPr lang="en-US" altLang="en-US" dirty="0"/>
              <a:t>Two main components of total risk.</a:t>
            </a:r>
          </a:p>
          <a:p>
            <a:pPr lvl="1"/>
            <a:r>
              <a:rPr lang="en-US" altLang="en-US" b="1" dirty="0"/>
              <a:t>Firm-specific risk </a:t>
            </a:r>
            <a:r>
              <a:rPr lang="en-US" altLang="en-US" dirty="0"/>
              <a:t>(aka</a:t>
            </a:r>
            <a:r>
              <a:rPr lang="en-US" altLang="en-US" b="1" dirty="0"/>
              <a:t> diversifiable risk</a:t>
            </a:r>
            <a:r>
              <a:rPr lang="en-US" altLang="en-US" dirty="0"/>
              <a:t>)</a:t>
            </a:r>
            <a:r>
              <a:rPr lang="en-US" altLang="en-US" b="1" dirty="0"/>
              <a:t> </a:t>
            </a:r>
            <a:r>
              <a:rPr lang="en-US" altLang="en-US" dirty="0"/>
              <a:t>is the portion of total risk that is attributable to firm or industry factors.</a:t>
            </a:r>
          </a:p>
          <a:p>
            <a:pPr lvl="2"/>
            <a:r>
              <a:rPr lang="en-US" altLang="en-US" dirty="0"/>
              <a:t>Can be reduced through diversification.</a:t>
            </a:r>
          </a:p>
          <a:p>
            <a:pPr lvl="1"/>
            <a:r>
              <a:rPr lang="en-US" altLang="en-US" b="1" dirty="0"/>
              <a:t>Market risk </a:t>
            </a:r>
            <a:r>
              <a:rPr lang="en-US" altLang="en-US" dirty="0"/>
              <a:t>(aka </a:t>
            </a:r>
            <a:r>
              <a:rPr lang="en-US" altLang="en-US" b="1" dirty="0" err="1"/>
              <a:t>nondiversifiable</a:t>
            </a:r>
            <a:r>
              <a:rPr lang="en-US" altLang="en-US" b="1" dirty="0"/>
              <a:t> risk</a:t>
            </a:r>
            <a:r>
              <a:rPr lang="en-US" altLang="en-US" dirty="0"/>
              <a:t>)</a:t>
            </a:r>
            <a:r>
              <a:rPr lang="en-US" altLang="en-US" b="1" dirty="0"/>
              <a:t> </a:t>
            </a:r>
            <a:r>
              <a:rPr lang="en-US" altLang="en-US" dirty="0"/>
              <a:t>is the portion of total risk that is attributable to overall economic factors.</a:t>
            </a:r>
          </a:p>
        </p:txBody>
      </p:sp>
      <p:graphicFrame>
        <p:nvGraphicFramePr>
          <p:cNvPr id="4" name="Object 3"/>
          <p:cNvGraphicFramePr>
            <a:graphicFrameLocks noChangeAspect="1"/>
          </p:cNvGraphicFramePr>
          <p:nvPr>
            <p:extLst>
              <p:ext uri="{D42A27DB-BD31-4B8C-83A1-F6EECF244321}">
                <p14:modId xmlns:p14="http://schemas.microsoft.com/office/powerpoint/2010/main" val="2126494076"/>
              </p:ext>
            </p:extLst>
          </p:nvPr>
        </p:nvGraphicFramePr>
        <p:xfrm>
          <a:off x="914400" y="5715000"/>
          <a:ext cx="7315200" cy="517891"/>
        </p:xfrm>
        <a:graphic>
          <a:graphicData uri="http://schemas.openxmlformats.org/presentationml/2006/ole">
            <mc:AlternateContent xmlns:mc="http://schemas.openxmlformats.org/markup-compatibility/2006">
              <mc:Choice xmlns:v="urn:schemas-microsoft-com:vml" Requires="v">
                <p:oleObj spid="_x0000_s76820" name="Equation" r:id="rId3" imgW="2869920" imgH="203040" progId="Equation.DSMT4">
                  <p:embed/>
                </p:oleObj>
              </mc:Choice>
              <mc:Fallback>
                <p:oleObj name="Equation" r:id="rId3" imgW="2869920" imgH="203040" progId="Equation.DSMT4">
                  <p:embed/>
                  <p:pic>
                    <p:nvPicPr>
                      <p:cNvPr id="0" name=""/>
                      <p:cNvPicPr/>
                      <p:nvPr/>
                    </p:nvPicPr>
                    <p:blipFill>
                      <a:blip r:embed="rId4"/>
                      <a:stretch>
                        <a:fillRect/>
                      </a:stretch>
                    </p:blipFill>
                    <p:spPr>
                      <a:xfrm>
                        <a:off x="914400" y="5715000"/>
                        <a:ext cx="7315200" cy="517891"/>
                      </a:xfrm>
                      <a:prstGeom prst="rect">
                        <a:avLst/>
                      </a:prstGeom>
                    </p:spPr>
                  </p:pic>
                </p:oleObj>
              </mc:Fallback>
            </mc:AlternateContent>
          </a:graphicData>
        </a:graphic>
      </p:graphicFrame>
    </p:spTree>
    <p:extLst>
      <p:ext uri="{BB962C8B-B14F-4D97-AF65-F5344CB8AC3E}">
        <p14:creationId xmlns:p14="http://schemas.microsoft.com/office/powerpoint/2010/main" val="289330708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4000" dirty="0"/>
              <a:t>Adding Stocks to a Portfolio Reduces Risk</a:t>
            </a:r>
          </a:p>
        </p:txBody>
      </p:sp>
      <p:pic>
        <p:nvPicPr>
          <p:cNvPr id="11" name="Picture 2" descr="Graph comparing firm-specific risk with other stocks added to the portfolio.">
            <a:extLst>
              <a:ext uri="{FF2B5EF4-FFF2-40B4-BE49-F238E27FC236}">
                <a16:creationId xmlns:a16="http://schemas.microsoft.com/office/drawing/2014/main" id="{9D4887DA-4E8B-4683-B0E5-0AD392137D09}"/>
              </a:ext>
            </a:extLst>
          </p:cNvPr>
          <p:cNvPicPr>
            <a:picLocks noGrp="1" noChangeAspect="1"/>
          </p:cNvPicPr>
          <p:nvPr>
            <p:ph idx="1"/>
          </p:nvPr>
        </p:nvPicPr>
        <p:blipFill>
          <a:blip r:embed="rId2"/>
          <a:stretch>
            <a:fillRect/>
          </a:stretch>
        </p:blipFill>
        <p:spPr>
          <a:xfrm>
            <a:off x="838200" y="1536050"/>
            <a:ext cx="7467600" cy="4564336"/>
          </a:xfrm>
          <a:prstGeom prst="rect">
            <a:avLst/>
          </a:prstGeom>
        </p:spPr>
      </p:pic>
      <p:sp>
        <p:nvSpPr>
          <p:cNvPr id="3" name="Text Placeholder 3"/>
          <p:cNvSpPr>
            <a:spLocks noGrp="1"/>
          </p:cNvSpPr>
          <p:nvPr>
            <p:ph type="body" sz="quarter" idx="13"/>
          </p:nvPr>
        </p:nvSpPr>
        <p:spPr/>
        <p:txBody>
          <a:bodyPr/>
          <a:lstStyle/>
          <a:p>
            <a:r>
              <a:rPr lang="en-US" dirty="0">
                <a:hlinkClick r:id="rId3" action="ppaction://hlinksldjump"/>
              </a:rPr>
              <a:t>Access the text alternative for these images</a:t>
            </a:r>
            <a:endParaRPr lang="en-US" dirty="0"/>
          </a:p>
        </p:txBody>
      </p:sp>
    </p:spTree>
    <p:extLst>
      <p:ext uri="{BB962C8B-B14F-4D97-AF65-F5344CB8AC3E}">
        <p14:creationId xmlns:p14="http://schemas.microsoft.com/office/powerpoint/2010/main" val="365601821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Modern Portfolio Theory</a:t>
            </a:r>
            <a:endParaRPr lang="en-US" sz="1500" dirty="0"/>
          </a:p>
        </p:txBody>
      </p:sp>
      <p:sp>
        <p:nvSpPr>
          <p:cNvPr id="3" name="Content Placeholder 2"/>
          <p:cNvSpPr>
            <a:spLocks noGrp="1"/>
          </p:cNvSpPr>
          <p:nvPr>
            <p:ph idx="1"/>
          </p:nvPr>
        </p:nvSpPr>
        <p:spPr>
          <a:xfrm>
            <a:off x="443625" y="1295400"/>
            <a:ext cx="8229600" cy="5105400"/>
          </a:xfrm>
        </p:spPr>
        <p:txBody>
          <a:bodyPr/>
          <a:lstStyle/>
          <a:p>
            <a:r>
              <a:rPr lang="en-US" altLang="en-US" dirty="0"/>
              <a:t>Harry Markowitz’s </a:t>
            </a:r>
            <a:r>
              <a:rPr lang="en-US" altLang="en-US" b="1" dirty="0"/>
              <a:t>modern portfolio theory </a:t>
            </a:r>
            <a:r>
              <a:rPr lang="en-US" altLang="en-US" dirty="0"/>
              <a:t>shows how risk reduction occurs when securities are combined and describes how to achieve the highest expected return for the desired risk level.</a:t>
            </a:r>
          </a:p>
          <a:p>
            <a:r>
              <a:rPr lang="en-US" altLang="en-US" dirty="0"/>
              <a:t>The </a:t>
            </a:r>
            <a:r>
              <a:rPr lang="en-US" altLang="en-US" b="1" dirty="0"/>
              <a:t>optimal portfolio </a:t>
            </a:r>
            <a:r>
              <a:rPr lang="en-US" altLang="en-US" dirty="0"/>
              <a:t>is the best portfolio of securities for the investor’s level of risk aversion.</a:t>
            </a:r>
          </a:p>
        </p:txBody>
      </p:sp>
    </p:spTree>
    <p:extLst>
      <p:ext uri="{BB962C8B-B14F-4D97-AF65-F5344CB8AC3E}">
        <p14:creationId xmlns:p14="http://schemas.microsoft.com/office/powerpoint/2010/main" val="79688519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Efficient Portfolios from Four Stocks</a:t>
            </a:r>
          </a:p>
        </p:txBody>
      </p:sp>
      <p:sp>
        <p:nvSpPr>
          <p:cNvPr id="3" name="Content Placeholder 2"/>
          <p:cNvSpPr>
            <a:spLocks noGrp="1"/>
          </p:cNvSpPr>
          <p:nvPr>
            <p:ph idx="1"/>
          </p:nvPr>
        </p:nvSpPr>
        <p:spPr>
          <a:xfrm>
            <a:off x="443625" y="1295400"/>
            <a:ext cx="3566160" cy="4648200"/>
          </a:xfrm>
        </p:spPr>
        <p:txBody>
          <a:bodyPr/>
          <a:lstStyle/>
          <a:p>
            <a:r>
              <a:rPr lang="en-US" altLang="en-US" sz="2800" dirty="0"/>
              <a:t>The set of portfolios that have the maximum expected return for each level of risk are known as </a:t>
            </a:r>
            <a:r>
              <a:rPr lang="en-US" altLang="en-US" sz="2800" b="1" dirty="0"/>
              <a:t>efficient portfolios.</a:t>
            </a:r>
          </a:p>
          <a:p>
            <a:r>
              <a:rPr lang="en-US" altLang="en-US" sz="2800" dirty="0"/>
              <a:t>The combination of all efficient portfolios is the efficient </a:t>
            </a:r>
            <a:r>
              <a:rPr lang="en-US" altLang="en-US" sz="2800" b="1" dirty="0"/>
              <a:t>frontier.</a:t>
            </a:r>
          </a:p>
        </p:txBody>
      </p:sp>
      <p:pic>
        <p:nvPicPr>
          <p:cNvPr id="7" name="Picture 3" descr="A graph showing points representing various portfolios, their risks, and their expected returns.">
            <a:extLst>
              <a:ext uri="{FF2B5EF4-FFF2-40B4-BE49-F238E27FC236}">
                <a16:creationId xmlns:a16="http://schemas.microsoft.com/office/drawing/2014/main" id="{A2D493C1-E2F1-44F4-A899-4FE4E4E451E2}"/>
              </a:ext>
            </a:extLst>
          </p:cNvPr>
          <p:cNvPicPr>
            <a:picLocks noGrp="1" noChangeAspect="1"/>
          </p:cNvPicPr>
          <p:nvPr>
            <p:ph idx="10"/>
          </p:nvPr>
        </p:nvPicPr>
        <p:blipFill>
          <a:blip r:embed="rId2"/>
          <a:stretch>
            <a:fillRect/>
          </a:stretch>
        </p:blipFill>
        <p:spPr>
          <a:xfrm>
            <a:off x="4114799" y="2118360"/>
            <a:ext cx="4806102" cy="2834640"/>
          </a:xfrm>
          <a:prstGeom prst="rect">
            <a:avLst/>
          </a:prstGeom>
        </p:spPr>
      </p:pic>
      <p:sp>
        <p:nvSpPr>
          <p:cNvPr id="5" name="Text Placeholder 4"/>
          <p:cNvSpPr>
            <a:spLocks noGrp="1"/>
          </p:cNvSpPr>
          <p:nvPr>
            <p:ph type="body" sz="quarter" idx="13"/>
          </p:nvPr>
        </p:nvSpPr>
        <p:spPr/>
        <p:txBody>
          <a:bodyPr/>
          <a:lstStyle/>
          <a:p>
            <a:r>
              <a:rPr lang="en-US" dirty="0">
                <a:hlinkClick r:id="rId3" action="ppaction://hlinksldjump"/>
              </a:rPr>
              <a:t>Access the text alternative for these images</a:t>
            </a:r>
            <a:endParaRPr lang="en-US" dirty="0"/>
          </a:p>
        </p:txBody>
      </p:sp>
    </p:spTree>
    <p:extLst>
      <p:ext uri="{BB962C8B-B14F-4D97-AF65-F5344CB8AC3E}">
        <p14:creationId xmlns:p14="http://schemas.microsoft.com/office/powerpoint/2010/main" val="31076899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Diversification</a:t>
            </a:r>
            <a:endParaRPr lang="en-US" sz="1500" dirty="0"/>
          </a:p>
        </p:txBody>
      </p:sp>
      <p:sp>
        <p:nvSpPr>
          <p:cNvPr id="3" name="Content Placeholder 2"/>
          <p:cNvSpPr>
            <a:spLocks noGrp="1"/>
          </p:cNvSpPr>
          <p:nvPr>
            <p:ph idx="1"/>
          </p:nvPr>
        </p:nvSpPr>
        <p:spPr>
          <a:xfrm>
            <a:off x="443625" y="1295400"/>
            <a:ext cx="8229600" cy="5212080"/>
          </a:xfrm>
        </p:spPr>
        <p:txBody>
          <a:bodyPr/>
          <a:lstStyle/>
          <a:p>
            <a:r>
              <a:rPr lang="en-US" altLang="en-US" dirty="0"/>
              <a:t>Diversification is achieved when two stocks are subject to different kinds of events such that their returns differ over time.</a:t>
            </a:r>
          </a:p>
          <a:p>
            <a:r>
              <a:rPr lang="en-US" altLang="en-US" b="1" dirty="0"/>
              <a:t>Correlation</a:t>
            </a:r>
            <a:r>
              <a:rPr lang="en-US" altLang="en-US" dirty="0"/>
              <a:t> is a measurement of the co-movement between two variables that ranges between −1 and +1.</a:t>
            </a:r>
          </a:p>
          <a:p>
            <a:pPr lvl="1"/>
            <a:r>
              <a:rPr lang="en-US" altLang="en-US" dirty="0"/>
              <a:t>A value of +1 means the returns from two different securities move perfectly in sync.</a:t>
            </a:r>
          </a:p>
          <a:p>
            <a:pPr lvl="1"/>
            <a:r>
              <a:rPr lang="en-US" altLang="en-US" dirty="0"/>
              <a:t>A value of −1 means the returns from two securities move exactly opposite.</a:t>
            </a:r>
          </a:p>
        </p:txBody>
      </p:sp>
    </p:spTree>
    <p:extLst>
      <p:ext uri="{BB962C8B-B14F-4D97-AF65-F5344CB8AC3E}">
        <p14:creationId xmlns:p14="http://schemas.microsoft.com/office/powerpoint/2010/main" val="74773755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Introduction</a:t>
            </a:r>
            <a:endParaRPr lang="en-US" sz="1500" dirty="0"/>
          </a:p>
        </p:txBody>
      </p:sp>
      <p:sp>
        <p:nvSpPr>
          <p:cNvPr id="3" name="Content Placeholder 2"/>
          <p:cNvSpPr>
            <a:spLocks noGrp="1"/>
          </p:cNvSpPr>
          <p:nvPr>
            <p:ph idx="1"/>
          </p:nvPr>
        </p:nvSpPr>
        <p:spPr>
          <a:xfrm>
            <a:off x="443625" y="1295400"/>
            <a:ext cx="8503920" cy="5212080"/>
          </a:xfrm>
        </p:spPr>
        <p:txBody>
          <a:bodyPr/>
          <a:lstStyle/>
          <a:p>
            <a:pPr>
              <a:spcBef>
                <a:spcPts val="900"/>
              </a:spcBef>
            </a:pPr>
            <a:r>
              <a:rPr lang="en-US" altLang="en-US" dirty="0"/>
              <a:t>Compute investment’s dollar and percentage return.</a:t>
            </a:r>
          </a:p>
          <a:p>
            <a:pPr>
              <a:spcBef>
                <a:spcPts val="900"/>
              </a:spcBef>
            </a:pPr>
            <a:r>
              <a:rPr lang="en-US" altLang="en-US" dirty="0"/>
              <a:t>Find information about historical returns.</a:t>
            </a:r>
          </a:p>
          <a:p>
            <a:pPr>
              <a:spcBef>
                <a:spcPts val="900"/>
              </a:spcBef>
            </a:pPr>
            <a:r>
              <a:rPr lang="en-US" altLang="en-US" dirty="0"/>
              <a:t>Measure and evaluate total risk of investment.</a:t>
            </a:r>
          </a:p>
          <a:p>
            <a:pPr>
              <a:spcBef>
                <a:spcPts val="900"/>
              </a:spcBef>
            </a:pPr>
            <a:r>
              <a:rPr lang="en-US" altLang="en-US" dirty="0"/>
              <a:t>Recognize risk-return relationship.</a:t>
            </a:r>
          </a:p>
          <a:p>
            <a:pPr>
              <a:spcBef>
                <a:spcPts val="900"/>
              </a:spcBef>
            </a:pPr>
            <a:r>
              <a:rPr lang="en-US" altLang="en-US" dirty="0"/>
              <a:t>Take advantage of diversification.</a:t>
            </a:r>
          </a:p>
          <a:p>
            <a:pPr>
              <a:spcBef>
                <a:spcPts val="900"/>
              </a:spcBef>
            </a:pPr>
            <a:r>
              <a:rPr lang="en-US" altLang="en-US" dirty="0"/>
              <a:t>Find efficient and optimal portfolios.</a:t>
            </a:r>
          </a:p>
          <a:p>
            <a:pPr>
              <a:spcBef>
                <a:spcPts val="900"/>
              </a:spcBef>
            </a:pPr>
            <a:r>
              <a:rPr lang="en-US" altLang="en-US" dirty="0"/>
              <a:t>Compute a portfolio’s return.</a:t>
            </a:r>
          </a:p>
        </p:txBody>
      </p:sp>
    </p:spTree>
    <p:extLst>
      <p:ext uri="{BB962C8B-B14F-4D97-AF65-F5344CB8AC3E}">
        <p14:creationId xmlns:p14="http://schemas.microsoft.com/office/powerpoint/2010/main" val="243491376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Portfolio Return</a:t>
            </a:r>
            <a:endParaRPr lang="en-US" sz="1500" dirty="0"/>
          </a:p>
        </p:txBody>
      </p:sp>
      <p:sp>
        <p:nvSpPr>
          <p:cNvPr id="3" name="Content Placeholder 2"/>
          <p:cNvSpPr>
            <a:spLocks noGrp="1"/>
          </p:cNvSpPr>
          <p:nvPr>
            <p:ph idx="1"/>
          </p:nvPr>
        </p:nvSpPr>
        <p:spPr>
          <a:xfrm>
            <a:off x="443625" y="1295400"/>
            <a:ext cx="8229600" cy="3124200"/>
          </a:xfrm>
        </p:spPr>
        <p:txBody>
          <a:bodyPr/>
          <a:lstStyle/>
          <a:p>
            <a:r>
              <a:rPr lang="en-US" altLang="en-US" dirty="0"/>
              <a:t>A portfolio’s return comes directly from the returns of the portfolio securities and the proportion of the portfolio invested in each security.</a:t>
            </a:r>
          </a:p>
          <a:p>
            <a:pPr lvl="1"/>
            <a:r>
              <a:rPr lang="en-US" altLang="en-US" dirty="0"/>
              <a:t>The proportion of each stock is called a weight, and is represented by </a:t>
            </a:r>
            <a:r>
              <a:rPr lang="en-US" altLang="en-US" i="1" dirty="0"/>
              <a:t>w.</a:t>
            </a:r>
          </a:p>
        </p:txBody>
      </p:sp>
      <p:graphicFrame>
        <p:nvGraphicFramePr>
          <p:cNvPr id="4" name="Object 3"/>
          <p:cNvGraphicFramePr>
            <a:graphicFrameLocks noChangeAspect="1"/>
          </p:cNvGraphicFramePr>
          <p:nvPr>
            <p:extLst>
              <p:ext uri="{D42A27DB-BD31-4B8C-83A1-F6EECF244321}">
                <p14:modId xmlns:p14="http://schemas.microsoft.com/office/powerpoint/2010/main" val="2983988024"/>
              </p:ext>
            </p:extLst>
          </p:nvPr>
        </p:nvGraphicFramePr>
        <p:xfrm>
          <a:off x="457200" y="4654060"/>
          <a:ext cx="8229600" cy="1889576"/>
        </p:xfrm>
        <a:graphic>
          <a:graphicData uri="http://schemas.openxmlformats.org/presentationml/2006/ole">
            <mc:AlternateContent xmlns:mc="http://schemas.openxmlformats.org/markup-compatibility/2006">
              <mc:Choice xmlns:v="urn:schemas-microsoft-com:vml" Requires="v">
                <p:oleObj spid="_x0000_s77837" name="Equation" r:id="rId3" imgW="4203360" imgH="965160" progId="Equation.DSMT4">
                  <p:embed/>
                </p:oleObj>
              </mc:Choice>
              <mc:Fallback>
                <p:oleObj name="Equation" r:id="rId3" imgW="4203360" imgH="965160" progId="Equation.DSMT4">
                  <p:embed/>
                  <p:pic>
                    <p:nvPicPr>
                      <p:cNvPr id="0" name=""/>
                      <p:cNvPicPr/>
                      <p:nvPr/>
                    </p:nvPicPr>
                    <p:blipFill>
                      <a:blip r:embed="rId4"/>
                      <a:stretch>
                        <a:fillRect/>
                      </a:stretch>
                    </p:blipFill>
                    <p:spPr>
                      <a:xfrm>
                        <a:off x="457200" y="4654060"/>
                        <a:ext cx="8229600" cy="1889576"/>
                      </a:xfrm>
                      <a:prstGeom prst="rect">
                        <a:avLst/>
                      </a:prstGeom>
                    </p:spPr>
                  </p:pic>
                </p:oleObj>
              </mc:Fallback>
            </mc:AlternateContent>
          </a:graphicData>
        </a:graphic>
      </p:graphicFrame>
    </p:spTree>
    <p:extLst>
      <p:ext uri="{BB962C8B-B14F-4D97-AF65-F5344CB8AC3E}">
        <p14:creationId xmlns:p14="http://schemas.microsoft.com/office/powerpoint/2010/main" val="70202792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575560"/>
            <a:ext cx="8229600" cy="1706880"/>
          </a:xfrm>
        </p:spPr>
        <p:txBody>
          <a:bodyPr>
            <a:normAutofit/>
          </a:bodyPr>
          <a:lstStyle/>
          <a:p>
            <a:pPr algn="ctr"/>
            <a:r>
              <a:rPr lang="en-US" sz="4800" dirty="0"/>
              <a:t>Accessibility Content: Text Alternatives for Images</a:t>
            </a:r>
          </a:p>
        </p:txBody>
      </p:sp>
    </p:spTree>
    <p:extLst>
      <p:ext uri="{BB962C8B-B14F-4D97-AF65-F5344CB8AC3E}">
        <p14:creationId xmlns:p14="http://schemas.microsoft.com/office/powerpoint/2010/main" val="142262358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dirty="0"/>
              <a:t>Adding Stocks to a Portfolio Reduces Risk </a:t>
            </a:r>
            <a:r>
              <a:rPr lang="en-US" altLang="en-US" sz="3200" dirty="0"/>
              <a:t>Text Alternative</a:t>
            </a:r>
            <a:endParaRPr lang="en-US" sz="3200" dirty="0"/>
          </a:p>
        </p:txBody>
      </p:sp>
      <p:sp>
        <p:nvSpPr>
          <p:cNvPr id="3" name="Content Placeholder 2"/>
          <p:cNvSpPr>
            <a:spLocks noGrp="1"/>
          </p:cNvSpPr>
          <p:nvPr>
            <p:ph idx="1"/>
          </p:nvPr>
        </p:nvSpPr>
        <p:spPr>
          <a:xfrm>
            <a:off x="443625" y="1295400"/>
            <a:ext cx="8321040" cy="4876800"/>
          </a:xfrm>
        </p:spPr>
        <p:txBody>
          <a:bodyPr/>
          <a:lstStyle/>
          <a:p>
            <a:r>
              <a:rPr lang="en-US" sz="2800" dirty="0"/>
              <a:t>On the x-axis are companies whose stocks are added to the portfolio, in order: Staples only, Add Mattel, Add IBM, Add Newmont Mining, Add Disney, Add General Electric, All S&amp;P 500 Index; on the y-axis is the standard deviation of the portfolio. With a single stock, risk is high, but as stocks are added to the portfolio, the curve levels out at the average market risk level.</a:t>
            </a:r>
          </a:p>
        </p:txBody>
      </p:sp>
      <p:sp>
        <p:nvSpPr>
          <p:cNvPr id="5" name="Text Placeholder 3"/>
          <p:cNvSpPr>
            <a:spLocks noGrp="1"/>
          </p:cNvSpPr>
          <p:nvPr>
            <p:ph type="body" sz="quarter" idx="13"/>
          </p:nvPr>
        </p:nvSpPr>
        <p:spPr/>
        <p:txBody>
          <a:bodyPr/>
          <a:lstStyle/>
          <a:p>
            <a:r>
              <a:rPr lang="en-US" dirty="0">
                <a:hlinkClick r:id="rId2" action="ppaction://hlinksldjump"/>
              </a:rPr>
              <a:t>Return to slide containing original image</a:t>
            </a:r>
            <a:endParaRPr lang="en-US" dirty="0"/>
          </a:p>
        </p:txBody>
      </p:sp>
    </p:spTree>
    <p:extLst>
      <p:ext uri="{BB962C8B-B14F-4D97-AF65-F5344CB8AC3E}">
        <p14:creationId xmlns:p14="http://schemas.microsoft.com/office/powerpoint/2010/main" val="293177758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400" dirty="0"/>
              <a:t>Efficient Portfolios from Four Stocks </a:t>
            </a:r>
            <a:r>
              <a:rPr lang="en-US" altLang="en-US" sz="3400" dirty="0"/>
              <a:t>Text Alternative</a:t>
            </a:r>
            <a:endParaRPr lang="en-US" sz="3400" dirty="0"/>
          </a:p>
        </p:txBody>
      </p:sp>
      <p:sp>
        <p:nvSpPr>
          <p:cNvPr id="3" name="Content Placeholder 2"/>
          <p:cNvSpPr>
            <a:spLocks noGrp="1"/>
          </p:cNvSpPr>
          <p:nvPr>
            <p:ph idx="1"/>
          </p:nvPr>
        </p:nvSpPr>
        <p:spPr>
          <a:xfrm>
            <a:off x="443625" y="1295400"/>
            <a:ext cx="8321040" cy="4876800"/>
          </a:xfrm>
        </p:spPr>
        <p:txBody>
          <a:bodyPr/>
          <a:lstStyle/>
          <a:p>
            <a:r>
              <a:rPr lang="en-US" sz="2800" dirty="0"/>
              <a:t>Companies represented are IBM, Mattel, Staples, and Newmont Mining. The efficient portfolios are ones with lower risk and higher return, and are made up of combinations of stocks from the varying companies.</a:t>
            </a:r>
          </a:p>
        </p:txBody>
      </p:sp>
      <p:sp>
        <p:nvSpPr>
          <p:cNvPr id="5" name="Text Placeholder 3"/>
          <p:cNvSpPr>
            <a:spLocks noGrp="1"/>
          </p:cNvSpPr>
          <p:nvPr>
            <p:ph type="body" sz="quarter" idx="13"/>
          </p:nvPr>
        </p:nvSpPr>
        <p:spPr/>
        <p:txBody>
          <a:bodyPr/>
          <a:lstStyle/>
          <a:p>
            <a:r>
              <a:rPr lang="en-US" dirty="0">
                <a:hlinkClick r:id="rId2" action="ppaction://hlinksldjump"/>
              </a:rPr>
              <a:t>Return to slide containing original image</a:t>
            </a:r>
            <a:endParaRPr lang="en-US" dirty="0"/>
          </a:p>
        </p:txBody>
      </p:sp>
    </p:spTree>
    <p:extLst>
      <p:ext uri="{BB962C8B-B14F-4D97-AF65-F5344CB8AC3E}">
        <p14:creationId xmlns:p14="http://schemas.microsoft.com/office/powerpoint/2010/main" val="280148794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Computing Returns</a:t>
            </a:r>
            <a:endParaRPr lang="en-US" sz="1500" dirty="0"/>
          </a:p>
        </p:txBody>
      </p:sp>
      <p:sp>
        <p:nvSpPr>
          <p:cNvPr id="3" name="Content Placeholder 2"/>
          <p:cNvSpPr>
            <a:spLocks noGrp="1"/>
          </p:cNvSpPr>
          <p:nvPr>
            <p:ph idx="1"/>
          </p:nvPr>
        </p:nvSpPr>
        <p:spPr>
          <a:xfrm>
            <a:off x="443625" y="1295400"/>
            <a:ext cx="8229600" cy="5212080"/>
          </a:xfrm>
        </p:spPr>
        <p:txBody>
          <a:bodyPr/>
          <a:lstStyle/>
          <a:p>
            <a:r>
              <a:rPr lang="en-US" altLang="en-US" dirty="0"/>
              <a:t>Two methods of determining how much you have earned on each of your investments.</a:t>
            </a:r>
          </a:p>
          <a:p>
            <a:pPr lvl="1"/>
            <a:r>
              <a:rPr lang="en-US" altLang="en-US" dirty="0"/>
              <a:t>The </a:t>
            </a:r>
            <a:r>
              <a:rPr lang="en-US" altLang="en-US" b="1" dirty="0"/>
              <a:t>dollar return </a:t>
            </a:r>
            <a:r>
              <a:rPr lang="en-US" altLang="en-US" dirty="0"/>
              <a:t>is the amount of profit or loss from an investment denoted in dollars.</a:t>
            </a:r>
          </a:p>
          <a:p>
            <a:pPr lvl="1"/>
            <a:r>
              <a:rPr lang="en-US" altLang="en-US" dirty="0"/>
              <a:t>The </a:t>
            </a:r>
            <a:r>
              <a:rPr lang="en-US" altLang="en-US" b="1" dirty="0"/>
              <a:t>percentage return </a:t>
            </a:r>
            <a:r>
              <a:rPr lang="en-US" altLang="en-US" dirty="0"/>
              <a:t>is the dollar return characterized as a percentage of money invested.</a:t>
            </a:r>
          </a:p>
        </p:txBody>
      </p:sp>
    </p:spTree>
    <p:extLst>
      <p:ext uri="{BB962C8B-B14F-4D97-AF65-F5344CB8AC3E}">
        <p14:creationId xmlns:p14="http://schemas.microsoft.com/office/powerpoint/2010/main" val="30054947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Dollar Return</a:t>
            </a:r>
            <a:endParaRPr lang="en-US" sz="1500" dirty="0"/>
          </a:p>
        </p:txBody>
      </p:sp>
      <p:sp>
        <p:nvSpPr>
          <p:cNvPr id="3" name="Content Placeholder 2"/>
          <p:cNvSpPr>
            <a:spLocks noGrp="1"/>
          </p:cNvSpPr>
          <p:nvPr>
            <p:ph idx="1"/>
          </p:nvPr>
        </p:nvSpPr>
        <p:spPr>
          <a:xfrm>
            <a:off x="443625" y="1295400"/>
            <a:ext cx="8229600" cy="1752600"/>
          </a:xfrm>
        </p:spPr>
        <p:txBody>
          <a:bodyPr/>
          <a:lstStyle/>
          <a:p>
            <a:r>
              <a:rPr lang="en-US" altLang="en-US" dirty="0"/>
              <a:t>The dollar return includes capital gain (or loss) as well as any income you received over the period.</a:t>
            </a:r>
          </a:p>
        </p:txBody>
      </p:sp>
      <p:graphicFrame>
        <p:nvGraphicFramePr>
          <p:cNvPr id="4" name="Object 3"/>
          <p:cNvGraphicFramePr>
            <a:graphicFrameLocks noChangeAspect="1"/>
          </p:cNvGraphicFramePr>
          <p:nvPr>
            <p:extLst>
              <p:ext uri="{D42A27DB-BD31-4B8C-83A1-F6EECF244321}">
                <p14:modId xmlns:p14="http://schemas.microsoft.com/office/powerpoint/2010/main" val="3192070147"/>
              </p:ext>
            </p:extLst>
          </p:nvPr>
        </p:nvGraphicFramePr>
        <p:xfrm>
          <a:off x="457200" y="3733800"/>
          <a:ext cx="8229600" cy="991841"/>
        </p:xfrm>
        <a:graphic>
          <a:graphicData uri="http://schemas.openxmlformats.org/presentationml/2006/ole">
            <mc:AlternateContent xmlns:mc="http://schemas.openxmlformats.org/markup-compatibility/2006">
              <mc:Choice xmlns:v="urn:schemas-microsoft-com:vml" Requires="v">
                <p:oleObj spid="_x0000_s71720" name="Equation" r:id="rId3" imgW="3898800" imgH="469800" progId="Equation.DSMT4">
                  <p:embed/>
                </p:oleObj>
              </mc:Choice>
              <mc:Fallback>
                <p:oleObj name="Equation" r:id="rId3" imgW="3898800" imgH="469800" progId="Equation.DSMT4">
                  <p:embed/>
                  <p:pic>
                    <p:nvPicPr>
                      <p:cNvPr id="0" name=""/>
                      <p:cNvPicPr/>
                      <p:nvPr/>
                    </p:nvPicPr>
                    <p:blipFill>
                      <a:blip r:embed="rId4"/>
                      <a:stretch>
                        <a:fillRect/>
                      </a:stretch>
                    </p:blipFill>
                    <p:spPr>
                      <a:xfrm>
                        <a:off x="457200" y="3733800"/>
                        <a:ext cx="8229600" cy="991841"/>
                      </a:xfrm>
                      <a:prstGeom prst="rect">
                        <a:avLst/>
                      </a:prstGeom>
                    </p:spPr>
                  </p:pic>
                </p:oleObj>
              </mc:Fallback>
            </mc:AlternateContent>
          </a:graphicData>
        </a:graphic>
      </p:graphicFrame>
    </p:spTree>
    <p:extLst>
      <p:ext uri="{BB962C8B-B14F-4D97-AF65-F5344CB8AC3E}">
        <p14:creationId xmlns:p14="http://schemas.microsoft.com/office/powerpoint/2010/main" val="162972714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Percentage Return</a:t>
            </a:r>
            <a:endParaRPr lang="en-US" sz="1500" dirty="0"/>
          </a:p>
        </p:txBody>
      </p:sp>
      <p:sp>
        <p:nvSpPr>
          <p:cNvPr id="3" name="Content Placeholder 2"/>
          <p:cNvSpPr>
            <a:spLocks noGrp="1"/>
          </p:cNvSpPr>
          <p:nvPr>
            <p:ph idx="1"/>
          </p:nvPr>
        </p:nvSpPr>
        <p:spPr>
          <a:xfrm>
            <a:off x="443625" y="1295400"/>
            <a:ext cx="8229600" cy="2286000"/>
          </a:xfrm>
        </p:spPr>
        <p:txBody>
          <a:bodyPr/>
          <a:lstStyle/>
          <a:p>
            <a:r>
              <a:rPr lang="en-US" altLang="en-US" dirty="0"/>
              <a:t>Returns across different investments are more easily compared because they are standardized.</a:t>
            </a:r>
          </a:p>
          <a:p>
            <a:r>
              <a:rPr lang="en-US" altLang="en-US" dirty="0"/>
              <a:t>Can be used for most types of investments.</a:t>
            </a:r>
          </a:p>
        </p:txBody>
      </p:sp>
      <p:graphicFrame>
        <p:nvGraphicFramePr>
          <p:cNvPr id="4" name="Object 3"/>
          <p:cNvGraphicFramePr>
            <a:graphicFrameLocks noChangeAspect="1"/>
          </p:cNvGraphicFramePr>
          <p:nvPr>
            <p:extLst>
              <p:ext uri="{D42A27DB-BD31-4B8C-83A1-F6EECF244321}">
                <p14:modId xmlns:p14="http://schemas.microsoft.com/office/powerpoint/2010/main" val="788355776"/>
              </p:ext>
            </p:extLst>
          </p:nvPr>
        </p:nvGraphicFramePr>
        <p:xfrm>
          <a:off x="457200" y="4504534"/>
          <a:ext cx="8229600" cy="753266"/>
        </p:xfrm>
        <a:graphic>
          <a:graphicData uri="http://schemas.openxmlformats.org/presentationml/2006/ole">
            <mc:AlternateContent xmlns:mc="http://schemas.openxmlformats.org/markup-compatibility/2006">
              <mc:Choice xmlns:v="urn:schemas-microsoft-com:vml" Requires="v">
                <p:oleObj spid="_x0000_s72744" name="Equation" r:id="rId3" imgW="4724280" imgH="431640" progId="Equation.DSMT4">
                  <p:embed/>
                </p:oleObj>
              </mc:Choice>
              <mc:Fallback>
                <p:oleObj name="Equation" r:id="rId3" imgW="4724280" imgH="431640" progId="Equation.DSMT4">
                  <p:embed/>
                  <p:pic>
                    <p:nvPicPr>
                      <p:cNvPr id="4" name="Object 3"/>
                      <p:cNvPicPr/>
                      <p:nvPr/>
                    </p:nvPicPr>
                    <p:blipFill>
                      <a:blip r:embed="rId4"/>
                      <a:stretch>
                        <a:fillRect/>
                      </a:stretch>
                    </p:blipFill>
                    <p:spPr>
                      <a:xfrm>
                        <a:off x="457200" y="4504534"/>
                        <a:ext cx="8229600" cy="753266"/>
                      </a:xfrm>
                      <a:prstGeom prst="rect">
                        <a:avLst/>
                      </a:prstGeom>
                    </p:spPr>
                  </p:pic>
                </p:oleObj>
              </mc:Fallback>
            </mc:AlternateContent>
          </a:graphicData>
        </a:graphic>
      </p:graphicFrame>
    </p:spTree>
    <p:extLst>
      <p:ext uri="{BB962C8B-B14F-4D97-AF65-F5344CB8AC3E}">
        <p14:creationId xmlns:p14="http://schemas.microsoft.com/office/powerpoint/2010/main" val="111696611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Average and Geometric Mean Returns</a:t>
            </a:r>
          </a:p>
        </p:txBody>
      </p:sp>
      <p:sp>
        <p:nvSpPr>
          <p:cNvPr id="3" name="Content Placeholder 2"/>
          <p:cNvSpPr>
            <a:spLocks noGrp="1"/>
          </p:cNvSpPr>
          <p:nvPr>
            <p:ph idx="1"/>
          </p:nvPr>
        </p:nvSpPr>
        <p:spPr>
          <a:xfrm>
            <a:off x="443625" y="1295400"/>
            <a:ext cx="8229600" cy="1600200"/>
          </a:xfrm>
        </p:spPr>
        <p:txBody>
          <a:bodyPr/>
          <a:lstStyle/>
          <a:p>
            <a:r>
              <a:rPr lang="en-US" altLang="en-US" b="1" dirty="0"/>
              <a:t>Average returns </a:t>
            </a:r>
            <a:r>
              <a:rPr lang="en-US" altLang="en-US" dirty="0"/>
              <a:t>summarize the past performance of an investment and allow us to examine performance over time.</a:t>
            </a:r>
          </a:p>
        </p:txBody>
      </p:sp>
      <p:graphicFrame>
        <p:nvGraphicFramePr>
          <p:cNvPr id="7" name="Object 3"/>
          <p:cNvGraphicFramePr>
            <a:graphicFrameLocks noChangeAspect="1"/>
          </p:cNvGraphicFramePr>
          <p:nvPr>
            <p:extLst>
              <p:ext uri="{D42A27DB-BD31-4B8C-83A1-F6EECF244321}">
                <p14:modId xmlns:p14="http://schemas.microsoft.com/office/powerpoint/2010/main" val="858977866"/>
              </p:ext>
            </p:extLst>
          </p:nvPr>
        </p:nvGraphicFramePr>
        <p:xfrm>
          <a:off x="1870364" y="2860040"/>
          <a:ext cx="5818908" cy="1280160"/>
        </p:xfrm>
        <a:graphic>
          <a:graphicData uri="http://schemas.openxmlformats.org/presentationml/2006/ole">
            <mc:AlternateContent xmlns:mc="http://schemas.openxmlformats.org/markup-compatibility/2006">
              <mc:Choice xmlns:v="urn:schemas-microsoft-com:vml" Requires="v">
                <p:oleObj spid="_x0000_s73802" name="Equation" r:id="rId3" imgW="3809880" imgH="838080" progId="Equation.DSMT4">
                  <p:embed/>
                </p:oleObj>
              </mc:Choice>
              <mc:Fallback>
                <p:oleObj name="Equation" r:id="rId3" imgW="3809880" imgH="838080" progId="Equation.DSMT4">
                  <p:embed/>
                  <p:pic>
                    <p:nvPicPr>
                      <p:cNvPr id="0" name=""/>
                      <p:cNvPicPr/>
                      <p:nvPr/>
                    </p:nvPicPr>
                    <p:blipFill>
                      <a:blip r:embed="rId4"/>
                      <a:stretch>
                        <a:fillRect/>
                      </a:stretch>
                    </p:blipFill>
                    <p:spPr>
                      <a:xfrm>
                        <a:off x="1870364" y="2860040"/>
                        <a:ext cx="5818908" cy="1280160"/>
                      </a:xfrm>
                      <a:prstGeom prst="rect">
                        <a:avLst/>
                      </a:prstGeom>
                    </p:spPr>
                  </p:pic>
                </p:oleObj>
              </mc:Fallback>
            </mc:AlternateContent>
          </a:graphicData>
        </a:graphic>
      </p:graphicFrame>
      <p:sp>
        <p:nvSpPr>
          <p:cNvPr id="4" name="Content Placeholder 4"/>
          <p:cNvSpPr>
            <a:spLocks noGrp="1"/>
          </p:cNvSpPr>
          <p:nvPr>
            <p:ph idx="10"/>
          </p:nvPr>
        </p:nvSpPr>
        <p:spPr>
          <a:xfrm>
            <a:off x="443625" y="4038600"/>
            <a:ext cx="8229600" cy="1600200"/>
          </a:xfrm>
        </p:spPr>
        <p:txBody>
          <a:bodyPr/>
          <a:lstStyle/>
          <a:p>
            <a:r>
              <a:rPr lang="en-US" altLang="en-US" dirty="0"/>
              <a:t>The </a:t>
            </a:r>
            <a:r>
              <a:rPr lang="en-US" altLang="en-US" b="1" dirty="0"/>
              <a:t>geometric mean </a:t>
            </a:r>
            <a:r>
              <a:rPr lang="en-US" altLang="en-US" dirty="0"/>
              <a:t>return is computed by finding the equivalent return that is compounded for N periods.</a:t>
            </a:r>
          </a:p>
        </p:txBody>
      </p:sp>
      <p:graphicFrame>
        <p:nvGraphicFramePr>
          <p:cNvPr id="8" name="Object 5"/>
          <p:cNvGraphicFramePr>
            <a:graphicFrameLocks noChangeAspect="1"/>
          </p:cNvGraphicFramePr>
          <p:nvPr>
            <p:extLst>
              <p:ext uri="{D42A27DB-BD31-4B8C-83A1-F6EECF244321}">
                <p14:modId xmlns:p14="http://schemas.microsoft.com/office/powerpoint/2010/main" val="496099904"/>
              </p:ext>
            </p:extLst>
          </p:nvPr>
        </p:nvGraphicFramePr>
        <p:xfrm>
          <a:off x="1884579" y="5638800"/>
          <a:ext cx="5374843" cy="914400"/>
        </p:xfrm>
        <a:graphic>
          <a:graphicData uri="http://schemas.openxmlformats.org/presentationml/2006/ole">
            <mc:AlternateContent xmlns:mc="http://schemas.openxmlformats.org/markup-compatibility/2006">
              <mc:Choice xmlns:v="urn:schemas-microsoft-com:vml" Requires="v">
                <p:oleObj spid="_x0000_s73803" name="Equation" r:id="rId5" imgW="3288960" imgH="558720" progId="Equation.DSMT4">
                  <p:embed/>
                </p:oleObj>
              </mc:Choice>
              <mc:Fallback>
                <p:oleObj name="Equation" r:id="rId5" imgW="3288960" imgH="558720" progId="Equation.DSMT4">
                  <p:embed/>
                  <p:pic>
                    <p:nvPicPr>
                      <p:cNvPr id="7" name="Object 6"/>
                      <p:cNvPicPr/>
                      <p:nvPr/>
                    </p:nvPicPr>
                    <p:blipFill>
                      <a:blip r:embed="rId6"/>
                      <a:stretch>
                        <a:fillRect/>
                      </a:stretch>
                    </p:blipFill>
                    <p:spPr>
                      <a:xfrm>
                        <a:off x="1884579" y="5638800"/>
                        <a:ext cx="5374843" cy="914400"/>
                      </a:xfrm>
                      <a:prstGeom prst="rect">
                        <a:avLst/>
                      </a:prstGeom>
                    </p:spPr>
                  </p:pic>
                </p:oleObj>
              </mc:Fallback>
            </mc:AlternateContent>
          </a:graphicData>
        </a:graphic>
      </p:graphicFrame>
    </p:spTree>
    <p:extLst>
      <p:ext uri="{BB962C8B-B14F-4D97-AF65-F5344CB8AC3E}">
        <p14:creationId xmlns:p14="http://schemas.microsoft.com/office/powerpoint/2010/main" val="362202620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Performance of Asset Classes</a:t>
            </a:r>
            <a:endParaRPr lang="en-US" sz="1500" dirty="0"/>
          </a:p>
        </p:txBody>
      </p:sp>
      <p:sp>
        <p:nvSpPr>
          <p:cNvPr id="3" name="Content Placeholder 2"/>
          <p:cNvSpPr>
            <a:spLocks noGrp="1"/>
          </p:cNvSpPr>
          <p:nvPr>
            <p:ph idx="1"/>
          </p:nvPr>
        </p:nvSpPr>
        <p:spPr>
          <a:xfrm>
            <a:off x="443625" y="1295400"/>
            <a:ext cx="8229600" cy="5303520"/>
          </a:xfrm>
        </p:spPr>
        <p:txBody>
          <a:bodyPr/>
          <a:lstStyle/>
          <a:p>
            <a:r>
              <a:rPr lang="en-US" altLang="en-US" dirty="0"/>
              <a:t>Historically, stocks have performed better than either bonds or cash.</a:t>
            </a:r>
          </a:p>
          <a:p>
            <a:r>
              <a:rPr lang="en-US" altLang="en-US" dirty="0"/>
              <a:t>Average returns from 1950 to 2017.</a:t>
            </a:r>
          </a:p>
          <a:p>
            <a:pPr lvl="1"/>
            <a:r>
              <a:rPr lang="en-US" altLang="en-US" dirty="0"/>
              <a:t>Stocks = 12.7%.</a:t>
            </a:r>
          </a:p>
          <a:p>
            <a:pPr lvl="1"/>
            <a:r>
              <a:rPr lang="en-US" altLang="en-US" dirty="0"/>
              <a:t>Long-term Treasury bonds = 6.6%.</a:t>
            </a:r>
          </a:p>
          <a:p>
            <a:pPr lvl="1"/>
            <a:r>
              <a:rPr lang="en-US" altLang="en-US" dirty="0"/>
              <a:t>Cash securities = 4.3%.</a:t>
            </a:r>
          </a:p>
          <a:p>
            <a:r>
              <a:rPr lang="en-US" altLang="en-US" dirty="0"/>
              <a:t>Average returns are not an accurate picture of annual returns.</a:t>
            </a:r>
          </a:p>
        </p:txBody>
      </p:sp>
    </p:spTree>
    <p:extLst>
      <p:ext uri="{BB962C8B-B14F-4D97-AF65-F5344CB8AC3E}">
        <p14:creationId xmlns:p14="http://schemas.microsoft.com/office/powerpoint/2010/main" val="179020285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a:t>Annual and Average Returns, 1950 to 2017</a:t>
            </a:r>
            <a:endParaRPr lang="en-US" sz="1200" dirty="0"/>
          </a:p>
        </p:txBody>
      </p:sp>
      <p:graphicFrame>
        <p:nvGraphicFramePr>
          <p:cNvPr id="5" name="Table 2"/>
          <p:cNvGraphicFramePr>
            <a:graphicFrameLocks noGrp="1"/>
          </p:cNvGraphicFramePr>
          <p:nvPr>
            <p:ph idx="1"/>
            <p:extLst>
              <p:ext uri="{D42A27DB-BD31-4B8C-83A1-F6EECF244321}">
                <p14:modId xmlns:p14="http://schemas.microsoft.com/office/powerpoint/2010/main" val="1957851815"/>
              </p:ext>
            </p:extLst>
          </p:nvPr>
        </p:nvGraphicFramePr>
        <p:xfrm>
          <a:off x="442913" y="1243584"/>
          <a:ext cx="8229600" cy="5157216"/>
        </p:xfrm>
        <a:graphic>
          <a:graphicData uri="http://schemas.openxmlformats.org/drawingml/2006/table">
            <a:tbl>
              <a:tblPr firstRow="1" bandRow="1">
                <a:tableStyleId>{5C22544A-7EE6-4342-B048-85BDC9FD1C3A}</a:tableStyleId>
              </a:tblPr>
              <a:tblGrid>
                <a:gridCol w="548640">
                  <a:extLst>
                    <a:ext uri="{9D8B030D-6E8A-4147-A177-3AD203B41FA5}">
                      <a16:colId xmlns:a16="http://schemas.microsoft.com/office/drawing/2014/main" val="3928940902"/>
                    </a:ext>
                  </a:extLst>
                </a:gridCol>
                <a:gridCol w="1371600">
                  <a:extLst>
                    <a:ext uri="{9D8B030D-6E8A-4147-A177-3AD203B41FA5}">
                      <a16:colId xmlns:a16="http://schemas.microsoft.com/office/drawing/2014/main" val="1836556493"/>
                    </a:ext>
                  </a:extLst>
                </a:gridCol>
                <a:gridCol w="1645920">
                  <a:extLst>
                    <a:ext uri="{9D8B030D-6E8A-4147-A177-3AD203B41FA5}">
                      <a16:colId xmlns:a16="http://schemas.microsoft.com/office/drawing/2014/main" val="3050149491"/>
                    </a:ext>
                  </a:extLst>
                </a:gridCol>
                <a:gridCol w="914400">
                  <a:extLst>
                    <a:ext uri="{9D8B030D-6E8A-4147-A177-3AD203B41FA5}">
                      <a16:colId xmlns:a16="http://schemas.microsoft.com/office/drawing/2014/main" val="1872559368"/>
                    </a:ext>
                  </a:extLst>
                </a:gridCol>
                <a:gridCol w="2834640">
                  <a:extLst>
                    <a:ext uri="{9D8B030D-6E8A-4147-A177-3AD203B41FA5}">
                      <a16:colId xmlns:a16="http://schemas.microsoft.com/office/drawing/2014/main" val="3800758566"/>
                    </a:ext>
                  </a:extLst>
                </a:gridCol>
                <a:gridCol w="914400">
                  <a:extLst>
                    <a:ext uri="{9D8B030D-6E8A-4147-A177-3AD203B41FA5}">
                      <a16:colId xmlns:a16="http://schemas.microsoft.com/office/drawing/2014/main" val="909444892"/>
                    </a:ext>
                  </a:extLst>
                </a:gridCol>
              </a:tblGrid>
              <a:tr h="274320">
                <a:tc>
                  <a:txBody>
                    <a:bodyPr/>
                    <a:lstStyle/>
                    <a:p>
                      <a:pPr marL="0" algn="ctr"/>
                      <a:endParaRPr sz="1400" dirty="0">
                        <a:latin typeface="+mj-lt"/>
                        <a:cs typeface="Proxima Nova Rg"/>
                      </a:endParaRPr>
                    </a:p>
                  </a:txBody>
                  <a:tcPr marT="36576" marB="3657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0D1DE"/>
                    </a:solidFill>
                  </a:tcPr>
                </a:tc>
                <a:tc>
                  <a:txBody>
                    <a:bodyPr/>
                    <a:lstStyle/>
                    <a:p>
                      <a:pPr marL="0" algn="ctr">
                        <a:lnSpc>
                          <a:spcPct val="100000"/>
                        </a:lnSpc>
                      </a:pPr>
                      <a:r>
                        <a:rPr sz="1400" b="1" dirty="0">
                          <a:solidFill>
                            <a:srgbClr val="231F20"/>
                          </a:solidFill>
                          <a:latin typeface="+mj-lt"/>
                          <a:cs typeface="Proxima Nova Rg"/>
                        </a:rPr>
                        <a:t>A</a:t>
                      </a:r>
                      <a:endParaRPr sz="1400" dirty="0">
                        <a:latin typeface="+mj-lt"/>
                        <a:cs typeface="Proxima Nova Rg"/>
                      </a:endParaRPr>
                    </a:p>
                  </a:txBody>
                  <a:tcPr marT="36576" marB="3657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0D1DE"/>
                    </a:solidFill>
                  </a:tcPr>
                </a:tc>
                <a:tc>
                  <a:txBody>
                    <a:bodyPr/>
                    <a:lstStyle/>
                    <a:p>
                      <a:pPr marL="0" algn="ctr">
                        <a:lnSpc>
                          <a:spcPct val="100000"/>
                        </a:lnSpc>
                      </a:pPr>
                      <a:r>
                        <a:rPr sz="1400" b="1" dirty="0">
                          <a:solidFill>
                            <a:srgbClr val="231F20"/>
                          </a:solidFill>
                          <a:latin typeface="+mj-lt"/>
                          <a:cs typeface="Proxima Nova Rg"/>
                        </a:rPr>
                        <a:t>B</a:t>
                      </a:r>
                      <a:endParaRPr sz="1400" dirty="0">
                        <a:latin typeface="+mj-lt"/>
                        <a:cs typeface="Proxima Nova Rg"/>
                      </a:endParaRPr>
                    </a:p>
                  </a:txBody>
                  <a:tcPr marT="36576" marB="3657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0D1DE"/>
                    </a:solidFill>
                  </a:tcPr>
                </a:tc>
                <a:tc>
                  <a:txBody>
                    <a:bodyPr/>
                    <a:lstStyle/>
                    <a:p>
                      <a:pPr marL="0" algn="ctr">
                        <a:lnSpc>
                          <a:spcPct val="100000"/>
                        </a:lnSpc>
                      </a:pPr>
                      <a:r>
                        <a:rPr sz="1400" b="1" dirty="0">
                          <a:solidFill>
                            <a:srgbClr val="231F20"/>
                          </a:solidFill>
                          <a:latin typeface="+mj-lt"/>
                          <a:cs typeface="Proxima Nova Rg"/>
                        </a:rPr>
                        <a:t>C</a:t>
                      </a:r>
                      <a:endParaRPr sz="1400" dirty="0">
                        <a:latin typeface="+mj-lt"/>
                        <a:cs typeface="Proxima Nova Rg"/>
                      </a:endParaRPr>
                    </a:p>
                  </a:txBody>
                  <a:tcPr marT="36576" marB="3657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0D1DE"/>
                    </a:solidFill>
                  </a:tcPr>
                </a:tc>
                <a:tc>
                  <a:txBody>
                    <a:bodyPr/>
                    <a:lstStyle/>
                    <a:p>
                      <a:pPr marL="0" algn="ctr">
                        <a:lnSpc>
                          <a:spcPct val="100000"/>
                        </a:lnSpc>
                      </a:pPr>
                      <a:r>
                        <a:rPr sz="1400" b="1" dirty="0">
                          <a:solidFill>
                            <a:srgbClr val="231F20"/>
                          </a:solidFill>
                          <a:latin typeface="+mj-lt"/>
                          <a:cs typeface="Proxima Nova Rg"/>
                        </a:rPr>
                        <a:t>D</a:t>
                      </a:r>
                      <a:endParaRPr sz="1400" dirty="0">
                        <a:latin typeface="+mj-lt"/>
                        <a:cs typeface="Proxima Nova Rg"/>
                      </a:endParaRPr>
                    </a:p>
                  </a:txBody>
                  <a:tcPr marT="36576" marB="3657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0D1DE"/>
                    </a:solidFill>
                  </a:tcPr>
                </a:tc>
                <a:tc>
                  <a:txBody>
                    <a:bodyPr/>
                    <a:lstStyle/>
                    <a:p>
                      <a:pPr marL="0" algn="ctr">
                        <a:lnSpc>
                          <a:spcPct val="100000"/>
                        </a:lnSpc>
                      </a:pPr>
                      <a:r>
                        <a:rPr sz="1400" b="1" dirty="0">
                          <a:solidFill>
                            <a:srgbClr val="231F20"/>
                          </a:solidFill>
                          <a:latin typeface="+mj-lt"/>
                          <a:cs typeface="Proxima Nova Rg"/>
                        </a:rPr>
                        <a:t>E</a:t>
                      </a:r>
                      <a:endParaRPr sz="1400" dirty="0">
                        <a:latin typeface="+mj-lt"/>
                        <a:cs typeface="Proxima Nova Rg"/>
                      </a:endParaRPr>
                    </a:p>
                  </a:txBody>
                  <a:tcPr marT="36576" marB="3657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0D1DE"/>
                    </a:solidFill>
                  </a:tcPr>
                </a:tc>
                <a:extLst>
                  <a:ext uri="{0D108BD9-81ED-4DB2-BD59-A6C34878D82A}">
                    <a16:rowId xmlns:a16="http://schemas.microsoft.com/office/drawing/2014/main" val="3822916741"/>
                  </a:ext>
                </a:extLst>
              </a:tr>
              <a:tr h="274320">
                <a:tc>
                  <a:txBody>
                    <a:bodyPr/>
                    <a:lstStyle/>
                    <a:p>
                      <a:pPr marL="0" algn="ctr">
                        <a:lnSpc>
                          <a:spcPct val="100000"/>
                        </a:lnSpc>
                      </a:pPr>
                      <a:r>
                        <a:rPr sz="1400" b="0" dirty="0">
                          <a:solidFill>
                            <a:srgbClr val="231F20"/>
                          </a:solidFill>
                          <a:latin typeface="+mj-lt"/>
                          <a:cs typeface="Proxima Nova Lt"/>
                        </a:rPr>
                        <a:t>1</a:t>
                      </a:r>
                      <a:endParaRPr sz="1400" dirty="0">
                        <a:latin typeface="+mj-lt"/>
                        <a:cs typeface="Proxima Nova Lt"/>
                      </a:endParaRPr>
                    </a:p>
                  </a:txBody>
                  <a:tcPr marT="36576" marB="3657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0D1DE"/>
                    </a:solidFill>
                  </a:tcPr>
                </a:tc>
                <a:tc>
                  <a:txBody>
                    <a:bodyPr/>
                    <a:lstStyle/>
                    <a:p>
                      <a:pPr marL="0" algn="ctr"/>
                      <a:endParaRPr sz="1400" dirty="0">
                        <a:latin typeface="+mj-lt"/>
                        <a:cs typeface="Proxima Nova Lt"/>
                      </a:endParaRPr>
                    </a:p>
                  </a:txBody>
                  <a:tcPr marT="36576" marB="3657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a:endParaRPr sz="1400" dirty="0">
                        <a:latin typeface="+mj-lt"/>
                        <a:cs typeface="Proxima Nova Lt"/>
                      </a:endParaRPr>
                    </a:p>
                  </a:txBody>
                  <a:tcPr marT="36576" marB="3657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a:lnSpc>
                          <a:spcPct val="100000"/>
                        </a:lnSpc>
                      </a:pPr>
                      <a:r>
                        <a:rPr sz="1400" b="1" spc="-15" dirty="0">
                          <a:solidFill>
                            <a:srgbClr val="231F20"/>
                          </a:solidFill>
                          <a:latin typeface="+mj-lt"/>
                          <a:cs typeface="Proxima Nova Rg"/>
                        </a:rPr>
                        <a:t>S</a:t>
                      </a:r>
                      <a:r>
                        <a:rPr sz="1400" b="1" dirty="0">
                          <a:solidFill>
                            <a:srgbClr val="231F20"/>
                          </a:solidFill>
                          <a:latin typeface="+mj-lt"/>
                          <a:cs typeface="Proxima Nova Rg"/>
                        </a:rPr>
                        <a:t>tocks</a:t>
                      </a:r>
                      <a:endParaRPr sz="1400" dirty="0">
                        <a:latin typeface="+mj-lt"/>
                        <a:cs typeface="Proxima Nova Rg"/>
                      </a:endParaRPr>
                    </a:p>
                  </a:txBody>
                  <a:tcPr marT="36576" marB="3657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a:lnSpc>
                          <a:spcPct val="100000"/>
                        </a:lnSpc>
                      </a:pPr>
                      <a:r>
                        <a:rPr sz="1400" b="1" spc="-10" dirty="0">
                          <a:solidFill>
                            <a:srgbClr val="231F20"/>
                          </a:solidFill>
                          <a:latin typeface="+mj-lt"/>
                          <a:cs typeface="Proxima Nova Rg"/>
                        </a:rPr>
                        <a:t>L</a:t>
                      </a:r>
                      <a:r>
                        <a:rPr sz="1400" b="1" dirty="0">
                          <a:solidFill>
                            <a:srgbClr val="231F20"/>
                          </a:solidFill>
                          <a:latin typeface="+mj-lt"/>
                          <a:cs typeface="Proxima Nova Rg"/>
                        </a:rPr>
                        <a:t>ong-</a:t>
                      </a:r>
                      <a:r>
                        <a:rPr sz="1400" b="1" spc="-80" dirty="0">
                          <a:solidFill>
                            <a:srgbClr val="231F20"/>
                          </a:solidFill>
                          <a:latin typeface="+mj-lt"/>
                          <a:cs typeface="Proxima Nova Rg"/>
                        </a:rPr>
                        <a:t>T</a:t>
                      </a:r>
                      <a:r>
                        <a:rPr sz="1400" b="1" dirty="0">
                          <a:solidFill>
                            <a:srgbClr val="231F20"/>
                          </a:solidFill>
                          <a:latin typeface="+mj-lt"/>
                          <a:cs typeface="Proxima Nova Rg"/>
                        </a:rPr>
                        <a:t>erm </a:t>
                      </a:r>
                      <a:r>
                        <a:rPr sz="1400" b="1" spc="-55" dirty="0">
                          <a:solidFill>
                            <a:srgbClr val="231F20"/>
                          </a:solidFill>
                          <a:latin typeface="+mj-lt"/>
                          <a:cs typeface="Proxima Nova Rg"/>
                        </a:rPr>
                        <a:t>T</a:t>
                      </a:r>
                      <a:r>
                        <a:rPr sz="1400" b="1" dirty="0">
                          <a:solidFill>
                            <a:srgbClr val="231F20"/>
                          </a:solidFill>
                          <a:latin typeface="+mj-lt"/>
                          <a:cs typeface="Proxima Nova Rg"/>
                        </a:rPr>
                        <a:t>reasury Bonds</a:t>
                      </a:r>
                      <a:endParaRPr sz="1400" dirty="0">
                        <a:latin typeface="+mj-lt"/>
                        <a:cs typeface="Proxima Nova Rg"/>
                      </a:endParaRPr>
                    </a:p>
                  </a:txBody>
                  <a:tcPr marT="36576" marB="3657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a:lnSpc>
                          <a:spcPct val="100000"/>
                        </a:lnSpc>
                      </a:pPr>
                      <a:r>
                        <a:rPr sz="1400" b="1" spc="-50" dirty="0">
                          <a:solidFill>
                            <a:srgbClr val="231F20"/>
                          </a:solidFill>
                          <a:latin typeface="+mj-lt"/>
                          <a:cs typeface="Proxima Nova Rg"/>
                        </a:rPr>
                        <a:t>T</a:t>
                      </a:r>
                      <a:r>
                        <a:rPr sz="1400" b="1" dirty="0">
                          <a:solidFill>
                            <a:srgbClr val="231F20"/>
                          </a:solidFill>
                          <a:latin typeface="+mj-lt"/>
                          <a:cs typeface="Proxima Nova Rg"/>
                        </a:rPr>
                        <a:t>-Bills</a:t>
                      </a:r>
                      <a:endParaRPr sz="1400" dirty="0">
                        <a:latin typeface="+mj-lt"/>
                        <a:cs typeface="Proxima Nova Rg"/>
                      </a:endParaRPr>
                    </a:p>
                  </a:txBody>
                  <a:tcPr marT="36576" marB="3657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91006798"/>
                  </a:ext>
                </a:extLst>
              </a:tr>
              <a:tr h="274320">
                <a:tc>
                  <a:txBody>
                    <a:bodyPr/>
                    <a:lstStyle/>
                    <a:p>
                      <a:pPr marL="0" algn="ctr">
                        <a:lnSpc>
                          <a:spcPct val="100000"/>
                        </a:lnSpc>
                      </a:pPr>
                      <a:r>
                        <a:rPr sz="1400" b="0" dirty="0">
                          <a:solidFill>
                            <a:srgbClr val="231F20"/>
                          </a:solidFill>
                          <a:latin typeface="+mj-lt"/>
                          <a:cs typeface="Proxima Nova Lt"/>
                        </a:rPr>
                        <a:t>2</a:t>
                      </a:r>
                      <a:endParaRPr sz="1400">
                        <a:latin typeface="+mj-lt"/>
                        <a:cs typeface="Proxima Nova Lt"/>
                      </a:endParaRPr>
                    </a:p>
                  </a:txBody>
                  <a:tcPr marT="36576" marB="3657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0D1DE"/>
                    </a:solidFill>
                  </a:tcPr>
                </a:tc>
                <a:tc>
                  <a:txBody>
                    <a:bodyPr/>
                    <a:lstStyle/>
                    <a:p>
                      <a:pPr marL="0" algn="r">
                        <a:lnSpc>
                          <a:spcPct val="100000"/>
                        </a:lnSpc>
                      </a:pPr>
                      <a:r>
                        <a:rPr sz="1400" b="0" dirty="0">
                          <a:solidFill>
                            <a:srgbClr val="231F20"/>
                          </a:solidFill>
                          <a:latin typeface="+mj-lt"/>
                          <a:cs typeface="Proxima Nova Lt"/>
                        </a:rPr>
                        <a:t>1950 to 2017</a:t>
                      </a:r>
                      <a:endParaRPr sz="1400" dirty="0">
                        <a:latin typeface="+mj-lt"/>
                        <a:cs typeface="Proxima Nova Lt"/>
                      </a:endParaRPr>
                    </a:p>
                  </a:txBody>
                  <a:tcPr marR="182880" marT="36576" marB="3657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r">
                        <a:lnSpc>
                          <a:spcPct val="100000"/>
                        </a:lnSpc>
                      </a:pPr>
                      <a:r>
                        <a:rPr sz="1400" b="0" spc="-20" dirty="0">
                          <a:solidFill>
                            <a:srgbClr val="231F20"/>
                          </a:solidFill>
                          <a:latin typeface="+mj-lt"/>
                          <a:cs typeface="Proxima Nova Lt"/>
                        </a:rPr>
                        <a:t>A</a:t>
                      </a:r>
                      <a:r>
                        <a:rPr sz="1400" b="0" dirty="0">
                          <a:solidFill>
                            <a:srgbClr val="231F20"/>
                          </a:solidFill>
                          <a:latin typeface="+mj-lt"/>
                          <a:cs typeface="Proxima Nova Lt"/>
                        </a:rPr>
                        <a:t>verage</a:t>
                      </a:r>
                      <a:endParaRPr sz="1400" dirty="0">
                        <a:latin typeface="+mj-lt"/>
                        <a:cs typeface="Proxima Nova Lt"/>
                      </a:endParaRPr>
                    </a:p>
                  </a:txBody>
                  <a:tcPr marR="274320" marT="36576" marB="3657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r">
                        <a:lnSpc>
                          <a:spcPct val="100000"/>
                        </a:lnSpc>
                      </a:pPr>
                      <a:r>
                        <a:rPr sz="1400" b="0" dirty="0">
                          <a:solidFill>
                            <a:srgbClr val="231F20"/>
                          </a:solidFill>
                          <a:latin typeface="+mj-lt"/>
                          <a:cs typeface="Proxima Nova Lt"/>
                        </a:rPr>
                        <a:t>12.7%</a:t>
                      </a:r>
                      <a:endParaRPr sz="1400" dirty="0">
                        <a:latin typeface="+mj-lt"/>
                        <a:cs typeface="Proxima Nova Lt"/>
                      </a:endParaRPr>
                    </a:p>
                  </a:txBody>
                  <a:tcPr marR="210312" marT="36576" marB="3657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r">
                        <a:lnSpc>
                          <a:spcPct val="100000"/>
                        </a:lnSpc>
                      </a:pPr>
                      <a:r>
                        <a:rPr sz="1400" b="0" dirty="0">
                          <a:solidFill>
                            <a:srgbClr val="231F20"/>
                          </a:solidFill>
                          <a:latin typeface="+mj-lt"/>
                          <a:cs typeface="Proxima Nova Lt"/>
                        </a:rPr>
                        <a:t>6.6%</a:t>
                      </a:r>
                      <a:endParaRPr sz="1400" dirty="0">
                        <a:latin typeface="+mj-lt"/>
                        <a:cs typeface="Proxima Nova Lt"/>
                      </a:endParaRPr>
                    </a:p>
                  </a:txBody>
                  <a:tcPr marR="1188720" marT="36576" marB="3657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r">
                        <a:lnSpc>
                          <a:spcPct val="100000"/>
                        </a:lnSpc>
                      </a:pPr>
                      <a:r>
                        <a:rPr sz="1400" b="0" dirty="0">
                          <a:solidFill>
                            <a:srgbClr val="231F20"/>
                          </a:solidFill>
                          <a:latin typeface="+mj-lt"/>
                          <a:cs typeface="Proxima Nova Lt"/>
                        </a:rPr>
                        <a:t>4.3%</a:t>
                      </a:r>
                      <a:endParaRPr sz="1400" dirty="0">
                        <a:latin typeface="+mj-lt"/>
                        <a:cs typeface="Proxima Nova Lt"/>
                      </a:endParaRPr>
                    </a:p>
                  </a:txBody>
                  <a:tcPr marR="182880" marT="36576" marB="3657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877180606"/>
                  </a:ext>
                </a:extLst>
              </a:tr>
              <a:tr h="274320">
                <a:tc>
                  <a:txBody>
                    <a:bodyPr/>
                    <a:lstStyle/>
                    <a:p>
                      <a:pPr marL="0" algn="ctr">
                        <a:lnSpc>
                          <a:spcPct val="100000"/>
                        </a:lnSpc>
                      </a:pPr>
                      <a:r>
                        <a:rPr sz="1400" b="0" dirty="0">
                          <a:solidFill>
                            <a:srgbClr val="231F20"/>
                          </a:solidFill>
                          <a:latin typeface="+mj-lt"/>
                          <a:cs typeface="Proxima Nova Lt"/>
                        </a:rPr>
                        <a:t>3</a:t>
                      </a:r>
                      <a:endParaRPr sz="1400">
                        <a:latin typeface="+mj-lt"/>
                        <a:cs typeface="Proxima Nova Lt"/>
                      </a:endParaRPr>
                    </a:p>
                  </a:txBody>
                  <a:tcPr marT="36576" marB="3657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0D1DE"/>
                    </a:solidFill>
                  </a:tcPr>
                </a:tc>
                <a:tc>
                  <a:txBody>
                    <a:bodyPr/>
                    <a:lstStyle/>
                    <a:p>
                      <a:pPr marL="0" algn="r">
                        <a:lnSpc>
                          <a:spcPct val="100000"/>
                        </a:lnSpc>
                      </a:pPr>
                      <a:r>
                        <a:rPr sz="1400" b="0" dirty="0">
                          <a:solidFill>
                            <a:srgbClr val="231F20"/>
                          </a:solidFill>
                          <a:latin typeface="+mj-lt"/>
                          <a:cs typeface="Proxima Nova Lt"/>
                        </a:rPr>
                        <a:t>1950 to 1959</a:t>
                      </a:r>
                      <a:endParaRPr sz="1400" dirty="0">
                        <a:latin typeface="+mj-lt"/>
                        <a:cs typeface="Proxima Nova Lt"/>
                      </a:endParaRPr>
                    </a:p>
                  </a:txBody>
                  <a:tcPr marR="182880" marT="36576" marB="3657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r">
                        <a:lnSpc>
                          <a:spcPct val="100000"/>
                        </a:lnSpc>
                      </a:pPr>
                      <a:r>
                        <a:rPr sz="1400" b="0" spc="-20" dirty="0">
                          <a:solidFill>
                            <a:srgbClr val="231F20"/>
                          </a:solidFill>
                          <a:latin typeface="+mj-lt"/>
                          <a:cs typeface="Proxima Nova Lt"/>
                        </a:rPr>
                        <a:t>A</a:t>
                      </a:r>
                      <a:r>
                        <a:rPr sz="1400" b="0" dirty="0">
                          <a:solidFill>
                            <a:srgbClr val="231F20"/>
                          </a:solidFill>
                          <a:latin typeface="+mj-lt"/>
                          <a:cs typeface="Proxima Nova Lt"/>
                        </a:rPr>
                        <a:t>verage</a:t>
                      </a:r>
                      <a:endParaRPr sz="1400" dirty="0">
                        <a:latin typeface="+mj-lt"/>
                        <a:cs typeface="Proxima Nova Lt"/>
                      </a:endParaRPr>
                    </a:p>
                  </a:txBody>
                  <a:tcPr marR="274320" marT="36576" marB="3657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r">
                        <a:lnSpc>
                          <a:spcPct val="100000"/>
                        </a:lnSpc>
                      </a:pPr>
                      <a:r>
                        <a:rPr sz="1400" b="0" dirty="0">
                          <a:solidFill>
                            <a:srgbClr val="231F20"/>
                          </a:solidFill>
                          <a:latin typeface="+mj-lt"/>
                          <a:cs typeface="Proxima Nova Lt"/>
                        </a:rPr>
                        <a:t>20.9%</a:t>
                      </a:r>
                      <a:endParaRPr sz="1400" dirty="0">
                        <a:latin typeface="+mj-lt"/>
                        <a:cs typeface="Proxima Nova Lt"/>
                      </a:endParaRPr>
                    </a:p>
                  </a:txBody>
                  <a:tcPr marR="210312" marT="36576" marB="3657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r">
                        <a:lnSpc>
                          <a:spcPct val="100000"/>
                        </a:lnSpc>
                      </a:pPr>
                      <a:r>
                        <a:rPr sz="1400" b="0" dirty="0">
                          <a:solidFill>
                            <a:srgbClr val="231F20"/>
                          </a:solidFill>
                          <a:latin typeface="+mj-lt"/>
                          <a:cs typeface="Proxima Nova Lt"/>
                        </a:rPr>
                        <a:t>0.0%</a:t>
                      </a:r>
                      <a:endParaRPr sz="1400" dirty="0">
                        <a:latin typeface="+mj-lt"/>
                        <a:cs typeface="Proxima Nova Lt"/>
                      </a:endParaRPr>
                    </a:p>
                  </a:txBody>
                  <a:tcPr marR="1188720" marT="36576" marB="3657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r">
                        <a:lnSpc>
                          <a:spcPct val="100000"/>
                        </a:lnSpc>
                      </a:pPr>
                      <a:r>
                        <a:rPr sz="1400" b="0" dirty="0">
                          <a:solidFill>
                            <a:srgbClr val="231F20"/>
                          </a:solidFill>
                          <a:latin typeface="+mj-lt"/>
                          <a:cs typeface="Proxima Nova Lt"/>
                        </a:rPr>
                        <a:t>2.0%</a:t>
                      </a:r>
                      <a:endParaRPr sz="1400" dirty="0">
                        <a:latin typeface="+mj-lt"/>
                        <a:cs typeface="Proxima Nova Lt"/>
                      </a:endParaRPr>
                    </a:p>
                  </a:txBody>
                  <a:tcPr marR="182880" marT="36576" marB="3657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314688212"/>
                  </a:ext>
                </a:extLst>
              </a:tr>
              <a:tr h="274320">
                <a:tc>
                  <a:txBody>
                    <a:bodyPr/>
                    <a:lstStyle/>
                    <a:p>
                      <a:pPr marL="0" algn="ctr">
                        <a:lnSpc>
                          <a:spcPct val="100000"/>
                        </a:lnSpc>
                      </a:pPr>
                      <a:r>
                        <a:rPr sz="1400" b="0" dirty="0">
                          <a:solidFill>
                            <a:srgbClr val="231F20"/>
                          </a:solidFill>
                          <a:latin typeface="+mj-lt"/>
                          <a:cs typeface="Proxima Nova Lt"/>
                        </a:rPr>
                        <a:t>4</a:t>
                      </a:r>
                      <a:endParaRPr sz="1400">
                        <a:latin typeface="+mj-lt"/>
                        <a:cs typeface="Proxima Nova Lt"/>
                      </a:endParaRPr>
                    </a:p>
                  </a:txBody>
                  <a:tcPr marT="36576" marB="3657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0D1DE"/>
                    </a:solidFill>
                  </a:tcPr>
                </a:tc>
                <a:tc>
                  <a:txBody>
                    <a:bodyPr/>
                    <a:lstStyle/>
                    <a:p>
                      <a:pPr marL="0" algn="r">
                        <a:lnSpc>
                          <a:spcPct val="100000"/>
                        </a:lnSpc>
                      </a:pPr>
                      <a:r>
                        <a:rPr sz="1400" b="0" dirty="0">
                          <a:solidFill>
                            <a:srgbClr val="231F20"/>
                          </a:solidFill>
                          <a:latin typeface="+mj-lt"/>
                          <a:cs typeface="Proxima Nova Lt"/>
                        </a:rPr>
                        <a:t>1960 to 1969</a:t>
                      </a:r>
                      <a:endParaRPr sz="1400" dirty="0">
                        <a:latin typeface="+mj-lt"/>
                        <a:cs typeface="Proxima Nova Lt"/>
                      </a:endParaRPr>
                    </a:p>
                  </a:txBody>
                  <a:tcPr marR="182880" marT="36576" marB="3657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r">
                        <a:lnSpc>
                          <a:spcPct val="100000"/>
                        </a:lnSpc>
                      </a:pPr>
                      <a:r>
                        <a:rPr sz="1400" b="0" spc="-20" dirty="0">
                          <a:solidFill>
                            <a:srgbClr val="231F20"/>
                          </a:solidFill>
                          <a:latin typeface="+mj-lt"/>
                          <a:cs typeface="Proxima Nova Lt"/>
                        </a:rPr>
                        <a:t>A</a:t>
                      </a:r>
                      <a:r>
                        <a:rPr sz="1400" b="0" dirty="0">
                          <a:solidFill>
                            <a:srgbClr val="231F20"/>
                          </a:solidFill>
                          <a:latin typeface="+mj-lt"/>
                          <a:cs typeface="Proxima Nova Lt"/>
                        </a:rPr>
                        <a:t>verage</a:t>
                      </a:r>
                      <a:endParaRPr sz="1400" dirty="0">
                        <a:latin typeface="+mj-lt"/>
                        <a:cs typeface="Proxima Nova Lt"/>
                      </a:endParaRPr>
                    </a:p>
                  </a:txBody>
                  <a:tcPr marR="274320" marT="36576" marB="3657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r">
                        <a:lnSpc>
                          <a:spcPct val="100000"/>
                        </a:lnSpc>
                      </a:pPr>
                      <a:r>
                        <a:rPr sz="1400" b="0" dirty="0">
                          <a:solidFill>
                            <a:srgbClr val="231F20"/>
                          </a:solidFill>
                          <a:latin typeface="+mj-lt"/>
                          <a:cs typeface="Proxima Nova Lt"/>
                        </a:rPr>
                        <a:t>8.7%</a:t>
                      </a:r>
                      <a:endParaRPr sz="1400" dirty="0">
                        <a:latin typeface="+mj-lt"/>
                        <a:cs typeface="Proxima Nova Lt"/>
                      </a:endParaRPr>
                    </a:p>
                  </a:txBody>
                  <a:tcPr marR="210312" marT="36576" marB="3657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r">
                        <a:lnSpc>
                          <a:spcPct val="100000"/>
                        </a:lnSpc>
                      </a:pPr>
                      <a:r>
                        <a:rPr sz="1400" b="0" dirty="0">
                          <a:solidFill>
                            <a:srgbClr val="231F20"/>
                          </a:solidFill>
                          <a:latin typeface="+mj-lt"/>
                          <a:cs typeface="Proxima Nova Lt"/>
                        </a:rPr>
                        <a:t>1.6%</a:t>
                      </a:r>
                      <a:endParaRPr sz="1400" dirty="0">
                        <a:latin typeface="+mj-lt"/>
                        <a:cs typeface="Proxima Nova Lt"/>
                      </a:endParaRPr>
                    </a:p>
                  </a:txBody>
                  <a:tcPr marR="1188720" marT="36576" marB="3657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r">
                        <a:lnSpc>
                          <a:spcPct val="100000"/>
                        </a:lnSpc>
                      </a:pPr>
                      <a:r>
                        <a:rPr sz="1400" b="0" dirty="0">
                          <a:solidFill>
                            <a:srgbClr val="231F20"/>
                          </a:solidFill>
                          <a:latin typeface="+mj-lt"/>
                          <a:cs typeface="Proxima Nova Lt"/>
                        </a:rPr>
                        <a:t>4.0%</a:t>
                      </a:r>
                      <a:endParaRPr sz="1400" dirty="0">
                        <a:latin typeface="+mj-lt"/>
                        <a:cs typeface="Proxima Nova Lt"/>
                      </a:endParaRPr>
                    </a:p>
                  </a:txBody>
                  <a:tcPr marR="182880" marT="36576" marB="3657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320655910"/>
                  </a:ext>
                </a:extLst>
              </a:tr>
              <a:tr h="274320">
                <a:tc>
                  <a:txBody>
                    <a:bodyPr/>
                    <a:lstStyle/>
                    <a:p>
                      <a:pPr marL="0" algn="ctr">
                        <a:lnSpc>
                          <a:spcPct val="100000"/>
                        </a:lnSpc>
                      </a:pPr>
                      <a:r>
                        <a:rPr sz="1400" b="0" dirty="0">
                          <a:solidFill>
                            <a:srgbClr val="231F20"/>
                          </a:solidFill>
                          <a:latin typeface="+mj-lt"/>
                          <a:cs typeface="Proxima Nova Lt"/>
                        </a:rPr>
                        <a:t>5</a:t>
                      </a:r>
                      <a:endParaRPr sz="1400">
                        <a:latin typeface="+mj-lt"/>
                        <a:cs typeface="Proxima Nova Lt"/>
                      </a:endParaRPr>
                    </a:p>
                  </a:txBody>
                  <a:tcPr marT="36576" marB="3657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0D1DE"/>
                    </a:solidFill>
                  </a:tcPr>
                </a:tc>
                <a:tc>
                  <a:txBody>
                    <a:bodyPr/>
                    <a:lstStyle/>
                    <a:p>
                      <a:pPr marL="0" algn="r">
                        <a:lnSpc>
                          <a:spcPct val="100000"/>
                        </a:lnSpc>
                      </a:pPr>
                      <a:r>
                        <a:rPr sz="1400" b="0" dirty="0">
                          <a:solidFill>
                            <a:srgbClr val="231F20"/>
                          </a:solidFill>
                          <a:latin typeface="+mj-lt"/>
                          <a:cs typeface="Proxima Nova Lt"/>
                        </a:rPr>
                        <a:t>1970 to 1979</a:t>
                      </a:r>
                      <a:endParaRPr sz="1400" dirty="0">
                        <a:latin typeface="+mj-lt"/>
                        <a:cs typeface="Proxima Nova Lt"/>
                      </a:endParaRPr>
                    </a:p>
                  </a:txBody>
                  <a:tcPr marR="182880" marT="36576" marB="3657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r">
                        <a:lnSpc>
                          <a:spcPct val="100000"/>
                        </a:lnSpc>
                      </a:pPr>
                      <a:r>
                        <a:rPr sz="1400" b="0" spc="-20" dirty="0">
                          <a:solidFill>
                            <a:srgbClr val="231F20"/>
                          </a:solidFill>
                          <a:latin typeface="+mj-lt"/>
                          <a:cs typeface="Proxima Nova Lt"/>
                        </a:rPr>
                        <a:t>A</a:t>
                      </a:r>
                      <a:r>
                        <a:rPr sz="1400" b="0" dirty="0">
                          <a:solidFill>
                            <a:srgbClr val="231F20"/>
                          </a:solidFill>
                          <a:latin typeface="+mj-lt"/>
                          <a:cs typeface="Proxima Nova Lt"/>
                        </a:rPr>
                        <a:t>verage</a:t>
                      </a:r>
                      <a:endParaRPr sz="1400" dirty="0">
                        <a:latin typeface="+mj-lt"/>
                        <a:cs typeface="Proxima Nova Lt"/>
                      </a:endParaRPr>
                    </a:p>
                  </a:txBody>
                  <a:tcPr marR="274320" marT="36576" marB="3657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r">
                        <a:lnSpc>
                          <a:spcPct val="100000"/>
                        </a:lnSpc>
                      </a:pPr>
                      <a:r>
                        <a:rPr sz="1400" b="0" dirty="0">
                          <a:solidFill>
                            <a:srgbClr val="231F20"/>
                          </a:solidFill>
                          <a:latin typeface="+mj-lt"/>
                          <a:cs typeface="Proxima Nova Lt"/>
                        </a:rPr>
                        <a:t>7.5%</a:t>
                      </a:r>
                      <a:endParaRPr sz="1400" dirty="0">
                        <a:latin typeface="+mj-lt"/>
                        <a:cs typeface="Proxima Nova Lt"/>
                      </a:endParaRPr>
                    </a:p>
                  </a:txBody>
                  <a:tcPr marR="210312" marT="36576" marB="3657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r">
                        <a:lnSpc>
                          <a:spcPct val="100000"/>
                        </a:lnSpc>
                      </a:pPr>
                      <a:r>
                        <a:rPr sz="1400" b="0" dirty="0">
                          <a:solidFill>
                            <a:srgbClr val="231F20"/>
                          </a:solidFill>
                          <a:latin typeface="+mj-lt"/>
                          <a:cs typeface="Proxima Nova Lt"/>
                        </a:rPr>
                        <a:t>5.7%</a:t>
                      </a:r>
                      <a:endParaRPr sz="1400" dirty="0">
                        <a:latin typeface="+mj-lt"/>
                        <a:cs typeface="Proxima Nova Lt"/>
                      </a:endParaRPr>
                    </a:p>
                  </a:txBody>
                  <a:tcPr marR="1188720" marT="36576" marB="3657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r">
                        <a:lnSpc>
                          <a:spcPct val="100000"/>
                        </a:lnSpc>
                      </a:pPr>
                      <a:r>
                        <a:rPr sz="1400" b="0" dirty="0">
                          <a:solidFill>
                            <a:srgbClr val="231F20"/>
                          </a:solidFill>
                          <a:latin typeface="+mj-lt"/>
                          <a:cs typeface="Proxima Nova Lt"/>
                        </a:rPr>
                        <a:t>6.3%</a:t>
                      </a:r>
                      <a:endParaRPr sz="1400" dirty="0">
                        <a:latin typeface="+mj-lt"/>
                        <a:cs typeface="Proxima Nova Lt"/>
                      </a:endParaRPr>
                    </a:p>
                  </a:txBody>
                  <a:tcPr marR="182880" marT="36576" marB="3657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200385374"/>
                  </a:ext>
                </a:extLst>
              </a:tr>
              <a:tr h="274320">
                <a:tc>
                  <a:txBody>
                    <a:bodyPr/>
                    <a:lstStyle/>
                    <a:p>
                      <a:pPr marL="0" algn="ctr">
                        <a:lnSpc>
                          <a:spcPct val="100000"/>
                        </a:lnSpc>
                      </a:pPr>
                      <a:r>
                        <a:rPr sz="1400" b="0" dirty="0">
                          <a:solidFill>
                            <a:srgbClr val="231F20"/>
                          </a:solidFill>
                          <a:latin typeface="+mj-lt"/>
                          <a:cs typeface="Proxima Nova Lt"/>
                        </a:rPr>
                        <a:t>6</a:t>
                      </a:r>
                      <a:endParaRPr sz="1400">
                        <a:latin typeface="+mj-lt"/>
                        <a:cs typeface="Proxima Nova Lt"/>
                      </a:endParaRPr>
                    </a:p>
                  </a:txBody>
                  <a:tcPr marT="36576" marB="3657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0D1DE"/>
                    </a:solidFill>
                  </a:tcPr>
                </a:tc>
                <a:tc>
                  <a:txBody>
                    <a:bodyPr/>
                    <a:lstStyle/>
                    <a:p>
                      <a:pPr marL="0" algn="r">
                        <a:lnSpc>
                          <a:spcPct val="100000"/>
                        </a:lnSpc>
                      </a:pPr>
                      <a:r>
                        <a:rPr sz="1400" b="0" dirty="0">
                          <a:solidFill>
                            <a:srgbClr val="231F20"/>
                          </a:solidFill>
                          <a:latin typeface="+mj-lt"/>
                          <a:cs typeface="Proxima Nova Lt"/>
                        </a:rPr>
                        <a:t>1980 to 1989</a:t>
                      </a:r>
                      <a:endParaRPr sz="1400" dirty="0">
                        <a:latin typeface="+mj-lt"/>
                        <a:cs typeface="Proxima Nova Lt"/>
                      </a:endParaRPr>
                    </a:p>
                  </a:txBody>
                  <a:tcPr marR="182880" marT="36576" marB="3657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r">
                        <a:lnSpc>
                          <a:spcPct val="100000"/>
                        </a:lnSpc>
                      </a:pPr>
                      <a:r>
                        <a:rPr sz="1400" b="0" spc="-20" dirty="0">
                          <a:solidFill>
                            <a:srgbClr val="231F20"/>
                          </a:solidFill>
                          <a:latin typeface="+mj-lt"/>
                          <a:cs typeface="Proxima Nova Lt"/>
                        </a:rPr>
                        <a:t>A</a:t>
                      </a:r>
                      <a:r>
                        <a:rPr sz="1400" b="0" dirty="0">
                          <a:solidFill>
                            <a:srgbClr val="231F20"/>
                          </a:solidFill>
                          <a:latin typeface="+mj-lt"/>
                          <a:cs typeface="Proxima Nova Lt"/>
                        </a:rPr>
                        <a:t>verage</a:t>
                      </a:r>
                      <a:endParaRPr sz="1400" dirty="0">
                        <a:latin typeface="+mj-lt"/>
                        <a:cs typeface="Proxima Nova Lt"/>
                      </a:endParaRPr>
                    </a:p>
                  </a:txBody>
                  <a:tcPr marR="274320" marT="36576" marB="3657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r">
                        <a:lnSpc>
                          <a:spcPct val="100000"/>
                        </a:lnSpc>
                      </a:pPr>
                      <a:r>
                        <a:rPr sz="1400" b="0" dirty="0">
                          <a:solidFill>
                            <a:srgbClr val="231F20"/>
                          </a:solidFill>
                          <a:latin typeface="+mj-lt"/>
                          <a:cs typeface="Proxima Nova Lt"/>
                        </a:rPr>
                        <a:t>18.2%</a:t>
                      </a:r>
                      <a:endParaRPr sz="1400" dirty="0">
                        <a:latin typeface="+mj-lt"/>
                        <a:cs typeface="Proxima Nova Lt"/>
                      </a:endParaRPr>
                    </a:p>
                  </a:txBody>
                  <a:tcPr marR="210312" marT="36576" marB="3657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r">
                        <a:lnSpc>
                          <a:spcPct val="100000"/>
                        </a:lnSpc>
                      </a:pPr>
                      <a:r>
                        <a:rPr sz="1400" b="0" dirty="0">
                          <a:solidFill>
                            <a:srgbClr val="231F20"/>
                          </a:solidFill>
                          <a:latin typeface="+mj-lt"/>
                          <a:cs typeface="Proxima Nova Lt"/>
                        </a:rPr>
                        <a:t>13.5%</a:t>
                      </a:r>
                      <a:endParaRPr sz="1400" dirty="0">
                        <a:latin typeface="+mj-lt"/>
                        <a:cs typeface="Proxima Nova Lt"/>
                      </a:endParaRPr>
                    </a:p>
                  </a:txBody>
                  <a:tcPr marR="1188720" marT="36576" marB="3657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r">
                        <a:lnSpc>
                          <a:spcPct val="100000"/>
                        </a:lnSpc>
                      </a:pPr>
                      <a:r>
                        <a:rPr sz="1400" b="0" dirty="0">
                          <a:solidFill>
                            <a:srgbClr val="231F20"/>
                          </a:solidFill>
                          <a:latin typeface="+mj-lt"/>
                          <a:cs typeface="Proxima Nova Lt"/>
                        </a:rPr>
                        <a:t>8.9%</a:t>
                      </a:r>
                      <a:endParaRPr sz="1400" dirty="0">
                        <a:latin typeface="+mj-lt"/>
                        <a:cs typeface="Proxima Nova Lt"/>
                      </a:endParaRPr>
                    </a:p>
                  </a:txBody>
                  <a:tcPr marR="182880" marT="36576" marB="3657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88881401"/>
                  </a:ext>
                </a:extLst>
              </a:tr>
              <a:tr h="274320">
                <a:tc>
                  <a:txBody>
                    <a:bodyPr/>
                    <a:lstStyle/>
                    <a:p>
                      <a:pPr marL="0" algn="ctr">
                        <a:lnSpc>
                          <a:spcPct val="100000"/>
                        </a:lnSpc>
                      </a:pPr>
                      <a:r>
                        <a:rPr sz="1400" b="0" dirty="0">
                          <a:solidFill>
                            <a:srgbClr val="231F20"/>
                          </a:solidFill>
                          <a:latin typeface="+mj-lt"/>
                          <a:cs typeface="Proxima Nova Lt"/>
                        </a:rPr>
                        <a:t>7</a:t>
                      </a:r>
                      <a:endParaRPr sz="1400">
                        <a:latin typeface="+mj-lt"/>
                        <a:cs typeface="Proxima Nova Lt"/>
                      </a:endParaRPr>
                    </a:p>
                  </a:txBody>
                  <a:tcPr marT="36576" marB="3657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0D1DE"/>
                    </a:solidFill>
                  </a:tcPr>
                </a:tc>
                <a:tc>
                  <a:txBody>
                    <a:bodyPr/>
                    <a:lstStyle/>
                    <a:p>
                      <a:pPr marL="0" algn="r">
                        <a:lnSpc>
                          <a:spcPct val="100000"/>
                        </a:lnSpc>
                      </a:pPr>
                      <a:r>
                        <a:rPr sz="1400" b="0" dirty="0">
                          <a:solidFill>
                            <a:srgbClr val="231F20"/>
                          </a:solidFill>
                          <a:latin typeface="+mj-lt"/>
                          <a:cs typeface="Proxima Nova Lt"/>
                        </a:rPr>
                        <a:t>1990 to 1999</a:t>
                      </a:r>
                      <a:endParaRPr sz="1400" dirty="0">
                        <a:latin typeface="+mj-lt"/>
                        <a:cs typeface="Proxima Nova Lt"/>
                      </a:endParaRPr>
                    </a:p>
                  </a:txBody>
                  <a:tcPr marR="182880" marT="36576" marB="3657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r">
                        <a:lnSpc>
                          <a:spcPct val="100000"/>
                        </a:lnSpc>
                      </a:pPr>
                      <a:r>
                        <a:rPr sz="1400" b="0" spc="-20" dirty="0">
                          <a:solidFill>
                            <a:srgbClr val="231F20"/>
                          </a:solidFill>
                          <a:latin typeface="+mj-lt"/>
                          <a:cs typeface="Proxima Nova Lt"/>
                        </a:rPr>
                        <a:t>A</a:t>
                      </a:r>
                      <a:r>
                        <a:rPr sz="1400" b="0" dirty="0">
                          <a:solidFill>
                            <a:srgbClr val="231F20"/>
                          </a:solidFill>
                          <a:latin typeface="+mj-lt"/>
                          <a:cs typeface="Proxima Nova Lt"/>
                        </a:rPr>
                        <a:t>verage</a:t>
                      </a:r>
                      <a:endParaRPr sz="1400" dirty="0">
                        <a:latin typeface="+mj-lt"/>
                        <a:cs typeface="Proxima Nova Lt"/>
                      </a:endParaRPr>
                    </a:p>
                  </a:txBody>
                  <a:tcPr marR="274320" marT="36576" marB="3657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r">
                        <a:lnSpc>
                          <a:spcPct val="100000"/>
                        </a:lnSpc>
                      </a:pPr>
                      <a:r>
                        <a:rPr sz="1400" b="0" dirty="0">
                          <a:solidFill>
                            <a:srgbClr val="231F20"/>
                          </a:solidFill>
                          <a:latin typeface="+mj-lt"/>
                          <a:cs typeface="Proxima Nova Lt"/>
                        </a:rPr>
                        <a:t>19.0%</a:t>
                      </a:r>
                      <a:endParaRPr sz="1400" dirty="0">
                        <a:latin typeface="+mj-lt"/>
                        <a:cs typeface="Proxima Nova Lt"/>
                      </a:endParaRPr>
                    </a:p>
                  </a:txBody>
                  <a:tcPr marR="210312" marT="36576" marB="3657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r">
                        <a:lnSpc>
                          <a:spcPct val="100000"/>
                        </a:lnSpc>
                      </a:pPr>
                      <a:r>
                        <a:rPr sz="1400" b="0" dirty="0">
                          <a:solidFill>
                            <a:srgbClr val="231F20"/>
                          </a:solidFill>
                          <a:latin typeface="+mj-lt"/>
                          <a:cs typeface="Proxima Nova Lt"/>
                        </a:rPr>
                        <a:t>9.5%</a:t>
                      </a:r>
                      <a:endParaRPr sz="1400" dirty="0">
                        <a:latin typeface="+mj-lt"/>
                        <a:cs typeface="Proxima Nova Lt"/>
                      </a:endParaRPr>
                    </a:p>
                  </a:txBody>
                  <a:tcPr marR="1188720" marT="36576" marB="3657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r">
                        <a:lnSpc>
                          <a:spcPct val="100000"/>
                        </a:lnSpc>
                      </a:pPr>
                      <a:r>
                        <a:rPr sz="1400" b="0" dirty="0">
                          <a:solidFill>
                            <a:srgbClr val="231F20"/>
                          </a:solidFill>
                          <a:latin typeface="+mj-lt"/>
                          <a:cs typeface="Proxima Nova Lt"/>
                        </a:rPr>
                        <a:t>4.9%</a:t>
                      </a:r>
                      <a:endParaRPr sz="1400" dirty="0">
                        <a:latin typeface="+mj-lt"/>
                        <a:cs typeface="Proxima Nova Lt"/>
                      </a:endParaRPr>
                    </a:p>
                  </a:txBody>
                  <a:tcPr marR="182880" marT="36576" marB="3657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449921730"/>
                  </a:ext>
                </a:extLst>
              </a:tr>
              <a:tr h="274320">
                <a:tc>
                  <a:txBody>
                    <a:bodyPr/>
                    <a:lstStyle/>
                    <a:p>
                      <a:pPr marL="0" algn="ctr">
                        <a:lnSpc>
                          <a:spcPct val="100000"/>
                        </a:lnSpc>
                      </a:pPr>
                      <a:r>
                        <a:rPr sz="1400" b="0" dirty="0">
                          <a:solidFill>
                            <a:srgbClr val="231F20"/>
                          </a:solidFill>
                          <a:latin typeface="+mj-lt"/>
                          <a:cs typeface="Proxima Nova Lt"/>
                        </a:rPr>
                        <a:t>8</a:t>
                      </a:r>
                      <a:endParaRPr sz="1400">
                        <a:latin typeface="+mj-lt"/>
                        <a:cs typeface="Proxima Nova Lt"/>
                      </a:endParaRPr>
                    </a:p>
                  </a:txBody>
                  <a:tcPr marT="36576" marB="3657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0D1DE"/>
                    </a:solidFill>
                  </a:tcPr>
                </a:tc>
                <a:tc>
                  <a:txBody>
                    <a:bodyPr/>
                    <a:lstStyle/>
                    <a:p>
                      <a:pPr marL="0" algn="r">
                        <a:lnSpc>
                          <a:spcPct val="100000"/>
                        </a:lnSpc>
                      </a:pPr>
                      <a:r>
                        <a:rPr sz="1400" b="0" dirty="0">
                          <a:solidFill>
                            <a:srgbClr val="231F20"/>
                          </a:solidFill>
                          <a:latin typeface="+mj-lt"/>
                          <a:cs typeface="Proxima Nova Lt"/>
                        </a:rPr>
                        <a:t>2000 to 2009</a:t>
                      </a:r>
                      <a:endParaRPr sz="1400" dirty="0">
                        <a:latin typeface="+mj-lt"/>
                        <a:cs typeface="Proxima Nova Lt"/>
                      </a:endParaRPr>
                    </a:p>
                  </a:txBody>
                  <a:tcPr marR="182880" marT="36576" marB="3657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r">
                        <a:lnSpc>
                          <a:spcPct val="100000"/>
                        </a:lnSpc>
                      </a:pPr>
                      <a:r>
                        <a:rPr sz="1400" b="0" spc="-20" dirty="0">
                          <a:solidFill>
                            <a:srgbClr val="231F20"/>
                          </a:solidFill>
                          <a:latin typeface="+mj-lt"/>
                          <a:cs typeface="Proxima Nova Lt"/>
                        </a:rPr>
                        <a:t>A</a:t>
                      </a:r>
                      <a:r>
                        <a:rPr sz="1400" b="0" dirty="0">
                          <a:solidFill>
                            <a:srgbClr val="231F20"/>
                          </a:solidFill>
                          <a:latin typeface="+mj-lt"/>
                          <a:cs typeface="Proxima Nova Lt"/>
                        </a:rPr>
                        <a:t>verage</a:t>
                      </a:r>
                      <a:endParaRPr sz="1400" dirty="0">
                        <a:latin typeface="+mj-lt"/>
                        <a:cs typeface="Proxima Nova Lt"/>
                      </a:endParaRPr>
                    </a:p>
                  </a:txBody>
                  <a:tcPr marR="274320" marT="36576" marB="3657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r">
                        <a:lnSpc>
                          <a:spcPct val="100000"/>
                        </a:lnSpc>
                      </a:pPr>
                      <a:r>
                        <a:rPr sz="1400" b="0" dirty="0">
                          <a:solidFill>
                            <a:srgbClr val="231F20"/>
                          </a:solidFill>
                          <a:latin typeface="+mj-lt"/>
                          <a:cs typeface="Proxima Nova Lt"/>
                        </a:rPr>
                        <a:t>0.9%</a:t>
                      </a:r>
                      <a:endParaRPr sz="1400" dirty="0">
                        <a:latin typeface="+mj-lt"/>
                        <a:cs typeface="Proxima Nova Lt"/>
                      </a:endParaRPr>
                    </a:p>
                  </a:txBody>
                  <a:tcPr marR="210312" marT="36576" marB="3657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r">
                        <a:lnSpc>
                          <a:spcPct val="100000"/>
                        </a:lnSpc>
                      </a:pPr>
                      <a:r>
                        <a:rPr sz="1400" b="0" dirty="0">
                          <a:solidFill>
                            <a:srgbClr val="231F20"/>
                          </a:solidFill>
                          <a:latin typeface="+mj-lt"/>
                          <a:cs typeface="Proxima Nova Lt"/>
                        </a:rPr>
                        <a:t>8.0%</a:t>
                      </a:r>
                      <a:endParaRPr sz="1400" dirty="0">
                        <a:latin typeface="+mj-lt"/>
                        <a:cs typeface="Proxima Nova Lt"/>
                      </a:endParaRPr>
                    </a:p>
                  </a:txBody>
                  <a:tcPr marR="1188720" marT="36576" marB="3657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r">
                        <a:lnSpc>
                          <a:spcPct val="100000"/>
                        </a:lnSpc>
                      </a:pPr>
                      <a:r>
                        <a:rPr sz="1400" b="0" dirty="0">
                          <a:solidFill>
                            <a:srgbClr val="231F20"/>
                          </a:solidFill>
                          <a:latin typeface="+mj-lt"/>
                          <a:cs typeface="Proxima Nova Lt"/>
                        </a:rPr>
                        <a:t>2.7%</a:t>
                      </a:r>
                      <a:endParaRPr sz="1400" dirty="0">
                        <a:latin typeface="+mj-lt"/>
                        <a:cs typeface="Proxima Nova Lt"/>
                      </a:endParaRPr>
                    </a:p>
                  </a:txBody>
                  <a:tcPr marR="182880" marT="36576" marB="3657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227274182"/>
                  </a:ext>
                </a:extLst>
              </a:tr>
              <a:tr h="274320">
                <a:tc>
                  <a:txBody>
                    <a:bodyPr/>
                    <a:lstStyle/>
                    <a:p>
                      <a:pPr marL="0" algn="ctr">
                        <a:lnSpc>
                          <a:spcPct val="100000"/>
                        </a:lnSpc>
                      </a:pPr>
                      <a:r>
                        <a:rPr sz="1400" b="0" dirty="0">
                          <a:solidFill>
                            <a:srgbClr val="231F20"/>
                          </a:solidFill>
                          <a:latin typeface="+mj-lt"/>
                          <a:cs typeface="Proxima Nova Lt"/>
                        </a:rPr>
                        <a:t>9</a:t>
                      </a:r>
                      <a:endParaRPr sz="1400">
                        <a:latin typeface="+mj-lt"/>
                        <a:cs typeface="Proxima Nova Lt"/>
                      </a:endParaRPr>
                    </a:p>
                  </a:txBody>
                  <a:tcPr marT="36576" marB="3657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0D1DE"/>
                    </a:solidFill>
                  </a:tcPr>
                </a:tc>
                <a:tc>
                  <a:txBody>
                    <a:bodyPr/>
                    <a:lstStyle/>
                    <a:p>
                      <a:pPr marL="0" algn="r">
                        <a:lnSpc>
                          <a:spcPct val="100000"/>
                        </a:lnSpc>
                      </a:pPr>
                      <a:r>
                        <a:rPr sz="1400" b="0" dirty="0">
                          <a:solidFill>
                            <a:srgbClr val="231F20"/>
                          </a:solidFill>
                          <a:latin typeface="+mj-lt"/>
                          <a:cs typeface="Proxima Nova Lt"/>
                        </a:rPr>
                        <a:t>2010</a:t>
                      </a:r>
                      <a:endParaRPr sz="1400" dirty="0">
                        <a:latin typeface="+mj-lt"/>
                        <a:cs typeface="Proxima Nova Lt"/>
                      </a:endParaRPr>
                    </a:p>
                  </a:txBody>
                  <a:tcPr marR="182880" marT="36576" marB="3657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r">
                        <a:lnSpc>
                          <a:spcPct val="100000"/>
                        </a:lnSpc>
                      </a:pPr>
                      <a:r>
                        <a:rPr sz="1400" b="0" dirty="0">
                          <a:solidFill>
                            <a:srgbClr val="231F20"/>
                          </a:solidFill>
                          <a:latin typeface="+mj-lt"/>
                          <a:cs typeface="Proxima Nova Lt"/>
                        </a:rPr>
                        <a:t>Annual </a:t>
                      </a:r>
                      <a:r>
                        <a:rPr sz="1400" b="0" spc="-25" dirty="0">
                          <a:solidFill>
                            <a:srgbClr val="231F20"/>
                          </a:solidFill>
                          <a:latin typeface="+mj-lt"/>
                          <a:cs typeface="Proxima Nova Lt"/>
                        </a:rPr>
                        <a:t>R</a:t>
                      </a:r>
                      <a:r>
                        <a:rPr sz="1400" b="0" dirty="0">
                          <a:solidFill>
                            <a:srgbClr val="231F20"/>
                          </a:solidFill>
                          <a:latin typeface="+mj-lt"/>
                          <a:cs typeface="Proxima Nova Lt"/>
                        </a:rPr>
                        <a:t>eturn</a:t>
                      </a:r>
                      <a:endParaRPr sz="1400" dirty="0">
                        <a:latin typeface="+mj-lt"/>
                        <a:cs typeface="Proxima Nova Lt"/>
                      </a:endParaRPr>
                    </a:p>
                  </a:txBody>
                  <a:tcPr marR="274320" marT="36576" marB="3657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r">
                        <a:lnSpc>
                          <a:spcPct val="100000"/>
                        </a:lnSpc>
                      </a:pPr>
                      <a:r>
                        <a:rPr sz="1400" b="0" dirty="0">
                          <a:solidFill>
                            <a:srgbClr val="231F20"/>
                          </a:solidFill>
                          <a:latin typeface="+mj-lt"/>
                          <a:cs typeface="Proxima Nova Lt"/>
                        </a:rPr>
                        <a:t>15.1%</a:t>
                      </a:r>
                      <a:endParaRPr sz="1400" dirty="0">
                        <a:latin typeface="+mj-lt"/>
                        <a:cs typeface="Proxima Nova Lt"/>
                      </a:endParaRPr>
                    </a:p>
                  </a:txBody>
                  <a:tcPr marR="210312" marT="36576" marB="3657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r">
                        <a:lnSpc>
                          <a:spcPct val="100000"/>
                        </a:lnSpc>
                      </a:pPr>
                      <a:r>
                        <a:rPr sz="1400" b="0" dirty="0">
                          <a:solidFill>
                            <a:srgbClr val="231F20"/>
                          </a:solidFill>
                          <a:latin typeface="+mj-lt"/>
                          <a:cs typeface="Proxima Nova Lt"/>
                        </a:rPr>
                        <a:t>9.4%</a:t>
                      </a:r>
                      <a:endParaRPr sz="1400" dirty="0">
                        <a:latin typeface="+mj-lt"/>
                        <a:cs typeface="Proxima Nova Lt"/>
                      </a:endParaRPr>
                    </a:p>
                  </a:txBody>
                  <a:tcPr marR="1188720" marT="36576" marB="3657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r">
                        <a:lnSpc>
                          <a:spcPct val="100000"/>
                        </a:lnSpc>
                      </a:pPr>
                      <a:r>
                        <a:rPr sz="1400" b="0" dirty="0">
                          <a:solidFill>
                            <a:srgbClr val="231F20"/>
                          </a:solidFill>
                          <a:latin typeface="+mj-lt"/>
                          <a:cs typeface="Proxima Nova Lt"/>
                        </a:rPr>
                        <a:t>0.01%</a:t>
                      </a:r>
                      <a:endParaRPr sz="1400" dirty="0">
                        <a:latin typeface="+mj-lt"/>
                        <a:cs typeface="Proxima Nova Lt"/>
                      </a:endParaRPr>
                    </a:p>
                  </a:txBody>
                  <a:tcPr marR="182880" marT="36576" marB="3657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683085596"/>
                  </a:ext>
                </a:extLst>
              </a:tr>
              <a:tr h="274320">
                <a:tc>
                  <a:txBody>
                    <a:bodyPr/>
                    <a:lstStyle/>
                    <a:p>
                      <a:pPr marL="0" algn="ctr">
                        <a:lnSpc>
                          <a:spcPct val="100000"/>
                        </a:lnSpc>
                      </a:pPr>
                      <a:r>
                        <a:rPr sz="1400" b="0" dirty="0">
                          <a:solidFill>
                            <a:srgbClr val="231F20"/>
                          </a:solidFill>
                          <a:latin typeface="+mj-lt"/>
                          <a:cs typeface="Proxima Nova Lt"/>
                        </a:rPr>
                        <a:t>10</a:t>
                      </a:r>
                      <a:endParaRPr sz="1400">
                        <a:latin typeface="+mj-lt"/>
                        <a:cs typeface="Proxima Nova Lt"/>
                      </a:endParaRPr>
                    </a:p>
                  </a:txBody>
                  <a:tcPr marT="36576" marB="3657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0D1DE"/>
                    </a:solidFill>
                  </a:tcPr>
                </a:tc>
                <a:tc>
                  <a:txBody>
                    <a:bodyPr/>
                    <a:lstStyle/>
                    <a:p>
                      <a:pPr marL="0" algn="r">
                        <a:lnSpc>
                          <a:spcPct val="100000"/>
                        </a:lnSpc>
                      </a:pPr>
                      <a:r>
                        <a:rPr sz="1400" b="0" dirty="0">
                          <a:solidFill>
                            <a:srgbClr val="231F20"/>
                          </a:solidFill>
                          <a:latin typeface="+mj-lt"/>
                          <a:cs typeface="Proxima Nova Lt"/>
                        </a:rPr>
                        <a:t>2011</a:t>
                      </a:r>
                      <a:endParaRPr sz="1400" dirty="0">
                        <a:latin typeface="+mj-lt"/>
                        <a:cs typeface="Proxima Nova Lt"/>
                      </a:endParaRPr>
                    </a:p>
                  </a:txBody>
                  <a:tcPr marR="182880" marT="36576" marB="3657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r">
                        <a:lnSpc>
                          <a:spcPct val="100000"/>
                        </a:lnSpc>
                      </a:pPr>
                      <a:r>
                        <a:rPr sz="1400" b="0" dirty="0">
                          <a:solidFill>
                            <a:srgbClr val="231F20"/>
                          </a:solidFill>
                          <a:latin typeface="+mj-lt"/>
                          <a:cs typeface="Proxima Nova Lt"/>
                        </a:rPr>
                        <a:t>Annual </a:t>
                      </a:r>
                      <a:r>
                        <a:rPr sz="1400" b="0" spc="-25" dirty="0">
                          <a:solidFill>
                            <a:srgbClr val="231F20"/>
                          </a:solidFill>
                          <a:latin typeface="+mj-lt"/>
                          <a:cs typeface="Proxima Nova Lt"/>
                        </a:rPr>
                        <a:t>R</a:t>
                      </a:r>
                      <a:r>
                        <a:rPr sz="1400" b="0" dirty="0">
                          <a:solidFill>
                            <a:srgbClr val="231F20"/>
                          </a:solidFill>
                          <a:latin typeface="+mj-lt"/>
                          <a:cs typeface="Proxima Nova Lt"/>
                        </a:rPr>
                        <a:t>eturn</a:t>
                      </a:r>
                      <a:endParaRPr sz="1400" dirty="0">
                        <a:latin typeface="+mj-lt"/>
                        <a:cs typeface="Proxima Nova Lt"/>
                      </a:endParaRPr>
                    </a:p>
                  </a:txBody>
                  <a:tcPr marR="274320" marT="36576" marB="3657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r">
                        <a:lnSpc>
                          <a:spcPct val="100000"/>
                        </a:lnSpc>
                      </a:pPr>
                      <a:r>
                        <a:rPr sz="1400" b="0" dirty="0">
                          <a:solidFill>
                            <a:srgbClr val="231F20"/>
                          </a:solidFill>
                          <a:latin typeface="+mj-lt"/>
                          <a:cs typeface="Proxima Nova Lt"/>
                        </a:rPr>
                        <a:t>2.1%</a:t>
                      </a:r>
                      <a:endParaRPr sz="1400" dirty="0">
                        <a:latin typeface="+mj-lt"/>
                        <a:cs typeface="Proxima Nova Lt"/>
                      </a:endParaRPr>
                    </a:p>
                  </a:txBody>
                  <a:tcPr marR="210312" marT="36576" marB="3657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r">
                        <a:lnSpc>
                          <a:spcPct val="100000"/>
                        </a:lnSpc>
                      </a:pPr>
                      <a:r>
                        <a:rPr sz="1400" b="0" dirty="0">
                          <a:solidFill>
                            <a:srgbClr val="231F20"/>
                          </a:solidFill>
                          <a:latin typeface="+mj-lt"/>
                          <a:cs typeface="Proxima Nova Lt"/>
                        </a:rPr>
                        <a:t>29.9%</a:t>
                      </a:r>
                      <a:endParaRPr sz="1400" dirty="0">
                        <a:latin typeface="+mj-lt"/>
                        <a:cs typeface="Proxima Nova Lt"/>
                      </a:endParaRPr>
                    </a:p>
                  </a:txBody>
                  <a:tcPr marR="1188720" marT="36576" marB="3657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r">
                        <a:lnSpc>
                          <a:spcPct val="100000"/>
                        </a:lnSpc>
                      </a:pPr>
                      <a:r>
                        <a:rPr sz="1400" b="0" dirty="0">
                          <a:solidFill>
                            <a:srgbClr val="231F20"/>
                          </a:solidFill>
                          <a:latin typeface="+mj-lt"/>
                          <a:cs typeface="Proxima Nova Lt"/>
                        </a:rPr>
                        <a:t>0.02%</a:t>
                      </a:r>
                      <a:endParaRPr sz="1400" dirty="0">
                        <a:latin typeface="+mj-lt"/>
                        <a:cs typeface="Proxima Nova Lt"/>
                      </a:endParaRPr>
                    </a:p>
                  </a:txBody>
                  <a:tcPr marR="182880" marT="36576" marB="3657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473168234"/>
                  </a:ext>
                </a:extLst>
              </a:tr>
              <a:tr h="274320">
                <a:tc>
                  <a:txBody>
                    <a:bodyPr/>
                    <a:lstStyle/>
                    <a:p>
                      <a:pPr marL="0" algn="ctr">
                        <a:lnSpc>
                          <a:spcPct val="100000"/>
                        </a:lnSpc>
                      </a:pPr>
                      <a:r>
                        <a:rPr sz="1400" b="0" dirty="0">
                          <a:solidFill>
                            <a:srgbClr val="231F20"/>
                          </a:solidFill>
                          <a:latin typeface="+mj-lt"/>
                          <a:cs typeface="Proxima Nova Lt"/>
                        </a:rPr>
                        <a:t>11</a:t>
                      </a:r>
                      <a:endParaRPr sz="1400">
                        <a:latin typeface="+mj-lt"/>
                        <a:cs typeface="Proxima Nova Lt"/>
                      </a:endParaRPr>
                    </a:p>
                  </a:txBody>
                  <a:tcPr marT="36576" marB="3657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0D1DE"/>
                    </a:solidFill>
                  </a:tcPr>
                </a:tc>
                <a:tc>
                  <a:txBody>
                    <a:bodyPr/>
                    <a:lstStyle/>
                    <a:p>
                      <a:pPr marL="0" algn="r">
                        <a:lnSpc>
                          <a:spcPct val="100000"/>
                        </a:lnSpc>
                      </a:pPr>
                      <a:r>
                        <a:rPr sz="1400" b="0" dirty="0">
                          <a:solidFill>
                            <a:srgbClr val="231F20"/>
                          </a:solidFill>
                          <a:latin typeface="+mj-lt"/>
                          <a:cs typeface="Proxima Nova Lt"/>
                        </a:rPr>
                        <a:t>2012</a:t>
                      </a:r>
                      <a:endParaRPr sz="1400" dirty="0">
                        <a:latin typeface="+mj-lt"/>
                        <a:cs typeface="Proxima Nova Lt"/>
                      </a:endParaRPr>
                    </a:p>
                  </a:txBody>
                  <a:tcPr marR="182880" marT="36576" marB="3657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r">
                        <a:lnSpc>
                          <a:spcPct val="100000"/>
                        </a:lnSpc>
                      </a:pPr>
                      <a:r>
                        <a:rPr sz="1400" b="0" dirty="0">
                          <a:solidFill>
                            <a:srgbClr val="231F20"/>
                          </a:solidFill>
                          <a:latin typeface="+mj-lt"/>
                          <a:cs typeface="Proxima Nova Lt"/>
                        </a:rPr>
                        <a:t>Annual </a:t>
                      </a:r>
                      <a:r>
                        <a:rPr sz="1400" b="0" spc="-25" dirty="0">
                          <a:solidFill>
                            <a:srgbClr val="231F20"/>
                          </a:solidFill>
                          <a:latin typeface="+mj-lt"/>
                          <a:cs typeface="Proxima Nova Lt"/>
                        </a:rPr>
                        <a:t>R</a:t>
                      </a:r>
                      <a:r>
                        <a:rPr sz="1400" b="0" dirty="0">
                          <a:solidFill>
                            <a:srgbClr val="231F20"/>
                          </a:solidFill>
                          <a:latin typeface="+mj-lt"/>
                          <a:cs typeface="Proxima Nova Lt"/>
                        </a:rPr>
                        <a:t>eturn</a:t>
                      </a:r>
                      <a:endParaRPr sz="1400" dirty="0">
                        <a:latin typeface="+mj-lt"/>
                        <a:cs typeface="Proxima Nova Lt"/>
                      </a:endParaRPr>
                    </a:p>
                  </a:txBody>
                  <a:tcPr marR="274320" marT="36576" marB="3657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r">
                        <a:lnSpc>
                          <a:spcPct val="100000"/>
                        </a:lnSpc>
                      </a:pPr>
                      <a:r>
                        <a:rPr sz="1400" b="0" dirty="0">
                          <a:solidFill>
                            <a:srgbClr val="231F20"/>
                          </a:solidFill>
                          <a:latin typeface="+mj-lt"/>
                          <a:cs typeface="Proxima Nova Lt"/>
                        </a:rPr>
                        <a:t>16.0%</a:t>
                      </a:r>
                      <a:endParaRPr sz="1400" dirty="0">
                        <a:latin typeface="+mj-lt"/>
                        <a:cs typeface="Proxima Nova Lt"/>
                      </a:endParaRPr>
                    </a:p>
                  </a:txBody>
                  <a:tcPr marR="210312" marT="36576" marB="3657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r">
                        <a:lnSpc>
                          <a:spcPct val="100000"/>
                        </a:lnSpc>
                      </a:pPr>
                      <a:r>
                        <a:rPr sz="1400" b="0" dirty="0">
                          <a:solidFill>
                            <a:srgbClr val="231F20"/>
                          </a:solidFill>
                          <a:latin typeface="+mj-lt"/>
                          <a:cs typeface="Proxima Nova Lt"/>
                        </a:rPr>
                        <a:t>3.6%</a:t>
                      </a:r>
                      <a:endParaRPr sz="1400" dirty="0">
                        <a:latin typeface="+mj-lt"/>
                        <a:cs typeface="Proxima Nova Lt"/>
                      </a:endParaRPr>
                    </a:p>
                  </a:txBody>
                  <a:tcPr marR="1188720" marT="36576" marB="3657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r">
                        <a:lnSpc>
                          <a:spcPct val="100000"/>
                        </a:lnSpc>
                      </a:pPr>
                      <a:r>
                        <a:rPr sz="1400" b="0" dirty="0">
                          <a:solidFill>
                            <a:srgbClr val="231F20"/>
                          </a:solidFill>
                          <a:latin typeface="+mj-lt"/>
                          <a:cs typeface="Proxima Nova Lt"/>
                        </a:rPr>
                        <a:t>0.02%</a:t>
                      </a:r>
                      <a:endParaRPr sz="1400" dirty="0">
                        <a:latin typeface="+mj-lt"/>
                        <a:cs typeface="Proxima Nova Lt"/>
                      </a:endParaRPr>
                    </a:p>
                  </a:txBody>
                  <a:tcPr marR="182880" marT="36576" marB="3657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984718443"/>
                  </a:ext>
                </a:extLst>
              </a:tr>
              <a:tr h="274320">
                <a:tc>
                  <a:txBody>
                    <a:bodyPr/>
                    <a:lstStyle/>
                    <a:p>
                      <a:pPr marL="0" algn="ctr">
                        <a:lnSpc>
                          <a:spcPct val="100000"/>
                        </a:lnSpc>
                      </a:pPr>
                      <a:r>
                        <a:rPr sz="1400" b="0" dirty="0">
                          <a:solidFill>
                            <a:srgbClr val="231F20"/>
                          </a:solidFill>
                          <a:latin typeface="+mj-lt"/>
                          <a:cs typeface="Proxima Nova Lt"/>
                        </a:rPr>
                        <a:t>12</a:t>
                      </a:r>
                      <a:endParaRPr sz="1400">
                        <a:latin typeface="+mj-lt"/>
                        <a:cs typeface="Proxima Nova Lt"/>
                      </a:endParaRPr>
                    </a:p>
                  </a:txBody>
                  <a:tcPr marT="36576" marB="3657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0D1DE"/>
                    </a:solidFill>
                  </a:tcPr>
                </a:tc>
                <a:tc>
                  <a:txBody>
                    <a:bodyPr/>
                    <a:lstStyle/>
                    <a:p>
                      <a:pPr marL="0" algn="r">
                        <a:lnSpc>
                          <a:spcPct val="100000"/>
                        </a:lnSpc>
                      </a:pPr>
                      <a:r>
                        <a:rPr sz="1400" b="0" dirty="0">
                          <a:solidFill>
                            <a:srgbClr val="231F20"/>
                          </a:solidFill>
                          <a:latin typeface="+mj-lt"/>
                          <a:cs typeface="Proxima Nova Lt"/>
                        </a:rPr>
                        <a:t>2013</a:t>
                      </a:r>
                      <a:endParaRPr sz="1400" dirty="0">
                        <a:latin typeface="+mj-lt"/>
                        <a:cs typeface="Proxima Nova Lt"/>
                      </a:endParaRPr>
                    </a:p>
                  </a:txBody>
                  <a:tcPr marR="182880" marT="36576" marB="3657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r">
                        <a:lnSpc>
                          <a:spcPct val="100000"/>
                        </a:lnSpc>
                      </a:pPr>
                      <a:r>
                        <a:rPr sz="1400" b="0" dirty="0">
                          <a:solidFill>
                            <a:srgbClr val="231F20"/>
                          </a:solidFill>
                          <a:latin typeface="+mj-lt"/>
                          <a:cs typeface="Proxima Nova Lt"/>
                        </a:rPr>
                        <a:t>Annual </a:t>
                      </a:r>
                      <a:r>
                        <a:rPr sz="1400" b="0" spc="-25" dirty="0">
                          <a:solidFill>
                            <a:srgbClr val="231F20"/>
                          </a:solidFill>
                          <a:latin typeface="+mj-lt"/>
                          <a:cs typeface="Proxima Nova Lt"/>
                        </a:rPr>
                        <a:t>R</a:t>
                      </a:r>
                      <a:r>
                        <a:rPr sz="1400" b="0" dirty="0">
                          <a:solidFill>
                            <a:srgbClr val="231F20"/>
                          </a:solidFill>
                          <a:latin typeface="+mj-lt"/>
                          <a:cs typeface="Proxima Nova Lt"/>
                        </a:rPr>
                        <a:t>eturn</a:t>
                      </a:r>
                      <a:endParaRPr sz="1400" dirty="0">
                        <a:latin typeface="+mj-lt"/>
                        <a:cs typeface="Proxima Nova Lt"/>
                      </a:endParaRPr>
                    </a:p>
                  </a:txBody>
                  <a:tcPr marR="274320" marT="36576" marB="3657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r">
                        <a:lnSpc>
                          <a:spcPct val="100000"/>
                        </a:lnSpc>
                      </a:pPr>
                      <a:r>
                        <a:rPr sz="1400" b="0" dirty="0">
                          <a:solidFill>
                            <a:srgbClr val="231F20"/>
                          </a:solidFill>
                          <a:latin typeface="+mj-lt"/>
                          <a:cs typeface="Proxima Nova Lt"/>
                        </a:rPr>
                        <a:t>32.4%</a:t>
                      </a:r>
                      <a:endParaRPr sz="1400" dirty="0">
                        <a:latin typeface="+mj-lt"/>
                        <a:cs typeface="Proxima Nova Lt"/>
                      </a:endParaRPr>
                    </a:p>
                  </a:txBody>
                  <a:tcPr marR="210312" marT="36576" marB="3657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r">
                        <a:lnSpc>
                          <a:spcPct val="100000"/>
                        </a:lnSpc>
                      </a:pPr>
                      <a:r>
                        <a:rPr sz="1400" dirty="0">
                          <a:solidFill>
                            <a:srgbClr val="231F20"/>
                          </a:solidFill>
                          <a:latin typeface="+mj-lt"/>
                          <a:cs typeface="STIX"/>
                        </a:rPr>
                        <a:t>−</a:t>
                      </a:r>
                      <a:r>
                        <a:rPr sz="1400" b="0" dirty="0">
                          <a:solidFill>
                            <a:srgbClr val="231F20"/>
                          </a:solidFill>
                          <a:latin typeface="+mj-lt"/>
                          <a:cs typeface="Proxima Nova Lt"/>
                        </a:rPr>
                        <a:t>12.7%</a:t>
                      </a:r>
                      <a:endParaRPr sz="1400" dirty="0">
                        <a:latin typeface="+mj-lt"/>
                        <a:cs typeface="Proxima Nova Lt"/>
                      </a:endParaRPr>
                    </a:p>
                  </a:txBody>
                  <a:tcPr marR="1188720" marT="36576" marB="3657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r">
                        <a:lnSpc>
                          <a:spcPct val="100000"/>
                        </a:lnSpc>
                      </a:pPr>
                      <a:r>
                        <a:rPr sz="1400" b="0" dirty="0">
                          <a:solidFill>
                            <a:srgbClr val="231F20"/>
                          </a:solidFill>
                          <a:latin typeface="+mj-lt"/>
                          <a:cs typeface="Proxima Nova Lt"/>
                        </a:rPr>
                        <a:t>0.07%</a:t>
                      </a:r>
                      <a:endParaRPr sz="1400" dirty="0">
                        <a:latin typeface="+mj-lt"/>
                        <a:cs typeface="Proxima Nova Lt"/>
                      </a:endParaRPr>
                    </a:p>
                  </a:txBody>
                  <a:tcPr marR="182880" marT="36576" marB="3657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898509269"/>
                  </a:ext>
                </a:extLst>
              </a:tr>
              <a:tr h="274320">
                <a:tc>
                  <a:txBody>
                    <a:bodyPr/>
                    <a:lstStyle/>
                    <a:p>
                      <a:pPr marL="0" algn="ctr">
                        <a:lnSpc>
                          <a:spcPct val="100000"/>
                        </a:lnSpc>
                      </a:pPr>
                      <a:r>
                        <a:rPr sz="1400" b="0" dirty="0">
                          <a:solidFill>
                            <a:srgbClr val="231F20"/>
                          </a:solidFill>
                          <a:latin typeface="+mj-lt"/>
                          <a:cs typeface="Proxima Nova Lt"/>
                        </a:rPr>
                        <a:t>13</a:t>
                      </a:r>
                      <a:endParaRPr sz="1400">
                        <a:latin typeface="+mj-lt"/>
                        <a:cs typeface="Proxima Nova Lt"/>
                      </a:endParaRPr>
                    </a:p>
                  </a:txBody>
                  <a:tcPr marT="36576" marB="3657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0D1DE"/>
                    </a:solidFill>
                  </a:tcPr>
                </a:tc>
                <a:tc>
                  <a:txBody>
                    <a:bodyPr/>
                    <a:lstStyle/>
                    <a:p>
                      <a:pPr marL="0" algn="r">
                        <a:lnSpc>
                          <a:spcPct val="100000"/>
                        </a:lnSpc>
                      </a:pPr>
                      <a:r>
                        <a:rPr sz="1400" b="0" dirty="0">
                          <a:solidFill>
                            <a:srgbClr val="231F20"/>
                          </a:solidFill>
                          <a:latin typeface="+mj-lt"/>
                          <a:cs typeface="Proxima Nova Lt"/>
                        </a:rPr>
                        <a:t>2014</a:t>
                      </a:r>
                      <a:endParaRPr sz="1400" dirty="0">
                        <a:latin typeface="+mj-lt"/>
                        <a:cs typeface="Proxima Nova Lt"/>
                      </a:endParaRPr>
                    </a:p>
                  </a:txBody>
                  <a:tcPr marR="182880" marT="36576" marB="3657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r">
                        <a:lnSpc>
                          <a:spcPct val="100000"/>
                        </a:lnSpc>
                      </a:pPr>
                      <a:r>
                        <a:rPr sz="1400" b="0" dirty="0">
                          <a:solidFill>
                            <a:srgbClr val="231F20"/>
                          </a:solidFill>
                          <a:latin typeface="+mj-lt"/>
                          <a:cs typeface="Proxima Nova Lt"/>
                        </a:rPr>
                        <a:t>Annual </a:t>
                      </a:r>
                      <a:r>
                        <a:rPr sz="1400" b="0" spc="-25" dirty="0">
                          <a:solidFill>
                            <a:srgbClr val="231F20"/>
                          </a:solidFill>
                          <a:latin typeface="+mj-lt"/>
                          <a:cs typeface="Proxima Nova Lt"/>
                        </a:rPr>
                        <a:t>R</a:t>
                      </a:r>
                      <a:r>
                        <a:rPr sz="1400" b="0" dirty="0">
                          <a:solidFill>
                            <a:srgbClr val="231F20"/>
                          </a:solidFill>
                          <a:latin typeface="+mj-lt"/>
                          <a:cs typeface="Proxima Nova Lt"/>
                        </a:rPr>
                        <a:t>eturn</a:t>
                      </a:r>
                      <a:endParaRPr sz="1400" dirty="0">
                        <a:latin typeface="+mj-lt"/>
                        <a:cs typeface="Proxima Nova Lt"/>
                      </a:endParaRPr>
                    </a:p>
                  </a:txBody>
                  <a:tcPr marR="274320" marT="36576" marB="3657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r">
                        <a:lnSpc>
                          <a:spcPct val="100000"/>
                        </a:lnSpc>
                      </a:pPr>
                      <a:r>
                        <a:rPr sz="1400" b="0" dirty="0">
                          <a:solidFill>
                            <a:srgbClr val="231F20"/>
                          </a:solidFill>
                          <a:latin typeface="+mj-lt"/>
                          <a:cs typeface="Proxima Nova Lt"/>
                        </a:rPr>
                        <a:t>13.7%</a:t>
                      </a:r>
                      <a:endParaRPr sz="1400" dirty="0">
                        <a:latin typeface="+mj-lt"/>
                        <a:cs typeface="Proxima Nova Lt"/>
                      </a:endParaRPr>
                    </a:p>
                  </a:txBody>
                  <a:tcPr marR="210312" marT="36576" marB="3657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r">
                        <a:lnSpc>
                          <a:spcPct val="100000"/>
                        </a:lnSpc>
                      </a:pPr>
                      <a:r>
                        <a:rPr sz="1400" b="0" dirty="0">
                          <a:solidFill>
                            <a:srgbClr val="231F20"/>
                          </a:solidFill>
                          <a:latin typeface="+mj-lt"/>
                          <a:cs typeface="Proxima Nova Lt"/>
                        </a:rPr>
                        <a:t>25.1%</a:t>
                      </a:r>
                      <a:endParaRPr sz="1400" dirty="0">
                        <a:latin typeface="+mj-lt"/>
                        <a:cs typeface="Proxima Nova Lt"/>
                      </a:endParaRPr>
                    </a:p>
                  </a:txBody>
                  <a:tcPr marR="1188720" marT="36576" marB="3657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r">
                        <a:lnSpc>
                          <a:spcPct val="100000"/>
                        </a:lnSpc>
                      </a:pPr>
                      <a:r>
                        <a:rPr sz="1400" b="0" dirty="0">
                          <a:solidFill>
                            <a:srgbClr val="231F20"/>
                          </a:solidFill>
                          <a:latin typeface="+mj-lt"/>
                          <a:cs typeface="Proxima Nova Lt"/>
                        </a:rPr>
                        <a:t>0.05%</a:t>
                      </a:r>
                      <a:endParaRPr sz="1400" dirty="0">
                        <a:latin typeface="+mj-lt"/>
                        <a:cs typeface="Proxima Nova Lt"/>
                      </a:endParaRPr>
                    </a:p>
                  </a:txBody>
                  <a:tcPr marR="182880" marT="36576" marB="3657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813115890"/>
                  </a:ext>
                </a:extLst>
              </a:tr>
              <a:tr h="274320">
                <a:tc>
                  <a:txBody>
                    <a:bodyPr/>
                    <a:lstStyle/>
                    <a:p>
                      <a:pPr marL="0" algn="ctr">
                        <a:lnSpc>
                          <a:spcPct val="100000"/>
                        </a:lnSpc>
                      </a:pPr>
                      <a:r>
                        <a:rPr sz="1400" b="0" dirty="0">
                          <a:solidFill>
                            <a:srgbClr val="231F20"/>
                          </a:solidFill>
                          <a:latin typeface="+mj-lt"/>
                          <a:cs typeface="Proxima Nova Lt"/>
                        </a:rPr>
                        <a:t>14</a:t>
                      </a:r>
                      <a:endParaRPr sz="1400">
                        <a:latin typeface="+mj-lt"/>
                        <a:cs typeface="Proxima Nova Lt"/>
                      </a:endParaRPr>
                    </a:p>
                  </a:txBody>
                  <a:tcPr marT="36576" marB="3657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0D1DE"/>
                    </a:solidFill>
                  </a:tcPr>
                </a:tc>
                <a:tc>
                  <a:txBody>
                    <a:bodyPr/>
                    <a:lstStyle/>
                    <a:p>
                      <a:pPr marL="0" algn="r">
                        <a:lnSpc>
                          <a:spcPct val="100000"/>
                        </a:lnSpc>
                      </a:pPr>
                      <a:r>
                        <a:rPr sz="1400" b="0" dirty="0">
                          <a:solidFill>
                            <a:srgbClr val="231F20"/>
                          </a:solidFill>
                          <a:latin typeface="+mj-lt"/>
                          <a:cs typeface="Proxima Nova Lt"/>
                        </a:rPr>
                        <a:t>2015</a:t>
                      </a:r>
                      <a:endParaRPr sz="1400" dirty="0">
                        <a:latin typeface="+mj-lt"/>
                        <a:cs typeface="Proxima Nova Lt"/>
                      </a:endParaRPr>
                    </a:p>
                  </a:txBody>
                  <a:tcPr marR="182880" marT="36576" marB="3657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r">
                        <a:lnSpc>
                          <a:spcPct val="100000"/>
                        </a:lnSpc>
                      </a:pPr>
                      <a:r>
                        <a:rPr sz="1400" b="0" dirty="0">
                          <a:solidFill>
                            <a:srgbClr val="231F20"/>
                          </a:solidFill>
                          <a:latin typeface="+mj-lt"/>
                          <a:cs typeface="Proxima Nova Lt"/>
                        </a:rPr>
                        <a:t>Annual </a:t>
                      </a:r>
                      <a:r>
                        <a:rPr sz="1400" b="0" spc="-25" dirty="0">
                          <a:solidFill>
                            <a:srgbClr val="231F20"/>
                          </a:solidFill>
                          <a:latin typeface="+mj-lt"/>
                          <a:cs typeface="Proxima Nova Lt"/>
                        </a:rPr>
                        <a:t>R</a:t>
                      </a:r>
                      <a:r>
                        <a:rPr sz="1400" b="0" dirty="0">
                          <a:solidFill>
                            <a:srgbClr val="231F20"/>
                          </a:solidFill>
                          <a:latin typeface="+mj-lt"/>
                          <a:cs typeface="Proxima Nova Lt"/>
                        </a:rPr>
                        <a:t>eturn</a:t>
                      </a:r>
                      <a:endParaRPr sz="1400" dirty="0">
                        <a:latin typeface="+mj-lt"/>
                        <a:cs typeface="Proxima Nova Lt"/>
                      </a:endParaRPr>
                    </a:p>
                  </a:txBody>
                  <a:tcPr marR="274320" marT="36576" marB="3657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r">
                        <a:lnSpc>
                          <a:spcPct val="100000"/>
                        </a:lnSpc>
                      </a:pPr>
                      <a:r>
                        <a:rPr sz="1400" b="0" dirty="0">
                          <a:solidFill>
                            <a:srgbClr val="231F20"/>
                          </a:solidFill>
                          <a:latin typeface="+mj-lt"/>
                          <a:cs typeface="Proxima Nova Lt"/>
                        </a:rPr>
                        <a:t>1.4%</a:t>
                      </a:r>
                      <a:endParaRPr sz="1400" dirty="0">
                        <a:latin typeface="+mj-lt"/>
                        <a:cs typeface="Proxima Nova Lt"/>
                      </a:endParaRPr>
                    </a:p>
                  </a:txBody>
                  <a:tcPr marR="210312" marT="36576" marB="3657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r">
                        <a:lnSpc>
                          <a:spcPct val="100000"/>
                        </a:lnSpc>
                      </a:pPr>
                      <a:r>
                        <a:rPr sz="1400" dirty="0">
                          <a:solidFill>
                            <a:srgbClr val="231F20"/>
                          </a:solidFill>
                          <a:latin typeface="+mj-lt"/>
                          <a:cs typeface="STIX"/>
                        </a:rPr>
                        <a:t>−</a:t>
                      </a:r>
                      <a:r>
                        <a:rPr sz="1400" b="0" dirty="0">
                          <a:solidFill>
                            <a:srgbClr val="231F20"/>
                          </a:solidFill>
                          <a:latin typeface="+mj-lt"/>
                          <a:cs typeface="Proxima Nova Lt"/>
                        </a:rPr>
                        <a:t>1.2%</a:t>
                      </a:r>
                      <a:endParaRPr sz="1400" dirty="0">
                        <a:latin typeface="+mj-lt"/>
                        <a:cs typeface="Proxima Nova Lt"/>
                      </a:endParaRPr>
                    </a:p>
                  </a:txBody>
                  <a:tcPr marR="1188720" marT="36576" marB="3657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r">
                        <a:lnSpc>
                          <a:spcPct val="100000"/>
                        </a:lnSpc>
                      </a:pPr>
                      <a:r>
                        <a:rPr sz="1400" b="0" dirty="0">
                          <a:solidFill>
                            <a:srgbClr val="231F20"/>
                          </a:solidFill>
                          <a:latin typeface="+mj-lt"/>
                          <a:cs typeface="Proxima Nova Lt"/>
                        </a:rPr>
                        <a:t>0.21%</a:t>
                      </a:r>
                      <a:endParaRPr sz="1400" dirty="0">
                        <a:latin typeface="+mj-lt"/>
                        <a:cs typeface="Proxima Nova Lt"/>
                      </a:endParaRPr>
                    </a:p>
                  </a:txBody>
                  <a:tcPr marR="182880" marT="36576" marB="3657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644899492"/>
                  </a:ext>
                </a:extLst>
              </a:tr>
              <a:tr h="274320">
                <a:tc>
                  <a:txBody>
                    <a:bodyPr/>
                    <a:lstStyle/>
                    <a:p>
                      <a:pPr marL="0" algn="ctr"/>
                      <a:endParaRPr sz="1400">
                        <a:latin typeface="+mj-lt"/>
                        <a:cs typeface="Proxima Nova Lt"/>
                      </a:endParaRPr>
                    </a:p>
                  </a:txBody>
                  <a:tcPr marT="36576" marB="3657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0D1DE"/>
                    </a:solidFill>
                  </a:tcPr>
                </a:tc>
                <a:tc>
                  <a:txBody>
                    <a:bodyPr/>
                    <a:lstStyle/>
                    <a:p>
                      <a:pPr marL="0" algn="r">
                        <a:lnSpc>
                          <a:spcPct val="100000"/>
                        </a:lnSpc>
                      </a:pPr>
                      <a:r>
                        <a:rPr sz="1400" b="0" dirty="0">
                          <a:solidFill>
                            <a:srgbClr val="231F20"/>
                          </a:solidFill>
                          <a:latin typeface="+mj-lt"/>
                          <a:cs typeface="Proxima Nova Lt"/>
                        </a:rPr>
                        <a:t>2016</a:t>
                      </a:r>
                      <a:endParaRPr sz="1400" dirty="0">
                        <a:latin typeface="+mj-lt"/>
                        <a:cs typeface="Proxima Nova Lt"/>
                      </a:endParaRPr>
                    </a:p>
                  </a:txBody>
                  <a:tcPr marR="182880" marT="36576" marB="3657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r">
                        <a:lnSpc>
                          <a:spcPct val="100000"/>
                        </a:lnSpc>
                      </a:pPr>
                      <a:r>
                        <a:rPr sz="1400" b="0" dirty="0">
                          <a:solidFill>
                            <a:srgbClr val="231F20"/>
                          </a:solidFill>
                          <a:latin typeface="+mj-lt"/>
                          <a:cs typeface="Proxima Nova Lt"/>
                        </a:rPr>
                        <a:t>Annual </a:t>
                      </a:r>
                      <a:r>
                        <a:rPr sz="1400" b="0" spc="-25" dirty="0">
                          <a:solidFill>
                            <a:srgbClr val="231F20"/>
                          </a:solidFill>
                          <a:latin typeface="+mj-lt"/>
                          <a:cs typeface="Proxima Nova Lt"/>
                        </a:rPr>
                        <a:t>R</a:t>
                      </a:r>
                      <a:r>
                        <a:rPr sz="1400" b="0" dirty="0">
                          <a:solidFill>
                            <a:srgbClr val="231F20"/>
                          </a:solidFill>
                          <a:latin typeface="+mj-lt"/>
                          <a:cs typeface="Proxima Nova Lt"/>
                        </a:rPr>
                        <a:t>eturn</a:t>
                      </a:r>
                      <a:endParaRPr sz="1400" dirty="0">
                        <a:latin typeface="+mj-lt"/>
                        <a:cs typeface="Proxima Nova Lt"/>
                      </a:endParaRPr>
                    </a:p>
                  </a:txBody>
                  <a:tcPr marR="274320" marT="36576" marB="3657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r">
                        <a:lnSpc>
                          <a:spcPct val="100000"/>
                        </a:lnSpc>
                      </a:pPr>
                      <a:r>
                        <a:rPr sz="1400" b="0" dirty="0">
                          <a:solidFill>
                            <a:srgbClr val="231F20"/>
                          </a:solidFill>
                          <a:latin typeface="+mj-lt"/>
                          <a:cs typeface="Proxima Nova Lt"/>
                        </a:rPr>
                        <a:t>12.0%</a:t>
                      </a:r>
                      <a:endParaRPr sz="1400" dirty="0">
                        <a:latin typeface="+mj-lt"/>
                        <a:cs typeface="Proxima Nova Lt"/>
                      </a:endParaRPr>
                    </a:p>
                  </a:txBody>
                  <a:tcPr marR="210312" marT="36576" marB="3657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r">
                        <a:lnSpc>
                          <a:spcPct val="100000"/>
                        </a:lnSpc>
                      </a:pPr>
                      <a:r>
                        <a:rPr sz="1400" b="0" dirty="0">
                          <a:solidFill>
                            <a:srgbClr val="231F20"/>
                          </a:solidFill>
                          <a:latin typeface="+mj-lt"/>
                          <a:cs typeface="Proxima Nova Lt"/>
                        </a:rPr>
                        <a:t>1.2%</a:t>
                      </a:r>
                      <a:endParaRPr sz="1400" dirty="0">
                        <a:latin typeface="+mj-lt"/>
                        <a:cs typeface="Proxima Nova Lt"/>
                      </a:endParaRPr>
                    </a:p>
                  </a:txBody>
                  <a:tcPr marR="1188720" marT="36576" marB="3657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r">
                        <a:lnSpc>
                          <a:spcPct val="100000"/>
                        </a:lnSpc>
                      </a:pPr>
                      <a:r>
                        <a:rPr sz="1400" b="0" dirty="0">
                          <a:solidFill>
                            <a:srgbClr val="231F20"/>
                          </a:solidFill>
                          <a:latin typeface="+mj-lt"/>
                          <a:cs typeface="Proxima Nova Lt"/>
                        </a:rPr>
                        <a:t>0.51%</a:t>
                      </a:r>
                      <a:endParaRPr sz="1400" dirty="0">
                        <a:latin typeface="+mj-lt"/>
                        <a:cs typeface="Proxima Nova Lt"/>
                      </a:endParaRPr>
                    </a:p>
                  </a:txBody>
                  <a:tcPr marR="182880" marT="36576" marB="3657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122590450"/>
                  </a:ext>
                </a:extLst>
              </a:tr>
              <a:tr h="274320">
                <a:tc>
                  <a:txBody>
                    <a:bodyPr/>
                    <a:lstStyle/>
                    <a:p>
                      <a:pPr marL="0" algn="ctr"/>
                      <a:endParaRPr sz="1400">
                        <a:latin typeface="+mj-lt"/>
                        <a:cs typeface="Proxima Nova Lt"/>
                      </a:endParaRPr>
                    </a:p>
                  </a:txBody>
                  <a:tcPr marT="36576" marB="3657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0D1DE"/>
                    </a:solidFill>
                  </a:tcPr>
                </a:tc>
                <a:tc>
                  <a:txBody>
                    <a:bodyPr/>
                    <a:lstStyle/>
                    <a:p>
                      <a:pPr marL="0" algn="r">
                        <a:lnSpc>
                          <a:spcPct val="100000"/>
                        </a:lnSpc>
                      </a:pPr>
                      <a:r>
                        <a:rPr sz="1400" b="0" dirty="0">
                          <a:solidFill>
                            <a:srgbClr val="231F20"/>
                          </a:solidFill>
                          <a:latin typeface="+mj-lt"/>
                          <a:cs typeface="Proxima Nova Lt"/>
                        </a:rPr>
                        <a:t>2017</a:t>
                      </a:r>
                      <a:endParaRPr sz="1400" dirty="0">
                        <a:latin typeface="+mj-lt"/>
                        <a:cs typeface="Proxima Nova Lt"/>
                      </a:endParaRPr>
                    </a:p>
                  </a:txBody>
                  <a:tcPr marR="182880" marT="36576" marB="3657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r">
                        <a:lnSpc>
                          <a:spcPct val="100000"/>
                        </a:lnSpc>
                      </a:pPr>
                      <a:r>
                        <a:rPr sz="1400" b="0" dirty="0">
                          <a:solidFill>
                            <a:srgbClr val="231F20"/>
                          </a:solidFill>
                          <a:latin typeface="+mj-lt"/>
                          <a:cs typeface="Proxima Nova Lt"/>
                        </a:rPr>
                        <a:t>Annual </a:t>
                      </a:r>
                      <a:r>
                        <a:rPr sz="1400" b="0" spc="-25" dirty="0">
                          <a:solidFill>
                            <a:srgbClr val="231F20"/>
                          </a:solidFill>
                          <a:latin typeface="+mj-lt"/>
                          <a:cs typeface="Proxima Nova Lt"/>
                        </a:rPr>
                        <a:t>R</a:t>
                      </a:r>
                      <a:r>
                        <a:rPr sz="1400" b="0" dirty="0">
                          <a:solidFill>
                            <a:srgbClr val="231F20"/>
                          </a:solidFill>
                          <a:latin typeface="+mj-lt"/>
                          <a:cs typeface="Proxima Nova Lt"/>
                        </a:rPr>
                        <a:t>eturn</a:t>
                      </a:r>
                      <a:endParaRPr sz="1400" dirty="0">
                        <a:latin typeface="+mj-lt"/>
                        <a:cs typeface="Proxima Nova Lt"/>
                      </a:endParaRPr>
                    </a:p>
                  </a:txBody>
                  <a:tcPr marR="274320" marT="36576" marB="3657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r">
                        <a:lnSpc>
                          <a:spcPct val="100000"/>
                        </a:lnSpc>
                      </a:pPr>
                      <a:r>
                        <a:rPr sz="1400" b="0" dirty="0">
                          <a:solidFill>
                            <a:srgbClr val="231F20"/>
                          </a:solidFill>
                          <a:latin typeface="+mj-lt"/>
                          <a:cs typeface="Proxima Nova Lt"/>
                        </a:rPr>
                        <a:t>21.8%</a:t>
                      </a:r>
                      <a:endParaRPr sz="1400" dirty="0">
                        <a:latin typeface="+mj-lt"/>
                        <a:cs typeface="Proxima Nova Lt"/>
                      </a:endParaRPr>
                    </a:p>
                  </a:txBody>
                  <a:tcPr marR="210312" marT="36576" marB="3657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r">
                        <a:lnSpc>
                          <a:spcPct val="100000"/>
                        </a:lnSpc>
                      </a:pPr>
                      <a:r>
                        <a:rPr sz="1400" b="0" dirty="0">
                          <a:solidFill>
                            <a:srgbClr val="231F20"/>
                          </a:solidFill>
                          <a:latin typeface="+mj-lt"/>
                          <a:cs typeface="Proxima Nova Lt"/>
                        </a:rPr>
                        <a:t>8.4%</a:t>
                      </a:r>
                      <a:endParaRPr sz="1400" dirty="0">
                        <a:latin typeface="+mj-lt"/>
                        <a:cs typeface="Proxima Nova Lt"/>
                      </a:endParaRPr>
                    </a:p>
                  </a:txBody>
                  <a:tcPr marR="1188720" marT="36576" marB="3657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r">
                        <a:lnSpc>
                          <a:spcPct val="100000"/>
                        </a:lnSpc>
                      </a:pPr>
                      <a:r>
                        <a:rPr sz="1400" b="0" dirty="0">
                          <a:solidFill>
                            <a:srgbClr val="231F20"/>
                          </a:solidFill>
                          <a:latin typeface="+mj-lt"/>
                          <a:cs typeface="Proxima Nova Lt"/>
                        </a:rPr>
                        <a:t>1.39%</a:t>
                      </a:r>
                      <a:endParaRPr sz="1400" dirty="0">
                        <a:latin typeface="+mj-lt"/>
                        <a:cs typeface="Proxima Nova Lt"/>
                      </a:endParaRPr>
                    </a:p>
                  </a:txBody>
                  <a:tcPr marR="182880" marT="36576" marB="3657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871681913"/>
                  </a:ext>
                </a:extLst>
              </a:tr>
              <a:tr h="274320">
                <a:tc>
                  <a:txBody>
                    <a:bodyPr/>
                    <a:lstStyle/>
                    <a:p>
                      <a:pPr marL="0" algn="ctr">
                        <a:lnSpc>
                          <a:spcPct val="100000"/>
                        </a:lnSpc>
                      </a:pPr>
                      <a:r>
                        <a:rPr sz="1400" b="0" dirty="0">
                          <a:solidFill>
                            <a:srgbClr val="231F20"/>
                          </a:solidFill>
                          <a:latin typeface="+mj-lt"/>
                          <a:cs typeface="Proxima Nova Lt"/>
                        </a:rPr>
                        <a:t>15</a:t>
                      </a:r>
                      <a:endParaRPr sz="1400" dirty="0">
                        <a:latin typeface="+mj-lt"/>
                        <a:cs typeface="Proxima Nova Lt"/>
                      </a:endParaRPr>
                    </a:p>
                  </a:txBody>
                  <a:tcPr marT="36576" marB="3657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0D1DE"/>
                    </a:solidFill>
                  </a:tcPr>
                </a:tc>
                <a:tc>
                  <a:txBody>
                    <a:bodyPr/>
                    <a:lstStyle/>
                    <a:p>
                      <a:pPr marL="0" algn="r">
                        <a:lnSpc>
                          <a:spcPct val="100000"/>
                        </a:lnSpc>
                      </a:pPr>
                      <a:r>
                        <a:rPr sz="1400" b="0" dirty="0">
                          <a:solidFill>
                            <a:srgbClr val="231F20"/>
                          </a:solidFill>
                          <a:latin typeface="+mj-lt"/>
                          <a:cs typeface="Proxima Nova Lt"/>
                        </a:rPr>
                        <a:t>2010 to 2017</a:t>
                      </a:r>
                      <a:endParaRPr sz="1400" dirty="0">
                        <a:latin typeface="+mj-lt"/>
                        <a:cs typeface="Proxima Nova Lt"/>
                      </a:endParaRPr>
                    </a:p>
                  </a:txBody>
                  <a:tcPr marR="182880" marT="36576" marB="3657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r">
                        <a:lnSpc>
                          <a:spcPct val="100000"/>
                        </a:lnSpc>
                      </a:pPr>
                      <a:r>
                        <a:rPr sz="1400" b="0" spc="-20" dirty="0">
                          <a:solidFill>
                            <a:srgbClr val="231F20"/>
                          </a:solidFill>
                          <a:latin typeface="+mj-lt"/>
                          <a:cs typeface="Proxima Nova Lt"/>
                        </a:rPr>
                        <a:t>A</a:t>
                      </a:r>
                      <a:r>
                        <a:rPr sz="1400" b="0" dirty="0">
                          <a:solidFill>
                            <a:srgbClr val="231F20"/>
                          </a:solidFill>
                          <a:latin typeface="+mj-lt"/>
                          <a:cs typeface="Proxima Nova Lt"/>
                        </a:rPr>
                        <a:t>verage</a:t>
                      </a:r>
                      <a:endParaRPr sz="1400" dirty="0">
                        <a:latin typeface="+mj-lt"/>
                        <a:cs typeface="Proxima Nova Lt"/>
                      </a:endParaRPr>
                    </a:p>
                  </a:txBody>
                  <a:tcPr marR="274320" marT="36576" marB="3657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r">
                        <a:lnSpc>
                          <a:spcPct val="100000"/>
                        </a:lnSpc>
                      </a:pPr>
                      <a:r>
                        <a:rPr sz="1400" b="0" dirty="0">
                          <a:solidFill>
                            <a:srgbClr val="231F20"/>
                          </a:solidFill>
                          <a:latin typeface="+mj-lt"/>
                          <a:cs typeface="Proxima Nova Lt"/>
                        </a:rPr>
                        <a:t>14.3%</a:t>
                      </a:r>
                      <a:endParaRPr sz="1400" dirty="0">
                        <a:latin typeface="+mj-lt"/>
                        <a:cs typeface="Proxima Nova Lt"/>
                      </a:endParaRPr>
                    </a:p>
                  </a:txBody>
                  <a:tcPr marR="210312" marT="36576" marB="3657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r">
                        <a:lnSpc>
                          <a:spcPct val="100000"/>
                        </a:lnSpc>
                      </a:pPr>
                      <a:r>
                        <a:rPr sz="1400" b="0" dirty="0">
                          <a:solidFill>
                            <a:srgbClr val="231F20"/>
                          </a:solidFill>
                          <a:latin typeface="+mj-lt"/>
                          <a:cs typeface="Proxima Nova Lt"/>
                        </a:rPr>
                        <a:t>8.0%</a:t>
                      </a:r>
                      <a:endParaRPr sz="1400" dirty="0">
                        <a:latin typeface="+mj-lt"/>
                        <a:cs typeface="Proxima Nova Lt"/>
                      </a:endParaRPr>
                    </a:p>
                  </a:txBody>
                  <a:tcPr marR="1188720" marT="36576" marB="3657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r">
                        <a:lnSpc>
                          <a:spcPct val="100000"/>
                        </a:lnSpc>
                      </a:pPr>
                      <a:r>
                        <a:rPr sz="1400" b="0" dirty="0">
                          <a:solidFill>
                            <a:srgbClr val="231F20"/>
                          </a:solidFill>
                          <a:latin typeface="+mj-lt"/>
                          <a:cs typeface="Proxima Nova Lt"/>
                        </a:rPr>
                        <a:t>0.29%</a:t>
                      </a:r>
                      <a:endParaRPr sz="1400" dirty="0">
                        <a:latin typeface="+mj-lt"/>
                        <a:cs typeface="Proxima Nova Lt"/>
                      </a:endParaRPr>
                    </a:p>
                  </a:txBody>
                  <a:tcPr marR="182880" marT="36576" marB="3657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58898442"/>
                  </a:ext>
                </a:extLst>
              </a:tr>
            </a:tbl>
          </a:graphicData>
        </a:graphic>
      </p:graphicFrame>
    </p:spTree>
    <p:extLst>
      <p:ext uri="{BB962C8B-B14F-4D97-AF65-F5344CB8AC3E}">
        <p14:creationId xmlns:p14="http://schemas.microsoft.com/office/powerpoint/2010/main" val="248735429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Computing Volatility - Standard Deviation</a:t>
            </a:r>
            <a:endParaRPr lang="en-US" sz="1500" dirty="0"/>
          </a:p>
        </p:txBody>
      </p:sp>
      <p:sp>
        <p:nvSpPr>
          <p:cNvPr id="3" name="Content Placeholder 2"/>
          <p:cNvSpPr>
            <a:spLocks noGrp="1"/>
          </p:cNvSpPr>
          <p:nvPr>
            <p:ph idx="1"/>
          </p:nvPr>
        </p:nvSpPr>
        <p:spPr>
          <a:xfrm>
            <a:off x="443625" y="1295400"/>
            <a:ext cx="8229600" cy="5303520"/>
          </a:xfrm>
        </p:spPr>
        <p:txBody>
          <a:bodyPr/>
          <a:lstStyle/>
          <a:p>
            <a:r>
              <a:rPr lang="en-US" altLang="en-US" dirty="0"/>
              <a:t>Volatility in historical returns provides an idea of future uncertainty.</a:t>
            </a:r>
          </a:p>
          <a:p>
            <a:pPr lvl="1"/>
            <a:r>
              <a:rPr lang="en-US" altLang="en-US" b="1" dirty="0"/>
              <a:t>Standard deviation </a:t>
            </a:r>
            <a:r>
              <a:rPr lang="en-US" altLang="en-US" dirty="0"/>
              <a:t>is a measure of past return volatility, or risk, of an investment.</a:t>
            </a:r>
          </a:p>
          <a:p>
            <a:pPr lvl="1"/>
            <a:r>
              <a:rPr lang="en-US" altLang="en-US" dirty="0"/>
              <a:t>Calculated as the square root of the variance.</a:t>
            </a:r>
          </a:p>
          <a:p>
            <a:pPr>
              <a:spcBef>
                <a:spcPts val="4200"/>
              </a:spcBef>
            </a:pPr>
            <a:r>
              <a:rPr lang="en-US" altLang="en-US" dirty="0"/>
              <a:t>Standard deviation represents the </a:t>
            </a:r>
            <a:r>
              <a:rPr lang="en-US" altLang="en-US" b="1" dirty="0"/>
              <a:t>total risk </a:t>
            </a:r>
            <a:r>
              <a:rPr lang="en-US" altLang="en-US" dirty="0"/>
              <a:t>of a security or portfolio.</a:t>
            </a:r>
          </a:p>
        </p:txBody>
      </p:sp>
    </p:spTree>
    <p:extLst>
      <p:ext uri="{BB962C8B-B14F-4D97-AF65-F5344CB8AC3E}">
        <p14:creationId xmlns:p14="http://schemas.microsoft.com/office/powerpoint/2010/main" val="2813895548"/>
      </p:ext>
    </p:extLst>
  </p:cSld>
  <p:clrMapOvr>
    <a:masterClrMapping/>
  </p:clrMapOvr>
</p:sld>
</file>

<file path=ppt/theme/_rels/theme2.xml.rels><?xml version="1.0" encoding="UTF-8" standalone="yes"?>
<Relationships xmlns="http://schemas.openxmlformats.org/package/2006/relationships"><Relationship Id="rId1" Type="http://schemas.openxmlformats.org/officeDocument/2006/relationships/image" Target="../media/image4.jpeg"/></Relationships>
</file>

<file path=ppt/theme/theme1.xml><?xml version="1.0" encoding="utf-8"?>
<a:theme xmlns:a="http://schemas.openxmlformats.org/drawingml/2006/main" name="FIRST, BREAK, LAST slides ">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9e PPT design template">
  <a:themeElements>
    <a:clrScheme name="Custom 65">
      <a:dk1>
        <a:srgbClr val="292934"/>
      </a:dk1>
      <a:lt1>
        <a:srgbClr val="FFFFFF"/>
      </a:lt1>
      <a:dk2>
        <a:srgbClr val="D2533C"/>
      </a:dk2>
      <a:lt2>
        <a:srgbClr val="F3F2DC"/>
      </a:lt2>
      <a:accent1>
        <a:srgbClr val="93A299"/>
      </a:accent1>
      <a:accent2>
        <a:srgbClr val="AD8F67"/>
      </a:accent2>
      <a:accent3>
        <a:srgbClr val="726056"/>
      </a:accent3>
      <a:accent4>
        <a:srgbClr val="4C5A6A"/>
      </a:accent4>
      <a:accent5>
        <a:srgbClr val="808DA0"/>
      </a:accent5>
      <a:accent6>
        <a:srgbClr val="79463D"/>
      </a:accent6>
      <a:hlink>
        <a:srgbClr val="214E91"/>
      </a:hlink>
      <a:folHlink>
        <a:srgbClr val="214E91"/>
      </a:folHlink>
    </a:clrScheme>
    <a:fontScheme name="Office Classic 2">
      <a:maj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larity">
      <a:fillStyleLst>
        <a:solidFill>
          <a:schemeClr val="phClr"/>
        </a:solidFill>
        <a:gradFill rotWithShape="1">
          <a:gsLst>
            <a:gs pos="0">
              <a:schemeClr val="phClr">
                <a:tint val="50000"/>
                <a:shade val="86000"/>
                <a:satMod val="140000"/>
              </a:schemeClr>
            </a:gs>
            <a:gs pos="45000">
              <a:schemeClr val="phClr">
                <a:tint val="48000"/>
                <a:satMod val="150000"/>
              </a:schemeClr>
            </a:gs>
            <a:gs pos="100000">
              <a:schemeClr val="phClr">
                <a:tint val="28000"/>
                <a:satMod val="160000"/>
              </a:schemeClr>
            </a:gs>
          </a:gsLst>
          <a:path path="circle">
            <a:fillToRect l="100000" t="100000" r="100000" b="100000"/>
          </a:path>
        </a:gradFill>
        <a:gradFill rotWithShape="1">
          <a:gsLst>
            <a:gs pos="0">
              <a:schemeClr val="phClr">
                <a:shade val="70000"/>
                <a:satMod val="150000"/>
              </a:schemeClr>
            </a:gs>
            <a:gs pos="34000">
              <a:schemeClr val="phClr">
                <a:shade val="70000"/>
                <a:satMod val="140000"/>
              </a:schemeClr>
            </a:gs>
            <a:gs pos="70000">
              <a:schemeClr val="phClr">
                <a:tint val="100000"/>
                <a:shade val="90000"/>
                <a:satMod val="140000"/>
              </a:schemeClr>
            </a:gs>
            <a:gs pos="100000">
              <a:schemeClr val="phClr">
                <a:tint val="100000"/>
                <a:shade val="100000"/>
                <a:satMod val="100000"/>
              </a:schemeClr>
            </a:gs>
          </a:gsLst>
          <a:path path="circle">
            <a:fillToRect l="100000" t="100000" r="100000" b="100000"/>
          </a:path>
        </a:gradFill>
      </a:fillStyleLst>
      <a:lnStyleLst>
        <a:ln w="9525" cap="flat" cmpd="sng" algn="ctr">
          <a:solidFill>
            <a:schemeClr val="phClr"/>
          </a:solidFill>
          <a:prstDash val="solid"/>
        </a:ln>
        <a:ln w="26425" cap="flat" cmpd="sng" algn="ctr">
          <a:solidFill>
            <a:schemeClr val="phClr"/>
          </a:solidFill>
          <a:prstDash val="solid"/>
        </a:ln>
        <a:ln w="4445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38100" dist="25400" dir="2700000" algn="br" rotWithShape="0">
              <a:srgbClr val="000000">
                <a:alpha val="60000"/>
              </a:srgbClr>
            </a:outerShdw>
          </a:effectLst>
          <a:scene3d>
            <a:camera prst="orthographicFront">
              <a:rot lat="0" lon="0" rev="0"/>
            </a:camera>
            <a:lightRig rig="balanced" dir="t">
              <a:rot lat="0" lon="0" rev="5100000"/>
            </a:lightRig>
          </a:scene3d>
          <a:sp3d contourW="6350">
            <a:bevelT w="29210" h="12700"/>
            <a:contourClr>
              <a:schemeClr val="phClr">
                <a:shade val="30000"/>
                <a:satMod val="130000"/>
              </a:schemeClr>
            </a:contourClr>
          </a:sp3d>
        </a:effectStyle>
      </a:effectStyleLst>
      <a:bgFillStyleLst>
        <a:solidFill>
          <a:schemeClr val="phClr"/>
        </a:solidFill>
        <a:gradFill rotWithShape="1">
          <a:gsLst>
            <a:gs pos="0">
              <a:schemeClr val="phClr">
                <a:tint val="85000"/>
                <a:satMod val="180000"/>
              </a:schemeClr>
            </a:gs>
            <a:gs pos="40000">
              <a:schemeClr val="phClr">
                <a:tint val="95000"/>
                <a:shade val="85000"/>
                <a:satMod val="150000"/>
              </a:schemeClr>
            </a:gs>
            <a:gs pos="100000">
              <a:schemeClr val="phClr">
                <a:shade val="45000"/>
                <a:satMod val="200000"/>
              </a:schemeClr>
            </a:gs>
          </a:gsLst>
          <a:lin ang="5400000" scaled="0"/>
        </a:gradFill>
        <a:blipFill rotWithShape="1">
          <a:blip xmlns:r="http://schemas.openxmlformats.org/officeDocument/2006/relationships" r:embed="rId1">
            <a:duotone>
              <a:schemeClr val="phClr">
                <a:shade val="55000"/>
              </a:schemeClr>
              <a:schemeClr val="phClr">
                <a:tint val="97000"/>
                <a:satMod val="95000"/>
              </a:schemeClr>
            </a:duotone>
          </a:blip>
          <a:tile tx="0" ty="0" sx="70000" sy="70000" flip="none" algn="tl"/>
        </a:blip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MHHE_Accessible_PPT_Template-v4</Template>
  <TotalTime>3699</TotalTime>
  <Words>1193</Words>
  <Application>Microsoft Office PowerPoint</Application>
  <PresentationFormat>On-screen Show (4:3)</PresentationFormat>
  <Paragraphs>224</Paragraphs>
  <Slides>23</Slides>
  <Notes>1</Notes>
  <HiddenSlides>3</HiddenSlides>
  <MMClips>0</MMClips>
  <ScaleCrop>false</ScaleCrop>
  <HeadingPairs>
    <vt:vector size="8" baseType="variant">
      <vt:variant>
        <vt:lpstr>Fonts Used</vt:lpstr>
      </vt:variant>
      <vt:variant>
        <vt:i4>5</vt:i4>
      </vt:variant>
      <vt:variant>
        <vt:lpstr>Theme</vt:lpstr>
      </vt:variant>
      <vt:variant>
        <vt:i4>2</vt:i4>
      </vt:variant>
      <vt:variant>
        <vt:lpstr>Embedded OLE Servers</vt:lpstr>
      </vt:variant>
      <vt:variant>
        <vt:i4>1</vt:i4>
      </vt:variant>
      <vt:variant>
        <vt:lpstr>Slide Titles</vt:lpstr>
      </vt:variant>
      <vt:variant>
        <vt:i4>23</vt:i4>
      </vt:variant>
    </vt:vector>
  </HeadingPairs>
  <TitlesOfParts>
    <vt:vector size="31" baseType="lpstr">
      <vt:lpstr>Arial</vt:lpstr>
      <vt:lpstr>ArumSans Bd</vt:lpstr>
      <vt:lpstr>ArumSans Bold</vt:lpstr>
      <vt:lpstr>ArumSans Regular</vt:lpstr>
      <vt:lpstr>Calibri</vt:lpstr>
      <vt:lpstr>FIRST, BREAK, LAST slides </vt:lpstr>
      <vt:lpstr>9e PPT design template</vt:lpstr>
      <vt:lpstr>Equation</vt:lpstr>
      <vt:lpstr>Finance</vt:lpstr>
      <vt:lpstr>Introduction</vt:lpstr>
      <vt:lpstr>Computing Returns</vt:lpstr>
      <vt:lpstr>Dollar Return</vt:lpstr>
      <vt:lpstr>Percentage Return</vt:lpstr>
      <vt:lpstr>Average and Geometric Mean Returns</vt:lpstr>
      <vt:lpstr>Performance of Asset Classes</vt:lpstr>
      <vt:lpstr>Annual and Average Returns, 1950 to 2017</vt:lpstr>
      <vt:lpstr>Computing Volatility - Standard Deviation</vt:lpstr>
      <vt:lpstr>Standard Deviation Formula</vt:lpstr>
      <vt:lpstr>Annual Standard Deviation of Returns</vt:lpstr>
      <vt:lpstr>Risk versus Return</vt:lpstr>
      <vt:lpstr>Coefficient of Variation</vt:lpstr>
      <vt:lpstr>Forming Portfolios</vt:lpstr>
      <vt:lpstr>Diversifying to Reduce Risk</vt:lpstr>
      <vt:lpstr>Adding Stocks to a Portfolio Reduces Risk</vt:lpstr>
      <vt:lpstr>Modern Portfolio Theory</vt:lpstr>
      <vt:lpstr>Efficient Portfolios from Four Stocks</vt:lpstr>
      <vt:lpstr>Diversification</vt:lpstr>
      <vt:lpstr>Portfolio Return</vt:lpstr>
      <vt:lpstr>Accessibility Content: Text Alternatives for Images</vt:lpstr>
      <vt:lpstr>Adding Stocks to a Portfolio Reduces Risk Text Alternative</vt:lpstr>
      <vt:lpstr>Efficient Portfolios from Four Stocks Text Alternative</vt:lpstr>
    </vt:vector>
  </TitlesOfParts>
  <Company>The McGraw-Hill Companies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Start With 1 of These Slides</dc:title>
  <dc:creator>Hahn, Sandra</dc:creator>
  <cp:lastModifiedBy>Becky Wills</cp:lastModifiedBy>
  <cp:revision>632</cp:revision>
  <dcterms:created xsi:type="dcterms:W3CDTF">2017-12-05T17:18:18Z</dcterms:created>
  <dcterms:modified xsi:type="dcterms:W3CDTF">2019-03-29T12:33:05Z</dcterms:modified>
</cp:coreProperties>
</file>