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27"/>
  </p:notesMasterIdLst>
  <p:handoutMasterIdLst>
    <p:handoutMasterId r:id="rId28"/>
  </p:handoutMasterIdLst>
  <p:sldIdLst>
    <p:sldId id="273" r:id="rId3"/>
    <p:sldId id="274" r:id="rId4"/>
    <p:sldId id="381" r:id="rId5"/>
    <p:sldId id="318" r:id="rId6"/>
    <p:sldId id="394" r:id="rId7"/>
    <p:sldId id="395" r:id="rId8"/>
    <p:sldId id="396" r:id="rId9"/>
    <p:sldId id="333" r:id="rId10"/>
    <p:sldId id="359" r:id="rId11"/>
    <p:sldId id="397" r:id="rId12"/>
    <p:sldId id="398" r:id="rId13"/>
    <p:sldId id="382" r:id="rId14"/>
    <p:sldId id="399" r:id="rId15"/>
    <p:sldId id="400" r:id="rId16"/>
    <p:sldId id="383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317" r:id="rId25"/>
    <p:sldId id="31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381"/>
            <p14:sldId id="318"/>
            <p14:sldId id="394"/>
            <p14:sldId id="395"/>
            <p14:sldId id="396"/>
            <p14:sldId id="333"/>
            <p14:sldId id="359"/>
            <p14:sldId id="397"/>
            <p14:sldId id="398"/>
            <p14:sldId id="382"/>
            <p14:sldId id="399"/>
            <p14:sldId id="400"/>
            <p14:sldId id="383"/>
            <p14:sldId id="401"/>
            <p14:sldId id="402"/>
            <p14:sldId id="403"/>
            <p14:sldId id="404"/>
            <p14:sldId id="405"/>
            <p14:sldId id="406"/>
            <p14:sldId id="407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DD"/>
    <a:srgbClr val="AAC1D3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3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3/29/2019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3/29/2019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8-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8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8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Valuing Stocks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Stock Valuation</a:t>
            </a:r>
            <a:r>
              <a:rPr lang="en-US" sz="1500" dirty="0"/>
              <a:t>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86000"/>
          </a:xfrm>
        </p:spPr>
        <p:txBody>
          <a:bodyPr/>
          <a:lstStyle/>
          <a:p>
            <a:r>
              <a:rPr lang="en-US" dirty="0"/>
              <a:t>To find the value of a stock today, the present value of future dividends must be added to the expected future selling price.</a:t>
            </a:r>
          </a:p>
          <a:p>
            <a:r>
              <a:rPr lang="en-US" dirty="0"/>
              <a:t>Assume a one-year holding period.</a:t>
            </a:r>
          </a:p>
        </p:txBody>
      </p:sp>
      <p:pic>
        <p:nvPicPr>
          <p:cNvPr id="7" name="Picture 3" descr="A timeline with periods 0 and 1 year and cash flow. PV=?, interest rate unknown. Cash flow at year 1 is D1 + P1.&#10;"/>
          <p:cNvPicPr>
            <a:picLocks noGrp="1" noChangeAspect="1" noChangeArrowheads="1"/>
          </p:cNvPicPr>
          <p:nvPr>
            <p:ph idx="10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0"/>
            <a:ext cx="8229600" cy="134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11490"/>
              </p:ext>
            </p:extLst>
          </p:nvPr>
        </p:nvGraphicFramePr>
        <p:xfrm>
          <a:off x="3491863" y="5410200"/>
          <a:ext cx="2160274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17" name="Equation" r:id="rId4" imgW="799920" imgH="406080" progId="Equation.DSMT4">
                  <p:embed/>
                </p:oleObj>
              </mc:Choice>
              <mc:Fallback>
                <p:oleObj name="Equation" r:id="rId4" imgW="79992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1863" y="5410200"/>
                        <a:ext cx="2160274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5397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Basic Stock Valuation – 2-Year Holding Period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86000"/>
          </a:xfrm>
        </p:spPr>
        <p:txBody>
          <a:bodyPr/>
          <a:lstStyle/>
          <a:p>
            <a:r>
              <a:rPr lang="en-US" dirty="0"/>
              <a:t>Two-year holding period timeline.</a:t>
            </a:r>
          </a:p>
          <a:p>
            <a:pPr lvl="1"/>
            <a:r>
              <a:rPr lang="en-US" dirty="0"/>
              <a:t>Using a longer holding period to estimate stock value reduced some, but not all, of the uncertainty.</a:t>
            </a:r>
          </a:p>
        </p:txBody>
      </p:sp>
      <p:pic>
        <p:nvPicPr>
          <p:cNvPr id="9" name="Picture 3" descr="A timeline with periods 0-2 years and cash flow. PV=?, interest rate unknown. Cash flow at year 1 is D1 and at year 2 is D2 + P2. Interest rate is unknown.&#10;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081462"/>
            <a:ext cx="8229600" cy="144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8891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Basic Stock Valuation – n-Year Holding Period</a:t>
            </a:r>
            <a:endParaRPr lang="en-US" sz="1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09800"/>
          </a:xfrm>
        </p:spPr>
        <p:txBody>
          <a:bodyPr/>
          <a:lstStyle/>
          <a:p>
            <a:r>
              <a:rPr lang="en-US" dirty="0"/>
              <a:t>For a holding period of </a:t>
            </a:r>
            <a:r>
              <a:rPr lang="en-US" i="1" dirty="0"/>
              <a:t>n</a:t>
            </a:r>
            <a:r>
              <a:rPr lang="en-US" dirty="0"/>
              <a:t> years, the value of a stock is measured by the present value of dividends over the </a:t>
            </a:r>
            <a:r>
              <a:rPr lang="en-US" i="1" dirty="0"/>
              <a:t>n</a:t>
            </a:r>
            <a:r>
              <a:rPr lang="en-US" dirty="0"/>
              <a:t> years plus the eventual sale price.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342285"/>
              </p:ext>
            </p:extLst>
          </p:nvPr>
        </p:nvGraphicFramePr>
        <p:xfrm>
          <a:off x="457200" y="3962400"/>
          <a:ext cx="8229600" cy="1484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9" name="Equation" r:id="rId3" imgW="3873240" imgH="698400" progId="Equation.DSMT4">
                  <p:embed/>
                </p:oleObj>
              </mc:Choice>
              <mc:Fallback>
                <p:oleObj name="Equation" r:id="rId3" imgW="3873240" imgH="698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962400"/>
                        <a:ext cx="8229600" cy="1484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8820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Dividend Discount Models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5146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dividend discount model </a:t>
            </a:r>
            <a:r>
              <a:rPr lang="en-US" dirty="0"/>
              <a:t>is a valuation approach based on future dividend income.</a:t>
            </a:r>
          </a:p>
          <a:p>
            <a:pPr lvl="1"/>
            <a:r>
              <a:rPr lang="en-US" dirty="0"/>
              <a:t>In theory, requires the estimation of an infinite number of future dividends.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388603"/>
              </p:ext>
            </p:extLst>
          </p:nvPr>
        </p:nvGraphicFramePr>
        <p:xfrm>
          <a:off x="1551862" y="4572000"/>
          <a:ext cx="6040276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2" name="Equation" r:id="rId3" imgW="2070000" imgH="469800" progId="Equation.DSMT4">
                  <p:embed/>
                </p:oleObj>
              </mc:Choice>
              <mc:Fallback>
                <p:oleObj name="Equation" r:id="rId3" imgW="2070000" imgH="4698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1862" y="4572000"/>
                        <a:ext cx="6040276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3759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Constant-Growth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Due to difficulty in applying the dividend discount model, analysts make assumption to make the model workable.</a:t>
            </a:r>
          </a:p>
          <a:p>
            <a:pPr lvl="1"/>
            <a:r>
              <a:rPr lang="en-US" dirty="0"/>
              <a:t>Firm has a constant dividend growth rate, </a:t>
            </a:r>
            <a:r>
              <a:rPr lang="en-US" i="1" dirty="0"/>
              <a:t>g.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050189"/>
              </p:ext>
            </p:extLst>
          </p:nvPr>
        </p:nvGraphicFramePr>
        <p:xfrm>
          <a:off x="1800688" y="3429000"/>
          <a:ext cx="5542624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5" name="Equation" r:id="rId3" imgW="2869920" imgH="520560" progId="Equation.DSMT4">
                  <p:embed/>
                </p:oleObj>
              </mc:Choice>
              <mc:Fallback>
                <p:oleObj name="Equation" r:id="rId3" imgW="2869920" imgH="52056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0688" y="3429000"/>
                        <a:ext cx="5542624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4"/>
          <p:cNvSpPr>
            <a:spLocks noGrp="1"/>
          </p:cNvSpPr>
          <p:nvPr>
            <p:ph idx="10"/>
          </p:nvPr>
        </p:nvSpPr>
        <p:spPr>
          <a:xfrm>
            <a:off x="443625" y="4419600"/>
            <a:ext cx="8229600" cy="16002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constant-growth model </a:t>
            </a:r>
            <a:r>
              <a:rPr lang="en-US" dirty="0"/>
              <a:t>is a valuation method based on constantly growing dividends.</a:t>
            </a:r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626112"/>
              </p:ext>
            </p:extLst>
          </p:nvPr>
        </p:nvGraphicFramePr>
        <p:xfrm>
          <a:off x="2484120" y="5593080"/>
          <a:ext cx="6583680" cy="105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6" name="Equation" r:id="rId5" imgW="4444920" imgH="711000" progId="Equation.DSMT4">
                  <p:embed/>
                </p:oleObj>
              </mc:Choice>
              <mc:Fallback>
                <p:oleObj name="Equation" r:id="rId5" imgW="444492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4120" y="5593080"/>
                        <a:ext cx="6583680" cy="1053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4813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Preferred Stock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b="1" dirty="0"/>
              <a:t>Preferred stock </a:t>
            </a:r>
            <a:r>
              <a:rPr lang="en-US" dirty="0"/>
              <a:t>is a hybrid security that has characteristics of both long-term debt and common stock.</a:t>
            </a:r>
          </a:p>
          <a:p>
            <a:pPr lvl="1"/>
            <a:r>
              <a:rPr lang="en-US" dirty="0"/>
              <a:t>Has priority over common stock in bankruptcy proceedings.</a:t>
            </a:r>
          </a:p>
          <a:p>
            <a:pPr lvl="1"/>
            <a:r>
              <a:rPr lang="en-US" dirty="0"/>
              <a:t>Pays a constant dividend.</a:t>
            </a:r>
          </a:p>
          <a:p>
            <a:pPr lvl="1"/>
            <a:r>
              <a:rPr lang="en-US" dirty="0"/>
              <a:t>Largely owned by other companies due to dividends receiving tax deduction.</a:t>
            </a:r>
          </a:p>
          <a:p>
            <a:pPr lvl="1"/>
            <a:r>
              <a:rPr lang="en-US" dirty="0"/>
              <a:t>Valued using constant-growth model.</a:t>
            </a:r>
          </a:p>
        </p:txBody>
      </p:sp>
    </p:spTree>
    <p:extLst>
      <p:ext uri="{BB962C8B-B14F-4D97-AF65-F5344CB8AC3E}">
        <p14:creationId xmlns:p14="http://schemas.microsoft.com/office/powerpoint/2010/main" val="1813984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Common and Preferred Stock, 5/18/18</a:t>
            </a:r>
          </a:p>
        </p:txBody>
      </p:sp>
      <p:graphicFrame>
        <p:nvGraphicFramePr>
          <p:cNvPr id="7" name="Table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598272"/>
              </p:ext>
            </p:extLst>
          </p:nvPr>
        </p:nvGraphicFramePr>
        <p:xfrm>
          <a:off x="442913" y="2230120"/>
          <a:ext cx="8412480" cy="295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>
                  <a:extLst>
                    <a:ext uri="{9D8B030D-6E8A-4147-A177-3AD203B41FA5}">
                      <a16:colId xmlns:a16="http://schemas.microsoft.com/office/drawing/2014/main" val="83381919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49002133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25909195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371334957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53471326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4147152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255068724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131229760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012257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/>
                      <a:endParaRPr lang="en-US" sz="1200" dirty="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endParaRPr lang="en-US" sz="120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endParaRPr lang="en-US" sz="1200" dirty="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COMMON </a:t>
                      </a:r>
                      <a:r>
                        <a:rPr lang="en-US" sz="1200" b="1" spc="-1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S</a:t>
                      </a:r>
                      <a:r>
                        <a:rPr lang="en-US" sz="1200" b="1" spc="-2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T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OCK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endParaRPr lang="en-US" sz="120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endParaRPr lang="en-US" sz="1200" dirty="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endParaRPr lang="en-US" sz="120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PREFERRED </a:t>
                      </a:r>
                      <a:r>
                        <a:rPr lang="en-US" sz="1200" b="1" spc="-1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S</a:t>
                      </a:r>
                      <a:r>
                        <a:rPr lang="en-US" sz="1200" b="1" spc="-2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T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OCK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endParaRPr lang="en-US" sz="1200">
                        <a:latin typeface="+mj-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21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Company</a:t>
                      </a:r>
                      <a:endParaRPr lang="en-US" sz="1200" b="0" i="0" u="none" strike="noStrike" kern="1200" baseline="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Tic</a:t>
                      </a:r>
                      <a:r>
                        <a:rPr lang="en-US" sz="1200" b="1" spc="-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k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er</a:t>
                      </a:r>
                      <a:endParaRPr lang="en-US" sz="1200" dirty="0">
                        <a:latin typeface="+mj-lt"/>
                        <a:cs typeface="Proxima Nova Rg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Price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Annual</a:t>
                      </a:r>
                      <a:r>
                        <a:rPr lang="en-US" sz="1200" b="1" baseline="0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Dividend</a:t>
                      </a:r>
                      <a:r>
                        <a:rPr lang="en-US" sz="1200" b="1" baseline="0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(Yield%)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spc="-5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V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olume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Tic</a:t>
                      </a:r>
                      <a:r>
                        <a:rPr lang="en-US" sz="1200" b="1" spc="-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k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er</a:t>
                      </a:r>
                      <a:endParaRPr lang="en-US" sz="1200" dirty="0">
                        <a:latin typeface="+mj-lt"/>
                        <a:cs typeface="Proxima Nova Rg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Price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Annual</a:t>
                      </a:r>
                      <a:r>
                        <a:rPr lang="en-US" sz="1200" b="1" baseline="0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Dividend</a:t>
                      </a:r>
                      <a:r>
                        <a:rPr lang="en-US" sz="1200" b="1" baseline="0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(Yield%)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/>
                      <a:r>
                        <a:rPr lang="en-US" sz="1200" b="1" spc="-55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V</a:t>
                      </a:r>
                      <a:r>
                        <a:rPr lang="en-US" sz="1200" b="1" dirty="0">
                          <a:solidFill>
                            <a:srgbClr val="231F20"/>
                          </a:solidFill>
                          <a:latin typeface="+mj-lt"/>
                          <a:cs typeface="Proxima Nova Rg"/>
                        </a:rPr>
                        <a:t>olume</a:t>
                      </a:r>
                      <a:endParaRPr lang="en-US" sz="1200" dirty="0">
                        <a:latin typeface="+mj-lt"/>
                      </a:endParaRPr>
                    </a:p>
                  </a:txBody>
                  <a:tcPr marL="45720" marR="45720" anchor="b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C1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073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Citigroup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C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18288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$ 69.96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$1.28(1.8)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1828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15,779,300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C.PS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$25.97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$1.58(6.1)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34,880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605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Goldman Sachs Group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685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GS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18288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$237.00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$3.20(1.3)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1828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2,687,378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GS.PC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$22.94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$0.97(4.2)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7,142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683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Nu</a:t>
                      </a:r>
                      <a:r>
                        <a:rPr sz="1200" b="0" spc="-5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S</a:t>
                      </a:r>
                      <a:r>
                        <a:rPr sz="1200" b="0" spc="-6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T</a:t>
                      </a: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AR Energy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0955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NS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18288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$ 22.77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$2.40(10.5)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1828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425,541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NS.</a:t>
                      </a:r>
                      <a:r>
                        <a:rPr sz="1200" b="0" spc="-65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P</a:t>
                      </a: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A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$23.29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$2.13(9.1)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13,176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22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Public </a:t>
                      </a:r>
                      <a:r>
                        <a:rPr sz="1200" b="0" spc="-2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S</a:t>
                      </a: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torage Inc.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P</a:t>
                      </a:r>
                      <a:r>
                        <a:rPr sz="1200" b="0" spc="-1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SA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18288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$203.59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$8.00(3.9)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1828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762,248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P</a:t>
                      </a:r>
                      <a:r>
                        <a:rPr sz="1200" b="0" spc="-1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S</a:t>
                      </a: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A.PW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$23.76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$1.30(5.5)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10,662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384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spc="-5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V</a:t>
                      </a: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erizon Comm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6034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VZ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18288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$ 47.74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2.36(4.9)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1828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10,291,074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VZA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$25.61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$1.48(5.8)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</a:pPr>
                      <a:r>
                        <a:rPr sz="1200" b="0" dirty="0">
                          <a:solidFill>
                            <a:srgbClr val="231F20"/>
                          </a:solidFill>
                          <a:latin typeface="+mj-lt"/>
                          <a:cs typeface="Proxima Nova Lt"/>
                        </a:rPr>
                        <a:t>69,771</a:t>
                      </a:r>
                      <a:endParaRPr sz="1200" dirty="0">
                        <a:latin typeface="+mj-lt"/>
                        <a:cs typeface="Proxima Nova Lt"/>
                      </a:endParaRPr>
                    </a:p>
                  </a:txBody>
                  <a:tcPr marL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C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408190"/>
                  </a:ext>
                </a:extLst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43625" y="5212080"/>
            <a:ext cx="8229600" cy="274320"/>
          </a:xfrm>
        </p:spPr>
        <p:txBody>
          <a:bodyPr/>
          <a:lstStyle/>
          <a:p>
            <a:r>
              <a:rPr lang="en-US" sz="1200" dirty="0"/>
              <a:t>Source: Wall Street Journal Data Center (www.wsj.com)</a:t>
            </a:r>
          </a:p>
        </p:txBody>
      </p:sp>
    </p:spTree>
    <p:extLst>
      <p:ext uri="{BB962C8B-B14F-4D97-AF65-F5344CB8AC3E}">
        <p14:creationId xmlns:p14="http://schemas.microsoft.com/office/powerpoint/2010/main" val="2741076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dirty="0"/>
              <a:t>Stock valuation models require a discount rate, </a:t>
            </a:r>
            <a:r>
              <a:rPr lang="en-US" i="1" dirty="0" err="1"/>
              <a:t>i</a:t>
            </a:r>
            <a:r>
              <a:rPr lang="en-US" dirty="0"/>
              <a:t>, in order to compute the present value of the future cash flows.</a:t>
            </a:r>
          </a:p>
          <a:p>
            <a:pPr lvl="1"/>
            <a:r>
              <a:rPr lang="en-US" dirty="0"/>
              <a:t>Discount rate used should reflect the investment risk level (that is, higher risk means higher interest rates).</a:t>
            </a:r>
          </a:p>
          <a:p>
            <a:r>
              <a:rPr lang="en-US" dirty="0"/>
              <a:t>One method for determining what return stock investors require from a stock is to use the constant-growth-rate model.</a:t>
            </a:r>
          </a:p>
        </p:txBody>
      </p:sp>
    </p:spTree>
    <p:extLst>
      <p:ext uri="{BB962C8B-B14F-4D97-AF65-F5344CB8AC3E}">
        <p14:creationId xmlns:p14="http://schemas.microsoft.com/office/powerpoint/2010/main" val="2606121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 Formula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752600"/>
          </a:xfrm>
        </p:spPr>
        <p:txBody>
          <a:bodyPr/>
          <a:lstStyle/>
          <a:p>
            <a:r>
              <a:rPr lang="en-US" dirty="0"/>
              <a:t>If the current stock price fairly reflects its value, the discount rate, </a:t>
            </a:r>
            <a:r>
              <a:rPr lang="en-US" i="1" dirty="0" err="1"/>
              <a:t>i</a:t>
            </a:r>
            <a:r>
              <a:rPr lang="en-US" dirty="0"/>
              <a:t>, should be the expected return for the stock.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714751"/>
              </p:ext>
            </p:extLst>
          </p:nvPr>
        </p:nvGraphicFramePr>
        <p:xfrm>
          <a:off x="457200" y="3572608"/>
          <a:ext cx="8229600" cy="923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2" name="Equation" r:id="rId3" imgW="3962160" imgH="444240" progId="Equation.DSMT4">
                  <p:embed/>
                </p:oleObj>
              </mc:Choice>
              <mc:Fallback>
                <p:oleObj name="Equation" r:id="rId3" imgW="39621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572608"/>
                        <a:ext cx="8229600" cy="923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0661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Variable-Growth Techniques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2004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variable-growth-rate</a:t>
            </a:r>
            <a:r>
              <a:rPr lang="en-US" dirty="0"/>
              <a:t> technique is a valuation method used when a firm’s current growth rate is expected to change at some time in the future.</a:t>
            </a:r>
          </a:p>
          <a:p>
            <a:pPr lvl="1"/>
            <a:r>
              <a:rPr lang="en-US" dirty="0"/>
              <a:t>Recall, the constant-growth-rate model does not work for companies where </a:t>
            </a:r>
            <a:r>
              <a:rPr lang="en-US" i="1" dirty="0"/>
              <a:t>g</a:t>
            </a:r>
            <a:r>
              <a:rPr lang="en-US" dirty="0"/>
              <a:t> &gt; </a:t>
            </a:r>
            <a:r>
              <a:rPr lang="en-US" i="1" dirty="0" err="1"/>
              <a:t>i</a:t>
            </a:r>
            <a:r>
              <a:rPr lang="en-US" i="1" dirty="0"/>
              <a:t>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200962"/>
              </p:ext>
            </p:extLst>
          </p:nvPr>
        </p:nvGraphicFramePr>
        <p:xfrm>
          <a:off x="1884453" y="4876800"/>
          <a:ext cx="5375095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5" name="Equation" r:id="rId3" imgW="2082600" imgH="495000" progId="Equation.DSMT4">
                  <p:embed/>
                </p:oleObj>
              </mc:Choice>
              <mc:Fallback>
                <p:oleObj name="Equation" r:id="rId3" imgW="2082600" imgH="4950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4453" y="4876800"/>
                        <a:ext cx="5375095" cy="128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340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Stock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b="1" dirty="0"/>
              <a:t>Common stock </a:t>
            </a:r>
            <a:r>
              <a:rPr lang="en-US" dirty="0"/>
              <a:t>is an ownership stake in a corporation.</a:t>
            </a:r>
          </a:p>
          <a:p>
            <a:r>
              <a:rPr lang="en-US" dirty="0"/>
              <a:t>Market value of common stock based on.</a:t>
            </a:r>
          </a:p>
          <a:p>
            <a:pPr lvl="1"/>
            <a:r>
              <a:rPr lang="en-US" dirty="0"/>
              <a:t>Company’s profitability.</a:t>
            </a:r>
          </a:p>
          <a:p>
            <a:pPr lvl="1"/>
            <a:r>
              <a:rPr lang="en-US" dirty="0"/>
              <a:t>Growth prospects for the future.</a:t>
            </a:r>
          </a:p>
          <a:p>
            <a:pPr lvl="1"/>
            <a:r>
              <a:rPr lang="en-US" dirty="0"/>
              <a:t>Current market interest rates.</a:t>
            </a:r>
          </a:p>
          <a:p>
            <a:pPr lvl="1"/>
            <a:r>
              <a:rPr lang="en-US" dirty="0"/>
              <a:t>Overall stock market conditions.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Two-Stage Growth Valuation Model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685800"/>
          </a:xfrm>
        </p:spPr>
        <p:txBody>
          <a:bodyPr/>
          <a:lstStyle/>
          <a:p>
            <a:r>
              <a:rPr lang="en-US" dirty="0"/>
              <a:t>General two-stage growth valuation model.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563370"/>
              </p:ext>
            </p:extLst>
          </p:nvPr>
        </p:nvGraphicFramePr>
        <p:xfrm>
          <a:off x="457200" y="2183087"/>
          <a:ext cx="8229600" cy="86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3" name="Equation" r:id="rId3" imgW="4114800" imgH="431640" progId="Equation.DSMT4">
                  <p:embed/>
                </p:oleObj>
              </mc:Choice>
              <mc:Fallback>
                <p:oleObj name="Equation" r:id="rId3" imgW="4114800" imgH="4316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2183087"/>
                        <a:ext cx="8229600" cy="864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41740"/>
              </p:ext>
            </p:extLst>
          </p:nvPr>
        </p:nvGraphicFramePr>
        <p:xfrm>
          <a:off x="1574800" y="3273425"/>
          <a:ext cx="5994400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4" name="Equation" r:id="rId5" imgW="2997000" imgH="1066680" progId="Equation.DSMT4">
                  <p:embed/>
                </p:oleObj>
              </mc:Choice>
              <mc:Fallback>
                <p:oleObj name="Equation" r:id="rId5" imgW="2997000" imgH="10666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4800" y="3273425"/>
                        <a:ext cx="5994400" cy="213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406894"/>
              </p:ext>
            </p:extLst>
          </p:nvPr>
        </p:nvGraphicFramePr>
        <p:xfrm>
          <a:off x="1701800" y="5562600"/>
          <a:ext cx="5740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5" name="Equation" r:id="rId7" imgW="2869920" imgH="495000" progId="Equation.DSMT4">
                  <p:embed/>
                </p:oleObj>
              </mc:Choice>
              <mc:Fallback>
                <p:oleObj name="Equation" r:id="rId7" imgW="2869920" imgH="49500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01800" y="5562600"/>
                        <a:ext cx="57404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54818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P/E Model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34000"/>
          </a:xfrm>
        </p:spPr>
        <p:txBody>
          <a:bodyPr/>
          <a:lstStyle/>
          <a:p>
            <a:r>
              <a:rPr lang="en-US" dirty="0"/>
              <a:t>Up to this point, we have considered valuation models that help investors attempt to computer a stock’s fundamental value based upon its cash flows.</a:t>
            </a:r>
          </a:p>
          <a:p>
            <a:pPr lvl="1"/>
            <a:r>
              <a:rPr lang="en-US" dirty="0"/>
              <a:t>Another approach compares one company’s stock valuation to other firms’ stock values to evaluate whether your target company’s stock is appropriately priced.</a:t>
            </a:r>
          </a:p>
          <a:p>
            <a:pPr lvl="1"/>
            <a:r>
              <a:rPr lang="en-US" dirty="0"/>
              <a:t>The </a:t>
            </a:r>
            <a:r>
              <a:rPr lang="en-US" b="1" dirty="0"/>
              <a:t>price-earnings (P/E) ratio</a:t>
            </a:r>
            <a:r>
              <a:rPr lang="en-US" dirty="0"/>
              <a:t> is calculated as the current stock price divided by four quarters of earnings per share.</a:t>
            </a:r>
          </a:p>
        </p:txBody>
      </p:sp>
    </p:spTree>
    <p:extLst>
      <p:ext uri="{BB962C8B-B14F-4D97-AF65-F5344CB8AC3E}">
        <p14:creationId xmlns:p14="http://schemas.microsoft.com/office/powerpoint/2010/main" val="3716473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Future Stock Prices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143000"/>
          </a:xfrm>
        </p:spPr>
        <p:txBody>
          <a:bodyPr/>
          <a:lstStyle/>
          <a:p>
            <a:r>
              <a:rPr lang="en-US" dirty="0"/>
              <a:t>Stock price may be found by multiplying the P/E ratio by expected earnings.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65831"/>
              </p:ext>
            </p:extLst>
          </p:nvPr>
        </p:nvGraphicFramePr>
        <p:xfrm>
          <a:off x="457200" y="3276600"/>
          <a:ext cx="8229600" cy="419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6" name="Equation" r:id="rId3" imgW="3987720" imgH="203040" progId="Equation.DSMT4">
                  <p:embed/>
                </p:oleObj>
              </mc:Choice>
              <mc:Fallback>
                <p:oleObj name="Equation" r:id="rId3" imgW="39877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276600"/>
                        <a:ext cx="8229600" cy="419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225543"/>
              </p:ext>
            </p:extLst>
          </p:nvPr>
        </p:nvGraphicFramePr>
        <p:xfrm>
          <a:off x="457200" y="3979862"/>
          <a:ext cx="3563937" cy="112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7" name="Equation" r:id="rId5" imgW="1726920" imgH="545760" progId="Equation.DSMT4">
                  <p:embed/>
                </p:oleObj>
              </mc:Choice>
              <mc:Fallback>
                <p:oleObj name="Equation" r:id="rId5" imgW="1726920" imgH="54576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3979862"/>
                        <a:ext cx="3563937" cy="1125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5062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Read a Stock Quote </a:t>
            </a:r>
            <a:r>
              <a:rPr lang="en-US" altLang="en-US" sz="4400" dirty="0"/>
              <a:t>Text Alternative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400" dirty="0"/>
              <a:t>Stock Name and Ticker Symbol: The corporate name and unique symbol used for trading and quotes – appears at the top left. Underneath is Last Price and Change: Last traded price and the change from the prior day in dollars. Second column, second row is 52-Week Range: The highest and lowest price the stock has traded for in the past 12 months in dollars. Underneath is Volume of Trading: Total number of shares traded during the previous day. Below is P/E Ratio: Defined as current price divided by last four quarters of earnings. At the bottom of the second column is Dividend: Per share amount of dividends paid in last 12 months in dollars and Dividend Yield: Defined as annual dividends divided by current stock price, given as a percent.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Markets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dirty="0"/>
              <a:t>Stock exchanges provide liquidity.</a:t>
            </a:r>
          </a:p>
          <a:p>
            <a:pPr lvl="1"/>
            <a:r>
              <a:rPr lang="en-US" dirty="0"/>
              <a:t>People are unwilling to invest significant amounts of their wealth in stocks if they can’t easily convert their shares to cash.</a:t>
            </a:r>
          </a:p>
          <a:p>
            <a:r>
              <a:rPr lang="en-US" dirty="0"/>
              <a:t>Exchanges allow buyers and sellers the means to transact stock trades with each other.</a:t>
            </a:r>
          </a:p>
          <a:p>
            <a:r>
              <a:rPr lang="en-US" dirty="0"/>
              <a:t>Liquidity from stock exchanges gives people the confidence to invest in the first place.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Exchanges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dirty="0"/>
              <a:t>New York Stock Exchange (NYSE).</a:t>
            </a:r>
          </a:p>
          <a:p>
            <a:pPr lvl="1"/>
            <a:r>
              <a:rPr lang="en-US" dirty="0"/>
              <a:t>Largest equities marketplace in the world.</a:t>
            </a:r>
          </a:p>
          <a:p>
            <a:r>
              <a:rPr lang="en-US" dirty="0"/>
              <a:t>NYSE American.</a:t>
            </a:r>
          </a:p>
          <a:p>
            <a:pPr lvl="1"/>
            <a:r>
              <a:rPr lang="en-US" dirty="0"/>
              <a:t>Acquired by NYSE in 2008.</a:t>
            </a:r>
          </a:p>
          <a:p>
            <a:r>
              <a:rPr lang="en-US" dirty="0"/>
              <a:t>NASDAQ.</a:t>
            </a:r>
          </a:p>
          <a:p>
            <a:pPr lvl="1"/>
            <a:r>
              <a:rPr lang="en-US" dirty="0"/>
              <a:t>Electronic stock market without a physical trading floor.</a:t>
            </a:r>
          </a:p>
        </p:txBody>
      </p:sp>
    </p:spTree>
    <p:extLst>
      <p:ext uri="{BB962C8B-B14F-4D97-AF65-F5344CB8AC3E}">
        <p14:creationId xmlns:p14="http://schemas.microsoft.com/office/powerpoint/2010/main" val="1629727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Market Index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b="1" dirty="0"/>
              <a:t>Stock indexes </a:t>
            </a:r>
            <a:r>
              <a:rPr lang="en-US" dirty="0"/>
              <a:t>are used to measure the performance of a particular group of stocks.</a:t>
            </a:r>
          </a:p>
          <a:p>
            <a:pPr lvl="1"/>
            <a:r>
              <a:rPr lang="en-US" b="1" dirty="0"/>
              <a:t>Dow Jones Industrial Average (DJIA) </a:t>
            </a:r>
            <a:r>
              <a:rPr lang="en-US" dirty="0"/>
              <a:t>tracks 30 large, industry-leading firms.</a:t>
            </a:r>
          </a:p>
          <a:p>
            <a:pPr lvl="1"/>
            <a:r>
              <a:rPr lang="en-US" b="1" dirty="0"/>
              <a:t>Standard &amp; Poor’s 500 Index (S&amp;P 500) </a:t>
            </a:r>
            <a:r>
              <a:rPr lang="en-US" dirty="0"/>
              <a:t>tracks 500 large companies.</a:t>
            </a:r>
          </a:p>
          <a:p>
            <a:pPr lvl="1"/>
            <a:r>
              <a:rPr lang="en-US" b="1" dirty="0"/>
              <a:t>NASDAQ Composite Index </a:t>
            </a:r>
            <a:r>
              <a:rPr lang="en-US" dirty="0"/>
              <a:t>is a technology-firm weighted index of stocks listed on NASDAQ.</a:t>
            </a:r>
          </a:p>
        </p:txBody>
      </p:sp>
    </p:spTree>
    <p:extLst>
      <p:ext uri="{BB962C8B-B14F-4D97-AF65-F5344CB8AC3E}">
        <p14:creationId xmlns:p14="http://schemas.microsoft.com/office/powerpoint/2010/main" val="1790202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Trading Stocks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dirty="0"/>
              <a:t>Quoted </a:t>
            </a:r>
            <a:r>
              <a:rPr lang="en-US" b="1" dirty="0"/>
              <a:t>bid</a:t>
            </a:r>
            <a:r>
              <a:rPr lang="en-US" dirty="0"/>
              <a:t> is the highest price that a market maker offers to pay for the stock.</a:t>
            </a:r>
          </a:p>
          <a:p>
            <a:pPr lvl="1"/>
            <a:r>
              <a:rPr lang="en-US" dirty="0"/>
              <a:t>Investors sell at the bid price.</a:t>
            </a:r>
          </a:p>
          <a:p>
            <a:r>
              <a:rPr lang="en-US" dirty="0"/>
              <a:t>Quoted </a:t>
            </a:r>
            <a:r>
              <a:rPr lang="en-US" b="1" dirty="0"/>
              <a:t>ask</a:t>
            </a:r>
            <a:r>
              <a:rPr lang="en-US" dirty="0"/>
              <a:t> is the lowest price at which a market maker will sell a stock.</a:t>
            </a:r>
          </a:p>
          <a:p>
            <a:pPr lvl="1"/>
            <a:r>
              <a:rPr lang="en-US" dirty="0"/>
              <a:t>Investors buy at the ask price.</a:t>
            </a:r>
          </a:p>
          <a:p>
            <a:r>
              <a:rPr lang="en-US" dirty="0"/>
              <a:t>The </a:t>
            </a:r>
            <a:r>
              <a:rPr lang="en-US" u="sng" dirty="0"/>
              <a:t>spread</a:t>
            </a:r>
            <a:r>
              <a:rPr lang="en-US" dirty="0"/>
              <a:t> between the bid price and the ask price is a cost to the investor and a profit for the market marker.</a:t>
            </a:r>
          </a:p>
        </p:txBody>
      </p:sp>
    </p:spTree>
    <p:extLst>
      <p:ext uri="{BB962C8B-B14F-4D97-AF65-F5344CB8AC3E}">
        <p14:creationId xmlns:p14="http://schemas.microsoft.com/office/powerpoint/2010/main" val="2813895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and Limit Orders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303520"/>
          </a:xfrm>
        </p:spPr>
        <p:txBody>
          <a:bodyPr/>
          <a:lstStyle/>
          <a:p>
            <a:r>
              <a:rPr lang="en-US" dirty="0"/>
              <a:t>A stock buy or sell order to be immediately executed at the current market price is called a </a:t>
            </a:r>
            <a:r>
              <a:rPr lang="en-US" b="1" dirty="0"/>
              <a:t>market order.</a:t>
            </a:r>
          </a:p>
          <a:p>
            <a:pPr lvl="1"/>
            <a:r>
              <a:rPr lang="en-US" dirty="0"/>
              <a:t>A market order to buy will be filled at the current ask price.</a:t>
            </a:r>
          </a:p>
          <a:p>
            <a:pPr lvl="1"/>
            <a:r>
              <a:rPr lang="en-US" dirty="0"/>
              <a:t>A market order to sell will be filled at the current bid price.</a:t>
            </a:r>
          </a:p>
          <a:p>
            <a:r>
              <a:rPr lang="en-US" dirty="0"/>
              <a:t>A stock buy or sell order at a specific price is a </a:t>
            </a:r>
            <a:r>
              <a:rPr lang="en-US" b="1" dirty="0"/>
              <a:t>limit order.</a:t>
            </a:r>
          </a:p>
          <a:p>
            <a:pPr lvl="1"/>
            <a:r>
              <a:rPr lang="en-US" dirty="0"/>
              <a:t>Only executed if market price = specified price.</a:t>
            </a:r>
          </a:p>
        </p:txBody>
      </p:sp>
    </p:spTree>
    <p:extLst>
      <p:ext uri="{BB962C8B-B14F-4D97-AF65-F5344CB8AC3E}">
        <p14:creationId xmlns:p14="http://schemas.microsoft.com/office/powerpoint/2010/main" val="3558865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Read a Stock Quote</a:t>
            </a:r>
          </a:p>
        </p:txBody>
      </p:sp>
      <p:pic>
        <p:nvPicPr>
          <p:cNvPr id="9" name="Picture 2" descr="A stock quote with the various pieces of information explained.">
            <a:extLst>
              <a:ext uri="{FF2B5EF4-FFF2-40B4-BE49-F238E27FC236}">
                <a16:creationId xmlns:a16="http://schemas.microsoft.com/office/drawing/2014/main" id="{FE235D1E-9AB0-4C80-9198-EE39BBF0EB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8300" y="1295400"/>
            <a:ext cx="5867400" cy="5029200"/>
          </a:xfrm>
          <a:prstGeom prst="rect">
            <a:avLst/>
          </a:prstGeom>
        </p:spPr>
      </p:pic>
      <p:sp>
        <p:nvSpPr>
          <p:cNvPr id="3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018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Stock Valuation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dirty="0"/>
              <a:t>Stock valuation requires finding the present value of future dividends and the future selling price.</a:t>
            </a:r>
          </a:p>
          <a:p>
            <a:r>
              <a:rPr lang="en-US" dirty="0"/>
              <a:t>Unlike findings the present value for bonds, stock cash flows are unknown.</a:t>
            </a:r>
          </a:p>
          <a:p>
            <a:pPr lvl="1"/>
            <a:r>
              <a:rPr lang="en-US" dirty="0"/>
              <a:t>Dividends.</a:t>
            </a:r>
          </a:p>
          <a:p>
            <a:pPr lvl="1"/>
            <a:r>
              <a:rPr lang="en-US" dirty="0"/>
              <a:t>Future selling price.</a:t>
            </a:r>
          </a:p>
        </p:txBody>
      </p:sp>
    </p:spTree>
    <p:extLst>
      <p:ext uri="{BB962C8B-B14F-4D97-AF65-F5344CB8AC3E}">
        <p14:creationId xmlns:p14="http://schemas.microsoft.com/office/powerpoint/2010/main" val="848544028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3546</TotalTime>
  <Words>1202</Words>
  <Application>Microsoft Office PowerPoint</Application>
  <PresentationFormat>On-screen Show (4:3)</PresentationFormat>
  <Paragraphs>150</Paragraphs>
  <Slides>24</Slides>
  <Notes>1</Notes>
  <HiddenSlides>2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Common Stock</vt:lpstr>
      <vt:lpstr>Stock Markets</vt:lpstr>
      <vt:lpstr>Stock Exchanges</vt:lpstr>
      <vt:lpstr>Stock Market Index</vt:lpstr>
      <vt:lpstr>Trading Stocks</vt:lpstr>
      <vt:lpstr>Market and Limit Orders</vt:lpstr>
      <vt:lpstr>Read a Stock Quote</vt:lpstr>
      <vt:lpstr>Basic Stock Valuation 1</vt:lpstr>
      <vt:lpstr>Basic Stock Valuation 2</vt:lpstr>
      <vt:lpstr>Basic Stock Valuation – 2-Year Holding Period</vt:lpstr>
      <vt:lpstr>Basic Stock Valuation – n-Year Holding Period</vt:lpstr>
      <vt:lpstr>Dividend Discount Models</vt:lpstr>
      <vt:lpstr>Constant-Growth Model</vt:lpstr>
      <vt:lpstr>Preferred Stock</vt:lpstr>
      <vt:lpstr>Common and Preferred Stock, 5/18/18</vt:lpstr>
      <vt:lpstr>Expected Return</vt:lpstr>
      <vt:lpstr>Expected Return Formula</vt:lpstr>
      <vt:lpstr>Variable-Growth Techniques</vt:lpstr>
      <vt:lpstr>Two-Stage Growth Valuation Model</vt:lpstr>
      <vt:lpstr>P/E Model</vt:lpstr>
      <vt:lpstr>Estimating Future Stock Prices</vt:lpstr>
      <vt:lpstr>Accessibility Content: Text Alternatives for Images</vt:lpstr>
      <vt:lpstr>Read a Stock Quote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600</cp:revision>
  <dcterms:created xsi:type="dcterms:W3CDTF">2017-12-05T17:18:18Z</dcterms:created>
  <dcterms:modified xsi:type="dcterms:W3CDTF">2019-03-29T12:08:37Z</dcterms:modified>
</cp:coreProperties>
</file>