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915" r:id="rId2"/>
  </p:sldMasterIdLst>
  <p:notesMasterIdLst>
    <p:notesMasterId r:id="rId28"/>
  </p:notesMasterIdLst>
  <p:handoutMasterIdLst>
    <p:handoutMasterId r:id="rId29"/>
  </p:handoutMasterIdLst>
  <p:sldIdLst>
    <p:sldId id="273" r:id="rId3"/>
    <p:sldId id="274" r:id="rId4"/>
    <p:sldId id="381" r:id="rId5"/>
    <p:sldId id="318" r:id="rId6"/>
    <p:sldId id="333" r:id="rId7"/>
    <p:sldId id="359" r:id="rId8"/>
    <p:sldId id="382" r:id="rId9"/>
    <p:sldId id="383" r:id="rId10"/>
    <p:sldId id="384" r:id="rId11"/>
    <p:sldId id="385" r:id="rId12"/>
    <p:sldId id="386" r:id="rId13"/>
    <p:sldId id="387" r:id="rId14"/>
    <p:sldId id="388" r:id="rId15"/>
    <p:sldId id="389" r:id="rId16"/>
    <p:sldId id="390" r:id="rId17"/>
    <p:sldId id="361" r:id="rId18"/>
    <p:sldId id="391" r:id="rId19"/>
    <p:sldId id="392" r:id="rId20"/>
    <p:sldId id="360" r:id="rId21"/>
    <p:sldId id="393" r:id="rId22"/>
    <p:sldId id="362" r:id="rId23"/>
    <p:sldId id="317" r:id="rId24"/>
    <p:sldId id="316" r:id="rId25"/>
    <p:sldId id="376" r:id="rId26"/>
    <p:sldId id="377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FFE6A1B5-3EA5-44AB-AFA4-F3A63A9571D5}">
          <p14:sldIdLst>
            <p14:sldId id="273"/>
            <p14:sldId id="274"/>
            <p14:sldId id="381"/>
            <p14:sldId id="318"/>
            <p14:sldId id="333"/>
            <p14:sldId id="359"/>
            <p14:sldId id="382"/>
            <p14:sldId id="383"/>
            <p14:sldId id="384"/>
            <p14:sldId id="385"/>
            <p14:sldId id="386"/>
            <p14:sldId id="387"/>
            <p14:sldId id="388"/>
            <p14:sldId id="389"/>
            <p14:sldId id="390"/>
            <p14:sldId id="361"/>
            <p14:sldId id="391"/>
            <p14:sldId id="392"/>
            <p14:sldId id="360"/>
            <p14:sldId id="393"/>
            <p14:sldId id="362"/>
          </p14:sldIdLst>
        </p14:section>
        <p14:section name="Appendix: Image Descriptions for Unsighted Students" id="{FCEA2F57-A407-4BE7-B677-629F34303C19}">
          <p14:sldIdLst>
            <p14:sldId id="317"/>
            <p14:sldId id="316"/>
            <p14:sldId id="376"/>
            <p14:sldId id="3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CDD"/>
    <a:srgbClr val="C0D1DE"/>
    <a:srgbClr val="AAC1D3"/>
    <a:srgbClr val="0A0A32"/>
    <a:srgbClr val="B60000"/>
    <a:srgbClr val="B44600"/>
    <a:srgbClr val="DDD9C3"/>
    <a:srgbClr val="9BB9EF"/>
    <a:srgbClr val="C6D9F1"/>
    <a:srgbClr val="FCD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9" autoAdjust="0"/>
    <p:restoredTop sz="95745" autoAdjust="0"/>
  </p:normalViewPr>
  <p:slideViewPr>
    <p:cSldViewPr>
      <p:cViewPr varScale="1">
        <p:scale>
          <a:sx n="82" d="100"/>
          <a:sy n="82" d="100"/>
        </p:scale>
        <p:origin x="677" y="3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-135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199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5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37338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00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8956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44958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8880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56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383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443625" y="510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18432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4476F69-1E9F-4926-8336-8EEE0909F6AF}" type="datetimeFigureOut">
              <a:rPr lang="en-US" smtClean="0"/>
              <a:pPr>
                <a:defRPr/>
              </a:pPr>
              <a:t>3/28/2019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EB382E-9641-48BF-AF1E-7278C657E8F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79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457200" y="1798320"/>
            <a:ext cx="8229600" cy="1097280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7200" y="3124200"/>
            <a:ext cx="8229600" cy="25146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b="1">
                <a:solidFill>
                  <a:srgbClr val="B446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9787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124200" y="3429000"/>
            <a:ext cx="6019800" cy="1752600"/>
          </a:xfrm>
          <a:prstGeom prst="rect">
            <a:avLst/>
          </a:prstGeom>
          <a:solidFill>
            <a:srgbClr val="52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276600" y="35052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76600" y="4190999"/>
            <a:ext cx="5699760" cy="914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2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2pPr>
            <a:lvl3pPr marL="9144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3pPr>
            <a:lvl4pPr marL="13716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4pPr>
            <a:lvl5pPr marL="18288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762000" y="152400"/>
            <a:ext cx="7620000" cy="1097280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B6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88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6343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041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213" y="152400"/>
            <a:ext cx="8565574" cy="836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©2020 McGraw-Hill Education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503920" y="6477000"/>
            <a:ext cx="640080" cy="18288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en-US" sz="1200" b="1" dirty="0"/>
              <a:t>7-</a:t>
            </a:r>
            <a:fld id="{D284030D-0224-4BD8-89C1-1614B36E06C2}" type="slidenum">
              <a:rPr lang="en-US" sz="1200" b="1" smtClean="0"/>
              <a:pPr algn="r"/>
              <a:t>‹#›</a:t>
            </a:fld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511135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17" r:id="rId2"/>
    <p:sldLayoutId id="2147483919" r:id="rId3"/>
    <p:sldLayoutId id="2147483920" r:id="rId4"/>
    <p:sldLayoutId id="2147483921" r:id="rId5"/>
    <p:sldLayoutId id="2147483918" r:id="rId6"/>
    <p:sldLayoutId id="2147483923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B5B7F"/>
          </a:solidFill>
          <a:latin typeface="+mj-lt"/>
          <a:ea typeface="+mj-ea"/>
          <a:cs typeface="Aharoni" pitchFamily="2" charset="-79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1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Finance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5th Edition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Cornett, Adair, and Nofsinger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Chapter 7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Valuing Bonds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quarter" idx="13"/>
          </p:nvPr>
        </p:nvSpPr>
        <p:spPr>
          <a:xfrm>
            <a:off x="0" y="6750050"/>
            <a:ext cx="9144000" cy="113030"/>
          </a:xfrm>
        </p:spPr>
        <p:txBody>
          <a:bodyPr/>
          <a:lstStyle/>
          <a:p>
            <a:r>
              <a:rPr lang="en-US" dirty="0"/>
              <a:t>Copyright © 2020 McGraw-Hill Education. 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Computing Price of Zero Coupon Bond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2743200"/>
          </a:xfrm>
        </p:spPr>
        <p:txBody>
          <a:bodyPr/>
          <a:lstStyle/>
          <a:p>
            <a:r>
              <a:rPr lang="en-US" altLang="en-US" dirty="0"/>
              <a:t>Compute the zero’s price by finding the present value of $1,000 received in 20 years assuming a 6% discount rate.</a:t>
            </a:r>
          </a:p>
          <a:p>
            <a:pPr lvl="2"/>
            <a:r>
              <a:rPr lang="en-US" altLang="en-US" dirty="0"/>
              <a:t>40 (= 20*2) semiannual periods at 3% (= 6/2) interest.</a:t>
            </a:r>
          </a:p>
          <a:p>
            <a:pPr lvl="2"/>
            <a:r>
              <a:rPr lang="en-US" altLang="en-US" dirty="0"/>
              <a:t>Use present value equation from Chapter 4.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663066"/>
              </p:ext>
            </p:extLst>
          </p:nvPr>
        </p:nvGraphicFramePr>
        <p:xfrm>
          <a:off x="941587" y="4572000"/>
          <a:ext cx="7260827" cy="118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2" name="Equation" r:id="rId3" imgW="2869920" imgH="469800" progId="Equation.DSMT4">
                  <p:embed/>
                </p:oleObj>
              </mc:Choice>
              <mc:Fallback>
                <p:oleObj name="Equation" r:id="rId3" imgW="286992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1587" y="4572000"/>
                        <a:ext cx="7260827" cy="1188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8158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Present Value of Bond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438400"/>
          </a:xfrm>
        </p:spPr>
        <p:txBody>
          <a:bodyPr/>
          <a:lstStyle/>
          <a:p>
            <a:r>
              <a:rPr lang="en-US" altLang="en-US" dirty="0"/>
              <a:t>To compute the PV of a bond that </a:t>
            </a:r>
            <a:r>
              <a:rPr lang="en-US" altLang="en-US" u="sng" dirty="0"/>
              <a:t>does</a:t>
            </a:r>
            <a:r>
              <a:rPr lang="en-US" altLang="en-US" dirty="0"/>
              <a:t> pay interest, the present value of the interest payment annuity cash flow must be added to the present value of the future par value.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756236"/>
              </p:ext>
            </p:extLst>
          </p:nvPr>
        </p:nvGraphicFramePr>
        <p:xfrm>
          <a:off x="457200" y="3994150"/>
          <a:ext cx="8229600" cy="2116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5" name="Equation" r:id="rId3" imgW="3606480" imgH="927000" progId="Equation.DSMT4">
                  <p:embed/>
                </p:oleObj>
              </mc:Choice>
              <mc:Fallback>
                <p:oleObj name="Equation" r:id="rId3" imgW="3606480" imgH="927000" progId="Equation.DSMT4">
                  <p:embed/>
                  <p:pic>
                    <p:nvPicPr>
                      <p:cNvPr id="9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3994150"/>
                        <a:ext cx="8229600" cy="21161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4414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Bond Yields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Bond relationships reflect many interest rates.</a:t>
            </a:r>
          </a:p>
          <a:p>
            <a:pPr lvl="1"/>
            <a:r>
              <a:rPr lang="en-US" altLang="en-US" dirty="0"/>
              <a:t>Current yield.</a:t>
            </a:r>
          </a:p>
          <a:p>
            <a:pPr lvl="1"/>
            <a:r>
              <a:rPr lang="en-US" altLang="en-US" dirty="0"/>
              <a:t>Yield to maturity.</a:t>
            </a:r>
          </a:p>
          <a:p>
            <a:pPr lvl="1"/>
            <a:r>
              <a:rPr lang="en-US" altLang="en-US" dirty="0"/>
              <a:t>Yield to call.</a:t>
            </a:r>
          </a:p>
          <a:p>
            <a:pPr lvl="1"/>
            <a:r>
              <a:rPr lang="en-US" altLang="en-US" dirty="0"/>
              <a:t>Equivalent taxable yield.</a:t>
            </a:r>
          </a:p>
        </p:txBody>
      </p:sp>
    </p:spTree>
    <p:extLst>
      <p:ext uri="{BB962C8B-B14F-4D97-AF65-F5344CB8AC3E}">
        <p14:creationId xmlns:p14="http://schemas.microsoft.com/office/powerpoint/2010/main" val="1502306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Bond Yields – YTM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752600"/>
          </a:xfrm>
        </p:spPr>
        <p:txBody>
          <a:bodyPr/>
          <a:lstStyle/>
          <a:p>
            <a:r>
              <a:rPr lang="en-US" altLang="en-US" b="1" dirty="0"/>
              <a:t>Yield to maturity (YTM) </a:t>
            </a:r>
            <a:r>
              <a:rPr lang="en-US" altLang="en-US" dirty="0"/>
              <a:t>reflects the total return the bond offers if purchased at the current price and held to maturity.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791779"/>
              </p:ext>
            </p:extLst>
          </p:nvPr>
        </p:nvGraphicFramePr>
        <p:xfrm>
          <a:off x="457200" y="3741848"/>
          <a:ext cx="8229600" cy="525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7" name="Equation" r:id="rId3" imgW="3784320" imgH="241200" progId="Equation.DSMT4">
                  <p:embed/>
                </p:oleObj>
              </mc:Choice>
              <mc:Fallback>
                <p:oleObj name="Equation" r:id="rId3" imgW="3784320" imgH="241200" progId="Equation.DSMT4">
                  <p:embed/>
                  <p:pic>
                    <p:nvPicPr>
                      <p:cNvPr id="9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3741848"/>
                        <a:ext cx="8229600" cy="525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7135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Bond Yields – Yield to Call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412480" cy="3017520"/>
          </a:xfrm>
        </p:spPr>
        <p:txBody>
          <a:bodyPr/>
          <a:lstStyle/>
          <a:p>
            <a:r>
              <a:rPr lang="en-US" altLang="en-US" b="1" dirty="0"/>
              <a:t>Yield to call </a:t>
            </a:r>
            <a:r>
              <a:rPr lang="en-US" altLang="en-US" dirty="0"/>
              <a:t>reflects the total return that the bond offers if purchased at the current market price and held until the bond is called.</a:t>
            </a:r>
          </a:p>
          <a:p>
            <a:pPr lvl="1"/>
            <a:r>
              <a:rPr lang="en-US" altLang="en-US" dirty="0"/>
              <a:t>Recall that call provisions allow the issuer to repay the bondholder’s par value prior to its scheduled maturity.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032593"/>
              </p:ext>
            </p:extLst>
          </p:nvPr>
        </p:nvGraphicFramePr>
        <p:xfrm>
          <a:off x="457200" y="4408147"/>
          <a:ext cx="8229600" cy="2221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0" name="Equation" r:id="rId3" imgW="5041800" imgH="1358640" progId="Equation.DSMT4">
                  <p:embed/>
                </p:oleObj>
              </mc:Choice>
              <mc:Fallback>
                <p:oleObj name="Equation" r:id="rId3" imgW="5041800" imgH="13586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4408147"/>
                        <a:ext cx="8229600" cy="22212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9072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Bond Yields – Municipal Bonds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3505200"/>
          </a:xfrm>
        </p:spPr>
        <p:txBody>
          <a:bodyPr/>
          <a:lstStyle/>
          <a:p>
            <a:r>
              <a:rPr lang="en-US" altLang="en-US" dirty="0" err="1"/>
              <a:t>Munis</a:t>
            </a:r>
            <a:r>
              <a:rPr lang="en-US" altLang="en-US" dirty="0"/>
              <a:t> appear to offer low yields to maturity compared to the return that corporate bonds and Treasury securities offer.</a:t>
            </a:r>
          </a:p>
          <a:p>
            <a:pPr lvl="1"/>
            <a:r>
              <a:rPr lang="en-US" altLang="en-US" dirty="0"/>
              <a:t>The </a:t>
            </a:r>
            <a:r>
              <a:rPr lang="en-US" altLang="en-US" b="1" dirty="0"/>
              <a:t>taxable equivalent yield </a:t>
            </a:r>
            <a:r>
              <a:rPr lang="en-US" altLang="en-US" dirty="0"/>
              <a:t>is a modification of a municipal bond’s yield to maturity used to compare muni bond yields to taxable bond yields.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576619"/>
              </p:ext>
            </p:extLst>
          </p:nvPr>
        </p:nvGraphicFramePr>
        <p:xfrm>
          <a:off x="1075405" y="5186362"/>
          <a:ext cx="6993191" cy="109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3" name="Equation" r:id="rId3" imgW="2590560" imgH="406080" progId="Equation.DSMT4">
                  <p:embed/>
                </p:oleObj>
              </mc:Choice>
              <mc:Fallback>
                <p:oleObj name="Equation" r:id="rId3" imgW="2590560" imgH="4060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5405" y="5186362"/>
                        <a:ext cx="6993191" cy="1097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5408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Bond Ratings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05400"/>
          </a:xfrm>
        </p:spPr>
        <p:txBody>
          <a:bodyPr/>
          <a:lstStyle/>
          <a:p>
            <a:r>
              <a:rPr lang="en-US" altLang="en-US" b="1" dirty="0"/>
              <a:t>Credit quality risk </a:t>
            </a:r>
            <a:r>
              <a:rPr lang="en-US" altLang="en-US" dirty="0"/>
              <a:t>is the chance that the issuer will not make timely interest payments, or even default.</a:t>
            </a:r>
          </a:p>
          <a:p>
            <a:pPr lvl="1"/>
            <a:r>
              <a:rPr lang="en-US" altLang="en-US" b="1" dirty="0"/>
              <a:t>Bond ratings</a:t>
            </a:r>
            <a:r>
              <a:rPr lang="en-US" altLang="en-US" dirty="0"/>
              <a:t>, a grade of credit quality as reported by credit rating agencies, are used to asses credit quality risk.</a:t>
            </a:r>
          </a:p>
          <a:p>
            <a:pPr lvl="1"/>
            <a:r>
              <a:rPr lang="en-US" altLang="en-US" dirty="0"/>
              <a:t>Independent bond rating agencies issue bond ratings.</a:t>
            </a:r>
          </a:p>
          <a:p>
            <a:pPr lvl="2"/>
            <a:r>
              <a:rPr lang="en-US" altLang="en-US" dirty="0"/>
              <a:t>For example, Moody’s and Standard &amp; Poor’s.</a:t>
            </a:r>
          </a:p>
        </p:txBody>
      </p:sp>
    </p:spTree>
    <p:extLst>
      <p:ext uri="{BB962C8B-B14F-4D97-AF65-F5344CB8AC3E}">
        <p14:creationId xmlns:p14="http://schemas.microsoft.com/office/powerpoint/2010/main" val="1429195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Bond Ratings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05400"/>
          </a:xfrm>
        </p:spPr>
        <p:txBody>
          <a:bodyPr/>
          <a:lstStyle/>
          <a:p>
            <a:r>
              <a:rPr lang="en-US" altLang="en-US" b="1" dirty="0"/>
              <a:t>Investment grade</a:t>
            </a:r>
            <a:r>
              <a:rPr lang="en-US" altLang="en-US" dirty="0"/>
              <a:t> bonds are high credit quality corporate bonds.</a:t>
            </a:r>
          </a:p>
          <a:p>
            <a:pPr lvl="1"/>
            <a:r>
              <a:rPr lang="en-US" altLang="en-US" dirty="0"/>
              <a:t>S&amp;P’s rating system considers AAA through BBB to be investment grade.</a:t>
            </a:r>
          </a:p>
          <a:p>
            <a:r>
              <a:rPr lang="en-US" altLang="en-US" b="1" dirty="0"/>
              <a:t>Junk bonds </a:t>
            </a:r>
            <a:r>
              <a:rPr lang="en-US" altLang="en-US" dirty="0"/>
              <a:t>are low credit quality corporate bonds.</a:t>
            </a:r>
          </a:p>
          <a:p>
            <a:pPr lvl="1"/>
            <a:r>
              <a:rPr lang="en-US" altLang="en-US" dirty="0"/>
              <a:t>Also referred to as speculative bonds or high-yield bonds.</a:t>
            </a:r>
          </a:p>
          <a:p>
            <a:pPr lvl="1"/>
            <a:r>
              <a:rPr lang="en-US" altLang="en-US" dirty="0"/>
              <a:t>S&amp;P’s rating system considers anything BB and lower to be below-investment grade bonds.</a:t>
            </a:r>
          </a:p>
        </p:txBody>
      </p:sp>
    </p:spTree>
    <p:extLst>
      <p:ext uri="{BB962C8B-B14F-4D97-AF65-F5344CB8AC3E}">
        <p14:creationId xmlns:p14="http://schemas.microsoft.com/office/powerpoint/2010/main" val="11453270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Credit Risk and Yield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05400"/>
          </a:xfrm>
        </p:spPr>
        <p:txBody>
          <a:bodyPr/>
          <a:lstStyle/>
          <a:p>
            <a:r>
              <a:rPr lang="en-US" altLang="en-US" dirty="0"/>
              <a:t>Differences in credit risk are a prime source of differences in yields between government and various corporate bonds.</a:t>
            </a:r>
          </a:p>
          <a:p>
            <a:pPr lvl="1"/>
            <a:r>
              <a:rPr lang="en-US" altLang="en-US" dirty="0"/>
              <a:t>Classic “risk and return” relationship.</a:t>
            </a:r>
          </a:p>
          <a:p>
            <a:pPr lvl="2"/>
            <a:r>
              <a:rPr lang="en-US" altLang="en-US" dirty="0"/>
              <a:t>Lower quality bonds offer higher yields.</a:t>
            </a:r>
          </a:p>
          <a:p>
            <a:pPr lvl="2"/>
            <a:r>
              <a:rPr lang="en-US" altLang="en-US" dirty="0"/>
              <a:t>Higher quality bonds offer lower yields.</a:t>
            </a:r>
          </a:p>
        </p:txBody>
      </p:sp>
    </p:spTree>
    <p:extLst>
      <p:ext uri="{BB962C8B-B14F-4D97-AF65-F5344CB8AC3E}">
        <p14:creationId xmlns:p14="http://schemas.microsoft.com/office/powerpoint/2010/main" val="18551542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Yield to Maturity – Long-Term Bonds</a:t>
            </a:r>
          </a:p>
        </p:txBody>
      </p:sp>
      <p:pic>
        <p:nvPicPr>
          <p:cNvPr id="6" name="Picture 2" descr="Line graph showing yield to maturity for three bonds: treasury, Corporate Aaa, and Corporate Bbb.">
            <a:extLst>
              <a:ext uri="{FF2B5EF4-FFF2-40B4-BE49-F238E27FC236}">
                <a16:creationId xmlns:a16="http://schemas.microsoft.com/office/drawing/2014/main" id="{02ECB02F-042F-47F1-A3F7-C9F1FDCAA4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81200"/>
            <a:ext cx="8229600" cy="3610405"/>
          </a:xfrm>
        </p:spPr>
      </p:pic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108960" y="6477000"/>
            <a:ext cx="2926080" cy="182880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921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Characteristics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bond</a:t>
            </a:r>
            <a:r>
              <a:rPr lang="en-US" altLang="en-US" dirty="0"/>
              <a:t> is a publicly traded form of debt.</a:t>
            </a:r>
          </a:p>
          <a:p>
            <a:pPr lvl="1"/>
            <a:r>
              <a:rPr lang="en-US" altLang="en-US" dirty="0"/>
              <a:t>Issued in order to fund projects or operations undertaken by various entities.</a:t>
            </a:r>
          </a:p>
          <a:p>
            <a:pPr lvl="2"/>
            <a:r>
              <a:rPr lang="en-US" altLang="en-US" dirty="0"/>
              <a:t>Corporations.</a:t>
            </a:r>
          </a:p>
          <a:p>
            <a:pPr lvl="2"/>
            <a:r>
              <a:rPr lang="en-US" altLang="en-US" dirty="0"/>
              <a:t>Federal government or agencies.</a:t>
            </a:r>
          </a:p>
          <a:p>
            <a:pPr lvl="2"/>
            <a:r>
              <a:rPr lang="en-US" altLang="en-US" dirty="0"/>
              <a:t>States and local governments.</a:t>
            </a:r>
          </a:p>
          <a:p>
            <a:pPr lvl="1"/>
            <a:r>
              <a:rPr lang="en-US" altLang="en-US" dirty="0"/>
              <a:t>From issuer’s point of view, the bond is a loan that requires regular interest payments and an eventual repayment of the borrowed principal.</a:t>
            </a:r>
          </a:p>
          <a:p>
            <a:r>
              <a:rPr lang="en-US" altLang="en-US" dirty="0"/>
              <a:t>Known as </a:t>
            </a:r>
            <a:r>
              <a:rPr lang="en-US" altLang="en-US" b="1" dirty="0"/>
              <a:t>fixed-income securities.</a:t>
            </a:r>
          </a:p>
        </p:txBody>
      </p:sp>
    </p:spTree>
    <p:extLst>
      <p:ext uri="{BB962C8B-B14F-4D97-AF65-F5344CB8AC3E}">
        <p14:creationId xmlns:p14="http://schemas.microsoft.com/office/powerpoint/2010/main" val="24349137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Bond Markets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05400"/>
          </a:xfrm>
        </p:spPr>
        <p:txBody>
          <a:bodyPr/>
          <a:lstStyle/>
          <a:p>
            <a:r>
              <a:rPr lang="en-US" altLang="en-US" dirty="0"/>
              <a:t>Bond market characteristics.</a:t>
            </a:r>
          </a:p>
          <a:p>
            <a:pPr lvl="1"/>
            <a:r>
              <a:rPr lang="en-US" altLang="en-US" dirty="0"/>
              <a:t>Decentralized, over-the-counter trading.</a:t>
            </a:r>
          </a:p>
          <a:p>
            <a:pPr lvl="1"/>
            <a:r>
              <a:rPr lang="en-US" altLang="en-US" dirty="0"/>
              <a:t>Most trades occur between bond dealers and large institutions (for example, mutual funds, pension funds, and insurance companies).</a:t>
            </a:r>
          </a:p>
          <a:p>
            <a:pPr lvl="1"/>
            <a:r>
              <a:rPr lang="en-US" altLang="en-US" dirty="0"/>
              <a:t>NYSE operates the largest centralized U.S. bond market.</a:t>
            </a:r>
          </a:p>
          <a:p>
            <a:pPr lvl="1"/>
            <a:r>
              <a:rPr lang="en-US" altLang="en-US" dirty="0"/>
              <a:t>Bond prices have inverse relationship to interest rates.</a:t>
            </a:r>
          </a:p>
        </p:txBody>
      </p:sp>
    </p:spTree>
    <p:extLst>
      <p:ext uri="{BB962C8B-B14F-4D97-AF65-F5344CB8AC3E}">
        <p14:creationId xmlns:p14="http://schemas.microsoft.com/office/powerpoint/2010/main" val="10923028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Most Active Investment Grade Bonds</a:t>
            </a:r>
          </a:p>
        </p:txBody>
      </p:sp>
      <p:pic>
        <p:nvPicPr>
          <p:cNvPr id="6" name="Picture 2" descr="An example of the most actively traded investment bonds for a given day.">
            <a:extLst>
              <a:ext uri="{FF2B5EF4-FFF2-40B4-BE49-F238E27FC236}">
                <a16:creationId xmlns:a16="http://schemas.microsoft.com/office/drawing/2014/main" id="{253B3D95-DE46-4FBA-A2FF-A53114F99D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95512"/>
            <a:ext cx="8229600" cy="3399183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108960" y="6477000"/>
            <a:ext cx="2926080" cy="182880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403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75560"/>
            <a:ext cx="8229600" cy="170688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14226235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Amount of Capital Raised Yearly from Bonds Issued by Local and Federal Government and Corporations </a:t>
            </a:r>
            <a:r>
              <a:rPr lang="en-US" altLang="en-US" sz="2800" dirty="0"/>
              <a:t>Text Alternative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On the x-axis are years; on the y-axis are the amounts in billions of dollars from 0 to 2,500 in increments of 500. From 1990 to 2015, municipal bonds showed very little change. Treasury bonds stayed steady until a slight dip from 1997 to 2001, then steady increase until 2008. In 2009, treasury bonds doubled and stayed at that rate. Corporate bonds showed steady increase throughout the time frame.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7775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Yield to Maturity – Long-Term Bonds </a:t>
            </a:r>
            <a:r>
              <a:rPr lang="en-US" altLang="en-US" sz="3200" dirty="0"/>
              <a:t>Text Alternative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On the x-axis is year from 1980 to 2017; on the y-axis is yield to maturity. Although the three bonds follow the same downward trend, the difference between the yields of the bonds ranges from miniscule to up to 2 points difference.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7945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Most Active Investment Grade Bonds </a:t>
            </a:r>
            <a:r>
              <a:rPr lang="en-US" altLang="en-US" sz="3200" dirty="0"/>
              <a:t>Text Alternative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Columns are Issuer Name (symbol); Coupon %; Maturity; Moody's; S.&amp;P.; Fitch; Last; Change; Yield %. Ten companies are shown: Amgen, Inc., </a:t>
            </a:r>
            <a:r>
              <a:rPr lang="en-US" sz="2800" dirty="0" err="1"/>
              <a:t>Petroleos</a:t>
            </a:r>
            <a:r>
              <a:rPr lang="en-US" sz="2800" dirty="0"/>
              <a:t> </a:t>
            </a:r>
            <a:r>
              <a:rPr lang="en-US" sz="2800" dirty="0" err="1"/>
              <a:t>Mexicanos</a:t>
            </a:r>
            <a:r>
              <a:rPr lang="en-US" sz="2800" dirty="0"/>
              <a:t>, </a:t>
            </a:r>
            <a:r>
              <a:rPr lang="en-US" sz="2800" dirty="0" err="1"/>
              <a:t>Transcanada</a:t>
            </a:r>
            <a:r>
              <a:rPr lang="en-US" sz="2800" dirty="0"/>
              <a:t> Pipelines Ltd, Comcast Corp New, Capital One </a:t>
            </a:r>
            <a:r>
              <a:rPr lang="en-US" sz="2800" dirty="0" err="1"/>
              <a:t>Finl</a:t>
            </a:r>
            <a:r>
              <a:rPr lang="en-US" sz="2800" dirty="0"/>
              <a:t> Corp, </a:t>
            </a:r>
            <a:r>
              <a:rPr lang="en-US" sz="2800" dirty="0" err="1"/>
              <a:t>Cvs</a:t>
            </a:r>
            <a:r>
              <a:rPr lang="en-US" sz="2800" dirty="0"/>
              <a:t> Health Corp, Procter &amp; Gamble Co, Williams Partners L P New, </a:t>
            </a:r>
            <a:r>
              <a:rPr lang="en-US" sz="2800" dirty="0" err="1"/>
              <a:t>Anheuser-busch</a:t>
            </a:r>
            <a:r>
              <a:rPr lang="en-US" sz="2800" dirty="0"/>
              <a:t> </a:t>
            </a:r>
            <a:r>
              <a:rPr lang="en-US" sz="2800" dirty="0" err="1"/>
              <a:t>Inbev</a:t>
            </a:r>
            <a:r>
              <a:rPr lang="en-US" sz="2800" dirty="0"/>
              <a:t> Worldwide </a:t>
            </a:r>
            <a:r>
              <a:rPr lang="en-US" sz="2800" dirty="0" err="1"/>
              <a:t>Inc</a:t>
            </a:r>
            <a:r>
              <a:rPr lang="en-US" sz="2800" dirty="0"/>
              <a:t>, and </a:t>
            </a:r>
            <a:r>
              <a:rPr lang="en-US" sz="2800" dirty="0" err="1"/>
              <a:t>At&amp;t</a:t>
            </a:r>
            <a:r>
              <a:rPr lang="en-US" sz="2800" dirty="0"/>
              <a:t> Inc. First entry reads as follows across the columns as an example: Amgen </a:t>
            </a:r>
            <a:r>
              <a:rPr lang="en-US" sz="2800" dirty="0" err="1"/>
              <a:t>Inc</a:t>
            </a:r>
            <a:r>
              <a:rPr lang="en-US" sz="2800" dirty="0"/>
              <a:t> AMGN4127507, 2.20%, May 01, 2019, Baa1, A, A, 99.534, +0.006, and 2.67%.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61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Characteristics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An </a:t>
            </a:r>
            <a:r>
              <a:rPr lang="en-US" altLang="en-US" b="1" dirty="0"/>
              <a:t>indenture agreement </a:t>
            </a:r>
            <a:r>
              <a:rPr lang="en-US" altLang="en-US" dirty="0"/>
              <a:t>is a legal contract describing the bond characteristics and the bondholder and issuer rights.</a:t>
            </a:r>
          </a:p>
          <a:p>
            <a:pPr lvl="1"/>
            <a:r>
              <a:rPr lang="en-US" altLang="en-US" sz="2600" dirty="0"/>
              <a:t>Maturity date.</a:t>
            </a:r>
          </a:p>
          <a:p>
            <a:pPr lvl="1"/>
            <a:r>
              <a:rPr lang="en-US" altLang="en-US" sz="2600" dirty="0"/>
              <a:t>Par value.</a:t>
            </a:r>
          </a:p>
          <a:p>
            <a:pPr lvl="1"/>
            <a:r>
              <a:rPr lang="en-US" altLang="en-US" sz="2600" dirty="0"/>
              <a:t>Coupon (interest) rate.</a:t>
            </a:r>
          </a:p>
          <a:p>
            <a:pPr lvl="1"/>
            <a:r>
              <a:rPr lang="en-US" altLang="en-US" sz="2600" dirty="0"/>
              <a:t>Description of property to be pledged as collateral.</a:t>
            </a:r>
          </a:p>
          <a:p>
            <a:pPr lvl="1"/>
            <a:r>
              <a:rPr lang="en-US" altLang="en-US" sz="2600" dirty="0"/>
              <a:t>Steps bondholder can take in event the issuer fails to pay the interest or principal.</a:t>
            </a:r>
          </a:p>
        </p:txBody>
      </p:sp>
    </p:spTree>
    <p:extLst>
      <p:ext uri="{BB962C8B-B14F-4D97-AF65-F5344CB8AC3E}">
        <p14:creationId xmlns:p14="http://schemas.microsoft.com/office/powerpoint/2010/main" val="300549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Issuers - Traditional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303520"/>
          </a:xfrm>
        </p:spPr>
        <p:txBody>
          <a:bodyPr/>
          <a:lstStyle/>
          <a:p>
            <a:r>
              <a:rPr lang="en-US" altLang="en-US" dirty="0"/>
              <a:t>U.S. Treasury bonds.</a:t>
            </a:r>
          </a:p>
          <a:p>
            <a:pPr lvl="1"/>
            <a:r>
              <a:rPr lang="en-US" altLang="en-US" dirty="0"/>
              <a:t>Considered among the safest fixed-income investments in the world.</a:t>
            </a:r>
          </a:p>
          <a:p>
            <a:r>
              <a:rPr lang="en-US" altLang="en-US" dirty="0"/>
              <a:t>Corporate bonds.</a:t>
            </a:r>
          </a:p>
          <a:p>
            <a:pPr lvl="1"/>
            <a:r>
              <a:rPr lang="en-US" altLang="en-US" dirty="0"/>
              <a:t>Provide corporations with necessary capital to finance investments in inventory, plant and equipment, research and development, and general business expansion.</a:t>
            </a:r>
          </a:p>
          <a:p>
            <a:r>
              <a:rPr lang="en-US" altLang="en-US" dirty="0"/>
              <a:t>Municipal bonds.</a:t>
            </a:r>
          </a:p>
          <a:p>
            <a:pPr lvl="1"/>
            <a:r>
              <a:rPr lang="en-US" altLang="en-US" dirty="0"/>
              <a:t>Issued by state and local governments.</a:t>
            </a:r>
          </a:p>
        </p:txBody>
      </p:sp>
    </p:spTree>
    <p:extLst>
      <p:ext uri="{BB962C8B-B14F-4D97-AF65-F5344CB8AC3E}">
        <p14:creationId xmlns:p14="http://schemas.microsoft.com/office/powerpoint/2010/main" val="1629727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Amount of Capital Raised Yearly from Bonds Issued by Local and Federal Government and Corporations</a:t>
            </a:r>
          </a:p>
        </p:txBody>
      </p:sp>
      <p:pic>
        <p:nvPicPr>
          <p:cNvPr id="7" name="Picture 2" descr="A grouped bar graph showing municipal, treasury, and corporate-issued bonds and fixed-income securities from 1990-2015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688744"/>
            <a:ext cx="8686800" cy="4317341"/>
          </a:xfrm>
          <a:prstGeom prst="rect">
            <a:avLst/>
          </a:prstGeom>
        </p:spPr>
      </p:pic>
      <p:sp>
        <p:nvSpPr>
          <p:cNvPr id="3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018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Bonds and Securities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05400"/>
          </a:xfrm>
        </p:spPr>
        <p:txBody>
          <a:bodyPr/>
          <a:lstStyle/>
          <a:p>
            <a:r>
              <a:rPr lang="en-US" altLang="en-US" sz="2800" b="1" dirty="0"/>
              <a:t>Treasury Inflation-Protected Securities (TIPS) </a:t>
            </a:r>
            <a:r>
              <a:rPr lang="en-US" altLang="en-US" sz="2800" dirty="0"/>
              <a:t>are U.S. government bonds where the par value changes with inflation.</a:t>
            </a:r>
          </a:p>
          <a:p>
            <a:r>
              <a:rPr lang="en-US" altLang="en-US" sz="2800" dirty="0"/>
              <a:t>U.S. government agency securities are debt securities issued to provide low-cost financing for desirable private-sector activities such as home ownership, education, and farming.</a:t>
            </a:r>
          </a:p>
          <a:p>
            <a:pPr lvl="1"/>
            <a:r>
              <a:rPr lang="en-US" altLang="en-US" sz="2400" dirty="0"/>
              <a:t>For example, Fannie Mae, Freddie Mac, etc.</a:t>
            </a:r>
          </a:p>
          <a:p>
            <a:r>
              <a:rPr lang="en-US" altLang="en-US" sz="2800" dirty="0"/>
              <a:t>Mortgage-backed securities represent a claim against the cash flows from a pool of mortgage loans.</a:t>
            </a:r>
          </a:p>
        </p:txBody>
      </p:sp>
    </p:spTree>
    <p:extLst>
      <p:ext uri="{BB962C8B-B14F-4D97-AF65-F5344CB8AC3E}">
        <p14:creationId xmlns:p14="http://schemas.microsoft.com/office/powerpoint/2010/main" val="848544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 Bond Quotes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303520"/>
          </a:xfrm>
        </p:spPr>
        <p:txBody>
          <a:bodyPr/>
          <a:lstStyle/>
          <a:p>
            <a:r>
              <a:rPr lang="en-US" altLang="en-US" sz="2800" dirty="0"/>
              <a:t>A </a:t>
            </a:r>
            <a:r>
              <a:rPr lang="en-US" altLang="en-US" sz="2800" b="1" dirty="0"/>
              <a:t>premium bond </a:t>
            </a:r>
            <a:r>
              <a:rPr lang="en-US" altLang="en-US" sz="2800" dirty="0"/>
              <a:t>sells for a price greater than its par value.</a:t>
            </a:r>
          </a:p>
          <a:p>
            <a:r>
              <a:rPr lang="en-US" altLang="en-US" sz="2800" dirty="0"/>
              <a:t>A </a:t>
            </a:r>
            <a:r>
              <a:rPr lang="en-US" altLang="en-US" sz="2800" b="1" dirty="0"/>
              <a:t>discount bond </a:t>
            </a:r>
            <a:r>
              <a:rPr lang="en-US" altLang="en-US" sz="2800" dirty="0"/>
              <a:t>sells for a price lower than its par value.</a:t>
            </a:r>
          </a:p>
          <a:p>
            <a:r>
              <a:rPr lang="en-US" altLang="en-US" sz="2800" dirty="0"/>
              <a:t>Coupon rates are set when companies originally issue the bond and are influenced by a number of factors.</a:t>
            </a:r>
          </a:p>
          <a:p>
            <a:pPr lvl="1"/>
            <a:r>
              <a:rPr lang="en-US" altLang="en-US" sz="2400" dirty="0"/>
              <a:t>Uncertainty about whether the company will be able to make all the payments.</a:t>
            </a:r>
          </a:p>
          <a:p>
            <a:pPr lvl="1"/>
            <a:r>
              <a:rPr lang="en-US" altLang="en-US" sz="2400" dirty="0"/>
              <a:t>Term of the loan.</a:t>
            </a:r>
          </a:p>
          <a:p>
            <a:pPr lvl="1"/>
            <a:r>
              <a:rPr lang="en-US" altLang="en-US" sz="2400" dirty="0"/>
              <a:t>Level of interest rates in the overall economy.</a:t>
            </a:r>
          </a:p>
        </p:txBody>
      </p:sp>
    </p:spTree>
    <p:extLst>
      <p:ext uri="{BB962C8B-B14F-4D97-AF65-F5344CB8AC3E}">
        <p14:creationId xmlns:p14="http://schemas.microsoft.com/office/powerpoint/2010/main" val="2408820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Valuation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303520"/>
          </a:xfrm>
        </p:spPr>
        <p:txBody>
          <a:bodyPr/>
          <a:lstStyle/>
          <a:p>
            <a:r>
              <a:rPr lang="en-US" altLang="en-US" dirty="0"/>
              <a:t>Any bond’s value computation directly applies time value of money concepts.</a:t>
            </a:r>
          </a:p>
          <a:p>
            <a:r>
              <a:rPr lang="en-US" altLang="en-US" dirty="0"/>
              <a:t>The current price of a bond is the present value of future cash flows discounted at the prevailing market interest rate.</a:t>
            </a:r>
          </a:p>
        </p:txBody>
      </p:sp>
    </p:spTree>
    <p:extLst>
      <p:ext uri="{BB962C8B-B14F-4D97-AF65-F5344CB8AC3E}">
        <p14:creationId xmlns:p14="http://schemas.microsoft.com/office/powerpoint/2010/main" val="1813984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 Valuation – Zero Coupon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zero coupon bond </a:t>
            </a:r>
            <a:r>
              <a:rPr lang="en-US" altLang="en-US" dirty="0"/>
              <a:t>does not make interest payments but generally sells at a deep discount and then pays the par value at the maturity date.</a:t>
            </a:r>
          </a:p>
        </p:txBody>
      </p:sp>
      <p:pic>
        <p:nvPicPr>
          <p:cNvPr id="7" name="Picture 3" descr="A timeline shows periods 0, 5, 10, 15, and 20 years and cash flow. PV = ? at 0 years, and 1,000 at 20 years; 6% interest.&#10;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4216891"/>
            <a:ext cx="8229600" cy="109121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9173303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9e PPT design template">
  <a:themeElements>
    <a:clrScheme name="Custom 65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214E91"/>
      </a:hlink>
      <a:folHlink>
        <a:srgbClr val="214E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3373</TotalTime>
  <Words>1255</Words>
  <Application>Microsoft Office PowerPoint</Application>
  <PresentationFormat>On-screen Show (4:3)</PresentationFormat>
  <Paragraphs>104</Paragraphs>
  <Slides>25</Slides>
  <Notes>1</Notes>
  <HiddenSlides>4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ArumSans Bd</vt:lpstr>
      <vt:lpstr>ArumSans Bold</vt:lpstr>
      <vt:lpstr>ArumSans Regular</vt:lpstr>
      <vt:lpstr>Calibri</vt:lpstr>
      <vt:lpstr>FIRST, BREAK, LAST slides </vt:lpstr>
      <vt:lpstr>9e PPT design template</vt:lpstr>
      <vt:lpstr>Equation</vt:lpstr>
      <vt:lpstr>Finance</vt:lpstr>
      <vt:lpstr>Bond Characteristics 1</vt:lpstr>
      <vt:lpstr>Bond Characteristics 2</vt:lpstr>
      <vt:lpstr>Bond Issuers - Traditional</vt:lpstr>
      <vt:lpstr>Amount of Capital Raised Yearly from Bonds Issued by Local and Federal Government and Corporations</vt:lpstr>
      <vt:lpstr>Other Bonds and Securities</vt:lpstr>
      <vt:lpstr>Reading Bond Quotes</vt:lpstr>
      <vt:lpstr>Bond Valuation</vt:lpstr>
      <vt:lpstr>Bond Valuation – Zero Coupon</vt:lpstr>
      <vt:lpstr>Computing Price of Zero Coupon Bond</vt:lpstr>
      <vt:lpstr>Present Value of Bond</vt:lpstr>
      <vt:lpstr>Bond Yields</vt:lpstr>
      <vt:lpstr>Bond Yields – YTM</vt:lpstr>
      <vt:lpstr>Bond Yields – Yield to Call</vt:lpstr>
      <vt:lpstr>Bond Yields – Municipal Bonds</vt:lpstr>
      <vt:lpstr>Bond Ratings 1</vt:lpstr>
      <vt:lpstr>Bond Ratings 2</vt:lpstr>
      <vt:lpstr>Credit Risk and Yield</vt:lpstr>
      <vt:lpstr>Yield to Maturity – Long-Term Bonds</vt:lpstr>
      <vt:lpstr>Bond Markets</vt:lpstr>
      <vt:lpstr>Most Active Investment Grade Bonds</vt:lpstr>
      <vt:lpstr>Accessibility Content: Text Alternatives for Images</vt:lpstr>
      <vt:lpstr>Amount of Capital Raised Yearly from Bonds Issued by Local and Federal Government and Corporations Text Alternative</vt:lpstr>
      <vt:lpstr>Yield to Maturity – Long-Term Bonds Text Alternative</vt:lpstr>
      <vt:lpstr>Most Active Investment Grade Bonds Text Alternative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Becky Wills</cp:lastModifiedBy>
  <cp:revision>576</cp:revision>
  <dcterms:created xsi:type="dcterms:W3CDTF">2017-12-05T17:18:18Z</dcterms:created>
  <dcterms:modified xsi:type="dcterms:W3CDTF">2019-03-28T16:15:49Z</dcterms:modified>
</cp:coreProperties>
</file>