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915" r:id="rId2"/>
  </p:sldMasterIdLst>
  <p:notesMasterIdLst>
    <p:notesMasterId r:id="rId37"/>
  </p:notesMasterIdLst>
  <p:handoutMasterIdLst>
    <p:handoutMasterId r:id="rId38"/>
  </p:handoutMasterIdLst>
  <p:sldIdLst>
    <p:sldId id="273" r:id="rId3"/>
    <p:sldId id="274" r:id="rId4"/>
    <p:sldId id="318" r:id="rId5"/>
    <p:sldId id="333" r:id="rId6"/>
    <p:sldId id="359" r:id="rId7"/>
    <p:sldId id="360" r:id="rId8"/>
    <p:sldId id="361" r:id="rId9"/>
    <p:sldId id="362" r:id="rId10"/>
    <p:sldId id="363" r:id="rId11"/>
    <p:sldId id="364" r:id="rId12"/>
    <p:sldId id="275" r:id="rId13"/>
    <p:sldId id="365" r:id="rId14"/>
    <p:sldId id="366" r:id="rId15"/>
    <p:sldId id="367" r:id="rId16"/>
    <p:sldId id="368" r:id="rId17"/>
    <p:sldId id="369" r:id="rId18"/>
    <p:sldId id="334" r:id="rId19"/>
    <p:sldId id="335" r:id="rId20"/>
    <p:sldId id="337" r:id="rId21"/>
    <p:sldId id="370" r:id="rId22"/>
    <p:sldId id="336" r:id="rId23"/>
    <p:sldId id="371" r:id="rId24"/>
    <p:sldId id="372" r:id="rId25"/>
    <p:sldId id="277" r:id="rId26"/>
    <p:sldId id="373" r:id="rId27"/>
    <p:sldId id="374" r:id="rId28"/>
    <p:sldId id="375" r:id="rId29"/>
    <p:sldId id="317" r:id="rId30"/>
    <p:sldId id="316" r:id="rId31"/>
    <p:sldId id="376" r:id="rId32"/>
    <p:sldId id="377" r:id="rId33"/>
    <p:sldId id="378" r:id="rId34"/>
    <p:sldId id="379" r:id="rId35"/>
    <p:sldId id="380"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FFE6A1B5-3EA5-44AB-AFA4-F3A63A9571D5}">
          <p14:sldIdLst>
            <p14:sldId id="273"/>
            <p14:sldId id="274"/>
            <p14:sldId id="318"/>
            <p14:sldId id="333"/>
            <p14:sldId id="359"/>
            <p14:sldId id="360"/>
            <p14:sldId id="361"/>
            <p14:sldId id="362"/>
            <p14:sldId id="363"/>
            <p14:sldId id="364"/>
            <p14:sldId id="275"/>
            <p14:sldId id="365"/>
            <p14:sldId id="366"/>
            <p14:sldId id="367"/>
            <p14:sldId id="368"/>
            <p14:sldId id="369"/>
            <p14:sldId id="334"/>
            <p14:sldId id="335"/>
            <p14:sldId id="337"/>
            <p14:sldId id="370"/>
            <p14:sldId id="336"/>
            <p14:sldId id="371"/>
            <p14:sldId id="372"/>
            <p14:sldId id="277"/>
            <p14:sldId id="373"/>
            <p14:sldId id="374"/>
            <p14:sldId id="375"/>
          </p14:sldIdLst>
        </p14:section>
        <p14:section name="Appendix: Image Descriptions for Unsighted Students" id="{FCEA2F57-A407-4BE7-B677-629F34303C19}">
          <p14:sldIdLst>
            <p14:sldId id="317"/>
            <p14:sldId id="316"/>
            <p14:sldId id="376"/>
            <p14:sldId id="377"/>
            <p14:sldId id="378"/>
            <p14:sldId id="379"/>
            <p14:sldId id="380"/>
          </p14:sldIdLst>
        </p14:section>
      </p14:sectionLst>
    </p:ext>
    <p:ext uri="{EFAFB233-063F-42B5-8137-9DF3F51BA10A}">
      <p15:sldGuideLst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CDD"/>
    <a:srgbClr val="C0D1DE"/>
    <a:srgbClr val="AAC1D3"/>
    <a:srgbClr val="0A0A32"/>
    <a:srgbClr val="B60000"/>
    <a:srgbClr val="B44600"/>
    <a:srgbClr val="DDD9C3"/>
    <a:srgbClr val="9BB9EF"/>
    <a:srgbClr val="C6D9F1"/>
    <a:srgbClr val="FCD5B5"/>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59" autoAdjust="0"/>
    <p:restoredTop sz="95745" autoAdjust="0"/>
  </p:normalViewPr>
  <p:slideViewPr>
    <p:cSldViewPr>
      <p:cViewPr varScale="1">
        <p:scale>
          <a:sx n="82" d="100"/>
          <a:sy n="82" d="100"/>
        </p:scale>
        <p:origin x="677" y="48"/>
      </p:cViewPr>
      <p:guideLst>
        <p:guide orient="horz" pos="3408"/>
        <p:guide orient="horz" pos="3600"/>
        <p:guide orient="horz" pos="912"/>
        <p:guide orient="horz" pos="3360"/>
        <p:guide pos="5616"/>
        <p:guide pos="4320"/>
      </p:guideLst>
    </p:cSldViewPr>
  </p:slideViewPr>
  <p:outlineViewPr>
    <p:cViewPr>
      <p:scale>
        <a:sx n="33" d="100"/>
        <a:sy n="33" d="100"/>
      </p:scale>
      <p:origin x="0" y="-13554"/>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3" d="100"/>
          <a:sy n="73" d="100"/>
        </p:scale>
        <p:origin x="1992"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3/28/2019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3/28/2019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a:t>
            </a:fld>
            <a:endParaRPr lang="en-US"/>
          </a:p>
        </p:txBody>
      </p:sp>
    </p:spTree>
    <p:extLst>
      <p:ext uri="{BB962C8B-B14F-4D97-AF65-F5344CB8AC3E}">
        <p14:creationId xmlns:p14="http://schemas.microsoft.com/office/powerpoint/2010/main" val="27064506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429000"/>
            <a:ext cx="561594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530" y="4114800"/>
            <a:ext cx="5615940" cy="685800"/>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156028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Rectangle 7"/>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2057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0"/>
          </p:nvPr>
        </p:nvSpPr>
        <p:spPr>
          <a:xfrm>
            <a:off x="443625" y="3733800"/>
            <a:ext cx="8229600" cy="2057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10"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700312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9" name="Rectangle 8"/>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1295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0"/>
          </p:nvPr>
        </p:nvSpPr>
        <p:spPr>
          <a:xfrm>
            <a:off x="443625" y="2895600"/>
            <a:ext cx="8229600" cy="1295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1"/>
          </p:nvPr>
        </p:nvSpPr>
        <p:spPr>
          <a:xfrm>
            <a:off x="443625" y="4495800"/>
            <a:ext cx="8229600" cy="1295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11"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768880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Rectangle 9"/>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0"/>
          </p:nvPr>
        </p:nvSpPr>
        <p:spPr>
          <a:xfrm>
            <a:off x="443625" y="256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1"/>
          </p:nvPr>
        </p:nvSpPr>
        <p:spPr>
          <a:xfrm>
            <a:off x="443625" y="383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2"/>
          </p:nvPr>
        </p:nvSpPr>
        <p:spPr>
          <a:xfrm>
            <a:off x="443625" y="510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13"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184327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18288"/>
            <a:ext cx="2895600" cy="329184"/>
          </a:xfrm>
          <a:prstGeom prst="rect">
            <a:avLst/>
          </a:prstGeom>
        </p:spPr>
        <p:txBody>
          <a:bodyPr/>
          <a:lstStyle/>
          <a:p>
            <a:pPr>
              <a:defRPr/>
            </a:pPr>
            <a:fld id="{34476F69-1E9F-4926-8336-8EEE0909F6AF}" type="datetimeFigureOut">
              <a:rPr lang="en-US" smtClean="0"/>
              <a:pPr>
                <a:defRPr/>
              </a:pPr>
              <a:t>3/28/2019</a:t>
            </a:fld>
            <a:endParaRPr lang="en-US" dirty="0"/>
          </a:p>
        </p:txBody>
      </p:sp>
      <p:sp>
        <p:nvSpPr>
          <p:cNvPr id="3" name="Footer Placeholder 2"/>
          <p:cNvSpPr>
            <a:spLocks noGrp="1"/>
          </p:cNvSpPr>
          <p:nvPr>
            <p:ph type="ftr" sz="quarter" idx="11"/>
          </p:nvPr>
        </p:nvSpPr>
        <p:spPr>
          <a:xfrm>
            <a:off x="3429000" y="18288"/>
            <a:ext cx="4114800" cy="329184"/>
          </a:xfrm>
          <a:prstGeom prst="rect">
            <a:avLst/>
          </a:prstGeom>
        </p:spPr>
        <p:txBody>
          <a:bodyPr/>
          <a:lstStyle/>
          <a:p>
            <a:pPr>
              <a:defRPr/>
            </a:pPr>
            <a:endParaRPr lang="en-US" dirty="0"/>
          </a:p>
        </p:txBody>
      </p:sp>
      <p:sp>
        <p:nvSpPr>
          <p:cNvPr id="4" name="Slide Number Placeholder 3"/>
          <p:cNvSpPr>
            <a:spLocks noGrp="1"/>
          </p:cNvSpPr>
          <p:nvPr>
            <p:ph type="sldNum" sz="quarter" idx="12"/>
          </p:nvPr>
        </p:nvSpPr>
        <p:spPr>
          <a:xfrm>
            <a:off x="7620000" y="18288"/>
            <a:ext cx="1066800" cy="329184"/>
          </a:xfrm>
          <a:prstGeom prst="rect">
            <a:avLst/>
          </a:prstGeom>
        </p:spPr>
        <p:txBody>
          <a:bodyPr/>
          <a:lstStyle/>
          <a:p>
            <a:pPr>
              <a:defRPr/>
            </a:pPr>
            <a:fld id="{2DEB382E-9641-48BF-AF1E-7278C657E8F8}" type="slidenum">
              <a:rPr lang="en-US" smtClean="0"/>
              <a:pPr>
                <a:defRPr/>
              </a:pPr>
              <a:t>‹#›</a:t>
            </a:fld>
            <a:endParaRPr lang="en-US" dirty="0"/>
          </a:p>
        </p:txBody>
      </p:sp>
    </p:spTree>
    <p:extLst>
      <p:ext uri="{BB962C8B-B14F-4D97-AF65-F5344CB8AC3E}">
        <p14:creationId xmlns:p14="http://schemas.microsoft.com/office/powerpoint/2010/main" val="7154798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457200" y="1798320"/>
            <a:ext cx="8229600" cy="1097280"/>
          </a:xfrm>
          <a:prstGeom prst="rect">
            <a:avLst/>
          </a:prstGeom>
        </p:spPr>
        <p:txBody>
          <a:bodyPr anchor="ctr"/>
          <a:lstStyle>
            <a:lvl1pPr algn="ctr">
              <a:defRPr sz="3600" b="1">
                <a:solidFill>
                  <a:schemeClr val="tx1"/>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457200" y="3124200"/>
            <a:ext cx="8229600" cy="2514600"/>
          </a:xfrm>
          <a:prstGeom prst="rect">
            <a:avLst/>
          </a:prstGeom>
        </p:spPr>
        <p:txBody>
          <a:bodyPr/>
          <a:lstStyle>
            <a:lvl1pPr marL="0" indent="0" algn="ctr">
              <a:spcBef>
                <a:spcPts val="600"/>
              </a:spcBef>
              <a:spcAft>
                <a:spcPts val="600"/>
              </a:spcAft>
              <a:buFont typeface="Arial" panose="020B0604020202020204" pitchFamily="34" charset="0"/>
              <a:buNone/>
              <a:defRPr sz="4000" b="1">
                <a:solidFill>
                  <a:srgbClr val="B44600"/>
                </a:solidFill>
                <a:latin typeface="Arial" panose="020B0604020202020204" pitchFamily="34" charset="0"/>
                <a:ea typeface="Verdana" panose="020B0604030504040204" pitchFamily="34" charset="0"/>
                <a:cs typeface="Arial" panose="020B0604020202020204" pitchFamily="34" charset="0"/>
              </a:defRPr>
            </a:lvl1pPr>
            <a:lvl2pPr marL="457200" indent="-342900">
              <a:spcBef>
                <a:spcPts val="600"/>
              </a:spcBef>
              <a:spcAft>
                <a:spcPts val="600"/>
              </a:spcAft>
              <a:buClr>
                <a:schemeClr val="tx1"/>
              </a:buClr>
              <a:buFont typeface="Arial" panose="020B0604020202020204" pitchFamily="34" charset="0"/>
              <a:buChar char="•"/>
              <a:defRPr sz="2800">
                <a:latin typeface="Arial" panose="020B0604020202020204" pitchFamily="34" charset="0"/>
                <a:ea typeface="Verdana" panose="020B0604030504040204" pitchFamily="34" charset="0"/>
                <a:cs typeface="Arial" panose="020B0604020202020204" pitchFamily="34" charset="0"/>
              </a:defRPr>
            </a:lvl2pPr>
            <a:lvl3pPr marL="822960" indent="-274320">
              <a:spcBef>
                <a:spcPts val="600"/>
              </a:spcBef>
              <a:spcAft>
                <a:spcPts val="600"/>
              </a:spcAft>
              <a:buClr>
                <a:schemeClr val="tx1"/>
              </a:buClr>
              <a:buFont typeface="Arial" panose="020B0604020202020204" pitchFamily="34" charset="0"/>
              <a:buChar char="•"/>
              <a:defRPr sz="2400">
                <a:latin typeface="Arial" panose="020B0604020202020204" pitchFamily="34" charset="0"/>
                <a:ea typeface="Verdana" panose="020B0604030504040204" pitchFamily="34" charset="0"/>
                <a:cs typeface="Arial" panose="020B0604020202020204" pitchFamily="34" charset="0"/>
              </a:defRPr>
            </a:lvl3pPr>
            <a:lvl4pPr marL="1188720" indent="-274320">
              <a:spcBef>
                <a:spcPts val="600"/>
              </a:spcBef>
              <a:spcAft>
                <a:spcPts val="600"/>
              </a:spcAft>
              <a:buClr>
                <a:schemeClr val="tx1"/>
              </a:buClr>
              <a:buFont typeface="Arial" panose="020B0604020202020204" pitchFamily="34" charset="0"/>
              <a:buChar char="•"/>
              <a:defRPr sz="2000">
                <a:latin typeface="Arial" panose="020B0604020202020204" pitchFamily="34" charset="0"/>
                <a:ea typeface="Verdana" panose="020B0604030504040204" pitchFamily="34" charset="0"/>
                <a:cs typeface="Arial" panose="020B0604020202020204" pitchFamily="34" charset="0"/>
              </a:defRPr>
            </a:lvl4pPr>
            <a:lvl5pPr marL="1554480" indent="-228600">
              <a:spcBef>
                <a:spcPts val="600"/>
              </a:spcBef>
              <a:spcAft>
                <a:spcPts val="600"/>
              </a:spcAft>
              <a:buClr>
                <a:schemeClr val="tx1"/>
              </a:buClr>
              <a:buFont typeface="Arial" panose="020B0604020202020204" pitchFamily="34" charset="0"/>
              <a:buChar char="•"/>
              <a:defRPr sz="1600">
                <a:latin typeface="Arial" panose="020B0604020202020204" pitchFamily="34" charset="0"/>
                <a:ea typeface="Verdana" panose="020B0604030504040204" pitchFamily="34" charset="0"/>
                <a:cs typeface="Arial" panose="020B0604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41797876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124200" y="3429000"/>
            <a:ext cx="6019800" cy="1752600"/>
          </a:xfrm>
          <a:prstGeom prst="rect">
            <a:avLst/>
          </a:prstGeom>
          <a:solidFill>
            <a:srgbClr val="52525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276600" y="3505200"/>
            <a:ext cx="569976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276600" y="4190999"/>
            <a:ext cx="5699760" cy="914400"/>
          </a:xfrm>
          <a:prstGeom prst="rect">
            <a:avLst/>
          </a:prstGeom>
        </p:spPr>
        <p:txBody>
          <a:bodyPr/>
          <a:lstStyle>
            <a:lvl1pPr marL="0" indent="0" algn="r">
              <a:buNone/>
              <a:defRPr sz="2800" b="0">
                <a:solidFill>
                  <a:schemeClr val="bg1"/>
                </a:solidFill>
                <a:latin typeface="+mj-lt"/>
              </a:defRPr>
            </a:lvl1pPr>
            <a:lvl2pPr marL="457200" indent="0" algn="r">
              <a:buNone/>
              <a:defRPr sz="2400" b="0">
                <a:solidFill>
                  <a:schemeClr val="bg1"/>
                </a:solidFill>
                <a:latin typeface="ArumSans Bd" panose="020B0B04010000020C00" pitchFamily="34" charset="0"/>
              </a:defRPr>
            </a:lvl2pPr>
            <a:lvl3pPr marL="914400" indent="0" algn="r">
              <a:buNone/>
              <a:defRPr sz="2400" b="0">
                <a:solidFill>
                  <a:schemeClr val="bg1"/>
                </a:solidFill>
                <a:latin typeface="ArumSans Bd" panose="020B0B04010000020C00" pitchFamily="34" charset="0"/>
              </a:defRPr>
            </a:lvl3pPr>
            <a:lvl4pPr marL="1371600" indent="0" algn="r">
              <a:buNone/>
              <a:defRPr sz="2400" b="0">
                <a:solidFill>
                  <a:schemeClr val="bg1"/>
                </a:solidFill>
                <a:latin typeface="ArumSans Bd" panose="020B0B04010000020C00" pitchFamily="34" charset="0"/>
              </a:defRPr>
            </a:lvl4pPr>
            <a:lvl5pPr marL="1828800" indent="0" algn="r">
              <a:buNone/>
              <a:defRPr sz="2400" b="0">
                <a:solidFill>
                  <a:schemeClr val="bg1"/>
                </a:solidFill>
                <a:latin typeface="ArumSans Bd" panose="020B0B04010000020C00" pitchFamily="34" charset="0"/>
              </a:defRPr>
            </a:lvl5pPr>
          </a:lstStyle>
          <a:p>
            <a:pPr lvl="0"/>
            <a:r>
              <a:rPr lang="en-US" dirty="0"/>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10"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a:t>Click to edit Master text styles</a:t>
            </a:r>
          </a:p>
        </p:txBody>
      </p:sp>
    </p:spTree>
    <p:extLst>
      <p:ext uri="{BB962C8B-B14F-4D97-AF65-F5344CB8AC3E}">
        <p14:creationId xmlns:p14="http://schemas.microsoft.com/office/powerpoint/2010/main" val="3480686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581400"/>
            <a:ext cx="561594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36828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8335032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Slide Title"/>
          <p:cNvSpPr>
            <a:spLocks noGrp="1"/>
          </p:cNvSpPr>
          <p:nvPr>
            <p:ph type="title"/>
          </p:nvPr>
        </p:nvSpPr>
        <p:spPr>
          <a:xfrm>
            <a:off x="762000" y="152400"/>
            <a:ext cx="7620000" cy="1097280"/>
          </a:xfrm>
          <a:prstGeom prst="rect">
            <a:avLst/>
          </a:prstGeom>
        </p:spPr>
        <p:txBody>
          <a:bodyPr anchor="ctr"/>
          <a:lstStyle>
            <a:lvl1pPr>
              <a:defRPr sz="3600" b="0">
                <a:solidFill>
                  <a:srgbClr val="B60000"/>
                </a:solidFill>
                <a:latin typeface="+mj-lt"/>
                <a:cs typeface="Arial" panose="020B0604020202020204" pitchFamily="34" charset="0"/>
              </a:defRPr>
            </a:lvl1pPr>
          </a:lstStyle>
          <a:p>
            <a:r>
              <a:rPr lang="en-US" dirty="0"/>
              <a:t>Click to edit Master title style</a:t>
            </a:r>
          </a:p>
        </p:txBody>
      </p:sp>
      <p:sp>
        <p:nvSpPr>
          <p:cNvPr id="10" name="Content Placeholder 1"/>
          <p:cNvSpPr>
            <a:spLocks noGrp="1"/>
          </p:cNvSpPr>
          <p:nvPr>
            <p:ph idx="1"/>
          </p:nvPr>
        </p:nvSpPr>
        <p:spPr>
          <a:xfrm>
            <a:off x="457200" y="1447800"/>
            <a:ext cx="8229600" cy="4754880"/>
          </a:xfrm>
          <a:prstGeom prst="rect">
            <a:avLst/>
          </a:prstGeom>
        </p:spPr>
        <p:txBody>
          <a:bodyPr/>
          <a:lstStyle>
            <a:lvl1pPr marL="0" indent="0" algn="l">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lgn="l">
              <a:spcBef>
                <a:spcPts val="1200"/>
              </a:spcBef>
              <a:spcAft>
                <a:spcPts val="600"/>
              </a:spcAft>
              <a:buClr>
                <a:schemeClr val="tx1"/>
              </a:buClr>
              <a:buFont typeface="Arial" panose="020B0604020202020204" pitchFamily="34" charset="0"/>
              <a:buChar char="•"/>
              <a:defRPr sz="2800">
                <a:latin typeface="+mj-lt"/>
                <a:cs typeface="Arial" panose="020B0604020202020204" pitchFamily="34" charset="0"/>
              </a:defRPr>
            </a:lvl2pPr>
            <a:lvl3pPr marL="822960" indent="-274320" algn="l">
              <a:spcBef>
                <a:spcPts val="1200"/>
              </a:spcBef>
              <a:spcAft>
                <a:spcPts val="600"/>
              </a:spcAft>
              <a:buClr>
                <a:schemeClr val="tx1"/>
              </a:buClr>
              <a:buFont typeface="Arial" panose="020B0604020202020204" pitchFamily="34" charset="0"/>
              <a:buChar char="•"/>
              <a:defRPr sz="2400">
                <a:latin typeface="+mj-lt"/>
                <a:cs typeface="Arial" panose="020B0604020202020204" pitchFamily="34" charset="0"/>
              </a:defRPr>
            </a:lvl3pPr>
            <a:lvl4pPr marL="1188720" indent="-274320" algn="l">
              <a:spcBef>
                <a:spcPts val="1200"/>
              </a:spcBef>
              <a:spcAft>
                <a:spcPts val="600"/>
              </a:spcAft>
              <a:buClr>
                <a:schemeClr val="tx1"/>
              </a:buClr>
              <a:buFont typeface="Arial" panose="020B0604020202020204" pitchFamily="34" charset="0"/>
              <a:buChar char="•"/>
              <a:defRPr sz="2000">
                <a:latin typeface="+mj-lt"/>
                <a:cs typeface="Arial" panose="020B0604020202020204" pitchFamily="34" charset="0"/>
              </a:defRPr>
            </a:lvl4pPr>
            <a:lvl5pPr marL="1554480" indent="-228600" algn="l">
              <a:spcBef>
                <a:spcPts val="1200"/>
              </a:spcBef>
              <a:spcAft>
                <a:spcPts val="600"/>
              </a:spcAft>
              <a:buClr>
                <a:schemeClr val="tx1"/>
              </a:buClr>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213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859920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75564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3962400" y="762000"/>
            <a:ext cx="4800600" cy="1143000"/>
          </a:xfrm>
          <a:prstGeom prst="rect">
            <a:avLst/>
          </a:prstGeom>
        </p:spPr>
        <p:txBody>
          <a:bodyPr anchor="t" anchorCtr="0"/>
          <a:lstStyle>
            <a:lvl1pPr algn="r">
              <a:spcBef>
                <a:spcPts val="480"/>
              </a:spcBef>
              <a:defRPr sz="4400" b="1" cap="none">
                <a:solidFill>
                  <a:srgbClr val="0A0A32"/>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Master title style</a:t>
            </a:r>
          </a:p>
        </p:txBody>
      </p:sp>
      <p:sp>
        <p:nvSpPr>
          <p:cNvPr id="3" name="Text Placeholder 1"/>
          <p:cNvSpPr>
            <a:spLocks noGrp="1"/>
          </p:cNvSpPr>
          <p:nvPr>
            <p:ph type="body" idx="1"/>
          </p:nvPr>
        </p:nvSpPr>
        <p:spPr>
          <a:xfrm>
            <a:off x="3962400" y="1493520"/>
            <a:ext cx="4800600" cy="411480"/>
          </a:xfrm>
          <a:prstGeom prst="rect">
            <a:avLst/>
          </a:prstGeom>
        </p:spPr>
        <p:txBody>
          <a:bodyPr anchor="t" anchorCtr="0"/>
          <a:lstStyle>
            <a:lvl1pPr marL="0" indent="0">
              <a:spcBef>
                <a:spcPts val="0"/>
              </a:spcBef>
              <a:buNone/>
              <a:defRPr sz="2400">
                <a:solidFill>
                  <a:srgbClr val="0A0A32"/>
                </a:solidFill>
                <a:latin typeface="Arial" panose="020B0604020202020204" pitchFamily="34" charset="0"/>
                <a:ea typeface="Verdana" panose="020B060403050404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7" name="Content Placeholder 6"/>
          <p:cNvSpPr>
            <a:spLocks noGrp="1"/>
          </p:cNvSpPr>
          <p:nvPr>
            <p:ph sz="quarter" idx="12" hasCustomPrompt="1"/>
          </p:nvPr>
        </p:nvSpPr>
        <p:spPr>
          <a:xfrm>
            <a:off x="3459480" y="2133600"/>
            <a:ext cx="5303520" cy="1188720"/>
          </a:xfrm>
          <a:prstGeom prst="rect">
            <a:avLst/>
          </a:prstGeom>
        </p:spPr>
        <p:txBody>
          <a:bodyPr anchor="t"/>
          <a:lstStyle>
            <a:lvl1pPr algn="ctr">
              <a:defRPr sz="3200" b="1">
                <a:solidFill>
                  <a:srgbClr val="0A0A32"/>
                </a:solidFill>
                <a:latin typeface="Arial" panose="020B0604020202020204" pitchFamily="34" charset="0"/>
                <a:ea typeface="Verdana" panose="020B0604030504040204" pitchFamily="34" charset="0"/>
                <a:cs typeface="Arial" panose="020B060402020202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8"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a:t>Click to edit Master text styles</a:t>
            </a:r>
          </a:p>
        </p:txBody>
      </p:sp>
      <p:pic>
        <p:nvPicPr>
          <p:cNvPr id="11"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2000" y="2361636"/>
            <a:ext cx="2362200" cy="2134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ontent Placeholder 6"/>
          <p:cNvSpPr>
            <a:spLocks noGrp="1"/>
          </p:cNvSpPr>
          <p:nvPr>
            <p:ph sz="quarter" idx="14" hasCustomPrompt="1"/>
          </p:nvPr>
        </p:nvSpPr>
        <p:spPr>
          <a:xfrm>
            <a:off x="3459480" y="3733800"/>
            <a:ext cx="5303520" cy="548640"/>
          </a:xfrm>
          <a:prstGeom prst="rect">
            <a:avLst/>
          </a:prstGeom>
        </p:spPr>
        <p:txBody>
          <a:bodyPr anchor="t"/>
          <a:lstStyle>
            <a:lvl1pPr algn="ctr">
              <a:defRPr sz="3200" b="1">
                <a:solidFill>
                  <a:srgbClr val="0A0A32"/>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13" name="Content Placeholder 6"/>
          <p:cNvSpPr>
            <a:spLocks noGrp="1"/>
          </p:cNvSpPr>
          <p:nvPr>
            <p:ph sz="quarter" idx="15" hasCustomPrompt="1"/>
          </p:nvPr>
        </p:nvSpPr>
        <p:spPr>
          <a:xfrm>
            <a:off x="3505200" y="4365210"/>
            <a:ext cx="5303520" cy="1691640"/>
          </a:xfrm>
          <a:prstGeom prst="rect">
            <a:avLst/>
          </a:prstGeom>
        </p:spPr>
        <p:txBody>
          <a:bodyPr anchor="t"/>
          <a:lstStyle>
            <a:lvl1pPr algn="ctr">
              <a:defRPr sz="3600" b="1">
                <a:solidFill>
                  <a:srgbClr val="B60000"/>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Tree>
    <p:extLst>
      <p:ext uri="{BB962C8B-B14F-4D97-AF65-F5344CB8AC3E}">
        <p14:creationId xmlns:p14="http://schemas.microsoft.com/office/powerpoint/2010/main" val="3307410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3962400" y="762000"/>
            <a:ext cx="4800600" cy="1143000"/>
          </a:xfrm>
          <a:prstGeom prst="rect">
            <a:avLst/>
          </a:prstGeom>
        </p:spPr>
        <p:txBody>
          <a:bodyPr anchor="t" anchorCtr="0"/>
          <a:lstStyle>
            <a:lvl1pPr algn="r">
              <a:spcBef>
                <a:spcPts val="480"/>
              </a:spcBef>
              <a:defRPr sz="4400" b="1" cap="none">
                <a:solidFill>
                  <a:srgbClr val="0A0A32"/>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Master title style</a:t>
            </a:r>
          </a:p>
        </p:txBody>
      </p:sp>
      <p:sp>
        <p:nvSpPr>
          <p:cNvPr id="3" name="Text Placeholder 1"/>
          <p:cNvSpPr>
            <a:spLocks noGrp="1"/>
          </p:cNvSpPr>
          <p:nvPr>
            <p:ph type="body" idx="1"/>
          </p:nvPr>
        </p:nvSpPr>
        <p:spPr>
          <a:xfrm>
            <a:off x="3962400" y="1493520"/>
            <a:ext cx="4800600" cy="411480"/>
          </a:xfrm>
          <a:prstGeom prst="rect">
            <a:avLst/>
          </a:prstGeom>
        </p:spPr>
        <p:txBody>
          <a:bodyPr anchor="t" anchorCtr="0"/>
          <a:lstStyle>
            <a:lvl1pPr marL="0" indent="0">
              <a:spcBef>
                <a:spcPts val="0"/>
              </a:spcBef>
              <a:buNone/>
              <a:defRPr sz="2400">
                <a:solidFill>
                  <a:srgbClr val="0A0A32"/>
                </a:solidFill>
                <a:latin typeface="Arial" panose="020B0604020202020204" pitchFamily="34" charset="0"/>
                <a:ea typeface="Verdana" panose="020B060403050404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7" name="Content Placeholder 6"/>
          <p:cNvSpPr>
            <a:spLocks noGrp="1"/>
          </p:cNvSpPr>
          <p:nvPr>
            <p:ph sz="quarter" idx="12" hasCustomPrompt="1"/>
          </p:nvPr>
        </p:nvSpPr>
        <p:spPr>
          <a:xfrm>
            <a:off x="3459480" y="2133600"/>
            <a:ext cx="5303520" cy="1188720"/>
          </a:xfrm>
          <a:prstGeom prst="rect">
            <a:avLst/>
          </a:prstGeom>
        </p:spPr>
        <p:txBody>
          <a:bodyPr anchor="t"/>
          <a:lstStyle>
            <a:lvl1pPr algn="ctr">
              <a:defRPr sz="3200" b="1">
                <a:solidFill>
                  <a:srgbClr val="0A0A32"/>
                </a:solidFill>
                <a:latin typeface="Arial" panose="020B0604020202020204" pitchFamily="34" charset="0"/>
                <a:ea typeface="Verdana" panose="020B0604030504040204" pitchFamily="34" charset="0"/>
                <a:cs typeface="Arial" panose="020B060402020202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8"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a:t>Click to edit Master text styles</a:t>
            </a:r>
          </a:p>
        </p:txBody>
      </p:sp>
      <p:pic>
        <p:nvPicPr>
          <p:cNvPr id="11"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2000" y="2361636"/>
            <a:ext cx="2362200" cy="2134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ontent Placeholder 6"/>
          <p:cNvSpPr>
            <a:spLocks noGrp="1"/>
          </p:cNvSpPr>
          <p:nvPr>
            <p:ph sz="quarter" idx="14" hasCustomPrompt="1"/>
          </p:nvPr>
        </p:nvSpPr>
        <p:spPr>
          <a:xfrm>
            <a:off x="3459480" y="3733800"/>
            <a:ext cx="5303520" cy="548640"/>
          </a:xfrm>
          <a:prstGeom prst="rect">
            <a:avLst/>
          </a:prstGeom>
        </p:spPr>
        <p:txBody>
          <a:bodyPr anchor="t"/>
          <a:lstStyle>
            <a:lvl1pPr algn="ctr">
              <a:defRPr sz="3200" b="1">
                <a:solidFill>
                  <a:srgbClr val="0A0A32"/>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13" name="Content Placeholder 6"/>
          <p:cNvSpPr>
            <a:spLocks noGrp="1"/>
          </p:cNvSpPr>
          <p:nvPr>
            <p:ph sz="quarter" idx="15" hasCustomPrompt="1"/>
          </p:nvPr>
        </p:nvSpPr>
        <p:spPr>
          <a:xfrm>
            <a:off x="3505200" y="4365210"/>
            <a:ext cx="5303520" cy="1691640"/>
          </a:xfrm>
          <a:prstGeom prst="rect">
            <a:avLst/>
          </a:prstGeom>
        </p:spPr>
        <p:txBody>
          <a:bodyPr anchor="t"/>
          <a:lstStyle>
            <a:lvl1pPr algn="ctr">
              <a:defRPr sz="3600" b="1">
                <a:solidFill>
                  <a:srgbClr val="B60000"/>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Tree>
    <p:extLst>
      <p:ext uri="{BB962C8B-B14F-4D97-AF65-F5344CB8AC3E}">
        <p14:creationId xmlns:p14="http://schemas.microsoft.com/office/powerpoint/2010/main" val="27363433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0" name="Rectangle 19"/>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487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8"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4004198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2" name="Title Placeholder 1"/>
          <p:cNvSpPr>
            <a:spLocks noGrp="1"/>
          </p:cNvSpPr>
          <p:nvPr>
            <p:ph type="title"/>
          </p:nvPr>
        </p:nvSpPr>
        <p:spPr>
          <a:xfrm>
            <a:off x="289213" y="152400"/>
            <a:ext cx="8565574" cy="83642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Copyright" descr="©McGraw-Hill Education&#10;"/>
          <p:cNvSpPr txBox="1">
            <a:spLocks/>
          </p:cNvSpPr>
          <p:nvPr userDrawn="1"/>
        </p:nvSpPr>
        <p:spPr>
          <a:xfrm>
            <a:off x="0" y="6705600"/>
            <a:ext cx="155448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©2020 McGraw-Hill Education</a:t>
            </a:r>
          </a:p>
        </p:txBody>
      </p:sp>
      <p:sp>
        <p:nvSpPr>
          <p:cNvPr id="6" name="TextBox 5"/>
          <p:cNvSpPr txBox="1"/>
          <p:nvPr userDrawn="1"/>
        </p:nvSpPr>
        <p:spPr>
          <a:xfrm>
            <a:off x="8503920" y="6477000"/>
            <a:ext cx="640080" cy="182880"/>
          </a:xfrm>
          <a:prstGeom prst="rect">
            <a:avLst/>
          </a:prstGeom>
          <a:noFill/>
        </p:spPr>
        <p:txBody>
          <a:bodyPr wrap="square" rtlCol="0" anchor="ctr">
            <a:noAutofit/>
          </a:bodyPr>
          <a:lstStyle/>
          <a:p>
            <a:pPr algn="r"/>
            <a:r>
              <a:rPr lang="en-US" sz="1200" b="1" dirty="0"/>
              <a:t>6-</a:t>
            </a:r>
            <a:fld id="{D284030D-0224-4BD8-89C1-1614B36E06C2}" type="slidenum">
              <a:rPr lang="en-US" sz="1200" b="1" smtClean="0"/>
              <a:pPr algn="r"/>
              <a:t>‹#›</a:t>
            </a:fld>
            <a:endParaRPr lang="en-US" sz="1200" b="1" dirty="0"/>
          </a:p>
        </p:txBody>
      </p:sp>
    </p:spTree>
    <p:extLst>
      <p:ext uri="{BB962C8B-B14F-4D97-AF65-F5344CB8AC3E}">
        <p14:creationId xmlns:p14="http://schemas.microsoft.com/office/powerpoint/2010/main" val="2511135789"/>
      </p:ext>
    </p:extLst>
  </p:cSld>
  <p:clrMap bg1="lt1" tx1="dk1" bg2="lt2" tx2="dk2" accent1="accent1" accent2="accent2" accent3="accent3" accent4="accent4" accent5="accent5" accent6="accent6" hlink="hlink" folHlink="folHlink"/>
  <p:sldLayoutIdLst>
    <p:sldLayoutId id="2147483922" r:id="rId1"/>
    <p:sldLayoutId id="2147483917" r:id="rId2"/>
    <p:sldLayoutId id="2147483919" r:id="rId3"/>
    <p:sldLayoutId id="2147483920" r:id="rId4"/>
    <p:sldLayoutId id="2147483921" r:id="rId5"/>
    <p:sldLayoutId id="2147483918" r:id="rId6"/>
    <p:sldLayoutId id="2147483923" r:id="rId7"/>
  </p:sldLayoutIdLst>
  <p:hf hdr="0" ftr="0" dt="0"/>
  <p:txStyles>
    <p:titleStyle>
      <a:lvl1pPr algn="l" defTabSz="914400" rtl="0" eaLnBrk="1" latinLnBrk="0" hangingPunct="1">
        <a:spcBef>
          <a:spcPct val="0"/>
        </a:spcBef>
        <a:buNone/>
        <a:defRPr sz="4000" kern="1200" spc="-100" baseline="0">
          <a:solidFill>
            <a:srgbClr val="0B5B7F"/>
          </a:solidFill>
          <a:latin typeface="+mj-lt"/>
          <a:ea typeface="+mj-ea"/>
          <a:cs typeface="Aharoni" pitchFamily="2" charset="-79"/>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32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20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8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6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image" Target="../media/image11.wmf"/><Relationship Id="rId5" Type="http://schemas.openxmlformats.org/officeDocument/2006/relationships/oleObject" Target="../embeddings/oleObject2.bin"/><Relationship Id="rId4" Type="http://schemas.openxmlformats.org/officeDocument/2006/relationships/image" Target="../media/image10.wmf"/></Relationships>
</file>

<file path=ppt/slides/_rels/slide21.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12.JP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9.xml"/><Relationship Id="rId1" Type="http://schemas.openxmlformats.org/officeDocument/2006/relationships/vmlDrawing" Target="../drawings/vmlDrawing2.vml"/><Relationship Id="rId4" Type="http://schemas.openxmlformats.org/officeDocument/2006/relationships/image" Target="../media/image13.wmf"/></Relationships>
</file>

<file path=ppt/slides/_rels/slide23.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image" Target="../media/image14.JP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9.xml"/><Relationship Id="rId1" Type="http://schemas.openxmlformats.org/officeDocument/2006/relationships/vmlDrawing" Target="../drawings/vmlDrawing3.vml"/><Relationship Id="rId4" Type="http://schemas.openxmlformats.org/officeDocument/2006/relationships/image" Target="../media/image15.w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i="1" dirty="0"/>
              <a:t>Finance</a:t>
            </a:r>
          </a:p>
        </p:txBody>
      </p:sp>
      <p:sp>
        <p:nvSpPr>
          <p:cNvPr id="15" name="Text Placeholder 2"/>
          <p:cNvSpPr>
            <a:spLocks noGrp="1"/>
          </p:cNvSpPr>
          <p:nvPr>
            <p:ph type="body" idx="1"/>
          </p:nvPr>
        </p:nvSpPr>
        <p:spPr/>
        <p:txBody>
          <a:bodyPr/>
          <a:lstStyle/>
          <a:p>
            <a:r>
              <a:rPr lang="en-US" dirty="0"/>
              <a:t>5th Edition</a:t>
            </a:r>
          </a:p>
        </p:txBody>
      </p:sp>
      <p:sp>
        <p:nvSpPr>
          <p:cNvPr id="14" name="Content Placeholder 3"/>
          <p:cNvSpPr>
            <a:spLocks noGrp="1"/>
          </p:cNvSpPr>
          <p:nvPr>
            <p:ph sz="quarter" idx="12"/>
          </p:nvPr>
        </p:nvSpPr>
        <p:spPr/>
        <p:txBody>
          <a:bodyPr/>
          <a:lstStyle/>
          <a:p>
            <a:r>
              <a:rPr lang="en-US" dirty="0"/>
              <a:t>Cornett, Adair, and Nofsinger</a:t>
            </a:r>
          </a:p>
        </p:txBody>
      </p:sp>
      <p:sp>
        <p:nvSpPr>
          <p:cNvPr id="12" name="Content Placeholder 4"/>
          <p:cNvSpPr>
            <a:spLocks noGrp="1"/>
          </p:cNvSpPr>
          <p:nvPr>
            <p:ph sz="quarter" idx="14"/>
          </p:nvPr>
        </p:nvSpPr>
        <p:spPr/>
        <p:txBody>
          <a:bodyPr/>
          <a:lstStyle/>
          <a:p>
            <a:r>
              <a:rPr lang="en-US" dirty="0"/>
              <a:t>Chapter 6</a:t>
            </a:r>
          </a:p>
        </p:txBody>
      </p:sp>
      <p:sp>
        <p:nvSpPr>
          <p:cNvPr id="13" name="Content Placeholder 5"/>
          <p:cNvSpPr>
            <a:spLocks noGrp="1"/>
          </p:cNvSpPr>
          <p:nvPr>
            <p:ph sz="quarter" idx="15"/>
          </p:nvPr>
        </p:nvSpPr>
        <p:spPr/>
        <p:txBody>
          <a:bodyPr/>
          <a:lstStyle/>
          <a:p>
            <a:r>
              <a:rPr lang="en-US" dirty="0"/>
              <a:t>Understanding Financial Markets and Institutions</a:t>
            </a:r>
          </a:p>
        </p:txBody>
      </p:sp>
      <p:sp>
        <p:nvSpPr>
          <p:cNvPr id="11" name="Content Placeholder 6"/>
          <p:cNvSpPr>
            <a:spLocks noGrp="1"/>
          </p:cNvSpPr>
          <p:nvPr>
            <p:ph sz="quarter" idx="13"/>
          </p:nvPr>
        </p:nvSpPr>
        <p:spPr>
          <a:xfrm>
            <a:off x="0" y="6750050"/>
            <a:ext cx="9144000" cy="113030"/>
          </a:xfrm>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414768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Capital Market Instruments</a:t>
            </a:r>
            <a:endParaRPr lang="en-US" sz="1500" dirty="0"/>
          </a:p>
        </p:txBody>
      </p:sp>
      <p:sp>
        <p:nvSpPr>
          <p:cNvPr id="3" name="Content Placeholder 2"/>
          <p:cNvSpPr>
            <a:spLocks noGrp="1"/>
          </p:cNvSpPr>
          <p:nvPr>
            <p:ph idx="1"/>
          </p:nvPr>
        </p:nvSpPr>
        <p:spPr>
          <a:xfrm>
            <a:off x="274320" y="1386840"/>
            <a:ext cx="8595360" cy="4937760"/>
          </a:xfrm>
          <a:solidFill>
            <a:srgbClr val="FFFCDD"/>
          </a:solidFill>
        </p:spPr>
        <p:txBody>
          <a:bodyPr/>
          <a:lstStyle/>
          <a:p>
            <a:pPr>
              <a:spcBef>
                <a:spcPts val="1200"/>
              </a:spcBef>
            </a:pPr>
            <a:r>
              <a:rPr lang="en-US" sz="1600" b="1" dirty="0"/>
              <a:t>Treasury notes and bonds: </a:t>
            </a:r>
            <a:r>
              <a:rPr lang="en-US" sz="1600" dirty="0"/>
              <a:t>U.S. Treasury long-term obligations issued to finance the national debt and pay for other federal government expenditures.</a:t>
            </a:r>
          </a:p>
          <a:p>
            <a:pPr>
              <a:spcBef>
                <a:spcPts val="1200"/>
              </a:spcBef>
            </a:pPr>
            <a:r>
              <a:rPr lang="en-US" sz="1600" b="1" dirty="0"/>
              <a:t>U.S. government agency bonds: </a:t>
            </a:r>
            <a:r>
              <a:rPr lang="en-US" sz="1600" dirty="0"/>
              <a:t>Long-term debt securities collateralized by a pool of assets and insured by agencies of the U.S. government.</a:t>
            </a:r>
          </a:p>
          <a:p>
            <a:pPr>
              <a:spcBef>
                <a:spcPts val="1200"/>
              </a:spcBef>
            </a:pPr>
            <a:r>
              <a:rPr lang="en-US" sz="1600" b="1" dirty="0"/>
              <a:t>State and local government bonds: </a:t>
            </a:r>
            <a:r>
              <a:rPr lang="en-US" sz="1600" dirty="0"/>
              <a:t>Debt securities issued by state and local (for example, county, city, school) governments, usually to cover capital (long-term) improvements.</a:t>
            </a:r>
          </a:p>
          <a:p>
            <a:pPr>
              <a:spcBef>
                <a:spcPts val="1200"/>
              </a:spcBef>
            </a:pPr>
            <a:r>
              <a:rPr lang="en-US" sz="1600" b="1" dirty="0"/>
              <a:t>Mortgages: </a:t>
            </a:r>
            <a:r>
              <a:rPr lang="en-US" sz="1600" dirty="0"/>
              <a:t>Long-term loans issued to individuals or businesses to purchase homes, pieces of land, or other real property.</a:t>
            </a:r>
          </a:p>
          <a:p>
            <a:pPr>
              <a:spcBef>
                <a:spcPts val="1200"/>
              </a:spcBef>
            </a:pPr>
            <a:r>
              <a:rPr lang="en-US" sz="1600" b="1" dirty="0"/>
              <a:t>Mortgage-backed securities: </a:t>
            </a:r>
            <a:r>
              <a:rPr lang="en-US" sz="1600" dirty="0"/>
              <a:t>Long-term debt securities that offer expected principal and interest payments as collateral. These securities, made up of many mortgages, are gathered into a pool and are thus “backed” by promised principal and interest cash flows.</a:t>
            </a:r>
          </a:p>
          <a:p>
            <a:pPr>
              <a:spcBef>
                <a:spcPts val="1200"/>
              </a:spcBef>
            </a:pPr>
            <a:r>
              <a:rPr lang="en-US" sz="1600" b="1" dirty="0"/>
              <a:t>Corporate bonds: </a:t>
            </a:r>
            <a:r>
              <a:rPr lang="en-US" sz="1600" dirty="0"/>
              <a:t>Long-term debt securities issued by corporations.</a:t>
            </a:r>
          </a:p>
          <a:p>
            <a:pPr>
              <a:spcBef>
                <a:spcPts val="1200"/>
              </a:spcBef>
            </a:pPr>
            <a:r>
              <a:rPr lang="en-US" sz="1600" b="1" dirty="0"/>
              <a:t>Corporate stocks: </a:t>
            </a:r>
            <a:r>
              <a:rPr lang="en-US" sz="1600" dirty="0"/>
              <a:t>Long-term equity securities issued by public corporations; stock shares represent fundamental corporate ownership claims.</a:t>
            </a:r>
          </a:p>
        </p:txBody>
      </p:sp>
    </p:spTree>
    <p:extLst>
      <p:ext uri="{BB962C8B-B14F-4D97-AF65-F5344CB8AC3E}">
        <p14:creationId xmlns:p14="http://schemas.microsoft.com/office/powerpoint/2010/main" val="35905374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Other Markets</a:t>
            </a:r>
            <a:endParaRPr lang="en-US" sz="1500" dirty="0"/>
          </a:p>
        </p:txBody>
      </p:sp>
      <p:sp>
        <p:nvSpPr>
          <p:cNvPr id="3" name="Content Placeholder 2"/>
          <p:cNvSpPr>
            <a:spLocks noGrp="1"/>
          </p:cNvSpPr>
          <p:nvPr>
            <p:ph idx="1"/>
          </p:nvPr>
        </p:nvSpPr>
        <p:spPr/>
        <p:txBody>
          <a:bodyPr/>
          <a:lstStyle/>
          <a:p>
            <a:r>
              <a:rPr lang="en-US" altLang="en-US" b="1" dirty="0"/>
              <a:t>Foreign exchange markets </a:t>
            </a:r>
            <a:r>
              <a:rPr lang="en-US" altLang="en-US" dirty="0"/>
              <a:t>trade currencies for immediate (spot) or some future stated delivery.</a:t>
            </a:r>
          </a:p>
          <a:p>
            <a:pPr lvl="1"/>
            <a:r>
              <a:rPr lang="en-US" altLang="en-US" b="1" dirty="0"/>
              <a:t>Foreign exchange risk </a:t>
            </a:r>
            <a:r>
              <a:rPr lang="en-US" altLang="en-US" dirty="0"/>
              <a:t>arises from the unknown value at which foreign currency cash flows can be converted into U.S. dollars.</a:t>
            </a:r>
          </a:p>
        </p:txBody>
      </p:sp>
    </p:spTree>
    <p:extLst>
      <p:ext uri="{BB962C8B-B14F-4D97-AF65-F5344CB8AC3E}">
        <p14:creationId xmlns:p14="http://schemas.microsoft.com/office/powerpoint/2010/main" val="19014974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Other Markets – Derivatives</a:t>
            </a:r>
            <a:endParaRPr lang="en-US" sz="1500" dirty="0"/>
          </a:p>
        </p:txBody>
      </p:sp>
      <p:sp>
        <p:nvSpPr>
          <p:cNvPr id="3" name="Content Placeholder 2"/>
          <p:cNvSpPr>
            <a:spLocks noGrp="1"/>
          </p:cNvSpPr>
          <p:nvPr>
            <p:ph idx="1"/>
          </p:nvPr>
        </p:nvSpPr>
        <p:spPr/>
        <p:txBody>
          <a:bodyPr/>
          <a:lstStyle/>
          <a:p>
            <a:r>
              <a:rPr lang="en-US" altLang="en-US" dirty="0"/>
              <a:t>A </a:t>
            </a:r>
            <a:r>
              <a:rPr lang="en-US" altLang="en-US" b="1" dirty="0"/>
              <a:t>derivative security </a:t>
            </a:r>
            <a:r>
              <a:rPr lang="en-US" altLang="en-US" dirty="0"/>
              <a:t>formalizes an agreement between two parties to exchange a standard quantity of an asset at a predetermined price on a specified date in the future.</a:t>
            </a:r>
          </a:p>
          <a:p>
            <a:pPr lvl="1"/>
            <a:r>
              <a:rPr lang="en-US" altLang="en-US" dirty="0"/>
              <a:t>Highly leveraged financial securities linked to underlying security.</a:t>
            </a:r>
          </a:p>
          <a:p>
            <a:pPr lvl="1"/>
            <a:r>
              <a:rPr lang="en-US" altLang="en-US" dirty="0"/>
              <a:t>Potentially high-risk.</a:t>
            </a:r>
          </a:p>
          <a:p>
            <a:pPr lvl="1"/>
            <a:r>
              <a:rPr lang="en-US" altLang="en-US" dirty="0"/>
              <a:t>Used for hedging and speculating.</a:t>
            </a:r>
          </a:p>
        </p:txBody>
      </p:sp>
    </p:spTree>
    <p:extLst>
      <p:ext uri="{BB962C8B-B14F-4D97-AF65-F5344CB8AC3E}">
        <p14:creationId xmlns:p14="http://schemas.microsoft.com/office/powerpoint/2010/main" val="28313678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Financial Institutions</a:t>
            </a:r>
            <a:endParaRPr lang="en-US" sz="1500" dirty="0"/>
          </a:p>
        </p:txBody>
      </p:sp>
      <p:sp>
        <p:nvSpPr>
          <p:cNvPr id="3" name="Content Placeholder 2"/>
          <p:cNvSpPr>
            <a:spLocks noGrp="1"/>
          </p:cNvSpPr>
          <p:nvPr>
            <p:ph idx="1"/>
          </p:nvPr>
        </p:nvSpPr>
        <p:spPr/>
        <p:txBody>
          <a:bodyPr/>
          <a:lstStyle/>
          <a:p>
            <a:r>
              <a:rPr lang="en-US" b="1" dirty="0"/>
              <a:t>Financial institutions </a:t>
            </a:r>
            <a:r>
              <a:rPr lang="en-US" dirty="0"/>
              <a:t>perform the essential function of channeling funds from those with surplus funds to those with shortages of funds.</a:t>
            </a:r>
          </a:p>
          <a:p>
            <a:pPr lvl="1"/>
            <a:r>
              <a:rPr lang="en-US" dirty="0"/>
              <a:t>Banks.</a:t>
            </a:r>
          </a:p>
          <a:p>
            <a:pPr lvl="1"/>
            <a:r>
              <a:rPr lang="en-US" dirty="0"/>
              <a:t>Thrifts.</a:t>
            </a:r>
          </a:p>
          <a:p>
            <a:pPr lvl="1"/>
            <a:r>
              <a:rPr lang="en-US" dirty="0"/>
              <a:t>Insurance companies.</a:t>
            </a:r>
          </a:p>
          <a:p>
            <a:pPr lvl="1"/>
            <a:r>
              <a:rPr lang="en-US" dirty="0"/>
              <a:t>Mutual funds.</a:t>
            </a:r>
          </a:p>
        </p:txBody>
      </p:sp>
    </p:spTree>
    <p:extLst>
      <p:ext uri="{BB962C8B-B14F-4D97-AF65-F5344CB8AC3E}">
        <p14:creationId xmlns:p14="http://schemas.microsoft.com/office/powerpoint/2010/main" val="28685134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800" dirty="0"/>
              <a:t>Unique Economic Functions Performed by FIs</a:t>
            </a:r>
          </a:p>
        </p:txBody>
      </p:sp>
      <p:sp>
        <p:nvSpPr>
          <p:cNvPr id="3" name="Content Placeholder 2"/>
          <p:cNvSpPr>
            <a:spLocks noGrp="1"/>
          </p:cNvSpPr>
          <p:nvPr>
            <p:ph idx="1"/>
          </p:nvPr>
        </p:nvSpPr>
        <p:spPr>
          <a:xfrm>
            <a:off x="443625" y="1295400"/>
            <a:ext cx="8229600" cy="5181600"/>
          </a:xfrm>
        </p:spPr>
        <p:txBody>
          <a:bodyPr/>
          <a:lstStyle/>
          <a:p>
            <a:r>
              <a:rPr lang="en-US" dirty="0"/>
              <a:t>Monitoring costs.</a:t>
            </a:r>
          </a:p>
          <a:p>
            <a:pPr lvl="1"/>
            <a:r>
              <a:rPr lang="en-US" dirty="0"/>
              <a:t>FIs act as </a:t>
            </a:r>
            <a:r>
              <a:rPr lang="en-US" b="1" dirty="0"/>
              <a:t>delegated monitors</a:t>
            </a:r>
            <a:r>
              <a:rPr lang="en-US" dirty="0"/>
              <a:t>, economic agents appointed to act on behalf of smaller investors in collecting information and/or investing funds on their behalf.</a:t>
            </a:r>
          </a:p>
          <a:p>
            <a:r>
              <a:rPr lang="en-US" dirty="0"/>
              <a:t>Liquidity and price risk.</a:t>
            </a:r>
          </a:p>
          <a:p>
            <a:pPr lvl="1"/>
            <a:r>
              <a:rPr lang="en-US" dirty="0"/>
              <a:t>FIs act as </a:t>
            </a:r>
            <a:r>
              <a:rPr lang="en-US" b="1" dirty="0"/>
              <a:t>asset transformers </a:t>
            </a:r>
            <a:r>
              <a:rPr lang="en-US" dirty="0"/>
              <a:t>by purchasing the financial claims that fund users issue and then financing the purchase by selling </a:t>
            </a:r>
            <a:r>
              <a:rPr lang="en-US" b="1" dirty="0"/>
              <a:t>secondary securities </a:t>
            </a:r>
            <a:r>
              <a:rPr lang="en-US" dirty="0"/>
              <a:t>to household investors.</a:t>
            </a:r>
            <a:endParaRPr lang="en-US" b="1" dirty="0"/>
          </a:p>
        </p:txBody>
      </p:sp>
    </p:spTree>
    <p:extLst>
      <p:ext uri="{BB962C8B-B14F-4D97-AF65-F5344CB8AC3E}">
        <p14:creationId xmlns:p14="http://schemas.microsoft.com/office/powerpoint/2010/main" val="7794438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400" dirty="0"/>
              <a:t>Funds Flow with Financial Institutions</a:t>
            </a:r>
          </a:p>
        </p:txBody>
      </p:sp>
      <p:pic>
        <p:nvPicPr>
          <p:cNvPr id="5" name="Picture 2" descr="Flowchart of Financial Claims for equity and debt instruments and financial claims for deposits and insurance policies."/>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42913" y="2264229"/>
            <a:ext cx="8229600" cy="2939142"/>
          </a:xfrm>
        </p:spPr>
      </p:pic>
      <p:sp>
        <p:nvSpPr>
          <p:cNvPr id="6" name="Text Placeholder 3"/>
          <p:cNvSpPr>
            <a:spLocks noGrp="1"/>
          </p:cNvSpPr>
          <p:nvPr>
            <p:ph type="body" sz="quarter" idx="13"/>
          </p:nvPr>
        </p:nvSpPr>
        <p:spPr>
          <a:xfrm>
            <a:off x="3108960" y="6477000"/>
            <a:ext cx="2926080" cy="182880"/>
          </a:xfrm>
        </p:spPr>
        <p:txBody>
          <a:bodyPr/>
          <a:lstStyle/>
          <a:p>
            <a:r>
              <a:rPr lang="en-US" dirty="0">
                <a:hlinkClick r:id="rId3" action="ppaction://hlinksldjump"/>
              </a:rPr>
              <a:t>Access the text alternative for these images</a:t>
            </a:r>
            <a:endParaRPr lang="en-US" dirty="0"/>
          </a:p>
        </p:txBody>
      </p:sp>
    </p:spTree>
    <p:extLst>
      <p:ext uri="{BB962C8B-B14F-4D97-AF65-F5344CB8AC3E}">
        <p14:creationId xmlns:p14="http://schemas.microsoft.com/office/powerpoint/2010/main" val="35230494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800" dirty="0"/>
              <a:t>Interest Rates and the Loanable Funds Theory</a:t>
            </a:r>
          </a:p>
        </p:txBody>
      </p:sp>
      <p:sp>
        <p:nvSpPr>
          <p:cNvPr id="3" name="Content Placeholder 2"/>
          <p:cNvSpPr>
            <a:spLocks noGrp="1"/>
          </p:cNvSpPr>
          <p:nvPr>
            <p:ph idx="1"/>
          </p:nvPr>
        </p:nvSpPr>
        <p:spPr>
          <a:xfrm>
            <a:off x="443625" y="1295400"/>
            <a:ext cx="8229600" cy="5181600"/>
          </a:xfrm>
        </p:spPr>
        <p:txBody>
          <a:bodyPr/>
          <a:lstStyle/>
          <a:p>
            <a:r>
              <a:rPr lang="en-US" dirty="0"/>
              <a:t>“</a:t>
            </a:r>
            <a:r>
              <a:rPr lang="en-US" u="sng" dirty="0"/>
              <a:t>The</a:t>
            </a:r>
            <a:r>
              <a:rPr lang="en-US" dirty="0"/>
              <a:t> interest rate” is a myth.</a:t>
            </a:r>
          </a:p>
          <a:p>
            <a:pPr lvl="1"/>
            <a:r>
              <a:rPr lang="en-US" b="1" dirty="0"/>
              <a:t>Nominal interest rates </a:t>
            </a:r>
            <a:r>
              <a:rPr lang="en-US" dirty="0"/>
              <a:t>are observed in financial markets and most often quoted by financial news services.</a:t>
            </a:r>
          </a:p>
          <a:p>
            <a:r>
              <a:rPr lang="en-US" dirty="0"/>
              <a:t>The </a:t>
            </a:r>
            <a:r>
              <a:rPr lang="en-US" b="1" dirty="0"/>
              <a:t>loanable funds theory </a:t>
            </a:r>
            <a:r>
              <a:rPr lang="en-US" dirty="0"/>
              <a:t>views equilibrium interest rates in financial markets as a result of the supply of and demand for loanable funds.</a:t>
            </a:r>
          </a:p>
        </p:txBody>
      </p:sp>
    </p:spTree>
    <p:extLst>
      <p:ext uri="{BB962C8B-B14F-4D97-AF65-F5344CB8AC3E}">
        <p14:creationId xmlns:p14="http://schemas.microsoft.com/office/powerpoint/2010/main" val="23256989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Supply of and Demand for Loanable Funds</a:t>
            </a:r>
            <a:endParaRPr lang="en-US" sz="1200" dirty="0"/>
          </a:p>
        </p:txBody>
      </p:sp>
      <p:pic>
        <p:nvPicPr>
          <p:cNvPr id="6" name="Picture 2" descr="Supply and demand of loanable funds, graphed with quantity on x-axis; interest rate on y-axis. Demand decreases; supply increases symmetrically.">
            <a:extLst>
              <a:ext uri="{FF2B5EF4-FFF2-40B4-BE49-F238E27FC236}">
                <a16:creationId xmlns:a16="http://schemas.microsoft.com/office/drawing/2014/main" id="{FA8957B0-3FD2-4EF5-A19A-4486853D9F9E}"/>
              </a:ext>
            </a:extLst>
          </p:cNvPr>
          <p:cNvPicPr>
            <a:picLocks noGrp="1" noChangeAspect="1"/>
          </p:cNvPicPr>
          <p:nvPr>
            <p:ph idx="1"/>
          </p:nvPr>
        </p:nvPicPr>
        <p:blipFill>
          <a:blip r:embed="rId2"/>
          <a:stretch>
            <a:fillRect/>
          </a:stretch>
        </p:blipFill>
        <p:spPr>
          <a:xfrm>
            <a:off x="1800225" y="1369586"/>
            <a:ext cx="5514976" cy="4728428"/>
          </a:xfrm>
          <a:prstGeom prst="rect">
            <a:avLst/>
          </a:prstGeom>
        </p:spPr>
      </p:pic>
    </p:spTree>
    <p:extLst>
      <p:ext uri="{BB962C8B-B14F-4D97-AF65-F5344CB8AC3E}">
        <p14:creationId xmlns:p14="http://schemas.microsoft.com/office/powerpoint/2010/main" val="4083265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Factors that Influence Interest Rates for Individual Securities</a:t>
            </a:r>
            <a:endParaRPr lang="en-US" sz="1050" dirty="0"/>
          </a:p>
        </p:txBody>
      </p:sp>
      <p:sp>
        <p:nvSpPr>
          <p:cNvPr id="3" name="Content Placeholder 2"/>
          <p:cNvSpPr>
            <a:spLocks noGrp="1"/>
          </p:cNvSpPr>
          <p:nvPr>
            <p:ph idx="1"/>
          </p:nvPr>
        </p:nvSpPr>
        <p:spPr>
          <a:xfrm>
            <a:off x="443625" y="1295400"/>
            <a:ext cx="8229600" cy="5120640"/>
          </a:xfrm>
        </p:spPr>
        <p:txBody>
          <a:bodyPr/>
          <a:lstStyle/>
          <a:p>
            <a:r>
              <a:rPr lang="en-US" altLang="en-US" dirty="0"/>
              <a:t>Specific factors affect differences in interest rates.</a:t>
            </a:r>
          </a:p>
          <a:p>
            <a:pPr lvl="1"/>
            <a:r>
              <a:rPr lang="en-US" altLang="en-US" dirty="0"/>
              <a:t>Inflation.</a:t>
            </a:r>
          </a:p>
          <a:p>
            <a:pPr lvl="1"/>
            <a:r>
              <a:rPr lang="en-US" altLang="en-US" dirty="0"/>
              <a:t>Real risk-free rate.</a:t>
            </a:r>
          </a:p>
          <a:p>
            <a:pPr lvl="1"/>
            <a:r>
              <a:rPr lang="en-US" altLang="en-US" dirty="0"/>
              <a:t>Default risk.</a:t>
            </a:r>
          </a:p>
          <a:p>
            <a:pPr lvl="1"/>
            <a:r>
              <a:rPr lang="en-US" altLang="en-US" dirty="0"/>
              <a:t>Liquidity risk.</a:t>
            </a:r>
          </a:p>
          <a:p>
            <a:pPr lvl="1"/>
            <a:r>
              <a:rPr lang="en-US" altLang="en-US" dirty="0"/>
              <a:t>Special provisions regarding the use of funds raised by a particular security issuer.</a:t>
            </a:r>
          </a:p>
          <a:p>
            <a:pPr lvl="1"/>
            <a:r>
              <a:rPr lang="en-US" altLang="en-US" dirty="0"/>
              <a:t>The security’s term to maturity.</a:t>
            </a:r>
          </a:p>
        </p:txBody>
      </p:sp>
    </p:spTree>
    <p:extLst>
      <p:ext uri="{BB962C8B-B14F-4D97-AF65-F5344CB8AC3E}">
        <p14:creationId xmlns:p14="http://schemas.microsoft.com/office/powerpoint/2010/main" val="3199384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Inflation</a:t>
            </a:r>
            <a:endParaRPr lang="en-US" sz="1500" dirty="0"/>
          </a:p>
        </p:txBody>
      </p:sp>
      <p:sp>
        <p:nvSpPr>
          <p:cNvPr id="3" name="Content Placeholder 2"/>
          <p:cNvSpPr>
            <a:spLocks noGrp="1"/>
          </p:cNvSpPr>
          <p:nvPr>
            <p:ph idx="1"/>
          </p:nvPr>
        </p:nvSpPr>
        <p:spPr/>
        <p:txBody>
          <a:bodyPr/>
          <a:lstStyle/>
          <a:p>
            <a:r>
              <a:rPr lang="en-US" b="1" dirty="0"/>
              <a:t>Inflation</a:t>
            </a:r>
            <a:r>
              <a:rPr lang="en-US" dirty="0"/>
              <a:t> is the continual increase in the price level of a standardized basket of goods and services.</a:t>
            </a:r>
          </a:p>
          <a:p>
            <a:r>
              <a:rPr lang="en-US" dirty="0"/>
              <a:t>Measured using indexes such as the consumer price index (CPI) and the producer price index (PPI).</a:t>
            </a:r>
          </a:p>
        </p:txBody>
      </p:sp>
    </p:spTree>
    <p:extLst>
      <p:ext uri="{BB962C8B-B14F-4D97-AF65-F5344CB8AC3E}">
        <p14:creationId xmlns:p14="http://schemas.microsoft.com/office/powerpoint/2010/main" val="38377782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Financial Markets</a:t>
            </a:r>
            <a:endParaRPr lang="en-US" sz="1500" dirty="0"/>
          </a:p>
        </p:txBody>
      </p:sp>
      <p:sp>
        <p:nvSpPr>
          <p:cNvPr id="3" name="Content Placeholder 2"/>
          <p:cNvSpPr>
            <a:spLocks noGrp="1"/>
          </p:cNvSpPr>
          <p:nvPr>
            <p:ph idx="1"/>
          </p:nvPr>
        </p:nvSpPr>
        <p:spPr>
          <a:xfrm>
            <a:off x="443625" y="1295400"/>
            <a:ext cx="8229600" cy="5105400"/>
          </a:xfrm>
        </p:spPr>
        <p:txBody>
          <a:bodyPr/>
          <a:lstStyle/>
          <a:p>
            <a:r>
              <a:rPr lang="en-US" altLang="en-US" b="1" dirty="0"/>
              <a:t>Financial markets </a:t>
            </a:r>
            <a:r>
              <a:rPr lang="en-US" altLang="en-US" dirty="0"/>
              <a:t>are the arenas through which funds flow.</a:t>
            </a:r>
          </a:p>
          <a:p>
            <a:r>
              <a:rPr lang="en-US" altLang="en-US" dirty="0"/>
              <a:t>Two major market dimensions.</a:t>
            </a:r>
          </a:p>
          <a:p>
            <a:pPr lvl="2"/>
            <a:r>
              <a:rPr lang="en-US" altLang="en-US" dirty="0"/>
              <a:t>Primary vs secondary markets.</a:t>
            </a:r>
          </a:p>
          <a:p>
            <a:pPr lvl="2"/>
            <a:r>
              <a:rPr lang="en-US" altLang="en-US" dirty="0"/>
              <a:t>Money vs capital markets.</a:t>
            </a:r>
          </a:p>
        </p:txBody>
      </p:sp>
    </p:spTree>
    <p:extLst>
      <p:ext uri="{BB962C8B-B14F-4D97-AF65-F5344CB8AC3E}">
        <p14:creationId xmlns:p14="http://schemas.microsoft.com/office/powerpoint/2010/main" val="24349137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Real Risk-Free Rate</a:t>
            </a:r>
            <a:endParaRPr lang="en-US" sz="1500" dirty="0"/>
          </a:p>
        </p:txBody>
      </p:sp>
      <p:sp>
        <p:nvSpPr>
          <p:cNvPr id="3" name="Content Placeholder 2"/>
          <p:cNvSpPr>
            <a:spLocks noGrp="1"/>
          </p:cNvSpPr>
          <p:nvPr>
            <p:ph idx="1"/>
          </p:nvPr>
        </p:nvSpPr>
        <p:spPr>
          <a:xfrm>
            <a:off x="443625" y="1295400"/>
            <a:ext cx="8229600" cy="3276600"/>
          </a:xfrm>
        </p:spPr>
        <p:txBody>
          <a:bodyPr/>
          <a:lstStyle/>
          <a:p>
            <a:r>
              <a:rPr lang="en-US" altLang="en-US" dirty="0"/>
              <a:t>A </a:t>
            </a:r>
            <a:r>
              <a:rPr lang="en-US" altLang="en-US" b="1" dirty="0"/>
              <a:t>real risk-free rate </a:t>
            </a:r>
            <a:r>
              <a:rPr lang="en-US" altLang="en-US" dirty="0"/>
              <a:t>is the rate that a risk-free security would pay if no inflation were expected over its holding period.</a:t>
            </a:r>
          </a:p>
          <a:p>
            <a:r>
              <a:rPr lang="en-US" altLang="en-US" dirty="0"/>
              <a:t>The fisher effect is the relationship among real risk-free rates (RFR), expected inflation (expected IP), and nominal risk-free rates (</a:t>
            </a:r>
            <a:r>
              <a:rPr lang="en-US" altLang="en-US" i="1" dirty="0" err="1"/>
              <a:t>i</a:t>
            </a:r>
            <a:r>
              <a:rPr lang="en-US" altLang="en-US" dirty="0"/>
              <a:t>).</a:t>
            </a:r>
          </a:p>
        </p:txBody>
      </p:sp>
      <p:graphicFrame>
        <p:nvGraphicFramePr>
          <p:cNvPr id="4" name="Object 3"/>
          <p:cNvGraphicFramePr>
            <a:graphicFrameLocks noChangeAspect="1"/>
          </p:cNvGraphicFramePr>
          <p:nvPr>
            <p:extLst>
              <p:ext uri="{D42A27DB-BD31-4B8C-83A1-F6EECF244321}">
                <p14:modId xmlns:p14="http://schemas.microsoft.com/office/powerpoint/2010/main" val="2765966500"/>
              </p:ext>
            </p:extLst>
          </p:nvPr>
        </p:nvGraphicFramePr>
        <p:xfrm>
          <a:off x="2479675" y="4876800"/>
          <a:ext cx="4184650" cy="549275"/>
        </p:xfrm>
        <a:graphic>
          <a:graphicData uri="http://schemas.openxmlformats.org/presentationml/2006/ole">
            <mc:AlternateContent xmlns:mc="http://schemas.openxmlformats.org/markup-compatibility/2006">
              <mc:Choice xmlns:v="urn:schemas-microsoft-com:vml" Requires="v">
                <p:oleObj spid="_x0000_s55345" name="Equation" r:id="rId3" imgW="1549080" imgH="203040" progId="Equation.DSMT4">
                  <p:embed/>
                </p:oleObj>
              </mc:Choice>
              <mc:Fallback>
                <p:oleObj name="Equation" r:id="rId3" imgW="1549080" imgH="203040" progId="Equation.DSMT4">
                  <p:embed/>
                  <p:pic>
                    <p:nvPicPr>
                      <p:cNvPr id="0" name=""/>
                      <p:cNvPicPr/>
                      <p:nvPr/>
                    </p:nvPicPr>
                    <p:blipFill>
                      <a:blip r:embed="rId4"/>
                      <a:stretch>
                        <a:fillRect/>
                      </a:stretch>
                    </p:blipFill>
                    <p:spPr>
                      <a:xfrm>
                        <a:off x="2479675" y="4876800"/>
                        <a:ext cx="4184650" cy="549275"/>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192453344"/>
              </p:ext>
            </p:extLst>
          </p:nvPr>
        </p:nvGraphicFramePr>
        <p:xfrm>
          <a:off x="2479675" y="5715000"/>
          <a:ext cx="4184650" cy="549275"/>
        </p:xfrm>
        <a:graphic>
          <a:graphicData uri="http://schemas.openxmlformats.org/presentationml/2006/ole">
            <mc:AlternateContent xmlns:mc="http://schemas.openxmlformats.org/markup-compatibility/2006">
              <mc:Choice xmlns:v="urn:schemas-microsoft-com:vml" Requires="v">
                <p:oleObj spid="_x0000_s55346" name="Equation" r:id="rId5" imgW="1549080" imgH="203040" progId="Equation.DSMT4">
                  <p:embed/>
                </p:oleObj>
              </mc:Choice>
              <mc:Fallback>
                <p:oleObj name="Equation" r:id="rId5" imgW="1549080" imgH="203040" progId="Equation.DSMT4">
                  <p:embed/>
                  <p:pic>
                    <p:nvPicPr>
                      <p:cNvPr id="4" name="Object 3"/>
                      <p:cNvPicPr/>
                      <p:nvPr/>
                    </p:nvPicPr>
                    <p:blipFill>
                      <a:blip r:embed="rId6"/>
                      <a:stretch>
                        <a:fillRect/>
                      </a:stretch>
                    </p:blipFill>
                    <p:spPr>
                      <a:xfrm>
                        <a:off x="2479675" y="5715000"/>
                        <a:ext cx="4184650" cy="549275"/>
                      </a:xfrm>
                      <a:prstGeom prst="rect">
                        <a:avLst/>
                      </a:prstGeom>
                    </p:spPr>
                  </p:pic>
                </p:oleObj>
              </mc:Fallback>
            </mc:AlternateContent>
          </a:graphicData>
        </a:graphic>
      </p:graphicFrame>
    </p:spTree>
    <p:extLst>
      <p:ext uri="{BB962C8B-B14F-4D97-AF65-F5344CB8AC3E}">
        <p14:creationId xmlns:p14="http://schemas.microsoft.com/office/powerpoint/2010/main" val="17035317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400" dirty="0"/>
              <a:t>Nominal Interest Rates versus Inflation</a:t>
            </a:r>
          </a:p>
        </p:txBody>
      </p:sp>
      <p:pic>
        <p:nvPicPr>
          <p:cNvPr id="5" name="Picture 2" descr="Line graphs comparing CPI and T-bill rate from 1962-2018. ">
            <a:extLst>
              <a:ext uri="{FF2B5EF4-FFF2-40B4-BE49-F238E27FC236}">
                <a16:creationId xmlns:a16="http://schemas.microsoft.com/office/drawing/2014/main" id="{A0AD7100-0F1B-4B90-86BD-65447C903A7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676400"/>
            <a:ext cx="8229600" cy="4245756"/>
          </a:xfrm>
        </p:spPr>
      </p:pic>
      <p:sp>
        <p:nvSpPr>
          <p:cNvPr id="6" name="Text Placeholder 3"/>
          <p:cNvSpPr>
            <a:spLocks noGrp="1"/>
          </p:cNvSpPr>
          <p:nvPr>
            <p:ph type="body" sz="quarter" idx="13"/>
          </p:nvPr>
        </p:nvSpPr>
        <p:spPr>
          <a:xfrm>
            <a:off x="3108960" y="6477000"/>
            <a:ext cx="2926080" cy="182880"/>
          </a:xfrm>
        </p:spPr>
        <p:txBody>
          <a:bodyPr/>
          <a:lstStyle/>
          <a:p>
            <a:r>
              <a:rPr lang="en-US" dirty="0">
                <a:hlinkClick r:id="rId3" action="ppaction://hlinksldjump"/>
              </a:rPr>
              <a:t>Access the text alternative for these images</a:t>
            </a:r>
            <a:endParaRPr lang="en-US" dirty="0"/>
          </a:p>
        </p:txBody>
      </p:sp>
    </p:spTree>
    <p:extLst>
      <p:ext uri="{BB962C8B-B14F-4D97-AF65-F5344CB8AC3E}">
        <p14:creationId xmlns:p14="http://schemas.microsoft.com/office/powerpoint/2010/main" val="30264421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Default or Credit Risk</a:t>
            </a:r>
            <a:endParaRPr lang="en-US" sz="1500" dirty="0"/>
          </a:p>
        </p:txBody>
      </p:sp>
      <p:sp>
        <p:nvSpPr>
          <p:cNvPr id="3" name="Content Placeholder 2"/>
          <p:cNvSpPr>
            <a:spLocks noGrp="1"/>
          </p:cNvSpPr>
          <p:nvPr>
            <p:ph idx="1"/>
          </p:nvPr>
        </p:nvSpPr>
        <p:spPr>
          <a:xfrm>
            <a:off x="443625" y="1295400"/>
            <a:ext cx="8229600" cy="3886200"/>
          </a:xfrm>
        </p:spPr>
        <p:txBody>
          <a:bodyPr/>
          <a:lstStyle/>
          <a:p>
            <a:r>
              <a:rPr lang="en-US" altLang="en-US" b="1" dirty="0"/>
              <a:t>Default risk </a:t>
            </a:r>
            <a:r>
              <a:rPr lang="en-US" altLang="en-US" dirty="0"/>
              <a:t>is the risk that a security issuer will default on that security by being late on or missing an interest or principal payment.</a:t>
            </a:r>
          </a:p>
          <a:p>
            <a:r>
              <a:rPr lang="en-US" altLang="en-US" dirty="0"/>
              <a:t>Investors demand higher interest with higher default risk.</a:t>
            </a:r>
          </a:p>
          <a:p>
            <a:r>
              <a:rPr lang="en-US" altLang="en-US" dirty="0"/>
              <a:t>U.S. Treasury securities are generally considered to be free of default risk.</a:t>
            </a:r>
          </a:p>
        </p:txBody>
      </p:sp>
      <p:graphicFrame>
        <p:nvGraphicFramePr>
          <p:cNvPr id="4" name="Object 3"/>
          <p:cNvGraphicFramePr>
            <a:graphicFrameLocks noChangeAspect="1"/>
          </p:cNvGraphicFramePr>
          <p:nvPr>
            <p:extLst>
              <p:ext uri="{D42A27DB-BD31-4B8C-83A1-F6EECF244321}">
                <p14:modId xmlns:p14="http://schemas.microsoft.com/office/powerpoint/2010/main" val="4192483693"/>
              </p:ext>
            </p:extLst>
          </p:nvPr>
        </p:nvGraphicFramePr>
        <p:xfrm>
          <a:off x="3284538" y="5521325"/>
          <a:ext cx="2573337" cy="650875"/>
        </p:xfrm>
        <a:graphic>
          <a:graphicData uri="http://schemas.openxmlformats.org/presentationml/2006/ole">
            <mc:AlternateContent xmlns:mc="http://schemas.openxmlformats.org/markup-compatibility/2006">
              <mc:Choice xmlns:v="urn:schemas-microsoft-com:vml" Requires="v">
                <p:oleObj spid="_x0000_s56347" name="Equation" r:id="rId3" imgW="952200" imgH="241200" progId="Equation.DSMT4">
                  <p:embed/>
                </p:oleObj>
              </mc:Choice>
              <mc:Fallback>
                <p:oleObj name="Equation" r:id="rId3" imgW="952200" imgH="241200" progId="Equation.DSMT4">
                  <p:embed/>
                  <p:pic>
                    <p:nvPicPr>
                      <p:cNvPr id="4" name="Object 3"/>
                      <p:cNvPicPr/>
                      <p:nvPr/>
                    </p:nvPicPr>
                    <p:blipFill>
                      <a:blip r:embed="rId4"/>
                      <a:stretch>
                        <a:fillRect/>
                      </a:stretch>
                    </p:blipFill>
                    <p:spPr>
                      <a:xfrm>
                        <a:off x="3284538" y="5521325"/>
                        <a:ext cx="2573337" cy="650875"/>
                      </a:xfrm>
                      <a:prstGeom prst="rect">
                        <a:avLst/>
                      </a:prstGeom>
                    </p:spPr>
                  </p:pic>
                </p:oleObj>
              </mc:Fallback>
            </mc:AlternateContent>
          </a:graphicData>
        </a:graphic>
      </p:graphicFrame>
    </p:spTree>
    <p:extLst>
      <p:ext uri="{BB962C8B-B14F-4D97-AF65-F5344CB8AC3E}">
        <p14:creationId xmlns:p14="http://schemas.microsoft.com/office/powerpoint/2010/main" val="41996196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a:t>Default Risk Premiums on Corporate Bonds</a:t>
            </a:r>
          </a:p>
        </p:txBody>
      </p:sp>
      <p:pic>
        <p:nvPicPr>
          <p:cNvPr id="6" name="Picture 2" descr="Line graphs comparing Aaa risk premium and Bbb risk premium from 1980 to 2016.">
            <a:extLst>
              <a:ext uri="{FF2B5EF4-FFF2-40B4-BE49-F238E27FC236}">
                <a16:creationId xmlns:a16="http://schemas.microsoft.com/office/drawing/2014/main" id="{D364AEAE-EADE-4691-AB0D-EEC7DAB5829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2209800"/>
            <a:ext cx="8229600" cy="3345024"/>
          </a:xfrm>
        </p:spPr>
      </p:pic>
      <p:sp>
        <p:nvSpPr>
          <p:cNvPr id="7" name="Text Placeholder 3"/>
          <p:cNvSpPr>
            <a:spLocks noGrp="1"/>
          </p:cNvSpPr>
          <p:nvPr>
            <p:ph type="body" sz="quarter" idx="13"/>
          </p:nvPr>
        </p:nvSpPr>
        <p:spPr>
          <a:xfrm>
            <a:off x="3108960" y="6477000"/>
            <a:ext cx="2926080" cy="182880"/>
          </a:xfrm>
        </p:spPr>
        <p:txBody>
          <a:bodyPr/>
          <a:lstStyle/>
          <a:p>
            <a:r>
              <a:rPr lang="en-US" dirty="0">
                <a:hlinkClick r:id="rId3" action="ppaction://hlinksldjump"/>
              </a:rPr>
              <a:t>Access the text alternative for these images</a:t>
            </a:r>
            <a:endParaRPr lang="en-US" dirty="0"/>
          </a:p>
        </p:txBody>
      </p:sp>
    </p:spTree>
    <p:extLst>
      <p:ext uri="{BB962C8B-B14F-4D97-AF65-F5344CB8AC3E}">
        <p14:creationId xmlns:p14="http://schemas.microsoft.com/office/powerpoint/2010/main" val="22280393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Liquidity Risk</a:t>
            </a:r>
          </a:p>
        </p:txBody>
      </p:sp>
      <p:sp>
        <p:nvSpPr>
          <p:cNvPr id="3" name="Content Placeholder 2"/>
          <p:cNvSpPr>
            <a:spLocks noGrp="1"/>
          </p:cNvSpPr>
          <p:nvPr>
            <p:ph idx="1"/>
          </p:nvPr>
        </p:nvSpPr>
        <p:spPr>
          <a:xfrm>
            <a:off x="443625" y="1295400"/>
            <a:ext cx="8229600" cy="5181600"/>
          </a:xfrm>
        </p:spPr>
        <p:txBody>
          <a:bodyPr/>
          <a:lstStyle/>
          <a:p>
            <a:r>
              <a:rPr lang="en-US" b="1" dirty="0"/>
              <a:t>Liquidity risk </a:t>
            </a:r>
            <a:r>
              <a:rPr lang="en-US" dirty="0"/>
              <a:t>is the risk that a security cannot be sold at a fair-market price with low transaction costs on short notice.</a:t>
            </a:r>
          </a:p>
          <a:p>
            <a:r>
              <a:rPr lang="en-US" dirty="0"/>
              <a:t>Interest rate on a security reflects its relative liquidity.</a:t>
            </a:r>
          </a:p>
          <a:p>
            <a:pPr lvl="1"/>
            <a:r>
              <a:rPr lang="en-US" dirty="0"/>
              <a:t>Highly liquid assets carry the lowest interest rates (assuming all other characteristics remain the same).</a:t>
            </a:r>
          </a:p>
          <a:p>
            <a:pPr lvl="1"/>
            <a:r>
              <a:rPr lang="en-US" dirty="0"/>
              <a:t>If a security is illiquid, investors add a liquidity risk premium (LRP) to the interest rate.</a:t>
            </a:r>
          </a:p>
        </p:txBody>
      </p:sp>
    </p:spTree>
    <p:extLst>
      <p:ext uri="{BB962C8B-B14F-4D97-AF65-F5344CB8AC3E}">
        <p14:creationId xmlns:p14="http://schemas.microsoft.com/office/powerpoint/2010/main" val="27498095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Special Provisions and Term to Maturity</a:t>
            </a:r>
          </a:p>
        </p:txBody>
      </p:sp>
      <p:sp>
        <p:nvSpPr>
          <p:cNvPr id="3" name="Content Placeholder 2"/>
          <p:cNvSpPr>
            <a:spLocks noGrp="1"/>
          </p:cNvSpPr>
          <p:nvPr>
            <p:ph idx="1"/>
          </p:nvPr>
        </p:nvSpPr>
        <p:spPr>
          <a:xfrm>
            <a:off x="443625" y="1295400"/>
            <a:ext cx="8229600" cy="5181600"/>
          </a:xfrm>
        </p:spPr>
        <p:txBody>
          <a:bodyPr/>
          <a:lstStyle/>
          <a:p>
            <a:r>
              <a:rPr lang="en-US" dirty="0"/>
              <a:t>A security’s issuing party may attach special provisions or covenants to the security issued, and these provisions affect the interest rate.</a:t>
            </a:r>
          </a:p>
          <a:p>
            <a:pPr lvl="1"/>
            <a:r>
              <a:rPr lang="en-US" dirty="0"/>
              <a:t>For example, covenants impacting taxability, convertibility, and </a:t>
            </a:r>
            <a:r>
              <a:rPr lang="en-US" dirty="0" err="1"/>
              <a:t>callability</a:t>
            </a:r>
            <a:r>
              <a:rPr lang="en-US" dirty="0"/>
              <a:t>.</a:t>
            </a:r>
          </a:p>
          <a:p>
            <a:r>
              <a:rPr lang="en-US" dirty="0"/>
              <a:t>The </a:t>
            </a:r>
            <a:r>
              <a:rPr lang="en-US" b="1" dirty="0"/>
              <a:t>term structure of interest rates</a:t>
            </a:r>
            <a:r>
              <a:rPr lang="en-US" dirty="0"/>
              <a:t>, or the yield curve, is a comparison of market yields on securities, assuming all characteristics except maturity are equal.</a:t>
            </a:r>
          </a:p>
        </p:txBody>
      </p:sp>
    </p:spTree>
    <p:extLst>
      <p:ext uri="{BB962C8B-B14F-4D97-AF65-F5344CB8AC3E}">
        <p14:creationId xmlns:p14="http://schemas.microsoft.com/office/powerpoint/2010/main" val="33292456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Three Yield-Curve Theories</a:t>
            </a:r>
          </a:p>
        </p:txBody>
      </p:sp>
      <p:sp>
        <p:nvSpPr>
          <p:cNvPr id="3" name="Content Placeholder 2"/>
          <p:cNvSpPr>
            <a:spLocks noGrp="1"/>
          </p:cNvSpPr>
          <p:nvPr>
            <p:ph idx="1"/>
          </p:nvPr>
        </p:nvSpPr>
        <p:spPr>
          <a:xfrm>
            <a:off x="443625" y="1295400"/>
            <a:ext cx="8229600" cy="5181600"/>
          </a:xfrm>
        </p:spPr>
        <p:txBody>
          <a:bodyPr/>
          <a:lstStyle/>
          <a:p>
            <a:r>
              <a:rPr lang="en-US" altLang="en-US" sz="2800" dirty="0"/>
              <a:t>Unbiased expectations.</a:t>
            </a:r>
          </a:p>
          <a:p>
            <a:pPr lvl="1"/>
            <a:r>
              <a:rPr lang="en-US" altLang="en-US" sz="2200" dirty="0"/>
              <a:t> At any given point in time, the yield curve reflects the market’s current expectations of future short-term rates.</a:t>
            </a:r>
          </a:p>
          <a:p>
            <a:r>
              <a:rPr lang="en-US" altLang="en-US" sz="2800" dirty="0"/>
              <a:t>Liquidity premium.</a:t>
            </a:r>
          </a:p>
          <a:p>
            <a:pPr lvl="1"/>
            <a:r>
              <a:rPr lang="en-US" altLang="en-US" sz="2200" dirty="0"/>
              <a:t>Investors will hold long-term maturities only if these securities with longer term maturities are offered at a premium to compensate for future uncertainty in the security’s value.</a:t>
            </a:r>
          </a:p>
          <a:p>
            <a:r>
              <a:rPr lang="en-US" altLang="en-US" sz="2800" dirty="0"/>
              <a:t>Market segmentation.</a:t>
            </a:r>
          </a:p>
          <a:p>
            <a:pPr lvl="1"/>
            <a:r>
              <a:rPr lang="en-US" altLang="en-US" sz="2200" dirty="0"/>
              <a:t>Individual investors and FIs have specific maturity preferences, and convincing them to hold securities with maturities other than their most preferred requires a higher interest rate.</a:t>
            </a:r>
          </a:p>
        </p:txBody>
      </p:sp>
    </p:spTree>
    <p:extLst>
      <p:ext uri="{BB962C8B-B14F-4D97-AF65-F5344CB8AC3E}">
        <p14:creationId xmlns:p14="http://schemas.microsoft.com/office/powerpoint/2010/main" val="32088007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Forecasting Interest Rates</a:t>
            </a:r>
          </a:p>
        </p:txBody>
      </p:sp>
      <p:sp>
        <p:nvSpPr>
          <p:cNvPr id="3" name="Content Placeholder 2"/>
          <p:cNvSpPr>
            <a:spLocks noGrp="1"/>
          </p:cNvSpPr>
          <p:nvPr>
            <p:ph idx="1"/>
          </p:nvPr>
        </p:nvSpPr>
        <p:spPr>
          <a:xfrm>
            <a:off x="443625" y="1295400"/>
            <a:ext cx="8412480" cy="3657600"/>
          </a:xfrm>
        </p:spPr>
        <p:txBody>
          <a:bodyPr/>
          <a:lstStyle/>
          <a:p>
            <a:r>
              <a:rPr lang="en-US" altLang="en-US" dirty="0"/>
              <a:t>As interest rates rise, the value of investment portfolios of individual and corporations will fall, resulting in a loss of wealth.</a:t>
            </a:r>
          </a:p>
          <a:p>
            <a:r>
              <a:rPr lang="en-US" altLang="en-US" dirty="0"/>
              <a:t>We can use the unbiased expectations theory to forecast (short-term) interest rates in the future (that is, forward one-year interest rates).</a:t>
            </a:r>
          </a:p>
        </p:txBody>
      </p:sp>
      <p:graphicFrame>
        <p:nvGraphicFramePr>
          <p:cNvPr id="4" name="Object 3"/>
          <p:cNvGraphicFramePr>
            <a:graphicFrameLocks noChangeAspect="1"/>
          </p:cNvGraphicFramePr>
          <p:nvPr>
            <p:extLst>
              <p:ext uri="{D42A27DB-BD31-4B8C-83A1-F6EECF244321}">
                <p14:modId xmlns:p14="http://schemas.microsoft.com/office/powerpoint/2010/main" val="128800583"/>
              </p:ext>
            </p:extLst>
          </p:nvPr>
        </p:nvGraphicFramePr>
        <p:xfrm>
          <a:off x="1477106" y="5181600"/>
          <a:ext cx="6189788" cy="914400"/>
        </p:xfrm>
        <a:graphic>
          <a:graphicData uri="http://schemas.openxmlformats.org/presentationml/2006/ole">
            <mc:AlternateContent xmlns:mc="http://schemas.openxmlformats.org/markup-compatibility/2006">
              <mc:Choice xmlns:v="urn:schemas-microsoft-com:vml" Requires="v">
                <p:oleObj spid="_x0000_s57367" name="Equation" r:id="rId3" imgW="2234880" imgH="330120" progId="Equation.DSMT4">
                  <p:embed/>
                </p:oleObj>
              </mc:Choice>
              <mc:Fallback>
                <p:oleObj name="Equation" r:id="rId3" imgW="2234880" imgH="330120" progId="Equation.DSMT4">
                  <p:embed/>
                  <p:pic>
                    <p:nvPicPr>
                      <p:cNvPr id="0" name=""/>
                      <p:cNvPicPr/>
                      <p:nvPr/>
                    </p:nvPicPr>
                    <p:blipFill>
                      <a:blip r:embed="rId4"/>
                      <a:stretch>
                        <a:fillRect/>
                      </a:stretch>
                    </p:blipFill>
                    <p:spPr>
                      <a:xfrm>
                        <a:off x="1477106" y="5181600"/>
                        <a:ext cx="6189788" cy="914400"/>
                      </a:xfrm>
                      <a:prstGeom prst="rect">
                        <a:avLst/>
                      </a:prstGeom>
                    </p:spPr>
                  </p:pic>
                </p:oleObj>
              </mc:Fallback>
            </mc:AlternateContent>
          </a:graphicData>
        </a:graphic>
      </p:graphicFrame>
    </p:spTree>
    <p:extLst>
      <p:ext uri="{BB962C8B-B14F-4D97-AF65-F5344CB8AC3E}">
        <p14:creationId xmlns:p14="http://schemas.microsoft.com/office/powerpoint/2010/main" val="32646786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75560"/>
            <a:ext cx="8229600" cy="1706880"/>
          </a:xfrm>
        </p:spPr>
        <p:txBody>
          <a:bodyPr>
            <a:normAutofit/>
          </a:bodyPr>
          <a:lstStyle/>
          <a:p>
            <a:pPr algn="ctr"/>
            <a:r>
              <a:rPr lang="en-US" sz="4800" dirty="0"/>
              <a:t>Accessibility Content: Text Alternatives for Images</a:t>
            </a:r>
          </a:p>
        </p:txBody>
      </p:sp>
    </p:spTree>
    <p:extLst>
      <p:ext uri="{BB962C8B-B14F-4D97-AF65-F5344CB8AC3E}">
        <p14:creationId xmlns:p14="http://schemas.microsoft.com/office/powerpoint/2010/main" val="14226235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Primary Market Transfer of Funds </a:t>
            </a:r>
            <a:r>
              <a:rPr lang="en-US" altLang="en-US" sz="3600" dirty="0"/>
              <a:t>Text Alternative</a:t>
            </a:r>
            <a:endParaRPr lang="en-US" sz="3600" dirty="0"/>
          </a:p>
        </p:txBody>
      </p:sp>
      <p:sp>
        <p:nvSpPr>
          <p:cNvPr id="3" name="Content Placeholder 2"/>
          <p:cNvSpPr>
            <a:spLocks noGrp="1"/>
          </p:cNvSpPr>
          <p:nvPr>
            <p:ph idx="1"/>
          </p:nvPr>
        </p:nvSpPr>
        <p:spPr/>
        <p:txBody>
          <a:bodyPr/>
          <a:lstStyle/>
          <a:p>
            <a:r>
              <a:rPr lang="en-US" sz="2800" dirty="0"/>
              <a:t>Three boxes with two types of flows, financial instrument flow (FIF) and funds flow (FF). From Demanders of funds (corporations issue debt/equity instruments) is a FIF labeled Securities, leading to Underwriting with investment bank. Another FIF flow labeled Securities flows from there to Initial suppliers of funds (investors). The flow reverses direction with a funds flow labeled Cash, back through Underwriting and Demanders of Funds.</a:t>
            </a:r>
          </a:p>
        </p:txBody>
      </p:sp>
      <p:sp>
        <p:nvSpPr>
          <p:cNvPr id="5" name="Text Placeholder 3"/>
          <p:cNvSpPr>
            <a:spLocks noGrp="1"/>
          </p:cNvSpPr>
          <p:nvPr>
            <p:ph type="body" sz="quarter" idx="13"/>
          </p:nvPr>
        </p:nvSpPr>
        <p:spPr/>
        <p:txBody>
          <a:bodyPr/>
          <a:lstStyle/>
          <a:p>
            <a:r>
              <a:rPr lang="en-US" dirty="0">
                <a:hlinkClick r:id="rId2" action="ppaction://hlinksldjump"/>
              </a:rPr>
              <a:t>Return to slide containing original image</a:t>
            </a:r>
            <a:endParaRPr lang="en-US" dirty="0"/>
          </a:p>
        </p:txBody>
      </p:sp>
    </p:spTree>
    <p:extLst>
      <p:ext uri="{BB962C8B-B14F-4D97-AF65-F5344CB8AC3E}">
        <p14:creationId xmlns:p14="http://schemas.microsoft.com/office/powerpoint/2010/main" val="29317775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Primary Markets</a:t>
            </a:r>
            <a:endParaRPr lang="en-US" sz="1500" dirty="0"/>
          </a:p>
        </p:txBody>
      </p:sp>
      <p:sp>
        <p:nvSpPr>
          <p:cNvPr id="3" name="Content Placeholder 2"/>
          <p:cNvSpPr>
            <a:spLocks noGrp="1"/>
          </p:cNvSpPr>
          <p:nvPr>
            <p:ph idx="1"/>
          </p:nvPr>
        </p:nvSpPr>
        <p:spPr>
          <a:xfrm>
            <a:off x="443625" y="1295400"/>
            <a:ext cx="8229600" cy="5105400"/>
          </a:xfrm>
        </p:spPr>
        <p:txBody>
          <a:bodyPr/>
          <a:lstStyle/>
          <a:p>
            <a:r>
              <a:rPr lang="en-US" altLang="en-US" b="1" dirty="0"/>
              <a:t>Primary markets </a:t>
            </a:r>
            <a:r>
              <a:rPr lang="en-US" altLang="en-US" dirty="0"/>
              <a:t>are markets in which corporations raise funds through new issues of securities.</a:t>
            </a:r>
          </a:p>
          <a:p>
            <a:r>
              <a:rPr lang="en-US" altLang="en-US" dirty="0"/>
              <a:t>Corporations or government entities sell the new financial instrument issues to initial fund suppliers (for example, households) in exchange for the funds (money) that the issuer requires.</a:t>
            </a:r>
          </a:p>
        </p:txBody>
      </p:sp>
    </p:spTree>
    <p:extLst>
      <p:ext uri="{BB962C8B-B14F-4D97-AF65-F5344CB8AC3E}">
        <p14:creationId xmlns:p14="http://schemas.microsoft.com/office/powerpoint/2010/main" val="16297271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400" dirty="0"/>
              <a:t>Secondary Market Transfer of Funds </a:t>
            </a:r>
            <a:r>
              <a:rPr lang="en-US" altLang="en-US" sz="3400" dirty="0"/>
              <a:t>Text Alternative</a:t>
            </a:r>
            <a:endParaRPr lang="en-US" sz="3400" dirty="0"/>
          </a:p>
        </p:txBody>
      </p:sp>
      <p:sp>
        <p:nvSpPr>
          <p:cNvPr id="3" name="Content Placeholder 2"/>
          <p:cNvSpPr>
            <a:spLocks noGrp="1"/>
          </p:cNvSpPr>
          <p:nvPr>
            <p:ph idx="1"/>
          </p:nvPr>
        </p:nvSpPr>
        <p:spPr/>
        <p:txBody>
          <a:bodyPr/>
          <a:lstStyle/>
          <a:p>
            <a:r>
              <a:rPr lang="en-US" sz="2800" dirty="0"/>
              <a:t>Three boxes with two types of flows, financial instrument flow (FIF) and funds flow (FF). From Financial markets is a FIF labeled Securities, leading to Securities brokers. Another FIF flow labeled Securities flows from there to Other suppliers of funds. The flow reverses direction with a funds flow labeled Cash, back through Securities brokers and financial markets.</a:t>
            </a:r>
          </a:p>
        </p:txBody>
      </p:sp>
      <p:sp>
        <p:nvSpPr>
          <p:cNvPr id="5" name="Text Placeholder 3"/>
          <p:cNvSpPr>
            <a:spLocks noGrp="1"/>
          </p:cNvSpPr>
          <p:nvPr>
            <p:ph type="body" sz="quarter" idx="13"/>
          </p:nvPr>
        </p:nvSpPr>
        <p:spPr/>
        <p:txBody>
          <a:bodyPr/>
          <a:lstStyle/>
          <a:p>
            <a:r>
              <a:rPr lang="en-US" dirty="0">
                <a:hlinkClick r:id="rId2" action="ppaction://hlinksldjump"/>
              </a:rPr>
              <a:t>Return to slide containing original image</a:t>
            </a:r>
            <a:endParaRPr lang="en-US" dirty="0"/>
          </a:p>
        </p:txBody>
      </p:sp>
    </p:spTree>
    <p:extLst>
      <p:ext uri="{BB962C8B-B14F-4D97-AF65-F5344CB8AC3E}">
        <p14:creationId xmlns:p14="http://schemas.microsoft.com/office/powerpoint/2010/main" val="4397945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Money versus Capital Market Maturities </a:t>
            </a:r>
            <a:r>
              <a:rPr lang="en-US" altLang="en-US" sz="3200" dirty="0"/>
              <a:t>Text Alternative</a:t>
            </a:r>
            <a:endParaRPr lang="en-US" sz="3200" dirty="0"/>
          </a:p>
        </p:txBody>
      </p:sp>
      <p:sp>
        <p:nvSpPr>
          <p:cNvPr id="3" name="Content Placeholder 2"/>
          <p:cNvSpPr>
            <a:spLocks noGrp="1"/>
          </p:cNvSpPr>
          <p:nvPr>
            <p:ph idx="1"/>
          </p:nvPr>
        </p:nvSpPr>
        <p:spPr/>
        <p:txBody>
          <a:bodyPr/>
          <a:lstStyle/>
          <a:p>
            <a:r>
              <a:rPr lang="en-US" sz="2800" dirty="0"/>
              <a:t>On the timeline are money market securities, then notes and bonds, followed by stocks (equities) going from left to right from zero to maturity. Between money market securities and notes and bonds is the notation "1 year to maturity." Midway between notes and bonds and stocks (equities) is the note "30 years to maturity." Lastly, near the right edge is the notation "No specified maturity."</a:t>
            </a:r>
          </a:p>
        </p:txBody>
      </p:sp>
      <p:sp>
        <p:nvSpPr>
          <p:cNvPr id="5" name="Text Placeholder 3"/>
          <p:cNvSpPr>
            <a:spLocks noGrp="1"/>
          </p:cNvSpPr>
          <p:nvPr>
            <p:ph type="body" sz="quarter" idx="13"/>
          </p:nvPr>
        </p:nvSpPr>
        <p:spPr/>
        <p:txBody>
          <a:bodyPr/>
          <a:lstStyle/>
          <a:p>
            <a:r>
              <a:rPr lang="en-US" dirty="0">
                <a:hlinkClick r:id="rId2" action="ppaction://hlinksldjump"/>
              </a:rPr>
              <a:t>Return to slide containing original image</a:t>
            </a:r>
            <a:endParaRPr lang="en-US" dirty="0"/>
          </a:p>
        </p:txBody>
      </p:sp>
    </p:spTree>
    <p:extLst>
      <p:ext uri="{BB962C8B-B14F-4D97-AF65-F5344CB8AC3E}">
        <p14:creationId xmlns:p14="http://schemas.microsoft.com/office/powerpoint/2010/main" val="1164612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Funds Flow with Financial Institutions </a:t>
            </a:r>
            <a:r>
              <a:rPr lang="en-US" altLang="en-US" sz="3200" dirty="0"/>
              <a:t>Text Alternative</a:t>
            </a:r>
            <a:endParaRPr lang="en-US" sz="3200" dirty="0"/>
          </a:p>
        </p:txBody>
      </p:sp>
      <p:sp>
        <p:nvSpPr>
          <p:cNvPr id="3" name="Content Placeholder 2"/>
          <p:cNvSpPr>
            <a:spLocks noGrp="1"/>
          </p:cNvSpPr>
          <p:nvPr>
            <p:ph idx="1"/>
          </p:nvPr>
        </p:nvSpPr>
        <p:spPr/>
        <p:txBody>
          <a:bodyPr/>
          <a:lstStyle/>
          <a:p>
            <a:r>
              <a:rPr lang="en-US" sz="2800" dirty="0"/>
              <a:t>The center box is divided and labeled on top FI (brokers) and FI (asset transformers) on bottom. Dotted lines lead from brokers to the left box, Users of funds, and to the right box, suppliers of funds. From Users of funds is a flow for equity and debt securities to asset transformers, then a flow for deposits and insurance policies to suppliers of funds. From these suppliers is a flow of cash back to asset transformers, then another flow of cash to users of funds.</a:t>
            </a:r>
          </a:p>
        </p:txBody>
      </p:sp>
      <p:sp>
        <p:nvSpPr>
          <p:cNvPr id="5" name="Text Placeholder 3"/>
          <p:cNvSpPr>
            <a:spLocks noGrp="1"/>
          </p:cNvSpPr>
          <p:nvPr>
            <p:ph type="body" sz="quarter" idx="13"/>
          </p:nvPr>
        </p:nvSpPr>
        <p:spPr/>
        <p:txBody>
          <a:bodyPr/>
          <a:lstStyle/>
          <a:p>
            <a:r>
              <a:rPr lang="en-US" dirty="0">
                <a:hlinkClick r:id="rId2" action="ppaction://hlinksldjump"/>
              </a:rPr>
              <a:t>Return to slide containing original image</a:t>
            </a:r>
            <a:endParaRPr lang="en-US" dirty="0"/>
          </a:p>
        </p:txBody>
      </p:sp>
    </p:spTree>
    <p:extLst>
      <p:ext uri="{BB962C8B-B14F-4D97-AF65-F5344CB8AC3E}">
        <p14:creationId xmlns:p14="http://schemas.microsoft.com/office/powerpoint/2010/main" val="6692194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Nominal Interest Rates versus Inflation </a:t>
            </a:r>
            <a:r>
              <a:rPr lang="en-US" altLang="en-US" sz="3200" dirty="0"/>
              <a:t>Text Alternative</a:t>
            </a:r>
            <a:endParaRPr lang="en-US" sz="3200" dirty="0"/>
          </a:p>
        </p:txBody>
      </p:sp>
      <p:sp>
        <p:nvSpPr>
          <p:cNvPr id="3" name="Content Placeholder 2"/>
          <p:cNvSpPr>
            <a:spLocks noGrp="1"/>
          </p:cNvSpPr>
          <p:nvPr>
            <p:ph idx="1"/>
          </p:nvPr>
        </p:nvSpPr>
        <p:spPr/>
        <p:txBody>
          <a:bodyPr/>
          <a:lstStyle/>
          <a:p>
            <a:r>
              <a:rPr lang="en-US" sz="2800" dirty="0"/>
              <a:t>The trend for the two graphs follow a similar pattern: low in the 60s, then a peak in 1974, followed by a sharp drop in 1976, followed by a sharp peak again by 1980. From then a somewhat steady decrease continues to 2014 and a slight incline creeping up through 2018.</a:t>
            </a:r>
          </a:p>
        </p:txBody>
      </p:sp>
      <p:sp>
        <p:nvSpPr>
          <p:cNvPr id="5" name="Text Placeholder 3"/>
          <p:cNvSpPr>
            <a:spLocks noGrp="1"/>
          </p:cNvSpPr>
          <p:nvPr>
            <p:ph type="body" sz="quarter" idx="13"/>
          </p:nvPr>
        </p:nvSpPr>
        <p:spPr/>
        <p:txBody>
          <a:bodyPr/>
          <a:lstStyle/>
          <a:p>
            <a:r>
              <a:rPr lang="en-US" dirty="0">
                <a:hlinkClick r:id="rId2" action="ppaction://hlinksldjump"/>
              </a:rPr>
              <a:t>Return to slide containing original image</a:t>
            </a:r>
            <a:endParaRPr lang="en-US" dirty="0"/>
          </a:p>
        </p:txBody>
      </p:sp>
    </p:spTree>
    <p:extLst>
      <p:ext uri="{BB962C8B-B14F-4D97-AF65-F5344CB8AC3E}">
        <p14:creationId xmlns:p14="http://schemas.microsoft.com/office/powerpoint/2010/main" val="19214717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Default Risk Premiums on Corporate Bonds </a:t>
            </a:r>
            <a:r>
              <a:rPr lang="en-US" altLang="en-US" sz="3200" dirty="0"/>
              <a:t>Text Alternative</a:t>
            </a:r>
            <a:endParaRPr lang="en-US" sz="3200" dirty="0"/>
          </a:p>
        </p:txBody>
      </p:sp>
      <p:sp>
        <p:nvSpPr>
          <p:cNvPr id="3" name="Content Placeholder 2"/>
          <p:cNvSpPr>
            <a:spLocks noGrp="1"/>
          </p:cNvSpPr>
          <p:nvPr>
            <p:ph idx="1"/>
          </p:nvPr>
        </p:nvSpPr>
        <p:spPr/>
        <p:txBody>
          <a:bodyPr/>
          <a:lstStyle/>
          <a:p>
            <a:r>
              <a:rPr lang="en-US" sz="2800" dirty="0"/>
              <a:t>The trend for the two graphs follow a similar pattern, with the Baa remaining about 1% above the </a:t>
            </a:r>
            <a:r>
              <a:rPr lang="en-US" sz="2800" dirty="0" err="1"/>
              <a:t>Aaa</a:t>
            </a:r>
            <a:r>
              <a:rPr lang="en-US" sz="2800" dirty="0"/>
              <a:t> risk premium.</a:t>
            </a:r>
          </a:p>
        </p:txBody>
      </p:sp>
      <p:sp>
        <p:nvSpPr>
          <p:cNvPr id="5" name="Text Placeholder 3"/>
          <p:cNvSpPr>
            <a:spLocks noGrp="1"/>
          </p:cNvSpPr>
          <p:nvPr>
            <p:ph type="body" sz="quarter" idx="13"/>
          </p:nvPr>
        </p:nvSpPr>
        <p:spPr/>
        <p:txBody>
          <a:bodyPr/>
          <a:lstStyle/>
          <a:p>
            <a:r>
              <a:rPr lang="en-US" dirty="0">
                <a:hlinkClick r:id="rId2" action="ppaction://hlinksldjump"/>
              </a:rPr>
              <a:t>Return to slide containing original image</a:t>
            </a:r>
            <a:endParaRPr lang="en-US" dirty="0"/>
          </a:p>
        </p:txBody>
      </p:sp>
    </p:spTree>
    <p:extLst>
      <p:ext uri="{BB962C8B-B14F-4D97-AF65-F5344CB8AC3E}">
        <p14:creationId xmlns:p14="http://schemas.microsoft.com/office/powerpoint/2010/main" val="3754692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Primary Market Transfer of Funds</a:t>
            </a:r>
          </a:p>
        </p:txBody>
      </p:sp>
      <p:pic>
        <p:nvPicPr>
          <p:cNvPr id="8" name="Picture 2" descr="A flowchart of Primary Markets, where new issues of financial instruments are offered for sale."/>
          <p:cNvPicPr>
            <a:picLocks noGrp="1" noChangeAspect="1"/>
          </p:cNvPicPr>
          <p:nvPr>
            <p:ph idx="1"/>
          </p:nvPr>
        </p:nvPicPr>
        <p:blipFill>
          <a:blip r:embed="rId2" cstate="hqprint">
            <a:extLst>
              <a:ext uri="{28A0092B-C50C-407E-A947-70E740481C1C}">
                <a14:useLocalDpi xmlns:a14="http://schemas.microsoft.com/office/drawing/2010/main" val="0"/>
              </a:ext>
            </a:extLst>
          </a:blip>
          <a:stretch>
            <a:fillRect/>
          </a:stretch>
        </p:blipFill>
        <p:spPr>
          <a:xfrm>
            <a:off x="457200" y="1981200"/>
            <a:ext cx="8229600" cy="3522605"/>
          </a:xfrm>
        </p:spPr>
      </p:pic>
      <p:sp>
        <p:nvSpPr>
          <p:cNvPr id="3" name="Text Placeholder 3"/>
          <p:cNvSpPr>
            <a:spLocks noGrp="1"/>
          </p:cNvSpPr>
          <p:nvPr>
            <p:ph type="body" sz="quarter" idx="13"/>
          </p:nvPr>
        </p:nvSpPr>
        <p:spPr/>
        <p:txBody>
          <a:bodyPr/>
          <a:lstStyle/>
          <a:p>
            <a:r>
              <a:rPr lang="en-US" dirty="0">
                <a:hlinkClick r:id="rId3" action="ppaction://hlinksldjump"/>
              </a:rPr>
              <a:t>Access the text alternative for these images</a:t>
            </a:r>
            <a:endParaRPr lang="en-US" dirty="0"/>
          </a:p>
        </p:txBody>
      </p:sp>
    </p:spTree>
    <p:extLst>
      <p:ext uri="{BB962C8B-B14F-4D97-AF65-F5344CB8AC3E}">
        <p14:creationId xmlns:p14="http://schemas.microsoft.com/office/powerpoint/2010/main" val="36560182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Secondary Markets</a:t>
            </a:r>
            <a:endParaRPr lang="en-US" sz="1500" dirty="0"/>
          </a:p>
        </p:txBody>
      </p:sp>
      <p:sp>
        <p:nvSpPr>
          <p:cNvPr id="3" name="Content Placeholder 2"/>
          <p:cNvSpPr>
            <a:spLocks noGrp="1"/>
          </p:cNvSpPr>
          <p:nvPr>
            <p:ph idx="1"/>
          </p:nvPr>
        </p:nvSpPr>
        <p:spPr>
          <a:xfrm>
            <a:off x="443625" y="1295400"/>
            <a:ext cx="8229600" cy="5105400"/>
          </a:xfrm>
        </p:spPr>
        <p:txBody>
          <a:bodyPr/>
          <a:lstStyle/>
          <a:p>
            <a:r>
              <a:rPr lang="en-US" altLang="en-US" dirty="0"/>
              <a:t>Markets that trade financial instruments once they are issued are called </a:t>
            </a:r>
            <a:r>
              <a:rPr lang="en-US" altLang="en-US" b="1" dirty="0"/>
              <a:t>secondary markets.</a:t>
            </a:r>
          </a:p>
          <a:p>
            <a:pPr lvl="1"/>
            <a:r>
              <a:rPr lang="en-US" altLang="en-US" dirty="0"/>
              <a:t>For example, NYSE and NASDAQ.</a:t>
            </a:r>
          </a:p>
          <a:p>
            <a:pPr lvl="1"/>
            <a:r>
              <a:rPr lang="en-US" altLang="en-US" dirty="0"/>
              <a:t>Centralized marketplace.</a:t>
            </a:r>
          </a:p>
          <a:p>
            <a:pPr lvl="1"/>
            <a:r>
              <a:rPr lang="en-US" altLang="en-US" dirty="0"/>
              <a:t>Securities traded after issue.</a:t>
            </a:r>
          </a:p>
          <a:p>
            <a:pPr lvl="1"/>
            <a:r>
              <a:rPr lang="en-US" altLang="en-US" dirty="0"/>
              <a:t>Provide liquidity and diversification benefits for investors.</a:t>
            </a:r>
          </a:p>
          <a:p>
            <a:pPr lvl="1"/>
            <a:r>
              <a:rPr lang="en-US" altLang="en-US" dirty="0"/>
              <a:t>Security valuation information for issuers.</a:t>
            </a:r>
          </a:p>
        </p:txBody>
      </p:sp>
    </p:spTree>
    <p:extLst>
      <p:ext uri="{BB962C8B-B14F-4D97-AF65-F5344CB8AC3E}">
        <p14:creationId xmlns:p14="http://schemas.microsoft.com/office/powerpoint/2010/main" val="8485440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Secondary Market Transfer of Funds</a:t>
            </a:r>
          </a:p>
        </p:txBody>
      </p:sp>
      <p:pic>
        <p:nvPicPr>
          <p:cNvPr id="4" name="Picture 2" descr="A flowchart of Secondary Markets, where financial instruments, once issued, are traded."/>
          <p:cNvPicPr>
            <a:picLocks noGrp="1" noChangeAspect="1"/>
          </p:cNvPicPr>
          <p:nvPr>
            <p:ph idx="1"/>
          </p:nvPr>
        </p:nvPicPr>
        <p:blipFill>
          <a:blip r:embed="rId2" cstate="hqprint">
            <a:extLst>
              <a:ext uri="{28A0092B-C50C-407E-A947-70E740481C1C}">
                <a14:useLocalDpi xmlns:a14="http://schemas.microsoft.com/office/drawing/2010/main" val="0"/>
              </a:ext>
            </a:extLst>
          </a:blip>
          <a:stretch>
            <a:fillRect/>
          </a:stretch>
        </p:blipFill>
        <p:spPr>
          <a:xfrm>
            <a:off x="457200" y="2286000"/>
            <a:ext cx="8229600" cy="3038030"/>
          </a:xfrm>
        </p:spPr>
      </p:pic>
      <p:sp>
        <p:nvSpPr>
          <p:cNvPr id="5" name="Text Placeholder 3"/>
          <p:cNvSpPr>
            <a:spLocks noGrp="1"/>
          </p:cNvSpPr>
          <p:nvPr>
            <p:ph type="body" sz="quarter" idx="13"/>
          </p:nvPr>
        </p:nvSpPr>
        <p:spPr>
          <a:xfrm>
            <a:off x="3108960" y="6477000"/>
            <a:ext cx="2926080" cy="182880"/>
          </a:xfrm>
        </p:spPr>
        <p:txBody>
          <a:bodyPr/>
          <a:lstStyle/>
          <a:p>
            <a:r>
              <a:rPr lang="en-US" dirty="0">
                <a:hlinkClick r:id="rId3" action="ppaction://hlinksldjump"/>
              </a:rPr>
              <a:t>Access the text alternative for these images</a:t>
            </a:r>
            <a:endParaRPr lang="en-US" dirty="0"/>
          </a:p>
        </p:txBody>
      </p:sp>
    </p:spTree>
    <p:extLst>
      <p:ext uri="{BB962C8B-B14F-4D97-AF65-F5344CB8AC3E}">
        <p14:creationId xmlns:p14="http://schemas.microsoft.com/office/powerpoint/2010/main" val="6979217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Money Markets versus Capital Markets</a:t>
            </a:r>
            <a:endParaRPr lang="en-US" sz="1500" dirty="0"/>
          </a:p>
        </p:txBody>
      </p:sp>
      <p:sp>
        <p:nvSpPr>
          <p:cNvPr id="3" name="Content Placeholder 2"/>
          <p:cNvSpPr>
            <a:spLocks noGrp="1"/>
          </p:cNvSpPr>
          <p:nvPr>
            <p:ph idx="1"/>
          </p:nvPr>
        </p:nvSpPr>
        <p:spPr>
          <a:xfrm>
            <a:off x="443625" y="1295400"/>
            <a:ext cx="8229600" cy="5105400"/>
          </a:xfrm>
        </p:spPr>
        <p:txBody>
          <a:bodyPr/>
          <a:lstStyle/>
          <a:p>
            <a:r>
              <a:rPr lang="en-US" altLang="en-US" b="1" dirty="0"/>
              <a:t>Money markets </a:t>
            </a:r>
            <a:r>
              <a:rPr lang="en-US" altLang="en-US" dirty="0"/>
              <a:t>trade debt securities or instruments with maturities of less than one year.</a:t>
            </a:r>
          </a:p>
          <a:p>
            <a:r>
              <a:rPr lang="en-US" altLang="en-US" b="1" dirty="0"/>
              <a:t>Capital markets </a:t>
            </a:r>
            <a:r>
              <a:rPr lang="en-US" altLang="en-US" dirty="0"/>
              <a:t>trade debt and equity instruments with maturities greater than one year.</a:t>
            </a:r>
          </a:p>
        </p:txBody>
      </p:sp>
    </p:spTree>
    <p:extLst>
      <p:ext uri="{BB962C8B-B14F-4D97-AF65-F5344CB8AC3E}">
        <p14:creationId xmlns:p14="http://schemas.microsoft.com/office/powerpoint/2010/main" val="14291954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400" dirty="0"/>
              <a:t>Money versus Capital Market Maturities</a:t>
            </a:r>
          </a:p>
        </p:txBody>
      </p:sp>
      <p:pic>
        <p:nvPicPr>
          <p:cNvPr id="5" name="Picture 2" descr="A diagram of a timeline for capital market securities to maturity."/>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28638" y="2824162"/>
            <a:ext cx="8058150" cy="1819275"/>
          </a:xfrm>
        </p:spPr>
      </p:pic>
      <p:sp>
        <p:nvSpPr>
          <p:cNvPr id="4" name="Text Placeholder 3"/>
          <p:cNvSpPr>
            <a:spLocks noGrp="1"/>
          </p:cNvSpPr>
          <p:nvPr>
            <p:ph type="body" sz="quarter" idx="13"/>
          </p:nvPr>
        </p:nvSpPr>
        <p:spPr>
          <a:xfrm>
            <a:off x="3108960" y="6477000"/>
            <a:ext cx="2926080" cy="182880"/>
          </a:xfrm>
        </p:spPr>
        <p:txBody>
          <a:bodyPr/>
          <a:lstStyle/>
          <a:p>
            <a:r>
              <a:rPr lang="en-US" dirty="0">
                <a:hlinkClick r:id="rId3" action="ppaction://hlinksldjump"/>
              </a:rPr>
              <a:t>Access the text alternative for these images</a:t>
            </a:r>
            <a:endParaRPr lang="en-US" dirty="0"/>
          </a:p>
        </p:txBody>
      </p:sp>
    </p:spTree>
    <p:extLst>
      <p:ext uri="{BB962C8B-B14F-4D97-AF65-F5344CB8AC3E}">
        <p14:creationId xmlns:p14="http://schemas.microsoft.com/office/powerpoint/2010/main" val="899403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Money Market Instruments</a:t>
            </a:r>
            <a:endParaRPr lang="en-US" sz="1500" dirty="0"/>
          </a:p>
        </p:txBody>
      </p:sp>
      <p:sp>
        <p:nvSpPr>
          <p:cNvPr id="3" name="Content Placeholder 2"/>
          <p:cNvSpPr>
            <a:spLocks noGrp="1"/>
          </p:cNvSpPr>
          <p:nvPr>
            <p:ph idx="1"/>
          </p:nvPr>
        </p:nvSpPr>
        <p:spPr>
          <a:xfrm>
            <a:off x="443625" y="1295400"/>
            <a:ext cx="8229600" cy="5120640"/>
          </a:xfrm>
          <a:solidFill>
            <a:srgbClr val="FFFCDD"/>
          </a:solidFill>
        </p:spPr>
        <p:txBody>
          <a:bodyPr/>
          <a:lstStyle/>
          <a:p>
            <a:pPr>
              <a:spcBef>
                <a:spcPts val="1000"/>
              </a:spcBef>
            </a:pPr>
            <a:r>
              <a:rPr lang="en-US" sz="2000" b="1" dirty="0"/>
              <a:t>Treasury bills: </a:t>
            </a:r>
            <a:r>
              <a:rPr lang="en-US" sz="2000" dirty="0"/>
              <a:t>Short-term U.S. government obligations.</a:t>
            </a:r>
          </a:p>
          <a:p>
            <a:pPr>
              <a:spcBef>
                <a:spcPts val="1000"/>
              </a:spcBef>
            </a:pPr>
            <a:r>
              <a:rPr lang="en-US" sz="2000" b="1" dirty="0"/>
              <a:t>Federal funds: </a:t>
            </a:r>
            <a:r>
              <a:rPr lang="en-US" sz="2000" dirty="0"/>
              <a:t>Short-term funds transferred between financial institutions, usually for no more than one day.</a:t>
            </a:r>
          </a:p>
          <a:p>
            <a:pPr>
              <a:spcBef>
                <a:spcPts val="1000"/>
              </a:spcBef>
            </a:pPr>
            <a:r>
              <a:rPr lang="en-US" sz="2000" b="1" dirty="0"/>
              <a:t>Repurchase agreements (repos): </a:t>
            </a:r>
            <a:r>
              <a:rPr lang="en-US" sz="2000" dirty="0"/>
              <a:t>Agreements involving security sales by one party to another, with the promise to reverse the transaction at a specified date and price, usually at a discounted price.</a:t>
            </a:r>
          </a:p>
          <a:p>
            <a:pPr>
              <a:spcBef>
                <a:spcPts val="1000"/>
              </a:spcBef>
            </a:pPr>
            <a:r>
              <a:rPr lang="en-US" sz="2000" b="1" dirty="0"/>
              <a:t>Commercial paper: </a:t>
            </a:r>
            <a:r>
              <a:rPr lang="en-US" sz="2000" dirty="0"/>
              <a:t>Short-term unsecured promissory notes that companies issue to raise short-term cash (sometimes called </a:t>
            </a:r>
            <a:r>
              <a:rPr lang="en-US" sz="2000" i="1" dirty="0"/>
              <a:t>Paper</a:t>
            </a:r>
            <a:r>
              <a:rPr lang="en-US" sz="2000" dirty="0"/>
              <a:t>).</a:t>
            </a:r>
          </a:p>
          <a:p>
            <a:pPr>
              <a:spcBef>
                <a:spcPts val="1000"/>
              </a:spcBef>
            </a:pPr>
            <a:r>
              <a:rPr lang="en-US" sz="2000" b="1" dirty="0"/>
              <a:t>Negotiable certificates of deposit: </a:t>
            </a:r>
            <a:r>
              <a:rPr lang="en-US" sz="2000" dirty="0"/>
              <a:t>Bank-issued time deposits that specify an interest rate and maturity date and are negotiable—that is, traded on an exchange. Their face value is usually at least $100,000.</a:t>
            </a:r>
          </a:p>
          <a:p>
            <a:pPr>
              <a:spcBef>
                <a:spcPts val="1000"/>
              </a:spcBef>
            </a:pPr>
            <a:r>
              <a:rPr lang="en-US" sz="2000" b="1" dirty="0"/>
              <a:t>Banker acceptances (BAs): </a:t>
            </a:r>
            <a:r>
              <a:rPr lang="en-US" sz="2000" dirty="0"/>
              <a:t>Bank-guaranteed time drafts payable to a vendor of goods.</a:t>
            </a:r>
          </a:p>
        </p:txBody>
      </p:sp>
    </p:spTree>
    <p:extLst>
      <p:ext uri="{BB962C8B-B14F-4D97-AF65-F5344CB8AC3E}">
        <p14:creationId xmlns:p14="http://schemas.microsoft.com/office/powerpoint/2010/main" val="2677839037"/>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9e PPT design template">
  <a:themeElements>
    <a:clrScheme name="Custom 65">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214E91"/>
      </a:hlink>
      <a:folHlink>
        <a:srgbClr val="214E91"/>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MHHE_Accessible_PPT_Template-v4</Template>
  <TotalTime>3261</TotalTime>
  <Words>1823</Words>
  <Application>Microsoft Office PowerPoint</Application>
  <PresentationFormat>On-screen Show (4:3)</PresentationFormat>
  <Paragraphs>132</Paragraphs>
  <Slides>34</Slides>
  <Notes>1</Notes>
  <HiddenSlides>7</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34</vt:i4>
      </vt:variant>
    </vt:vector>
  </HeadingPairs>
  <TitlesOfParts>
    <vt:vector size="42" baseType="lpstr">
      <vt:lpstr>Arial</vt:lpstr>
      <vt:lpstr>ArumSans Bd</vt:lpstr>
      <vt:lpstr>ArumSans Bold</vt:lpstr>
      <vt:lpstr>ArumSans Regular</vt:lpstr>
      <vt:lpstr>Calibri</vt:lpstr>
      <vt:lpstr>FIRST, BREAK, LAST slides </vt:lpstr>
      <vt:lpstr>9e PPT design template</vt:lpstr>
      <vt:lpstr>Equation</vt:lpstr>
      <vt:lpstr>Finance</vt:lpstr>
      <vt:lpstr>Financial Markets</vt:lpstr>
      <vt:lpstr>Primary Markets</vt:lpstr>
      <vt:lpstr>Primary Market Transfer of Funds</vt:lpstr>
      <vt:lpstr>Secondary Markets</vt:lpstr>
      <vt:lpstr>Secondary Market Transfer of Funds</vt:lpstr>
      <vt:lpstr>Money Markets versus Capital Markets</vt:lpstr>
      <vt:lpstr>Money versus Capital Market Maturities</vt:lpstr>
      <vt:lpstr>Money Market Instruments</vt:lpstr>
      <vt:lpstr>Capital Market Instruments</vt:lpstr>
      <vt:lpstr>Other Markets</vt:lpstr>
      <vt:lpstr>Other Markets – Derivatives</vt:lpstr>
      <vt:lpstr>Financial Institutions</vt:lpstr>
      <vt:lpstr>Unique Economic Functions Performed by FIs</vt:lpstr>
      <vt:lpstr>Funds Flow with Financial Institutions</vt:lpstr>
      <vt:lpstr>Interest Rates and the Loanable Funds Theory</vt:lpstr>
      <vt:lpstr>Supply of and Demand for Loanable Funds</vt:lpstr>
      <vt:lpstr>Factors that Influence Interest Rates for Individual Securities</vt:lpstr>
      <vt:lpstr>Inflation</vt:lpstr>
      <vt:lpstr>Real Risk-Free Rate</vt:lpstr>
      <vt:lpstr>Nominal Interest Rates versus Inflation</vt:lpstr>
      <vt:lpstr>Default or Credit Risk</vt:lpstr>
      <vt:lpstr>Default Risk Premiums on Corporate Bonds</vt:lpstr>
      <vt:lpstr>Liquidity Risk</vt:lpstr>
      <vt:lpstr>Special Provisions and Term to Maturity</vt:lpstr>
      <vt:lpstr>Three Yield-Curve Theories</vt:lpstr>
      <vt:lpstr>Forecasting Interest Rates</vt:lpstr>
      <vt:lpstr>Accessibility Content: Text Alternatives for Images</vt:lpstr>
      <vt:lpstr>Primary Market Transfer of Funds Text Alternative</vt:lpstr>
      <vt:lpstr>Secondary Market Transfer of Funds Text Alternative</vt:lpstr>
      <vt:lpstr>Money versus Capital Market Maturities Text Alternative</vt:lpstr>
      <vt:lpstr>Funds Flow with Financial Institutions Text Alternative</vt:lpstr>
      <vt:lpstr>Nominal Interest Rates versus Inflation Text Alternative</vt:lpstr>
      <vt:lpstr>Default Risk Premiums on Corporate Bonds Text Alternative</vt:lpstr>
    </vt:vector>
  </TitlesOfParts>
  <Company>The McGraw-Hill Companies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Start With 1 of These Slides</dc:title>
  <dc:creator>Hahn, Sandra</dc:creator>
  <cp:lastModifiedBy>Becky Wills</cp:lastModifiedBy>
  <cp:revision>552</cp:revision>
  <dcterms:created xsi:type="dcterms:W3CDTF">2017-12-05T17:18:18Z</dcterms:created>
  <dcterms:modified xsi:type="dcterms:W3CDTF">2019-03-28T14:29:49Z</dcterms:modified>
</cp:coreProperties>
</file>