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40"/>
  </p:notesMasterIdLst>
  <p:handoutMasterIdLst>
    <p:handoutMasterId r:id="rId41"/>
  </p:handoutMasterIdLst>
  <p:sldIdLst>
    <p:sldId id="273" r:id="rId3"/>
    <p:sldId id="274" r:id="rId4"/>
    <p:sldId id="318" r:id="rId5"/>
    <p:sldId id="275" r:id="rId6"/>
    <p:sldId id="333" r:id="rId7"/>
    <p:sldId id="334" r:id="rId8"/>
    <p:sldId id="335" r:id="rId9"/>
    <p:sldId id="336" r:id="rId10"/>
    <p:sldId id="337" r:id="rId11"/>
    <p:sldId id="338" r:id="rId12"/>
    <p:sldId id="339" r:id="rId13"/>
    <p:sldId id="277" r:id="rId14"/>
    <p:sldId id="340" r:id="rId15"/>
    <p:sldId id="341" r:id="rId16"/>
    <p:sldId id="342" r:id="rId17"/>
    <p:sldId id="343" r:id="rId18"/>
    <p:sldId id="344" r:id="rId19"/>
    <p:sldId id="345" r:id="rId20"/>
    <p:sldId id="346" r:id="rId21"/>
    <p:sldId id="320" r:id="rId22"/>
    <p:sldId id="347" r:id="rId23"/>
    <p:sldId id="278" r:id="rId24"/>
    <p:sldId id="321" r:id="rId25"/>
    <p:sldId id="348" r:id="rId26"/>
    <p:sldId id="322" r:id="rId27"/>
    <p:sldId id="349" r:id="rId28"/>
    <p:sldId id="350" r:id="rId29"/>
    <p:sldId id="351" r:id="rId30"/>
    <p:sldId id="352" r:id="rId31"/>
    <p:sldId id="353" r:id="rId32"/>
    <p:sldId id="354" r:id="rId33"/>
    <p:sldId id="355" r:id="rId34"/>
    <p:sldId id="356" r:id="rId35"/>
    <p:sldId id="357" r:id="rId36"/>
    <p:sldId id="358" r:id="rId37"/>
    <p:sldId id="317" r:id="rId38"/>
    <p:sldId id="316"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FFE6A1B5-3EA5-44AB-AFA4-F3A63A9571D5}">
          <p14:sldIdLst>
            <p14:sldId id="273"/>
            <p14:sldId id="274"/>
            <p14:sldId id="318"/>
            <p14:sldId id="275"/>
            <p14:sldId id="333"/>
            <p14:sldId id="334"/>
            <p14:sldId id="335"/>
            <p14:sldId id="336"/>
            <p14:sldId id="337"/>
            <p14:sldId id="338"/>
            <p14:sldId id="339"/>
            <p14:sldId id="277"/>
            <p14:sldId id="340"/>
            <p14:sldId id="341"/>
            <p14:sldId id="342"/>
            <p14:sldId id="343"/>
            <p14:sldId id="344"/>
            <p14:sldId id="345"/>
            <p14:sldId id="346"/>
            <p14:sldId id="320"/>
            <p14:sldId id="347"/>
            <p14:sldId id="278"/>
            <p14:sldId id="321"/>
            <p14:sldId id="348"/>
            <p14:sldId id="322"/>
            <p14:sldId id="349"/>
            <p14:sldId id="350"/>
            <p14:sldId id="351"/>
            <p14:sldId id="352"/>
            <p14:sldId id="353"/>
            <p14:sldId id="354"/>
            <p14:sldId id="355"/>
            <p14:sldId id="356"/>
            <p14:sldId id="357"/>
            <p14:sldId id="358"/>
          </p14:sldIdLst>
        </p14:section>
        <p14:section name="Appendix: Image Descriptions for Unsighted Students" id="{FCEA2F57-A407-4BE7-B677-629F34303C19}">
          <p14:sldIdLst>
            <p14:sldId id="317"/>
            <p14:sldId id="316"/>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1DE"/>
    <a:srgbClr val="AAC1D3"/>
    <a:srgbClr val="0A0A32"/>
    <a:srgbClr val="B60000"/>
    <a:srgbClr val="B44600"/>
    <a:srgbClr val="DDD9C3"/>
    <a:srgbClr val="9BB9EF"/>
    <a:srgbClr val="C6D9F1"/>
    <a:srgbClr val="FCD5B5"/>
    <a:srgbClr val="F9B074"/>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59" autoAdjust="0"/>
    <p:restoredTop sz="95745" autoAdjust="0"/>
  </p:normalViewPr>
  <p:slideViewPr>
    <p:cSldViewPr>
      <p:cViewPr varScale="1">
        <p:scale>
          <a:sx n="122" d="100"/>
          <a:sy n="122" d="100"/>
        </p:scale>
        <p:origin x="444" y="90"/>
      </p:cViewPr>
      <p:guideLst>
        <p:guide orient="horz" pos="3408"/>
        <p:guide orient="horz" pos="3600"/>
        <p:guide orient="horz" pos="912"/>
        <p:guide orient="horz" pos="3360"/>
        <p:guide pos="5616"/>
        <p:guide pos="4320"/>
      </p:guideLst>
    </p:cSldViewPr>
  </p:slideViewPr>
  <p:outlineViewPr>
    <p:cViewPr>
      <p:scale>
        <a:sx n="33" d="100"/>
        <a:sy n="33" d="100"/>
      </p:scale>
      <p:origin x="0" y="-1355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4/3/2019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4/3/2019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270645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4/3/2019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457200" y="1798320"/>
            <a:ext cx="8229600" cy="1097280"/>
          </a:xfrm>
          <a:prstGeom prst="rect">
            <a:avLst/>
          </a:prstGeom>
        </p:spPr>
        <p:txBody>
          <a:bodyPr anchor="ctr"/>
          <a:lstStyle>
            <a:lvl1pPr algn="ctr">
              <a:defRPr sz="3600" b="1">
                <a:solidFill>
                  <a:schemeClr val="tx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457200" y="3124200"/>
            <a:ext cx="8229600" cy="2514600"/>
          </a:xfrm>
          <a:prstGeom prst="rect">
            <a:avLst/>
          </a:prstGeom>
        </p:spPr>
        <p:txBody>
          <a:bodyPr/>
          <a:lstStyle>
            <a:lvl1pPr marL="0" indent="0" algn="ctr">
              <a:spcBef>
                <a:spcPts val="600"/>
              </a:spcBef>
              <a:spcAft>
                <a:spcPts val="600"/>
              </a:spcAft>
              <a:buFont typeface="Arial" panose="020B0604020202020204" pitchFamily="34" charset="0"/>
              <a:buNone/>
              <a:defRPr sz="4000" b="1">
                <a:solidFill>
                  <a:srgbClr val="B44600"/>
                </a:solidFill>
                <a:latin typeface="Arial" panose="020B0604020202020204" pitchFamily="34" charset="0"/>
                <a:ea typeface="Verdana" panose="020B0604030504040204" pitchFamily="34" charset="0"/>
                <a:cs typeface="Arial" panose="020B0604020202020204" pitchFamily="34" charset="0"/>
              </a:defRPr>
            </a:lvl1pPr>
            <a:lvl2pPr marL="457200" indent="-342900">
              <a:spcBef>
                <a:spcPts val="600"/>
              </a:spcBef>
              <a:spcAft>
                <a:spcPts val="600"/>
              </a:spcAft>
              <a:buClr>
                <a:schemeClr val="tx1"/>
              </a:buClr>
              <a:buFont typeface="Arial" panose="020B0604020202020204" pitchFamily="34" charset="0"/>
              <a:buChar char="•"/>
              <a:defRPr sz="2800">
                <a:latin typeface="Arial" panose="020B0604020202020204" pitchFamily="34" charset="0"/>
                <a:ea typeface="Verdana" panose="020B0604030504040204" pitchFamily="34" charset="0"/>
                <a:cs typeface="Arial" panose="020B0604020202020204" pitchFamily="34" charset="0"/>
              </a:defRPr>
            </a:lvl2pPr>
            <a:lvl3pPr marL="822960" indent="-274320">
              <a:spcBef>
                <a:spcPts val="600"/>
              </a:spcBef>
              <a:spcAft>
                <a:spcPts val="600"/>
              </a:spcAft>
              <a:buClr>
                <a:schemeClr val="tx1"/>
              </a:buClr>
              <a:buFont typeface="Arial" panose="020B0604020202020204" pitchFamily="34" charset="0"/>
              <a:buChar char="•"/>
              <a:defRPr sz="2400">
                <a:latin typeface="Arial" panose="020B0604020202020204" pitchFamily="34" charset="0"/>
                <a:ea typeface="Verdana" panose="020B0604030504040204" pitchFamily="34" charset="0"/>
                <a:cs typeface="Arial" panose="020B0604020202020204" pitchFamily="34" charset="0"/>
              </a:defRPr>
            </a:lvl3pPr>
            <a:lvl4pPr marL="1188720" indent="-274320">
              <a:spcBef>
                <a:spcPts val="600"/>
              </a:spcBef>
              <a:spcAft>
                <a:spcPts val="600"/>
              </a:spcAft>
              <a:buClr>
                <a:schemeClr val="tx1"/>
              </a:buClr>
              <a:buFont typeface="Arial" panose="020B0604020202020204" pitchFamily="34" charset="0"/>
              <a:buChar char="•"/>
              <a:defRPr sz="2000">
                <a:latin typeface="Arial" panose="020B0604020202020204" pitchFamily="34" charset="0"/>
                <a:ea typeface="Verdana" panose="020B0604030504040204" pitchFamily="34" charset="0"/>
                <a:cs typeface="Arial" panose="020B0604020202020204" pitchFamily="34" charset="0"/>
              </a:defRPr>
            </a:lvl4pPr>
            <a:lvl5pPr marL="1554480" indent="-228600">
              <a:spcBef>
                <a:spcPts val="600"/>
              </a:spcBef>
              <a:spcAft>
                <a:spcPts val="600"/>
              </a:spcAft>
              <a:buClr>
                <a:schemeClr val="tx1"/>
              </a:buClr>
              <a:buFont typeface="Arial" panose="020B0604020202020204" pitchFamily="34" charset="0"/>
              <a:buChar char="•"/>
              <a:defRPr sz="1600">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79787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5-</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18" r:id="rId6"/>
    <p:sldLayoutId id="2147483923" r:id="rId7"/>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vmlDrawing" Target="../drawings/vmlDrawing5.vml"/><Relationship Id="rId4" Type="http://schemas.openxmlformats.org/officeDocument/2006/relationships/image" Target="../media/image13.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9.xml"/><Relationship Id="rId1" Type="http://schemas.openxmlformats.org/officeDocument/2006/relationships/vmlDrawing" Target="../drawings/vmlDrawing6.vml"/><Relationship Id="rId4" Type="http://schemas.openxmlformats.org/officeDocument/2006/relationships/image" Target="../media/image14.wmf"/></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9.xml"/><Relationship Id="rId1" Type="http://schemas.openxmlformats.org/officeDocument/2006/relationships/vmlDrawing" Target="../drawings/vmlDrawing7.vml"/><Relationship Id="rId4" Type="http://schemas.openxmlformats.org/officeDocument/2006/relationships/image" Target="../media/image16.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9.xml"/><Relationship Id="rId1" Type="http://schemas.openxmlformats.org/officeDocument/2006/relationships/vmlDrawing" Target="../drawings/vmlDrawing8.vml"/><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9.xml"/><Relationship Id="rId1" Type="http://schemas.openxmlformats.org/officeDocument/2006/relationships/vmlDrawing" Target="../drawings/vmlDrawing9.vml"/><Relationship Id="rId4" Type="http://schemas.openxmlformats.org/officeDocument/2006/relationships/image" Target="../media/image16.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9.xml"/><Relationship Id="rId1" Type="http://schemas.openxmlformats.org/officeDocument/2006/relationships/vmlDrawing" Target="../drawings/vmlDrawing10.vml"/><Relationship Id="rId4" Type="http://schemas.openxmlformats.org/officeDocument/2006/relationships/image" Target="../media/image19.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9.xml"/><Relationship Id="rId1" Type="http://schemas.openxmlformats.org/officeDocument/2006/relationships/vmlDrawing" Target="../drawings/vmlDrawing11.vml"/><Relationship Id="rId4" Type="http://schemas.openxmlformats.org/officeDocument/2006/relationships/image" Target="../media/image20.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9.xml"/><Relationship Id="rId1" Type="http://schemas.openxmlformats.org/officeDocument/2006/relationships/vmlDrawing" Target="../drawings/vmlDrawing12.vml"/><Relationship Id="rId4" Type="http://schemas.openxmlformats.org/officeDocument/2006/relationships/image" Target="../media/image22.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9.xml"/><Relationship Id="rId1" Type="http://schemas.openxmlformats.org/officeDocument/2006/relationships/vmlDrawing" Target="../drawings/vmlDrawing13.vml"/><Relationship Id="rId4" Type="http://schemas.openxmlformats.org/officeDocument/2006/relationships/image" Target="../media/image23.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9.xml"/><Relationship Id="rId1" Type="http://schemas.openxmlformats.org/officeDocument/2006/relationships/vmlDrawing" Target="../drawings/vmlDrawing14.vml"/><Relationship Id="rId4" Type="http://schemas.openxmlformats.org/officeDocument/2006/relationships/image" Target="../media/image24.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9.xml"/><Relationship Id="rId1" Type="http://schemas.openxmlformats.org/officeDocument/2006/relationships/vmlDrawing" Target="../drawings/vmlDrawing15.vml"/><Relationship Id="rId4" Type="http://schemas.openxmlformats.org/officeDocument/2006/relationships/image" Target="../media/image25.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9.xml"/><Relationship Id="rId1" Type="http://schemas.openxmlformats.org/officeDocument/2006/relationships/vmlDrawing" Target="../drawings/vmlDrawing16.vml"/><Relationship Id="rId4" Type="http://schemas.openxmlformats.org/officeDocument/2006/relationships/image" Target="../media/image26.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9.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9.xml"/><Relationship Id="rId1" Type="http://schemas.openxmlformats.org/officeDocument/2006/relationships/vmlDrawing" Target="../drawings/vmlDrawing3.vml"/><Relationship Id="rId4" Type="http://schemas.openxmlformats.org/officeDocument/2006/relationships/image" Target="../media/image8.wmf"/></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9.xml"/><Relationship Id="rId1" Type="http://schemas.openxmlformats.org/officeDocument/2006/relationships/vmlDrawing" Target="../drawings/vmlDrawing4.vml"/><Relationship Id="rId4" Type="http://schemas.openxmlformats.org/officeDocument/2006/relationships/image" Target="../media/image1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5</a:t>
            </a:r>
          </a:p>
        </p:txBody>
      </p:sp>
      <p:sp>
        <p:nvSpPr>
          <p:cNvPr id="13" name="Content Placeholder 5"/>
          <p:cNvSpPr>
            <a:spLocks noGrp="1"/>
          </p:cNvSpPr>
          <p:nvPr>
            <p:ph sz="quarter" idx="15"/>
          </p:nvPr>
        </p:nvSpPr>
        <p:spPr/>
        <p:txBody>
          <a:bodyPr/>
          <a:lstStyle/>
          <a:p>
            <a:r>
              <a:rPr lang="en-US" dirty="0"/>
              <a:t>Time Value of Money 2: Analyzing Annuity Cash Flows</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476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FV – Multiple Annuities Example</a:t>
            </a:r>
            <a:r>
              <a:rPr lang="en-US" sz="1700" dirty="0"/>
              <a:t> 1</a:t>
            </a:r>
          </a:p>
        </p:txBody>
      </p:sp>
      <p:sp>
        <p:nvSpPr>
          <p:cNvPr id="3" name="Content Placeholder 2"/>
          <p:cNvSpPr>
            <a:spLocks noGrp="1"/>
          </p:cNvSpPr>
          <p:nvPr>
            <p:ph idx="1"/>
          </p:nvPr>
        </p:nvSpPr>
        <p:spPr/>
        <p:txBody>
          <a:bodyPr/>
          <a:lstStyle/>
          <a:p>
            <a:r>
              <a:rPr lang="en-US" altLang="en-US" dirty="0"/>
              <a:t>Assumptions.</a:t>
            </a:r>
          </a:p>
          <a:p>
            <a:pPr lvl="1"/>
            <a:r>
              <a:rPr lang="en-US" altLang="en-US" dirty="0"/>
              <a:t>Invest $100 at end of years 1 to 3 at 8%.</a:t>
            </a:r>
          </a:p>
          <a:p>
            <a:pPr lvl="1"/>
            <a:r>
              <a:rPr lang="en-US" altLang="en-US" dirty="0"/>
              <a:t>Invest $150 at end of years 4 to 5 at 8%.</a:t>
            </a:r>
          </a:p>
        </p:txBody>
      </p:sp>
      <p:pic>
        <p:nvPicPr>
          <p:cNvPr id="8" name="Picture 3" descr="A timeline with periods 0-5 years and cash flow. PV =  –100 at times 1-5 another –50 at years 4 and 5, and FV = ? at time 5; 8% interest.&#10;"/>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442913" y="4097561"/>
            <a:ext cx="8229600" cy="1329878"/>
          </a:xfrm>
          <a:prstGeom prst="rect">
            <a:avLst/>
          </a:prstGeom>
          <a:noFill/>
          <a:ln>
            <a:noFill/>
          </a:ln>
          <a:effectLst>
            <a:outerShdw blurRad="50800" dist="38100" dir="2700000" algn="tl"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328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FV – Multiple Annuities Example</a:t>
            </a:r>
            <a:r>
              <a:rPr lang="en-US" sz="1700" dirty="0"/>
              <a:t> 2</a:t>
            </a:r>
          </a:p>
        </p:txBody>
      </p:sp>
      <p:sp>
        <p:nvSpPr>
          <p:cNvPr id="3" name="Content Placeholder 2"/>
          <p:cNvSpPr>
            <a:spLocks noGrp="1"/>
          </p:cNvSpPr>
          <p:nvPr>
            <p:ph idx="1"/>
          </p:nvPr>
        </p:nvSpPr>
        <p:spPr>
          <a:xfrm>
            <a:off x="443625" y="1295400"/>
            <a:ext cx="8321040" cy="609600"/>
          </a:xfrm>
        </p:spPr>
        <p:txBody>
          <a:bodyPr/>
          <a:lstStyle/>
          <a:p>
            <a:r>
              <a:rPr lang="en-US" altLang="en-US" sz="2800" dirty="0"/>
              <a:t>Step 1 (same as FV of level cash flows calculation).</a:t>
            </a:r>
          </a:p>
        </p:txBody>
      </p:sp>
      <p:pic>
        <p:nvPicPr>
          <p:cNvPr id="5" name="Picture 3" descr="Equation from bottom of text page 147 determining $586.66 as the future value of annuity is linked to Step 2, the equation at the bottom of text page 149, resulting in $104 future value of annuity. Step 3 is to add the sums together where future value of both is $690.66."/>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442913" y="2326953"/>
            <a:ext cx="8229600" cy="3616647"/>
          </a:xfrm>
        </p:spPr>
      </p:pic>
    </p:spTree>
    <p:extLst>
      <p:ext uri="{BB962C8B-B14F-4D97-AF65-F5344CB8AC3E}">
        <p14:creationId xmlns:p14="http://schemas.microsoft.com/office/powerpoint/2010/main" val="1187797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Present Value of Multiple Cash Flows</a:t>
            </a:r>
          </a:p>
        </p:txBody>
      </p:sp>
      <p:sp>
        <p:nvSpPr>
          <p:cNvPr id="3" name="Content Placeholder 2"/>
          <p:cNvSpPr>
            <a:spLocks noGrp="1"/>
          </p:cNvSpPr>
          <p:nvPr>
            <p:ph idx="1"/>
          </p:nvPr>
        </p:nvSpPr>
        <p:spPr>
          <a:xfrm>
            <a:off x="443625" y="1295400"/>
            <a:ext cx="8229600" cy="5181600"/>
          </a:xfrm>
        </p:spPr>
        <p:txBody>
          <a:bodyPr/>
          <a:lstStyle/>
          <a:p>
            <a:r>
              <a:rPr lang="en-US" altLang="en-US" dirty="0"/>
              <a:t>The FV concept is useful to understand how to build wealth for the future.</a:t>
            </a:r>
          </a:p>
          <a:p>
            <a:r>
              <a:rPr lang="en-US" altLang="en-US" dirty="0"/>
              <a:t>The PV concept will help most particularly for personal applications, such as evaluating loans and business applications.</a:t>
            </a:r>
          </a:p>
          <a:p>
            <a:pPr lvl="1"/>
            <a:r>
              <a:rPr lang="en-US" altLang="en-US" dirty="0"/>
              <a:t>For example, car and home mortgage loans.</a:t>
            </a:r>
          </a:p>
          <a:p>
            <a:pPr lvl="1"/>
            <a:r>
              <a:rPr lang="en-US" altLang="en-US" dirty="0"/>
              <a:t>For example, determining the value of business opportunities.</a:t>
            </a:r>
          </a:p>
        </p:txBody>
      </p:sp>
    </p:spTree>
    <p:extLst>
      <p:ext uri="{BB962C8B-B14F-4D97-AF65-F5344CB8AC3E}">
        <p14:creationId xmlns:p14="http://schemas.microsoft.com/office/powerpoint/2010/main" val="27498095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Present Value – Several Cash Flows</a:t>
            </a:r>
          </a:p>
        </p:txBody>
      </p:sp>
      <p:sp>
        <p:nvSpPr>
          <p:cNvPr id="3" name="Content Placeholder 2"/>
          <p:cNvSpPr>
            <a:spLocks noGrp="1"/>
          </p:cNvSpPr>
          <p:nvPr>
            <p:ph idx="1"/>
          </p:nvPr>
        </p:nvSpPr>
        <p:spPr>
          <a:xfrm>
            <a:off x="443625" y="1295400"/>
            <a:ext cx="8229600" cy="1905000"/>
          </a:xfrm>
        </p:spPr>
        <p:txBody>
          <a:bodyPr/>
          <a:lstStyle/>
          <a:p>
            <a:r>
              <a:rPr lang="en-US" altLang="en-US" dirty="0"/>
              <a:t>Concept: Discounting.</a:t>
            </a:r>
          </a:p>
          <a:p>
            <a:pPr lvl="1"/>
            <a:r>
              <a:rPr lang="en-US" altLang="en-US" dirty="0"/>
              <a:t>Value of future sum today.</a:t>
            </a:r>
          </a:p>
          <a:p>
            <a:pPr lvl="1"/>
            <a:r>
              <a:rPr lang="en-US" altLang="en-US" dirty="0"/>
              <a:t>Different cash flows paid in at different times.</a:t>
            </a:r>
          </a:p>
        </p:txBody>
      </p:sp>
      <p:graphicFrame>
        <p:nvGraphicFramePr>
          <p:cNvPr id="4" name="Object 3"/>
          <p:cNvGraphicFramePr>
            <a:graphicFrameLocks noChangeAspect="1"/>
          </p:cNvGraphicFramePr>
          <p:nvPr>
            <p:extLst>
              <p:ext uri="{D42A27DB-BD31-4B8C-83A1-F6EECF244321}">
                <p14:modId xmlns:p14="http://schemas.microsoft.com/office/powerpoint/2010/main" val="2220767027"/>
              </p:ext>
            </p:extLst>
          </p:nvPr>
        </p:nvGraphicFramePr>
        <p:xfrm>
          <a:off x="447675" y="3932238"/>
          <a:ext cx="8250238" cy="1554162"/>
        </p:xfrm>
        <a:graphic>
          <a:graphicData uri="http://schemas.openxmlformats.org/presentationml/2006/ole">
            <mc:AlternateContent xmlns:mc="http://schemas.openxmlformats.org/markup-compatibility/2006">
              <mc:Choice xmlns:v="urn:schemas-microsoft-com:vml" Requires="v">
                <p:oleObj spid="_x0000_s45099" name="Equation" r:id="rId3" imgW="4991040" imgH="939600" progId="Equation.DSMT4">
                  <p:embed/>
                </p:oleObj>
              </mc:Choice>
              <mc:Fallback>
                <p:oleObj name="Equation" r:id="rId3" imgW="4991040" imgH="939600" progId="Equation.DSMT4">
                  <p:embed/>
                  <p:pic>
                    <p:nvPicPr>
                      <p:cNvPr id="0" name=""/>
                      <p:cNvPicPr/>
                      <p:nvPr/>
                    </p:nvPicPr>
                    <p:blipFill>
                      <a:blip r:embed="rId4"/>
                      <a:stretch>
                        <a:fillRect/>
                      </a:stretch>
                    </p:blipFill>
                    <p:spPr>
                      <a:xfrm>
                        <a:off x="447675" y="3932238"/>
                        <a:ext cx="8250238" cy="1554162"/>
                      </a:xfrm>
                      <a:prstGeom prst="rect">
                        <a:avLst/>
                      </a:prstGeom>
                    </p:spPr>
                  </p:pic>
                </p:oleObj>
              </mc:Fallback>
            </mc:AlternateContent>
          </a:graphicData>
        </a:graphic>
      </p:graphicFrame>
    </p:spTree>
    <p:extLst>
      <p:ext uri="{BB962C8B-B14F-4D97-AF65-F5344CB8AC3E}">
        <p14:creationId xmlns:p14="http://schemas.microsoft.com/office/powerpoint/2010/main" val="3907012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PV – Several Cash Flows Example</a:t>
            </a:r>
          </a:p>
        </p:txBody>
      </p:sp>
      <p:sp>
        <p:nvSpPr>
          <p:cNvPr id="3" name="Content Placeholder 2"/>
          <p:cNvSpPr>
            <a:spLocks noGrp="1"/>
          </p:cNvSpPr>
          <p:nvPr>
            <p:ph idx="1"/>
          </p:nvPr>
        </p:nvSpPr>
        <p:spPr>
          <a:xfrm>
            <a:off x="443625" y="1295400"/>
            <a:ext cx="8229600" cy="2895600"/>
          </a:xfrm>
        </p:spPr>
        <p:txBody>
          <a:bodyPr/>
          <a:lstStyle/>
          <a:p>
            <a:r>
              <a:rPr lang="en-US" altLang="en-US" dirty="0"/>
              <a:t>Assumptions.</a:t>
            </a:r>
          </a:p>
          <a:p>
            <a:pPr lvl="1"/>
            <a:r>
              <a:rPr lang="en-US" altLang="en-US" dirty="0"/>
              <a:t>Deposit $100 today.</a:t>
            </a:r>
          </a:p>
          <a:p>
            <a:pPr lvl="1"/>
            <a:r>
              <a:rPr lang="en-US" altLang="en-US" dirty="0"/>
              <a:t>Deposit $125 next year.</a:t>
            </a:r>
          </a:p>
          <a:p>
            <a:pPr lvl="1"/>
            <a:r>
              <a:rPr lang="en-US" altLang="en-US" dirty="0"/>
              <a:t>Deposit $150 at end of year 2.</a:t>
            </a:r>
          </a:p>
          <a:p>
            <a:pPr lvl="1"/>
            <a:r>
              <a:rPr lang="en-US" altLang="en-US" dirty="0"/>
              <a:t>Interest rates: 7%.</a:t>
            </a:r>
          </a:p>
        </p:txBody>
      </p:sp>
      <p:graphicFrame>
        <p:nvGraphicFramePr>
          <p:cNvPr id="4" name="Object 3"/>
          <p:cNvGraphicFramePr>
            <a:graphicFrameLocks noChangeAspect="1"/>
          </p:cNvGraphicFramePr>
          <p:nvPr>
            <p:extLst>
              <p:ext uri="{D42A27DB-BD31-4B8C-83A1-F6EECF244321}">
                <p14:modId xmlns:p14="http://schemas.microsoft.com/office/powerpoint/2010/main" val="2324814051"/>
              </p:ext>
            </p:extLst>
          </p:nvPr>
        </p:nvGraphicFramePr>
        <p:xfrm>
          <a:off x="457200" y="4880957"/>
          <a:ext cx="8229600" cy="986443"/>
        </p:xfrm>
        <a:graphic>
          <a:graphicData uri="http://schemas.openxmlformats.org/presentationml/2006/ole">
            <mc:AlternateContent xmlns:mc="http://schemas.openxmlformats.org/markup-compatibility/2006">
              <mc:Choice xmlns:v="urn:schemas-microsoft-com:vml" Requires="v">
                <p:oleObj spid="_x0000_s46121" name="Equation" r:id="rId3" imgW="4559040" imgH="545760" progId="Equation.DSMT4">
                  <p:embed/>
                </p:oleObj>
              </mc:Choice>
              <mc:Fallback>
                <p:oleObj name="Equation" r:id="rId3" imgW="4559040" imgH="545760" progId="Equation.DSMT4">
                  <p:embed/>
                  <p:pic>
                    <p:nvPicPr>
                      <p:cNvPr id="4" name="Object 3"/>
                      <p:cNvPicPr/>
                      <p:nvPr/>
                    </p:nvPicPr>
                    <p:blipFill>
                      <a:blip r:embed="rId4"/>
                      <a:stretch>
                        <a:fillRect/>
                      </a:stretch>
                    </p:blipFill>
                    <p:spPr>
                      <a:xfrm>
                        <a:off x="457200" y="4880957"/>
                        <a:ext cx="8229600" cy="986443"/>
                      </a:xfrm>
                      <a:prstGeom prst="rect">
                        <a:avLst/>
                      </a:prstGeom>
                    </p:spPr>
                  </p:pic>
                </p:oleObj>
              </mc:Fallback>
            </mc:AlternateContent>
          </a:graphicData>
        </a:graphic>
      </p:graphicFrame>
    </p:spTree>
    <p:extLst>
      <p:ext uri="{BB962C8B-B14F-4D97-AF65-F5344CB8AC3E}">
        <p14:creationId xmlns:p14="http://schemas.microsoft.com/office/powerpoint/2010/main" val="2610488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dirty="0"/>
              <a:t>Finding PV – Several Cash Flows Time Line Example</a:t>
            </a:r>
          </a:p>
        </p:txBody>
      </p:sp>
      <p:pic>
        <p:nvPicPr>
          <p:cNvPr id="6" name="Picture 2" descr="A timeline with periods 0-2 years and cash flow. PV =  –100 at time 0,  –125 at year 1, and –150 at year 2, and PV = ? at time 0; 7% interest.&#10;"/>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1638" y="3047999"/>
            <a:ext cx="7932150" cy="1371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0501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Present Value – Level Cash Flows</a:t>
            </a:r>
          </a:p>
        </p:txBody>
      </p:sp>
      <p:sp>
        <p:nvSpPr>
          <p:cNvPr id="3" name="Content Placeholder 2"/>
          <p:cNvSpPr>
            <a:spLocks noGrp="1"/>
          </p:cNvSpPr>
          <p:nvPr>
            <p:ph idx="1"/>
          </p:nvPr>
        </p:nvSpPr>
        <p:spPr>
          <a:xfrm>
            <a:off x="443625" y="1295400"/>
            <a:ext cx="8229600" cy="3200400"/>
          </a:xfrm>
        </p:spPr>
        <p:txBody>
          <a:bodyPr/>
          <a:lstStyle/>
          <a:p>
            <a:r>
              <a:rPr lang="en-US" altLang="en-US" dirty="0"/>
              <a:t>Most loans are set up so that the amount borrowed (the present value) is repaid through level payments made every period (the annuity).</a:t>
            </a:r>
          </a:p>
          <a:p>
            <a:pPr lvl="1"/>
            <a:r>
              <a:rPr lang="en-US" altLang="en-US" dirty="0"/>
              <a:t>Each cash flow is the same, and the borrower pays the cash flow every period.</a:t>
            </a:r>
          </a:p>
        </p:txBody>
      </p:sp>
      <p:graphicFrame>
        <p:nvGraphicFramePr>
          <p:cNvPr id="4" name="Object 3"/>
          <p:cNvGraphicFramePr>
            <a:graphicFrameLocks noChangeAspect="1"/>
          </p:cNvGraphicFramePr>
          <p:nvPr>
            <p:extLst>
              <p:ext uri="{D42A27DB-BD31-4B8C-83A1-F6EECF244321}">
                <p14:modId xmlns:p14="http://schemas.microsoft.com/office/powerpoint/2010/main" val="2516190952"/>
              </p:ext>
            </p:extLst>
          </p:nvPr>
        </p:nvGraphicFramePr>
        <p:xfrm>
          <a:off x="1843088" y="4489450"/>
          <a:ext cx="5456237" cy="2063750"/>
        </p:xfrm>
        <a:graphic>
          <a:graphicData uri="http://schemas.openxmlformats.org/presentationml/2006/ole">
            <mc:AlternateContent xmlns:mc="http://schemas.openxmlformats.org/markup-compatibility/2006">
              <mc:Choice xmlns:v="urn:schemas-microsoft-com:vml" Requires="v">
                <p:oleObj spid="_x0000_s47143" name="Equation" r:id="rId3" imgW="3022560" imgH="1143000" progId="Equation.DSMT4">
                  <p:embed/>
                </p:oleObj>
              </mc:Choice>
              <mc:Fallback>
                <p:oleObj name="Equation" r:id="rId3" imgW="3022560" imgH="1143000" progId="Equation.DSMT4">
                  <p:embed/>
                  <p:pic>
                    <p:nvPicPr>
                      <p:cNvPr id="4" name="Object 3"/>
                      <p:cNvPicPr/>
                      <p:nvPr/>
                    </p:nvPicPr>
                    <p:blipFill>
                      <a:blip r:embed="rId4"/>
                      <a:stretch>
                        <a:fillRect/>
                      </a:stretch>
                    </p:blipFill>
                    <p:spPr>
                      <a:xfrm>
                        <a:off x="1843088" y="4489450"/>
                        <a:ext cx="5456237" cy="2063750"/>
                      </a:xfrm>
                      <a:prstGeom prst="rect">
                        <a:avLst/>
                      </a:prstGeom>
                    </p:spPr>
                  </p:pic>
                </p:oleObj>
              </mc:Fallback>
            </mc:AlternateContent>
          </a:graphicData>
        </a:graphic>
      </p:graphicFrame>
    </p:spTree>
    <p:extLst>
      <p:ext uri="{BB962C8B-B14F-4D97-AF65-F5344CB8AC3E}">
        <p14:creationId xmlns:p14="http://schemas.microsoft.com/office/powerpoint/2010/main" val="20962914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PV – Level Cash Flows Example</a:t>
            </a:r>
          </a:p>
        </p:txBody>
      </p:sp>
      <p:sp>
        <p:nvSpPr>
          <p:cNvPr id="3" name="Content Placeholder 2"/>
          <p:cNvSpPr>
            <a:spLocks noGrp="1"/>
          </p:cNvSpPr>
          <p:nvPr>
            <p:ph idx="1"/>
          </p:nvPr>
        </p:nvSpPr>
        <p:spPr>
          <a:xfrm>
            <a:off x="443625" y="1295400"/>
            <a:ext cx="8229600" cy="2209800"/>
          </a:xfrm>
        </p:spPr>
        <p:txBody>
          <a:bodyPr/>
          <a:lstStyle/>
          <a:p>
            <a:r>
              <a:rPr lang="en-US" altLang="en-US" dirty="0"/>
              <a:t>Assumptions.</a:t>
            </a:r>
          </a:p>
          <a:p>
            <a:pPr lvl="1"/>
            <a:r>
              <a:rPr lang="en-US" altLang="en-US" dirty="0"/>
              <a:t>$100 payments are made at the end of each year for 5 years.</a:t>
            </a:r>
          </a:p>
          <a:p>
            <a:pPr lvl="1"/>
            <a:r>
              <a:rPr lang="en-US" altLang="en-US" dirty="0"/>
              <a:t>Interest rates: 8% per year.</a:t>
            </a:r>
          </a:p>
        </p:txBody>
      </p:sp>
      <p:graphicFrame>
        <p:nvGraphicFramePr>
          <p:cNvPr id="4" name="Object 3"/>
          <p:cNvGraphicFramePr>
            <a:graphicFrameLocks noChangeAspect="1"/>
          </p:cNvGraphicFramePr>
          <p:nvPr>
            <p:extLst>
              <p:ext uri="{D42A27DB-BD31-4B8C-83A1-F6EECF244321}">
                <p14:modId xmlns:p14="http://schemas.microsoft.com/office/powerpoint/2010/main" val="3128818542"/>
              </p:ext>
            </p:extLst>
          </p:nvPr>
        </p:nvGraphicFramePr>
        <p:xfrm>
          <a:off x="457200" y="3962399"/>
          <a:ext cx="8229600" cy="2092642"/>
        </p:xfrm>
        <a:graphic>
          <a:graphicData uri="http://schemas.openxmlformats.org/presentationml/2006/ole">
            <mc:AlternateContent xmlns:mc="http://schemas.openxmlformats.org/markup-compatibility/2006">
              <mc:Choice xmlns:v="urn:schemas-microsoft-com:vml" Requires="v">
                <p:oleObj spid="_x0000_s48165" name="Equation" r:id="rId3" imgW="3644640" imgH="927000" progId="Equation.DSMT4">
                  <p:embed/>
                </p:oleObj>
              </mc:Choice>
              <mc:Fallback>
                <p:oleObj name="Equation" r:id="rId3" imgW="3644640" imgH="927000" progId="Equation.DSMT4">
                  <p:embed/>
                  <p:pic>
                    <p:nvPicPr>
                      <p:cNvPr id="4" name="Object 3"/>
                      <p:cNvPicPr/>
                      <p:nvPr/>
                    </p:nvPicPr>
                    <p:blipFill>
                      <a:blip r:embed="rId4"/>
                      <a:stretch>
                        <a:fillRect/>
                      </a:stretch>
                    </p:blipFill>
                    <p:spPr>
                      <a:xfrm>
                        <a:off x="457200" y="3962399"/>
                        <a:ext cx="8229600" cy="2092642"/>
                      </a:xfrm>
                      <a:prstGeom prst="rect">
                        <a:avLst/>
                      </a:prstGeom>
                    </p:spPr>
                  </p:pic>
                </p:oleObj>
              </mc:Fallback>
            </mc:AlternateContent>
          </a:graphicData>
        </a:graphic>
      </p:graphicFrame>
    </p:spTree>
    <p:extLst>
      <p:ext uri="{BB962C8B-B14F-4D97-AF65-F5344CB8AC3E}">
        <p14:creationId xmlns:p14="http://schemas.microsoft.com/office/powerpoint/2010/main" val="679572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Finding PV – Level Cash Flows Time Line Example</a:t>
            </a:r>
          </a:p>
        </p:txBody>
      </p:sp>
      <p:pic>
        <p:nvPicPr>
          <p:cNvPr id="5" name="Picture 2" descr="A timeline with periods 0-5 years and cash flow. –100 at times 1-5, and 399.27 at time 0; 8% interest.&#1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3191947"/>
            <a:ext cx="8686800" cy="1143904"/>
          </a:xfrm>
          <a:prstGeom prst="rect">
            <a:avLst/>
          </a:prstGeom>
          <a:noFill/>
          <a:ln>
            <a:noFill/>
          </a:ln>
          <a:effectLst>
            <a:outerShdw blurRad="50800" dist="38100" dir="2700000" algn="tl"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8003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Present Value – Multiple Annuities</a:t>
            </a:r>
          </a:p>
        </p:txBody>
      </p:sp>
      <p:sp>
        <p:nvSpPr>
          <p:cNvPr id="3" name="Content Placeholder 2"/>
          <p:cNvSpPr>
            <a:spLocks noGrp="1"/>
          </p:cNvSpPr>
          <p:nvPr>
            <p:ph idx="1"/>
          </p:nvPr>
        </p:nvSpPr>
        <p:spPr>
          <a:xfrm>
            <a:off x="443625" y="1295400"/>
            <a:ext cx="8229600" cy="2286000"/>
          </a:xfrm>
        </p:spPr>
        <p:txBody>
          <a:bodyPr/>
          <a:lstStyle/>
          <a:p>
            <a:r>
              <a:rPr lang="en-US" altLang="en-US" dirty="0"/>
              <a:t>We can combine annuities to solve some present value problems with changing cash flows.</a:t>
            </a:r>
          </a:p>
          <a:p>
            <a:pPr lvl="1"/>
            <a:r>
              <a:rPr lang="en-US" altLang="en-US" dirty="0"/>
              <a:t>For example, David Price’s MLB contract.</a:t>
            </a:r>
          </a:p>
        </p:txBody>
      </p:sp>
      <p:graphicFrame>
        <p:nvGraphicFramePr>
          <p:cNvPr id="4" name="Object 3"/>
          <p:cNvGraphicFramePr>
            <a:graphicFrameLocks noChangeAspect="1"/>
          </p:cNvGraphicFramePr>
          <p:nvPr>
            <p:extLst>
              <p:ext uri="{D42A27DB-BD31-4B8C-83A1-F6EECF244321}">
                <p14:modId xmlns:p14="http://schemas.microsoft.com/office/powerpoint/2010/main" val="2664264030"/>
              </p:ext>
            </p:extLst>
          </p:nvPr>
        </p:nvGraphicFramePr>
        <p:xfrm>
          <a:off x="1187455" y="3840480"/>
          <a:ext cx="6769090" cy="2560320"/>
        </p:xfrm>
        <a:graphic>
          <a:graphicData uri="http://schemas.openxmlformats.org/presentationml/2006/ole">
            <mc:AlternateContent xmlns:mc="http://schemas.openxmlformats.org/markup-compatibility/2006">
              <mc:Choice xmlns:v="urn:schemas-microsoft-com:vml" Requires="v">
                <p:oleObj spid="_x0000_s49187" name="Equation" r:id="rId3" imgW="3022560" imgH="1143000" progId="Equation.DSMT4">
                  <p:embed/>
                </p:oleObj>
              </mc:Choice>
              <mc:Fallback>
                <p:oleObj name="Equation" r:id="rId3" imgW="3022560" imgH="1143000" progId="Equation.DSMT4">
                  <p:embed/>
                  <p:pic>
                    <p:nvPicPr>
                      <p:cNvPr id="4" name="Object 3"/>
                      <p:cNvPicPr/>
                      <p:nvPr/>
                    </p:nvPicPr>
                    <p:blipFill>
                      <a:blip r:embed="rId4"/>
                      <a:stretch>
                        <a:fillRect/>
                      </a:stretch>
                    </p:blipFill>
                    <p:spPr>
                      <a:xfrm>
                        <a:off x="1187455" y="3840480"/>
                        <a:ext cx="6769090" cy="2560320"/>
                      </a:xfrm>
                      <a:prstGeom prst="rect">
                        <a:avLst/>
                      </a:prstGeom>
                    </p:spPr>
                  </p:pic>
                </p:oleObj>
              </mc:Fallback>
            </mc:AlternateContent>
          </a:graphicData>
        </a:graphic>
      </p:graphicFrame>
    </p:spTree>
    <p:extLst>
      <p:ext uri="{BB962C8B-B14F-4D97-AF65-F5344CB8AC3E}">
        <p14:creationId xmlns:p14="http://schemas.microsoft.com/office/powerpoint/2010/main" val="3890968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endParaRPr lang="en-US" sz="1500" dirty="0"/>
          </a:p>
        </p:txBody>
      </p:sp>
      <p:sp>
        <p:nvSpPr>
          <p:cNvPr id="3" name="Content Placeholder 2"/>
          <p:cNvSpPr>
            <a:spLocks noGrp="1"/>
          </p:cNvSpPr>
          <p:nvPr>
            <p:ph idx="1"/>
          </p:nvPr>
        </p:nvSpPr>
        <p:spPr>
          <a:xfrm>
            <a:off x="443625" y="1295400"/>
            <a:ext cx="8229600" cy="5105400"/>
          </a:xfrm>
        </p:spPr>
        <p:txBody>
          <a:bodyPr/>
          <a:lstStyle/>
          <a:p>
            <a:r>
              <a:rPr lang="en-US" altLang="en-US" dirty="0"/>
              <a:t>Time value of money (TVM).</a:t>
            </a:r>
          </a:p>
          <a:p>
            <a:pPr lvl="1"/>
            <a:r>
              <a:rPr lang="en-US" altLang="en-US" dirty="0"/>
              <a:t>In the previous chapter, we discussed the process of moving a single cash flow from one point in time to another.</a:t>
            </a:r>
          </a:p>
          <a:p>
            <a:pPr lvl="1"/>
            <a:r>
              <a:rPr lang="en-US" altLang="en-US" dirty="0"/>
              <a:t>Most scenarios facing businesses feature multiple cash flows, requiring a bit more complicated analysis.</a:t>
            </a:r>
          </a:p>
          <a:p>
            <a:pPr lvl="1"/>
            <a:r>
              <a:rPr lang="en-US" altLang="en-US" dirty="0"/>
              <a:t>This chapter continues the TVM topic for applications that require many equal payments over time.</a:t>
            </a:r>
          </a:p>
        </p:txBody>
      </p:sp>
    </p:spTree>
    <p:extLst>
      <p:ext uri="{BB962C8B-B14F-4D97-AF65-F5344CB8AC3E}">
        <p14:creationId xmlns:p14="http://schemas.microsoft.com/office/powerpoint/2010/main" val="2434913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PV – Multiple Annuities Example</a:t>
            </a:r>
            <a:r>
              <a:rPr lang="en-US" sz="1500" dirty="0"/>
              <a:t> 1</a:t>
            </a:r>
          </a:p>
        </p:txBody>
      </p:sp>
      <p:sp>
        <p:nvSpPr>
          <p:cNvPr id="3" name="Content Placeholder 2"/>
          <p:cNvSpPr>
            <a:spLocks noGrp="1"/>
          </p:cNvSpPr>
          <p:nvPr>
            <p:ph idx="1"/>
          </p:nvPr>
        </p:nvSpPr>
        <p:spPr/>
        <p:txBody>
          <a:bodyPr/>
          <a:lstStyle/>
          <a:p>
            <a:r>
              <a:rPr lang="en-US" altLang="en-US" dirty="0"/>
              <a:t>Assumptions (David Price’s contract).</a:t>
            </a:r>
          </a:p>
          <a:p>
            <a:pPr lvl="1"/>
            <a:r>
              <a:rPr lang="en-US" altLang="en-US" dirty="0"/>
              <a:t>$30 million per year from 2016 to 2018.</a:t>
            </a:r>
          </a:p>
          <a:p>
            <a:pPr lvl="1"/>
            <a:r>
              <a:rPr lang="en-US" altLang="en-US" dirty="0"/>
              <a:t>$31 million per year in 2019.</a:t>
            </a:r>
          </a:p>
          <a:p>
            <a:pPr lvl="1"/>
            <a:r>
              <a:rPr lang="en-US" altLang="en-US" dirty="0"/>
              <a:t>$32 million per year in 2020 to 2022.</a:t>
            </a:r>
          </a:p>
          <a:p>
            <a:pPr lvl="1"/>
            <a:r>
              <a:rPr lang="en-US" altLang="en-US" dirty="0"/>
              <a:t>Discount rate: 5%.</a:t>
            </a:r>
          </a:p>
        </p:txBody>
      </p:sp>
    </p:spTree>
    <p:extLst>
      <p:ext uri="{BB962C8B-B14F-4D97-AF65-F5344CB8AC3E}">
        <p14:creationId xmlns:p14="http://schemas.microsoft.com/office/powerpoint/2010/main" val="3985501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PV – Multiple Annuities Example</a:t>
            </a:r>
            <a:r>
              <a:rPr lang="en-US" sz="1500" dirty="0"/>
              <a:t> 2</a:t>
            </a:r>
          </a:p>
        </p:txBody>
      </p:sp>
      <p:graphicFrame>
        <p:nvGraphicFramePr>
          <p:cNvPr id="5" name="Object 2"/>
          <p:cNvGraphicFramePr>
            <a:graphicFrameLocks noChangeAspect="1"/>
          </p:cNvGraphicFramePr>
          <p:nvPr>
            <p:extLst>
              <p:ext uri="{D42A27DB-BD31-4B8C-83A1-F6EECF244321}">
                <p14:modId xmlns:p14="http://schemas.microsoft.com/office/powerpoint/2010/main" val="2978730519"/>
              </p:ext>
            </p:extLst>
          </p:nvPr>
        </p:nvGraphicFramePr>
        <p:xfrm>
          <a:off x="457200" y="1286741"/>
          <a:ext cx="8229600" cy="5190259"/>
        </p:xfrm>
        <a:graphic>
          <a:graphicData uri="http://schemas.openxmlformats.org/presentationml/2006/ole">
            <mc:AlternateContent xmlns:mc="http://schemas.openxmlformats.org/markup-compatibility/2006">
              <mc:Choice xmlns:v="urn:schemas-microsoft-com:vml" Requires="v">
                <p:oleObj spid="_x0000_s50208" name="Equation" r:id="rId3" imgW="4470120" imgH="2819160" progId="Equation.DSMT4">
                  <p:embed/>
                </p:oleObj>
              </mc:Choice>
              <mc:Fallback>
                <p:oleObj name="Equation" r:id="rId3" imgW="4470120" imgH="2819160" progId="Equation.DSMT4">
                  <p:embed/>
                  <p:pic>
                    <p:nvPicPr>
                      <p:cNvPr id="0" name=""/>
                      <p:cNvPicPr/>
                      <p:nvPr/>
                    </p:nvPicPr>
                    <p:blipFill>
                      <a:blip r:embed="rId4"/>
                      <a:stretch>
                        <a:fillRect/>
                      </a:stretch>
                    </p:blipFill>
                    <p:spPr>
                      <a:xfrm>
                        <a:off x="457200" y="1286741"/>
                        <a:ext cx="8229600" cy="5190259"/>
                      </a:xfrm>
                      <a:prstGeom prst="rect">
                        <a:avLst/>
                      </a:prstGeom>
                    </p:spPr>
                  </p:pic>
                </p:oleObj>
              </mc:Fallback>
            </mc:AlternateContent>
          </a:graphicData>
        </a:graphic>
      </p:graphicFrame>
    </p:spTree>
    <p:extLst>
      <p:ext uri="{BB962C8B-B14F-4D97-AF65-F5344CB8AC3E}">
        <p14:creationId xmlns:p14="http://schemas.microsoft.com/office/powerpoint/2010/main" val="26378611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Perpetuity – A Special Annuity</a:t>
            </a:r>
          </a:p>
        </p:txBody>
      </p:sp>
      <p:sp>
        <p:nvSpPr>
          <p:cNvPr id="3" name="Content Placeholder 2"/>
          <p:cNvSpPr>
            <a:spLocks noGrp="1"/>
          </p:cNvSpPr>
          <p:nvPr>
            <p:ph idx="1"/>
          </p:nvPr>
        </p:nvSpPr>
        <p:spPr>
          <a:xfrm>
            <a:off x="443625" y="1295400"/>
            <a:ext cx="8229600" cy="2651124"/>
          </a:xfrm>
        </p:spPr>
        <p:txBody>
          <a:bodyPr/>
          <a:lstStyle/>
          <a:p>
            <a:r>
              <a:rPr lang="en-US" altLang="en-US" dirty="0"/>
              <a:t>A </a:t>
            </a:r>
            <a:r>
              <a:rPr lang="en-US" altLang="en-US" b="1" dirty="0"/>
              <a:t>perpetuity</a:t>
            </a:r>
            <a:r>
              <a:rPr lang="en-US" altLang="en-US" dirty="0"/>
              <a:t> is an annuity with cash flows that continue forever.</a:t>
            </a:r>
          </a:p>
          <a:p>
            <a:pPr lvl="1"/>
            <a:r>
              <a:rPr lang="en-US" altLang="en-US" dirty="0"/>
              <a:t>Preferred stocks are an example of perpetuities.</a:t>
            </a:r>
          </a:p>
          <a:p>
            <a:pPr lvl="1"/>
            <a:r>
              <a:rPr lang="en-US" altLang="en-US" dirty="0"/>
              <a:t>Value of investment is present value of all future annuity payments.</a:t>
            </a:r>
          </a:p>
        </p:txBody>
      </p:sp>
      <p:graphicFrame>
        <p:nvGraphicFramePr>
          <p:cNvPr id="5" name="Object 3"/>
          <p:cNvGraphicFramePr>
            <a:graphicFrameLocks noChangeAspect="1"/>
          </p:cNvGraphicFramePr>
          <p:nvPr>
            <p:extLst>
              <p:ext uri="{D42A27DB-BD31-4B8C-83A1-F6EECF244321}">
                <p14:modId xmlns:p14="http://schemas.microsoft.com/office/powerpoint/2010/main" val="3061305915"/>
              </p:ext>
            </p:extLst>
          </p:nvPr>
        </p:nvGraphicFramePr>
        <p:xfrm>
          <a:off x="457200" y="4720990"/>
          <a:ext cx="8229600" cy="1375010"/>
        </p:xfrm>
        <a:graphic>
          <a:graphicData uri="http://schemas.openxmlformats.org/presentationml/2006/ole">
            <mc:AlternateContent xmlns:mc="http://schemas.openxmlformats.org/markup-compatibility/2006">
              <mc:Choice xmlns:v="urn:schemas-microsoft-com:vml" Requires="v">
                <p:oleObj spid="_x0000_s1170" name="Equation" r:id="rId3" imgW="3720960" imgH="622080" progId="Equation.DSMT4">
                  <p:embed/>
                </p:oleObj>
              </mc:Choice>
              <mc:Fallback>
                <p:oleObj name="Equation" r:id="rId3" imgW="3720960" imgH="622080" progId="Equation.DSMT4">
                  <p:embed/>
                  <p:pic>
                    <p:nvPicPr>
                      <p:cNvPr id="4" name="Object 3"/>
                      <p:cNvPicPr/>
                      <p:nvPr/>
                    </p:nvPicPr>
                    <p:blipFill>
                      <a:blip r:embed="rId4"/>
                      <a:stretch>
                        <a:fillRect/>
                      </a:stretch>
                    </p:blipFill>
                    <p:spPr>
                      <a:xfrm>
                        <a:off x="457200" y="4720990"/>
                        <a:ext cx="8229600" cy="1375010"/>
                      </a:xfrm>
                      <a:prstGeom prst="rect">
                        <a:avLst/>
                      </a:prstGeom>
                    </p:spPr>
                  </p:pic>
                </p:oleObj>
              </mc:Fallback>
            </mc:AlternateContent>
          </a:graphicData>
        </a:graphic>
      </p:graphicFrame>
    </p:spTree>
    <p:extLst>
      <p:ext uri="{BB962C8B-B14F-4D97-AF65-F5344CB8AC3E}">
        <p14:creationId xmlns:p14="http://schemas.microsoft.com/office/powerpoint/2010/main" val="3054232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Ordinary Annuity versus Annuity Due</a:t>
            </a:r>
          </a:p>
        </p:txBody>
      </p:sp>
      <p:sp>
        <p:nvSpPr>
          <p:cNvPr id="3" name="Content Placeholder 2"/>
          <p:cNvSpPr>
            <a:spLocks noGrp="1"/>
          </p:cNvSpPr>
          <p:nvPr>
            <p:ph idx="1"/>
          </p:nvPr>
        </p:nvSpPr>
        <p:spPr/>
        <p:txBody>
          <a:bodyPr/>
          <a:lstStyle/>
          <a:p>
            <a:r>
              <a:rPr lang="en-US" altLang="en-US" dirty="0"/>
              <a:t>Ordinary Annuity.</a:t>
            </a:r>
          </a:p>
          <a:p>
            <a:pPr lvl="1"/>
            <a:r>
              <a:rPr lang="en-US" altLang="en-US" dirty="0"/>
              <a:t>Cash flows occur at the </a:t>
            </a:r>
            <a:r>
              <a:rPr lang="en-US" altLang="en-US" i="1" dirty="0"/>
              <a:t>end</a:t>
            </a:r>
            <a:r>
              <a:rPr lang="en-US" altLang="en-US" dirty="0"/>
              <a:t> of every period.</a:t>
            </a:r>
          </a:p>
          <a:p>
            <a:r>
              <a:rPr lang="en-US" altLang="en-US" b="1" dirty="0"/>
              <a:t>Annuity Due.</a:t>
            </a:r>
          </a:p>
          <a:p>
            <a:pPr lvl="1"/>
            <a:r>
              <a:rPr lang="en-US" altLang="en-US" dirty="0"/>
              <a:t>Cash flows occur at the </a:t>
            </a:r>
            <a:r>
              <a:rPr lang="en-US" altLang="en-US" i="1" dirty="0"/>
              <a:t>beginning</a:t>
            </a:r>
            <a:r>
              <a:rPr lang="en-US" altLang="en-US" dirty="0"/>
              <a:t> of each period.</a:t>
            </a:r>
          </a:p>
        </p:txBody>
      </p:sp>
    </p:spTree>
    <p:extLst>
      <p:ext uri="{BB962C8B-B14F-4D97-AF65-F5344CB8AC3E}">
        <p14:creationId xmlns:p14="http://schemas.microsoft.com/office/powerpoint/2010/main" val="8305865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Annuity Due Time Line Example</a:t>
            </a:r>
          </a:p>
        </p:txBody>
      </p:sp>
      <p:sp>
        <p:nvSpPr>
          <p:cNvPr id="3" name="Content Placeholder 2"/>
          <p:cNvSpPr>
            <a:spLocks noGrp="1"/>
          </p:cNvSpPr>
          <p:nvPr>
            <p:ph idx="1"/>
          </p:nvPr>
        </p:nvSpPr>
        <p:spPr>
          <a:xfrm>
            <a:off x="443625" y="1295400"/>
            <a:ext cx="8229600" cy="3200400"/>
          </a:xfrm>
        </p:spPr>
        <p:txBody>
          <a:bodyPr/>
          <a:lstStyle/>
          <a:p>
            <a:r>
              <a:rPr lang="en-US" altLang="en-US" sz="3000" dirty="0"/>
              <a:t>Cash flows at beginning, not at end of period.</a:t>
            </a:r>
          </a:p>
          <a:p>
            <a:r>
              <a:rPr lang="en-US" altLang="en-US" sz="3000" dirty="0"/>
              <a:t>Five annuity-due cash flows are essentially the same as a payment today and a 4-year ordinary annuity.</a:t>
            </a:r>
          </a:p>
          <a:p>
            <a:r>
              <a:rPr lang="en-US" altLang="en-US" sz="3000" dirty="0"/>
              <a:t>Payments occur one period sooner than ordinary annuity – earn extra period of interest.</a:t>
            </a:r>
          </a:p>
        </p:txBody>
      </p:sp>
      <p:pic>
        <p:nvPicPr>
          <p:cNvPr id="7" name="Picture 3" descr="A timeline of cash flow over 5 years."/>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442913" y="4648200"/>
            <a:ext cx="8229600" cy="1538868"/>
          </a:xfrm>
          <a:prstGeom prst="rect">
            <a:avLst/>
          </a:prstGeom>
          <a:noFill/>
          <a:ln>
            <a:noFill/>
          </a:ln>
          <a:effectLst>
            <a:outerShdw blurRad="50800" dist="38100" dir="2700000" algn="tl"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p:cNvSpPr>
            <a:spLocks noGrp="1"/>
          </p:cNvSpPr>
          <p:nvPr>
            <p:ph type="body" sz="quarter" idx="13"/>
          </p:nvPr>
        </p:nvSpPr>
        <p:spPr>
          <a:xfrm>
            <a:off x="3108960" y="6477000"/>
            <a:ext cx="2926080" cy="182880"/>
          </a:xfrm>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18095163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Future Value of Annuity Due</a:t>
            </a:r>
            <a:r>
              <a:rPr lang="en-US" sz="1500" dirty="0"/>
              <a:t> 1</a:t>
            </a:r>
          </a:p>
        </p:txBody>
      </p:sp>
      <p:sp>
        <p:nvSpPr>
          <p:cNvPr id="3" name="Content Placeholder 2"/>
          <p:cNvSpPr>
            <a:spLocks noGrp="1"/>
          </p:cNvSpPr>
          <p:nvPr>
            <p:ph idx="1"/>
          </p:nvPr>
        </p:nvSpPr>
        <p:spPr>
          <a:xfrm>
            <a:off x="443625" y="1295400"/>
            <a:ext cx="8229600" cy="2209800"/>
          </a:xfrm>
        </p:spPr>
        <p:txBody>
          <a:bodyPr/>
          <a:lstStyle/>
          <a:p>
            <a:r>
              <a:rPr lang="en-US" altLang="en-US" dirty="0"/>
              <a:t>The future value of an annuity due will simply be the future value of the ordinary annuity multiplied by (1+</a:t>
            </a:r>
            <a:r>
              <a:rPr lang="en-US" altLang="en-US" i="1" dirty="0"/>
              <a:t>i</a:t>
            </a:r>
            <a:r>
              <a:rPr lang="en-US" altLang="en-US" dirty="0"/>
              <a:t>).</a:t>
            </a:r>
          </a:p>
        </p:txBody>
      </p:sp>
      <p:graphicFrame>
        <p:nvGraphicFramePr>
          <p:cNvPr id="5" name="Object 3"/>
          <p:cNvGraphicFramePr>
            <a:graphicFrameLocks noChangeAspect="1"/>
          </p:cNvGraphicFramePr>
          <p:nvPr>
            <p:extLst>
              <p:ext uri="{D42A27DB-BD31-4B8C-83A1-F6EECF244321}">
                <p14:modId xmlns:p14="http://schemas.microsoft.com/office/powerpoint/2010/main" val="1199742084"/>
              </p:ext>
            </p:extLst>
          </p:nvPr>
        </p:nvGraphicFramePr>
        <p:xfrm>
          <a:off x="457200" y="3742579"/>
          <a:ext cx="8229600" cy="1362821"/>
        </p:xfrm>
        <a:graphic>
          <a:graphicData uri="http://schemas.openxmlformats.org/presentationml/2006/ole">
            <mc:AlternateContent xmlns:mc="http://schemas.openxmlformats.org/markup-compatibility/2006">
              <mc:Choice xmlns:v="urn:schemas-microsoft-com:vml" Requires="v">
                <p:oleObj spid="_x0000_s29775" name="Equation" r:id="rId3" imgW="4127400" imgH="685800" progId="Equation.DSMT4">
                  <p:embed/>
                </p:oleObj>
              </mc:Choice>
              <mc:Fallback>
                <p:oleObj name="Equation" r:id="rId3" imgW="4127400" imgH="685800" progId="Equation.DSMT4">
                  <p:embed/>
                  <p:pic>
                    <p:nvPicPr>
                      <p:cNvPr id="5" name="Object 3"/>
                      <p:cNvPicPr/>
                      <p:nvPr/>
                    </p:nvPicPr>
                    <p:blipFill>
                      <a:blip r:embed="rId4"/>
                      <a:stretch>
                        <a:fillRect/>
                      </a:stretch>
                    </p:blipFill>
                    <p:spPr>
                      <a:xfrm>
                        <a:off x="457200" y="3742579"/>
                        <a:ext cx="8229600" cy="1362821"/>
                      </a:xfrm>
                      <a:prstGeom prst="rect">
                        <a:avLst/>
                      </a:prstGeom>
                    </p:spPr>
                  </p:pic>
                </p:oleObj>
              </mc:Fallback>
            </mc:AlternateContent>
          </a:graphicData>
        </a:graphic>
      </p:graphicFrame>
    </p:spTree>
    <p:extLst>
      <p:ext uri="{BB962C8B-B14F-4D97-AF65-F5344CB8AC3E}">
        <p14:creationId xmlns:p14="http://schemas.microsoft.com/office/powerpoint/2010/main" val="15525802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Future Value of Annuity Due</a:t>
            </a:r>
            <a:r>
              <a:rPr lang="en-US" sz="1500" dirty="0"/>
              <a:t> 2</a:t>
            </a:r>
          </a:p>
        </p:txBody>
      </p:sp>
      <p:sp>
        <p:nvSpPr>
          <p:cNvPr id="3" name="Content Placeholder 2"/>
          <p:cNvSpPr>
            <a:spLocks noGrp="1"/>
          </p:cNvSpPr>
          <p:nvPr>
            <p:ph idx="1"/>
          </p:nvPr>
        </p:nvSpPr>
        <p:spPr/>
        <p:txBody>
          <a:bodyPr/>
          <a:lstStyle/>
          <a:p>
            <a:pPr>
              <a:defRPr/>
            </a:pPr>
            <a:r>
              <a:rPr lang="en-US" altLang="en-US" dirty="0"/>
              <a:t>Assumptions.</a:t>
            </a:r>
          </a:p>
          <a:p>
            <a:pPr lvl="1">
              <a:defRPr/>
            </a:pPr>
            <a:r>
              <a:rPr lang="en-US" altLang="en-US" dirty="0"/>
              <a:t>Cash flows occur at the beginning of each period.</a:t>
            </a:r>
          </a:p>
          <a:p>
            <a:pPr lvl="1">
              <a:defRPr/>
            </a:pPr>
            <a:r>
              <a:rPr lang="en-US" altLang="en-US" dirty="0"/>
              <a:t>5 annuity-due cash flows of $100 each.</a:t>
            </a:r>
          </a:p>
          <a:p>
            <a:pPr lvl="2">
              <a:defRPr/>
            </a:pPr>
            <a:r>
              <a:rPr lang="en-US" altLang="en-US" dirty="0"/>
              <a:t>First cash flow compounds for 5 years.</a:t>
            </a:r>
          </a:p>
          <a:p>
            <a:pPr lvl="2">
              <a:defRPr/>
            </a:pPr>
            <a:r>
              <a:rPr lang="en-US" altLang="en-US" dirty="0"/>
              <a:t>Last cash flow compounds for 1 year.</a:t>
            </a:r>
          </a:p>
          <a:p>
            <a:pPr lvl="1">
              <a:defRPr/>
            </a:pPr>
            <a:r>
              <a:rPr lang="en-US" altLang="en-US" dirty="0"/>
              <a:t>Interest rates: 8%.</a:t>
            </a:r>
          </a:p>
          <a:p>
            <a:pPr marL="274637" lvl="1" indent="0" algn="ctr">
              <a:lnSpc>
                <a:spcPct val="150000"/>
              </a:lnSpc>
              <a:buNone/>
              <a:defRPr/>
            </a:pPr>
            <a:r>
              <a:rPr lang="en-US" altLang="en-US" dirty="0"/>
              <a:t>$633.59 (= $586.66 × 1.08)</a:t>
            </a:r>
          </a:p>
        </p:txBody>
      </p:sp>
    </p:spTree>
    <p:extLst>
      <p:ext uri="{BB962C8B-B14F-4D97-AF65-F5344CB8AC3E}">
        <p14:creationId xmlns:p14="http://schemas.microsoft.com/office/powerpoint/2010/main" val="8404398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Present Value of Annuity Due</a:t>
            </a:r>
            <a:r>
              <a:rPr lang="en-US" sz="1500" dirty="0"/>
              <a:t> 1</a:t>
            </a:r>
          </a:p>
        </p:txBody>
      </p:sp>
      <p:sp>
        <p:nvSpPr>
          <p:cNvPr id="3" name="Content Placeholder 2"/>
          <p:cNvSpPr>
            <a:spLocks noGrp="1"/>
          </p:cNvSpPr>
          <p:nvPr>
            <p:ph idx="1"/>
          </p:nvPr>
        </p:nvSpPr>
        <p:spPr>
          <a:xfrm>
            <a:off x="443625" y="1295400"/>
            <a:ext cx="8229600" cy="2209800"/>
          </a:xfrm>
        </p:spPr>
        <p:txBody>
          <a:bodyPr/>
          <a:lstStyle/>
          <a:p>
            <a:r>
              <a:rPr lang="en-US" altLang="en-US" dirty="0"/>
              <a:t>The present value of the annuity due is simply the present value of the ordinary annuity multiplied by (1+</a:t>
            </a:r>
            <a:r>
              <a:rPr lang="en-US" altLang="en-US" i="1" dirty="0"/>
              <a:t>i</a:t>
            </a:r>
            <a:r>
              <a:rPr lang="en-US" altLang="en-US" dirty="0"/>
              <a:t>).</a:t>
            </a:r>
          </a:p>
        </p:txBody>
      </p:sp>
      <p:graphicFrame>
        <p:nvGraphicFramePr>
          <p:cNvPr id="5" name="Object 3"/>
          <p:cNvGraphicFramePr>
            <a:graphicFrameLocks noChangeAspect="1"/>
          </p:cNvGraphicFramePr>
          <p:nvPr>
            <p:extLst>
              <p:ext uri="{D42A27DB-BD31-4B8C-83A1-F6EECF244321}">
                <p14:modId xmlns:p14="http://schemas.microsoft.com/office/powerpoint/2010/main" val="1271926879"/>
              </p:ext>
            </p:extLst>
          </p:nvPr>
        </p:nvGraphicFramePr>
        <p:xfrm>
          <a:off x="2222568" y="3886200"/>
          <a:ext cx="4698864" cy="640080"/>
        </p:xfrm>
        <a:graphic>
          <a:graphicData uri="http://schemas.openxmlformats.org/presentationml/2006/ole">
            <mc:AlternateContent xmlns:mc="http://schemas.openxmlformats.org/markup-compatibility/2006">
              <mc:Choice xmlns:v="urn:schemas-microsoft-com:vml" Requires="v">
                <p:oleObj spid="_x0000_s51224" name="Equation" r:id="rId3" imgW="1765080" imgH="241200" progId="Equation.DSMT4">
                  <p:embed/>
                </p:oleObj>
              </mc:Choice>
              <mc:Fallback>
                <p:oleObj name="Equation" r:id="rId3" imgW="1765080" imgH="241200" progId="Equation.DSMT4">
                  <p:embed/>
                  <p:pic>
                    <p:nvPicPr>
                      <p:cNvPr id="5" name="Object 3"/>
                      <p:cNvPicPr/>
                      <p:nvPr/>
                    </p:nvPicPr>
                    <p:blipFill>
                      <a:blip r:embed="rId4"/>
                      <a:stretch>
                        <a:fillRect/>
                      </a:stretch>
                    </p:blipFill>
                    <p:spPr>
                      <a:xfrm>
                        <a:off x="2222568" y="3886200"/>
                        <a:ext cx="4698864" cy="640080"/>
                      </a:xfrm>
                      <a:prstGeom prst="rect">
                        <a:avLst/>
                      </a:prstGeom>
                    </p:spPr>
                  </p:pic>
                </p:oleObj>
              </mc:Fallback>
            </mc:AlternateContent>
          </a:graphicData>
        </a:graphic>
      </p:graphicFrame>
    </p:spTree>
    <p:extLst>
      <p:ext uri="{BB962C8B-B14F-4D97-AF65-F5344CB8AC3E}">
        <p14:creationId xmlns:p14="http://schemas.microsoft.com/office/powerpoint/2010/main" val="29592883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Present Value of Annuity Due</a:t>
            </a:r>
            <a:r>
              <a:rPr lang="en-US" sz="1500" dirty="0"/>
              <a:t> 2</a:t>
            </a:r>
          </a:p>
        </p:txBody>
      </p:sp>
      <p:sp>
        <p:nvSpPr>
          <p:cNvPr id="3" name="Content Placeholder 2"/>
          <p:cNvSpPr>
            <a:spLocks noGrp="1"/>
          </p:cNvSpPr>
          <p:nvPr>
            <p:ph idx="1"/>
          </p:nvPr>
        </p:nvSpPr>
        <p:spPr>
          <a:xfrm>
            <a:off x="443625" y="1295400"/>
            <a:ext cx="8229600" cy="5029200"/>
          </a:xfrm>
        </p:spPr>
        <p:txBody>
          <a:bodyPr/>
          <a:lstStyle/>
          <a:p>
            <a:pPr>
              <a:defRPr/>
            </a:pPr>
            <a:r>
              <a:rPr lang="en-US" altLang="en-US" dirty="0"/>
              <a:t>Assumptions.</a:t>
            </a:r>
          </a:p>
          <a:p>
            <a:pPr lvl="1">
              <a:defRPr/>
            </a:pPr>
            <a:r>
              <a:rPr lang="en-US" altLang="en-US" dirty="0"/>
              <a:t>Cash flows occur at beginning of each period.</a:t>
            </a:r>
          </a:p>
          <a:p>
            <a:pPr lvl="1">
              <a:defRPr/>
            </a:pPr>
            <a:r>
              <a:rPr lang="en-US" altLang="en-US" dirty="0"/>
              <a:t>5 annuity-due cash flows of $100.</a:t>
            </a:r>
          </a:p>
          <a:p>
            <a:pPr lvl="2">
              <a:defRPr/>
            </a:pPr>
            <a:r>
              <a:rPr lang="en-US" altLang="en-US" dirty="0"/>
              <a:t>First cash flow paid today – not discounted.</a:t>
            </a:r>
          </a:p>
          <a:p>
            <a:pPr lvl="2">
              <a:defRPr/>
            </a:pPr>
            <a:r>
              <a:rPr lang="en-US" altLang="en-US" dirty="0"/>
              <a:t>Last cash flow discounted 4 years.</a:t>
            </a:r>
          </a:p>
          <a:p>
            <a:pPr lvl="2">
              <a:defRPr/>
            </a:pPr>
            <a:r>
              <a:rPr lang="en-US" altLang="en-US" dirty="0"/>
              <a:t>All cash flows discounted for one year less than ordinary annuity.</a:t>
            </a:r>
          </a:p>
          <a:p>
            <a:pPr lvl="1">
              <a:defRPr/>
            </a:pPr>
            <a:r>
              <a:rPr lang="en-US" altLang="en-US" dirty="0"/>
              <a:t>Interest rates: 8%.</a:t>
            </a:r>
          </a:p>
          <a:p>
            <a:pPr marL="274637" lvl="1" indent="0" algn="ctr">
              <a:lnSpc>
                <a:spcPct val="150000"/>
              </a:lnSpc>
              <a:buNone/>
              <a:defRPr/>
            </a:pPr>
            <a:r>
              <a:rPr lang="en-US" altLang="en-US" dirty="0"/>
              <a:t>$431.21 (= $399.27 × 1.08)</a:t>
            </a:r>
          </a:p>
        </p:txBody>
      </p:sp>
    </p:spTree>
    <p:extLst>
      <p:ext uri="{BB962C8B-B14F-4D97-AF65-F5344CB8AC3E}">
        <p14:creationId xmlns:p14="http://schemas.microsoft.com/office/powerpoint/2010/main" val="38093400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Compounding Frequency</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dirty="0"/>
              <a:t>Used in situations that do not use yearly time periods.</a:t>
            </a:r>
          </a:p>
          <a:p>
            <a:pPr lvl="1"/>
            <a:r>
              <a:rPr lang="en-US" altLang="en-US" dirty="0"/>
              <a:t>Semiannual bond payments.</a:t>
            </a:r>
          </a:p>
          <a:p>
            <a:pPr lvl="1"/>
            <a:r>
              <a:rPr lang="en-US" altLang="en-US" dirty="0"/>
              <a:t>Quarterly stock dividends.</a:t>
            </a:r>
          </a:p>
          <a:p>
            <a:pPr lvl="1"/>
            <a:r>
              <a:rPr lang="en-US" altLang="en-US" dirty="0"/>
              <a:t>Consumer loans – monthly payments.</a:t>
            </a:r>
          </a:p>
        </p:txBody>
      </p:sp>
    </p:spTree>
    <p:extLst>
      <p:ext uri="{BB962C8B-B14F-4D97-AF65-F5344CB8AC3E}">
        <p14:creationId xmlns:p14="http://schemas.microsoft.com/office/powerpoint/2010/main" val="2212690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Future Value of Multiple Cash Flows</a:t>
            </a:r>
            <a:endParaRPr lang="en-US" sz="1500" dirty="0"/>
          </a:p>
        </p:txBody>
      </p:sp>
      <p:sp>
        <p:nvSpPr>
          <p:cNvPr id="3" name="Content Placeholder 2"/>
          <p:cNvSpPr>
            <a:spLocks noGrp="1"/>
          </p:cNvSpPr>
          <p:nvPr>
            <p:ph idx="1"/>
          </p:nvPr>
        </p:nvSpPr>
        <p:spPr>
          <a:xfrm>
            <a:off x="443625" y="1295400"/>
            <a:ext cx="8229600" cy="5105400"/>
          </a:xfrm>
        </p:spPr>
        <p:txBody>
          <a:bodyPr/>
          <a:lstStyle/>
          <a:p>
            <a:r>
              <a:rPr lang="en-US" altLang="en-US" dirty="0"/>
              <a:t>Many scenarios arise in which people may set aside money (or, make contributions to their savings accounts) over time.</a:t>
            </a:r>
          </a:p>
          <a:p>
            <a:pPr lvl="1"/>
            <a:r>
              <a:rPr lang="en-US" altLang="en-US" dirty="0"/>
              <a:t>For example, saving for a down payment on a house.</a:t>
            </a:r>
          </a:p>
          <a:p>
            <a:pPr>
              <a:spcBef>
                <a:spcPts val="3600"/>
              </a:spcBef>
            </a:pPr>
            <a:r>
              <a:rPr lang="en-US" altLang="en-US" dirty="0"/>
              <a:t>The future value of each of these contributions can be added together to determine worth at some future point in time.</a:t>
            </a:r>
          </a:p>
        </p:txBody>
      </p:sp>
    </p:spTree>
    <p:extLst>
      <p:ext uri="{BB962C8B-B14F-4D97-AF65-F5344CB8AC3E}">
        <p14:creationId xmlns:p14="http://schemas.microsoft.com/office/powerpoint/2010/main" val="16297271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Effect of Compounding Frequency</a:t>
            </a:r>
            <a:endParaRPr lang="en-US" sz="1500" dirty="0"/>
          </a:p>
        </p:txBody>
      </p:sp>
      <p:sp>
        <p:nvSpPr>
          <p:cNvPr id="3" name="Content Placeholder 2"/>
          <p:cNvSpPr>
            <a:spLocks noGrp="1"/>
          </p:cNvSpPr>
          <p:nvPr>
            <p:ph idx="1"/>
          </p:nvPr>
        </p:nvSpPr>
        <p:spPr>
          <a:xfrm>
            <a:off x="443625" y="1295400"/>
            <a:ext cx="8229600" cy="5212080"/>
          </a:xfrm>
        </p:spPr>
        <p:txBody>
          <a:bodyPr/>
          <a:lstStyle/>
          <a:p>
            <a:pPr>
              <a:defRPr/>
            </a:pPr>
            <a:r>
              <a:rPr lang="en-US" altLang="en-US" dirty="0"/>
              <a:t>Assumptions.</a:t>
            </a:r>
          </a:p>
          <a:p>
            <a:pPr lvl="1">
              <a:defRPr/>
            </a:pPr>
            <a:r>
              <a:rPr lang="en-US" altLang="en-US" dirty="0"/>
              <a:t>$100 deposit made today with a 12% annual interest rate.</a:t>
            </a:r>
          </a:p>
          <a:p>
            <a:pPr lvl="1">
              <a:defRPr/>
            </a:pPr>
            <a:r>
              <a:rPr lang="en-US" altLang="en-US" dirty="0"/>
              <a:t>Bank compounds interest at six months instead of end of year.</a:t>
            </a:r>
          </a:p>
          <a:p>
            <a:pPr lvl="2">
              <a:defRPr/>
            </a:pPr>
            <a:r>
              <a:rPr lang="en-US" altLang="en-US" dirty="0"/>
              <a:t>Interest is earned on interest.</a:t>
            </a:r>
          </a:p>
          <a:p>
            <a:pPr lvl="1">
              <a:defRPr/>
            </a:pPr>
            <a:r>
              <a:rPr lang="en-US" altLang="en-US" dirty="0"/>
              <a:t>What is the FV of this deposit in one year?</a:t>
            </a:r>
          </a:p>
          <a:p>
            <a:pPr marL="274637" lvl="1" indent="0" algn="ctr">
              <a:lnSpc>
                <a:spcPct val="150000"/>
              </a:lnSpc>
              <a:buNone/>
              <a:defRPr/>
            </a:pPr>
            <a:r>
              <a:rPr lang="en-US" i="1" dirty="0"/>
              <a:t>First 6-month period = $106 (= $100 × 1.06)</a:t>
            </a:r>
          </a:p>
          <a:p>
            <a:pPr marL="274637" lvl="1" indent="0" algn="ctr">
              <a:lnSpc>
                <a:spcPct val="150000"/>
              </a:lnSpc>
              <a:buNone/>
              <a:defRPr/>
            </a:pPr>
            <a:r>
              <a:rPr lang="en-US" i="1" dirty="0"/>
              <a:t>End of year = $112.36 (= $106 × 1.06)</a:t>
            </a:r>
            <a:endParaRPr lang="en-US" altLang="en-US" i="1" dirty="0"/>
          </a:p>
        </p:txBody>
      </p:sp>
    </p:spTree>
    <p:extLst>
      <p:ext uri="{BB962C8B-B14F-4D97-AF65-F5344CB8AC3E}">
        <p14:creationId xmlns:p14="http://schemas.microsoft.com/office/powerpoint/2010/main" val="3295454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EARs and APRs</a:t>
            </a:r>
            <a:endParaRPr lang="en-US" sz="1500" dirty="0"/>
          </a:p>
        </p:txBody>
      </p:sp>
      <p:sp>
        <p:nvSpPr>
          <p:cNvPr id="3" name="Content Placeholder 2"/>
          <p:cNvSpPr>
            <a:spLocks noGrp="1"/>
          </p:cNvSpPr>
          <p:nvPr>
            <p:ph idx="1"/>
          </p:nvPr>
        </p:nvSpPr>
        <p:spPr>
          <a:xfrm>
            <a:off x="443625" y="1295400"/>
            <a:ext cx="8229600" cy="3840480"/>
          </a:xfrm>
        </p:spPr>
        <p:txBody>
          <a:bodyPr/>
          <a:lstStyle/>
          <a:p>
            <a:r>
              <a:rPr lang="en-US" altLang="en-US" dirty="0"/>
              <a:t>The interest rate per period times the number of period in a year is the </a:t>
            </a:r>
            <a:r>
              <a:rPr lang="en-US" altLang="en-US" b="1" dirty="0"/>
              <a:t>annual percentage rate (APR).</a:t>
            </a:r>
          </a:p>
          <a:p>
            <a:r>
              <a:rPr lang="en-US" altLang="en-US" dirty="0"/>
              <a:t>The </a:t>
            </a:r>
            <a:r>
              <a:rPr lang="en-US" altLang="en-US" b="1" dirty="0"/>
              <a:t>effective annual rate (EAR) </a:t>
            </a:r>
            <a:r>
              <a:rPr lang="en-US" altLang="en-US" dirty="0"/>
              <a:t>is a more accurate measurement of what you will actually pay.</a:t>
            </a:r>
          </a:p>
          <a:p>
            <a:r>
              <a:rPr lang="en-US" altLang="en-US" dirty="0"/>
              <a:t>Relationship between APR and EAR.</a:t>
            </a:r>
          </a:p>
        </p:txBody>
      </p:sp>
      <p:graphicFrame>
        <p:nvGraphicFramePr>
          <p:cNvPr id="4" name="Object 3"/>
          <p:cNvGraphicFramePr>
            <a:graphicFrameLocks noChangeAspect="1"/>
          </p:cNvGraphicFramePr>
          <p:nvPr>
            <p:extLst>
              <p:ext uri="{D42A27DB-BD31-4B8C-83A1-F6EECF244321}">
                <p14:modId xmlns:p14="http://schemas.microsoft.com/office/powerpoint/2010/main" val="276484684"/>
              </p:ext>
            </p:extLst>
          </p:nvPr>
        </p:nvGraphicFramePr>
        <p:xfrm>
          <a:off x="2644347" y="5334000"/>
          <a:ext cx="3855307" cy="1188720"/>
        </p:xfrm>
        <a:graphic>
          <a:graphicData uri="http://schemas.openxmlformats.org/presentationml/2006/ole">
            <mc:AlternateContent xmlns:mc="http://schemas.openxmlformats.org/markup-compatibility/2006">
              <mc:Choice xmlns:v="urn:schemas-microsoft-com:vml" Requires="v">
                <p:oleObj spid="_x0000_s52245" name="Equation" r:id="rId3" imgW="1523880" imgH="469800" progId="Equation.DSMT4">
                  <p:embed/>
                </p:oleObj>
              </mc:Choice>
              <mc:Fallback>
                <p:oleObj name="Equation" r:id="rId3" imgW="1523880" imgH="469800" progId="Equation.DSMT4">
                  <p:embed/>
                  <p:pic>
                    <p:nvPicPr>
                      <p:cNvPr id="0" name=""/>
                      <p:cNvPicPr/>
                      <p:nvPr/>
                    </p:nvPicPr>
                    <p:blipFill>
                      <a:blip r:embed="rId4"/>
                      <a:stretch>
                        <a:fillRect/>
                      </a:stretch>
                    </p:blipFill>
                    <p:spPr>
                      <a:xfrm>
                        <a:off x="2644347" y="5334000"/>
                        <a:ext cx="3855307" cy="1188720"/>
                      </a:xfrm>
                      <a:prstGeom prst="rect">
                        <a:avLst/>
                      </a:prstGeom>
                    </p:spPr>
                  </p:pic>
                </p:oleObj>
              </mc:Fallback>
            </mc:AlternateContent>
          </a:graphicData>
        </a:graphic>
      </p:graphicFrame>
    </p:spTree>
    <p:extLst>
      <p:ext uri="{BB962C8B-B14F-4D97-AF65-F5344CB8AC3E}">
        <p14:creationId xmlns:p14="http://schemas.microsoft.com/office/powerpoint/2010/main" val="3528919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EAR versus APR Example</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Assumptions.</a:t>
            </a:r>
          </a:p>
          <a:p>
            <a:pPr lvl="1"/>
            <a:r>
              <a:rPr lang="en-US" altLang="en-US" dirty="0"/>
              <a:t>Borrow $100 today.</a:t>
            </a:r>
          </a:p>
          <a:p>
            <a:pPr lvl="1"/>
            <a:r>
              <a:rPr lang="en-US" altLang="en-US" dirty="0"/>
              <a:t>12% annual interest rate.</a:t>
            </a:r>
          </a:p>
          <a:p>
            <a:pPr lvl="1"/>
            <a:r>
              <a:rPr lang="en-US" altLang="en-US" dirty="0"/>
              <a:t>APR: Loan compounds annually – you pay 12.00%.</a:t>
            </a:r>
          </a:p>
          <a:p>
            <a:pPr lvl="1"/>
            <a:r>
              <a:rPr lang="en-US" altLang="en-US" dirty="0"/>
              <a:t>EAR: Loan compounds monthly – you pay 12.68%.</a:t>
            </a:r>
          </a:p>
        </p:txBody>
      </p:sp>
    </p:spTree>
    <p:extLst>
      <p:ext uri="{BB962C8B-B14F-4D97-AF65-F5344CB8AC3E}">
        <p14:creationId xmlns:p14="http://schemas.microsoft.com/office/powerpoint/2010/main" val="9963387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Annuity Loans</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In many cases, future and present values of annuities are known and we need to compare the payments or implied interest rate.</a:t>
            </a:r>
          </a:p>
          <a:p>
            <a:pPr lvl="1"/>
            <a:r>
              <a:rPr lang="en-US" altLang="en-US" dirty="0"/>
              <a:t>There is no general, easy equation to solve for the interest rate when given the cost of an investment, as well as the annuity cash flows and time period.</a:t>
            </a:r>
          </a:p>
        </p:txBody>
      </p:sp>
    </p:spTree>
    <p:extLst>
      <p:ext uri="{BB962C8B-B14F-4D97-AF65-F5344CB8AC3E}">
        <p14:creationId xmlns:p14="http://schemas.microsoft.com/office/powerpoint/2010/main" val="3475196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Payments on Amortized Loan</a:t>
            </a:r>
            <a:endParaRPr lang="en-US" sz="1500" dirty="0"/>
          </a:p>
        </p:txBody>
      </p:sp>
      <p:sp>
        <p:nvSpPr>
          <p:cNvPr id="3" name="Content Placeholder 2"/>
          <p:cNvSpPr>
            <a:spLocks noGrp="1"/>
          </p:cNvSpPr>
          <p:nvPr>
            <p:ph idx="1"/>
          </p:nvPr>
        </p:nvSpPr>
        <p:spPr>
          <a:xfrm>
            <a:off x="443625" y="1295400"/>
            <a:ext cx="8229600" cy="2819400"/>
          </a:xfrm>
        </p:spPr>
        <p:txBody>
          <a:bodyPr/>
          <a:lstStyle/>
          <a:p>
            <a:r>
              <a:rPr lang="en-US" altLang="en-US" dirty="0"/>
              <a:t>An </a:t>
            </a:r>
            <a:r>
              <a:rPr lang="en-US" altLang="en-US" b="1" dirty="0"/>
              <a:t>amortized loan </a:t>
            </a:r>
            <a:r>
              <a:rPr lang="en-US" altLang="en-US" dirty="0"/>
              <a:t>is characterized by a borrower paying both interest and principal over time.</a:t>
            </a:r>
          </a:p>
          <a:p>
            <a:r>
              <a:rPr lang="en-US" altLang="en-US" dirty="0"/>
              <a:t>Rearrange PV of annuity formula to solve for payment.</a:t>
            </a:r>
          </a:p>
        </p:txBody>
      </p:sp>
      <p:graphicFrame>
        <p:nvGraphicFramePr>
          <p:cNvPr id="4" name="Object 3"/>
          <p:cNvGraphicFramePr>
            <a:graphicFrameLocks noChangeAspect="1"/>
          </p:cNvGraphicFramePr>
          <p:nvPr>
            <p:extLst>
              <p:ext uri="{D42A27DB-BD31-4B8C-83A1-F6EECF244321}">
                <p14:modId xmlns:p14="http://schemas.microsoft.com/office/powerpoint/2010/main" val="3217305020"/>
              </p:ext>
            </p:extLst>
          </p:nvPr>
        </p:nvGraphicFramePr>
        <p:xfrm>
          <a:off x="1719072" y="4140200"/>
          <a:ext cx="5705856" cy="2377440"/>
        </p:xfrm>
        <a:graphic>
          <a:graphicData uri="http://schemas.openxmlformats.org/presentationml/2006/ole">
            <mc:AlternateContent xmlns:mc="http://schemas.openxmlformats.org/markup-compatibility/2006">
              <mc:Choice xmlns:v="urn:schemas-microsoft-com:vml" Requires="v">
                <p:oleObj spid="_x0000_s53265" name="Equation" r:id="rId3" imgW="2743200" imgH="1143000" progId="Equation.DSMT4">
                  <p:embed/>
                </p:oleObj>
              </mc:Choice>
              <mc:Fallback>
                <p:oleObj name="Equation" r:id="rId3" imgW="2743200" imgH="1143000" progId="Equation.DSMT4">
                  <p:embed/>
                  <p:pic>
                    <p:nvPicPr>
                      <p:cNvPr id="0" name=""/>
                      <p:cNvPicPr/>
                      <p:nvPr/>
                    </p:nvPicPr>
                    <p:blipFill>
                      <a:blip r:embed="rId4"/>
                      <a:stretch>
                        <a:fillRect/>
                      </a:stretch>
                    </p:blipFill>
                    <p:spPr>
                      <a:xfrm>
                        <a:off x="1719072" y="4140200"/>
                        <a:ext cx="5705856" cy="2377440"/>
                      </a:xfrm>
                      <a:prstGeom prst="rect">
                        <a:avLst/>
                      </a:prstGeom>
                    </p:spPr>
                  </p:pic>
                </p:oleObj>
              </mc:Fallback>
            </mc:AlternateContent>
          </a:graphicData>
        </a:graphic>
      </p:graphicFrame>
    </p:spTree>
    <p:extLst>
      <p:ext uri="{BB962C8B-B14F-4D97-AF65-F5344CB8AC3E}">
        <p14:creationId xmlns:p14="http://schemas.microsoft.com/office/powerpoint/2010/main" val="5293720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Finding Payments on Amortized Loan Example</a:t>
            </a:r>
            <a:endParaRPr lang="en-US" sz="1100" dirty="0"/>
          </a:p>
        </p:txBody>
      </p:sp>
      <p:sp>
        <p:nvSpPr>
          <p:cNvPr id="3" name="Content Placeholder 2"/>
          <p:cNvSpPr>
            <a:spLocks noGrp="1"/>
          </p:cNvSpPr>
          <p:nvPr>
            <p:ph idx="1"/>
          </p:nvPr>
        </p:nvSpPr>
        <p:spPr>
          <a:xfrm>
            <a:off x="443625" y="1295400"/>
            <a:ext cx="8229600" cy="3276600"/>
          </a:xfrm>
        </p:spPr>
        <p:txBody>
          <a:bodyPr/>
          <a:lstStyle/>
          <a:p>
            <a:r>
              <a:rPr lang="en-US" altLang="en-US" dirty="0"/>
              <a:t>Assumptions.</a:t>
            </a:r>
          </a:p>
          <a:p>
            <a:pPr lvl="1"/>
            <a:r>
              <a:rPr lang="en-US" altLang="en-US" dirty="0"/>
              <a:t>You need $10,000 to buy a car.</a:t>
            </a:r>
          </a:p>
          <a:p>
            <a:pPr lvl="1"/>
            <a:r>
              <a:rPr lang="en-US" altLang="en-US" dirty="0"/>
              <a:t>Loan term is 4 years.</a:t>
            </a:r>
          </a:p>
          <a:p>
            <a:pPr lvl="1"/>
            <a:r>
              <a:rPr lang="en-US" altLang="en-US" dirty="0"/>
              <a:t>Interest rate: 9% per year APR.</a:t>
            </a:r>
          </a:p>
          <a:p>
            <a:pPr lvl="2"/>
            <a:r>
              <a:rPr lang="en-US" altLang="en-US" dirty="0"/>
              <a:t>Use interest rate of 0.75 % (=9%/12) and 48 periods (=4 × 12).</a:t>
            </a:r>
          </a:p>
        </p:txBody>
      </p:sp>
      <p:graphicFrame>
        <p:nvGraphicFramePr>
          <p:cNvPr id="4" name="Object 3"/>
          <p:cNvGraphicFramePr>
            <a:graphicFrameLocks noChangeAspect="1"/>
          </p:cNvGraphicFramePr>
          <p:nvPr>
            <p:extLst>
              <p:ext uri="{D42A27DB-BD31-4B8C-83A1-F6EECF244321}">
                <p14:modId xmlns:p14="http://schemas.microsoft.com/office/powerpoint/2010/main" val="4033853397"/>
              </p:ext>
            </p:extLst>
          </p:nvPr>
        </p:nvGraphicFramePr>
        <p:xfrm>
          <a:off x="457200" y="4815174"/>
          <a:ext cx="8229600" cy="1585626"/>
        </p:xfrm>
        <a:graphic>
          <a:graphicData uri="http://schemas.openxmlformats.org/presentationml/2006/ole">
            <mc:AlternateContent xmlns:mc="http://schemas.openxmlformats.org/markup-compatibility/2006">
              <mc:Choice xmlns:v="urn:schemas-microsoft-com:vml" Requires="v">
                <p:oleObj spid="_x0000_s54288" name="Equation" r:id="rId3" imgW="4813200" imgH="927000" progId="Equation.DSMT4">
                  <p:embed/>
                </p:oleObj>
              </mc:Choice>
              <mc:Fallback>
                <p:oleObj name="Equation" r:id="rId3" imgW="4813200" imgH="927000" progId="Equation.DSMT4">
                  <p:embed/>
                  <p:pic>
                    <p:nvPicPr>
                      <p:cNvPr id="4" name="Object 3"/>
                      <p:cNvPicPr/>
                      <p:nvPr/>
                    </p:nvPicPr>
                    <p:blipFill>
                      <a:blip r:embed="rId4"/>
                      <a:stretch>
                        <a:fillRect/>
                      </a:stretch>
                    </p:blipFill>
                    <p:spPr>
                      <a:xfrm>
                        <a:off x="457200" y="4815174"/>
                        <a:ext cx="8229600" cy="1585626"/>
                      </a:xfrm>
                      <a:prstGeom prst="rect">
                        <a:avLst/>
                      </a:prstGeom>
                    </p:spPr>
                  </p:pic>
                </p:oleObj>
              </mc:Fallback>
            </mc:AlternateContent>
          </a:graphicData>
        </a:graphic>
      </p:graphicFrame>
    </p:spTree>
    <p:extLst>
      <p:ext uri="{BB962C8B-B14F-4D97-AF65-F5344CB8AC3E}">
        <p14:creationId xmlns:p14="http://schemas.microsoft.com/office/powerpoint/2010/main" val="15641448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5560"/>
            <a:ext cx="8229600" cy="1706880"/>
          </a:xfrm>
        </p:spPr>
        <p:txBody>
          <a:bodyPr>
            <a:normAutofit/>
          </a:bodyPr>
          <a:lstStyle/>
          <a:p>
            <a:pPr algn="ctr"/>
            <a:r>
              <a:rPr lang="en-US" sz="4800" dirty="0"/>
              <a:t>Accessibility Content: Text Alternatives for Images</a:t>
            </a:r>
          </a:p>
        </p:txBody>
      </p:sp>
    </p:spTree>
    <p:extLst>
      <p:ext uri="{BB962C8B-B14F-4D97-AF65-F5344CB8AC3E}">
        <p14:creationId xmlns:p14="http://schemas.microsoft.com/office/powerpoint/2010/main" val="14226235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Annuity Due Time Line Example </a:t>
            </a:r>
            <a:r>
              <a:rPr lang="en-US" altLang="en-US" sz="3600" dirty="0"/>
              <a:t>Text Alternative</a:t>
            </a:r>
            <a:endParaRPr lang="en-US" sz="3600" dirty="0"/>
          </a:p>
        </p:txBody>
      </p:sp>
      <p:sp>
        <p:nvSpPr>
          <p:cNvPr id="3" name="Content Placeholder 2"/>
          <p:cNvSpPr>
            <a:spLocks noGrp="1"/>
          </p:cNvSpPr>
          <p:nvPr>
            <p:ph idx="1"/>
          </p:nvPr>
        </p:nvSpPr>
        <p:spPr/>
        <p:txBody>
          <a:bodyPr/>
          <a:lstStyle/>
          <a:p>
            <a:r>
              <a:rPr lang="en-US" sz="2800" dirty="0"/>
              <a:t>Periods run from zero to 5 years in even year increments. An 8% label appears between years 2 and 3. Cash flows are negative 100 centered under each year range. Arrows extend from the negative 100 and point diagonally back to start of the range. The first occurrence also has an arrow pointing to year 1 from the negative 100 in addition to pointing to zero and then another arrow flows horizontally from 1 back to zero.</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2931777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FV – Several Cash Flows Example</a:t>
            </a:r>
            <a:endParaRPr lang="en-US" sz="1500" dirty="0"/>
          </a:p>
        </p:txBody>
      </p:sp>
      <p:sp>
        <p:nvSpPr>
          <p:cNvPr id="3" name="Content Placeholder 2"/>
          <p:cNvSpPr>
            <a:spLocks noGrp="1"/>
          </p:cNvSpPr>
          <p:nvPr>
            <p:ph idx="1"/>
          </p:nvPr>
        </p:nvSpPr>
        <p:spPr>
          <a:xfrm>
            <a:off x="443625" y="1295400"/>
            <a:ext cx="8229600" cy="3733800"/>
          </a:xfrm>
        </p:spPr>
        <p:txBody>
          <a:bodyPr/>
          <a:lstStyle/>
          <a:p>
            <a:r>
              <a:rPr lang="en-US" altLang="en-US" dirty="0"/>
              <a:t>Assumptions.</a:t>
            </a:r>
          </a:p>
          <a:p>
            <a:pPr lvl="1"/>
            <a:r>
              <a:rPr lang="en-US" altLang="en-US" dirty="0"/>
              <a:t>You make a $100 deposit today, followed by a $125 deposit next year, and a $150 deposit at the end of the second year.</a:t>
            </a:r>
          </a:p>
          <a:p>
            <a:pPr lvl="1"/>
            <a:r>
              <a:rPr lang="en-US" altLang="en-US" dirty="0"/>
              <a:t>Interest rates are 7%.</a:t>
            </a:r>
          </a:p>
          <a:p>
            <a:pPr lvl="1"/>
            <a:r>
              <a:rPr lang="en-US" altLang="en-US" dirty="0"/>
              <a:t>What is the future value of your deposits at the end of the </a:t>
            </a:r>
            <a:r>
              <a:rPr lang="en-US" altLang="en-US" b="1" dirty="0"/>
              <a:t>third</a:t>
            </a:r>
            <a:r>
              <a:rPr lang="en-US" altLang="en-US" dirty="0"/>
              <a:t> year?</a:t>
            </a:r>
          </a:p>
        </p:txBody>
      </p:sp>
      <p:graphicFrame>
        <p:nvGraphicFramePr>
          <p:cNvPr id="4" name="Object 3"/>
          <p:cNvGraphicFramePr>
            <a:graphicFrameLocks noChangeAspect="1"/>
          </p:cNvGraphicFramePr>
          <p:nvPr>
            <p:extLst>
              <p:ext uri="{D42A27DB-BD31-4B8C-83A1-F6EECF244321}">
                <p14:modId xmlns:p14="http://schemas.microsoft.com/office/powerpoint/2010/main" val="27408392"/>
              </p:ext>
            </p:extLst>
          </p:nvPr>
        </p:nvGraphicFramePr>
        <p:xfrm>
          <a:off x="1269770" y="5105400"/>
          <a:ext cx="6604460" cy="1280160"/>
        </p:xfrm>
        <a:graphic>
          <a:graphicData uri="http://schemas.openxmlformats.org/presentationml/2006/ole">
            <mc:AlternateContent xmlns:mc="http://schemas.openxmlformats.org/markup-compatibility/2006">
              <mc:Choice xmlns:v="urn:schemas-microsoft-com:vml" Requires="v">
                <p:oleObj spid="_x0000_s41013" name="Equation" r:id="rId3" imgW="2882880" imgH="558720" progId="Equation.DSMT4">
                  <p:embed/>
                </p:oleObj>
              </mc:Choice>
              <mc:Fallback>
                <p:oleObj name="Equation" r:id="rId3" imgW="2882880" imgH="558720" progId="Equation.DSMT4">
                  <p:embed/>
                  <p:pic>
                    <p:nvPicPr>
                      <p:cNvPr id="0" name=""/>
                      <p:cNvPicPr/>
                      <p:nvPr/>
                    </p:nvPicPr>
                    <p:blipFill>
                      <a:blip r:embed="rId4"/>
                      <a:stretch>
                        <a:fillRect/>
                      </a:stretch>
                    </p:blipFill>
                    <p:spPr>
                      <a:xfrm>
                        <a:off x="1269770" y="5105400"/>
                        <a:ext cx="6604460" cy="1280160"/>
                      </a:xfrm>
                      <a:prstGeom prst="rect">
                        <a:avLst/>
                      </a:prstGeom>
                    </p:spPr>
                  </p:pic>
                </p:oleObj>
              </mc:Fallback>
            </mc:AlternateContent>
          </a:graphicData>
        </a:graphic>
      </p:graphicFrame>
    </p:spTree>
    <p:extLst>
      <p:ext uri="{BB962C8B-B14F-4D97-AF65-F5344CB8AC3E}">
        <p14:creationId xmlns:p14="http://schemas.microsoft.com/office/powerpoint/2010/main" val="1901497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dirty="0"/>
              <a:t>Finding FV – Several Cash Flows Time Line Example</a:t>
            </a:r>
          </a:p>
        </p:txBody>
      </p:sp>
      <p:pic>
        <p:nvPicPr>
          <p:cNvPr id="6" name="Picture 2" descr="A timeline with periods 0-3 years and cash flow. PV =  –100 at time 0, –125 at time 1, –150 at time 2, and FV = ? at time 3; 7% interest. Red arrows come from each of the cash flow values to a single note that reads, &quot;Several (different) cash flow values.&quo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2913" y="2168550"/>
            <a:ext cx="8229600" cy="3130499"/>
          </a:xfrm>
        </p:spPr>
      </p:pic>
    </p:spTree>
    <p:extLst>
      <p:ext uri="{BB962C8B-B14F-4D97-AF65-F5344CB8AC3E}">
        <p14:creationId xmlns:p14="http://schemas.microsoft.com/office/powerpoint/2010/main" val="3656018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Future Value – Level Cash Flows</a:t>
            </a:r>
            <a:endParaRPr lang="en-US" sz="1500" dirty="0"/>
          </a:p>
        </p:txBody>
      </p:sp>
      <p:sp>
        <p:nvSpPr>
          <p:cNvPr id="3" name="Content Placeholder 2"/>
          <p:cNvSpPr>
            <a:spLocks noGrp="1"/>
          </p:cNvSpPr>
          <p:nvPr>
            <p:ph idx="1"/>
          </p:nvPr>
        </p:nvSpPr>
        <p:spPr>
          <a:xfrm>
            <a:off x="443625" y="1295400"/>
            <a:ext cx="8229600" cy="2362200"/>
          </a:xfrm>
        </p:spPr>
        <p:txBody>
          <a:bodyPr/>
          <a:lstStyle/>
          <a:p>
            <a:r>
              <a:rPr lang="en-US" altLang="en-US" dirty="0"/>
              <a:t>An </a:t>
            </a:r>
            <a:r>
              <a:rPr lang="en-US" altLang="en-US" b="1" dirty="0"/>
              <a:t>annuity</a:t>
            </a:r>
            <a:r>
              <a:rPr lang="en-US" altLang="en-US" dirty="0"/>
              <a:t> is a stream of level and frequent cash flows paid at the end of each time period.</a:t>
            </a:r>
          </a:p>
          <a:p>
            <a:pPr lvl="1"/>
            <a:r>
              <a:rPr lang="en-US" altLang="en-US" dirty="0"/>
              <a:t>Often referred to as an ordinary annuity.</a:t>
            </a:r>
          </a:p>
        </p:txBody>
      </p:sp>
      <p:graphicFrame>
        <p:nvGraphicFramePr>
          <p:cNvPr id="4" name="Object 3"/>
          <p:cNvGraphicFramePr>
            <a:graphicFrameLocks noChangeAspect="1"/>
          </p:cNvGraphicFramePr>
          <p:nvPr>
            <p:extLst>
              <p:ext uri="{D42A27DB-BD31-4B8C-83A1-F6EECF244321}">
                <p14:modId xmlns:p14="http://schemas.microsoft.com/office/powerpoint/2010/main" val="2672915967"/>
              </p:ext>
            </p:extLst>
          </p:nvPr>
        </p:nvGraphicFramePr>
        <p:xfrm>
          <a:off x="457200" y="4114800"/>
          <a:ext cx="8229600" cy="1321621"/>
        </p:xfrm>
        <a:graphic>
          <a:graphicData uri="http://schemas.openxmlformats.org/presentationml/2006/ole">
            <mc:AlternateContent xmlns:mc="http://schemas.openxmlformats.org/markup-compatibility/2006">
              <mc:Choice xmlns:v="urn:schemas-microsoft-com:vml" Requires="v">
                <p:oleObj spid="_x0000_s42034" name="Equation" r:id="rId3" imgW="4203360" imgH="672840" progId="Equation.DSMT4">
                  <p:embed/>
                </p:oleObj>
              </mc:Choice>
              <mc:Fallback>
                <p:oleObj name="Equation" r:id="rId3" imgW="4203360" imgH="672840" progId="Equation.DSMT4">
                  <p:embed/>
                  <p:pic>
                    <p:nvPicPr>
                      <p:cNvPr id="4" name="Object 3"/>
                      <p:cNvPicPr/>
                      <p:nvPr/>
                    </p:nvPicPr>
                    <p:blipFill>
                      <a:blip r:embed="rId4"/>
                      <a:stretch>
                        <a:fillRect/>
                      </a:stretch>
                    </p:blipFill>
                    <p:spPr>
                      <a:xfrm>
                        <a:off x="457200" y="4114800"/>
                        <a:ext cx="8229600" cy="1321621"/>
                      </a:xfrm>
                      <a:prstGeom prst="rect">
                        <a:avLst/>
                      </a:prstGeom>
                    </p:spPr>
                  </p:pic>
                </p:oleObj>
              </mc:Fallback>
            </mc:AlternateContent>
          </a:graphicData>
        </a:graphic>
      </p:graphicFrame>
    </p:spTree>
    <p:extLst>
      <p:ext uri="{BB962C8B-B14F-4D97-AF65-F5344CB8AC3E}">
        <p14:creationId xmlns:p14="http://schemas.microsoft.com/office/powerpoint/2010/main" val="408326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Finding FV – Level Cash Flows Example</a:t>
            </a:r>
            <a:endParaRPr lang="en-US" sz="1500" dirty="0"/>
          </a:p>
        </p:txBody>
      </p:sp>
      <p:sp>
        <p:nvSpPr>
          <p:cNvPr id="3" name="Content Placeholder 2"/>
          <p:cNvSpPr>
            <a:spLocks noGrp="1"/>
          </p:cNvSpPr>
          <p:nvPr>
            <p:ph idx="1"/>
          </p:nvPr>
        </p:nvSpPr>
        <p:spPr>
          <a:xfrm>
            <a:off x="443625" y="1295400"/>
            <a:ext cx="8229600" cy="2362200"/>
          </a:xfrm>
        </p:spPr>
        <p:txBody>
          <a:bodyPr/>
          <a:lstStyle/>
          <a:p>
            <a:r>
              <a:rPr lang="en-US" altLang="en-US" dirty="0"/>
              <a:t>Assumptions.</a:t>
            </a:r>
          </a:p>
          <a:p>
            <a:pPr lvl="1"/>
            <a:r>
              <a:rPr lang="en-US" altLang="en-US" dirty="0"/>
              <a:t>You deposit $100 at the end of each year for five years.</a:t>
            </a:r>
          </a:p>
          <a:p>
            <a:pPr lvl="1"/>
            <a:r>
              <a:rPr lang="en-US" altLang="en-US" dirty="0"/>
              <a:t>Interest rates are 8% per year.</a:t>
            </a:r>
          </a:p>
        </p:txBody>
      </p:sp>
      <p:graphicFrame>
        <p:nvGraphicFramePr>
          <p:cNvPr id="4" name="Object 3"/>
          <p:cNvGraphicFramePr>
            <a:graphicFrameLocks noChangeAspect="1"/>
          </p:cNvGraphicFramePr>
          <p:nvPr>
            <p:extLst>
              <p:ext uri="{D42A27DB-BD31-4B8C-83A1-F6EECF244321}">
                <p14:modId xmlns:p14="http://schemas.microsoft.com/office/powerpoint/2010/main" val="2676362694"/>
              </p:ext>
            </p:extLst>
          </p:nvPr>
        </p:nvGraphicFramePr>
        <p:xfrm>
          <a:off x="457200" y="4191000"/>
          <a:ext cx="8229600" cy="999512"/>
        </p:xfrm>
        <a:graphic>
          <a:graphicData uri="http://schemas.openxmlformats.org/presentationml/2006/ole">
            <mc:AlternateContent xmlns:mc="http://schemas.openxmlformats.org/markup-compatibility/2006">
              <mc:Choice xmlns:v="urn:schemas-microsoft-com:vml" Requires="v">
                <p:oleObj spid="_x0000_s43056" name="Equation" r:id="rId3" imgW="3771720" imgH="457200" progId="Equation.DSMT4">
                  <p:embed/>
                </p:oleObj>
              </mc:Choice>
              <mc:Fallback>
                <p:oleObj name="Equation" r:id="rId3" imgW="3771720" imgH="457200" progId="Equation.DSMT4">
                  <p:embed/>
                  <p:pic>
                    <p:nvPicPr>
                      <p:cNvPr id="4" name="Object 3"/>
                      <p:cNvPicPr/>
                      <p:nvPr/>
                    </p:nvPicPr>
                    <p:blipFill>
                      <a:blip r:embed="rId4"/>
                      <a:stretch>
                        <a:fillRect/>
                      </a:stretch>
                    </p:blipFill>
                    <p:spPr>
                      <a:xfrm>
                        <a:off x="457200" y="4191000"/>
                        <a:ext cx="8229600" cy="999512"/>
                      </a:xfrm>
                      <a:prstGeom prst="rect">
                        <a:avLst/>
                      </a:prstGeom>
                    </p:spPr>
                  </p:pic>
                </p:oleObj>
              </mc:Fallback>
            </mc:AlternateContent>
          </a:graphicData>
        </a:graphic>
      </p:graphicFrame>
    </p:spTree>
    <p:extLst>
      <p:ext uri="{BB962C8B-B14F-4D97-AF65-F5344CB8AC3E}">
        <p14:creationId xmlns:p14="http://schemas.microsoft.com/office/powerpoint/2010/main" val="319938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Finding FV – Level Cash Flows Time Line Example</a:t>
            </a:r>
          </a:p>
        </p:txBody>
      </p:sp>
      <p:pic>
        <p:nvPicPr>
          <p:cNvPr id="4" name="Picture 2" descr="A timeline with periods 0-5 years and cash flow. PV =  –100 at times 1-5, and FV = 586.66 at time 5; 8% interest.&#10;A red arrow, which reads &quot;Level (same) cash flows each period,&quot; comes from each of the cash flow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1600200"/>
            <a:ext cx="8229600" cy="3909506"/>
          </a:xfrm>
        </p:spPr>
      </p:pic>
    </p:spTree>
    <p:extLst>
      <p:ext uri="{BB962C8B-B14F-4D97-AF65-F5344CB8AC3E}">
        <p14:creationId xmlns:p14="http://schemas.microsoft.com/office/powerpoint/2010/main" val="30264421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Future Value – Multiple Annuities</a:t>
            </a:r>
            <a:endParaRPr lang="en-US" sz="1500" dirty="0"/>
          </a:p>
        </p:txBody>
      </p:sp>
      <p:sp>
        <p:nvSpPr>
          <p:cNvPr id="3" name="Content Placeholder 2"/>
          <p:cNvSpPr>
            <a:spLocks noGrp="1"/>
          </p:cNvSpPr>
          <p:nvPr>
            <p:ph idx="1"/>
          </p:nvPr>
        </p:nvSpPr>
        <p:spPr>
          <a:xfrm>
            <a:off x="443625" y="1295400"/>
            <a:ext cx="8229600" cy="2743200"/>
          </a:xfrm>
        </p:spPr>
        <p:txBody>
          <a:bodyPr/>
          <a:lstStyle/>
          <a:p>
            <a:r>
              <a:rPr lang="en-US" altLang="en-US" dirty="0"/>
              <a:t>Concept: Compounding – annuity equation to compute future value – two levels of cash flows.</a:t>
            </a:r>
          </a:p>
          <a:p>
            <a:r>
              <a:rPr lang="en-US" altLang="en-US" dirty="0"/>
              <a:t>To solve for multiple annuities, compute FV for each separately and add them together.</a:t>
            </a:r>
          </a:p>
        </p:txBody>
      </p:sp>
      <p:graphicFrame>
        <p:nvGraphicFramePr>
          <p:cNvPr id="4" name="Object 3"/>
          <p:cNvGraphicFramePr>
            <a:graphicFrameLocks noChangeAspect="1"/>
          </p:cNvGraphicFramePr>
          <p:nvPr>
            <p:extLst>
              <p:ext uri="{D42A27DB-BD31-4B8C-83A1-F6EECF244321}">
                <p14:modId xmlns:p14="http://schemas.microsoft.com/office/powerpoint/2010/main" val="2812291591"/>
              </p:ext>
            </p:extLst>
          </p:nvPr>
        </p:nvGraphicFramePr>
        <p:xfrm>
          <a:off x="457200" y="4546846"/>
          <a:ext cx="8229600" cy="1320554"/>
        </p:xfrm>
        <a:graphic>
          <a:graphicData uri="http://schemas.openxmlformats.org/presentationml/2006/ole">
            <mc:AlternateContent xmlns:mc="http://schemas.openxmlformats.org/markup-compatibility/2006">
              <mc:Choice xmlns:v="urn:schemas-microsoft-com:vml" Requires="v">
                <p:oleObj spid="_x0000_s44078" name="Equation" r:id="rId3" imgW="4203360" imgH="672840" progId="Equation.DSMT4">
                  <p:embed/>
                </p:oleObj>
              </mc:Choice>
              <mc:Fallback>
                <p:oleObj name="Equation" r:id="rId3" imgW="4203360" imgH="672840" progId="Equation.DSMT4">
                  <p:embed/>
                  <p:pic>
                    <p:nvPicPr>
                      <p:cNvPr id="4" name="Object 3"/>
                      <p:cNvPicPr/>
                      <p:nvPr/>
                    </p:nvPicPr>
                    <p:blipFill>
                      <a:blip r:embed="rId4"/>
                      <a:stretch>
                        <a:fillRect/>
                      </a:stretch>
                    </p:blipFill>
                    <p:spPr>
                      <a:xfrm>
                        <a:off x="457200" y="4546846"/>
                        <a:ext cx="8229600" cy="1320554"/>
                      </a:xfrm>
                      <a:prstGeom prst="rect">
                        <a:avLst/>
                      </a:prstGeom>
                    </p:spPr>
                  </p:pic>
                </p:oleObj>
              </mc:Fallback>
            </mc:AlternateContent>
          </a:graphicData>
        </a:graphic>
      </p:graphicFrame>
    </p:spTree>
    <p:extLst>
      <p:ext uri="{BB962C8B-B14F-4D97-AF65-F5344CB8AC3E}">
        <p14:creationId xmlns:p14="http://schemas.microsoft.com/office/powerpoint/2010/main" val="3837778249"/>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3205</TotalTime>
  <Words>1436</Words>
  <Application>Microsoft Office PowerPoint</Application>
  <PresentationFormat>On-screen Show (4:3)</PresentationFormat>
  <Paragraphs>147</Paragraphs>
  <Slides>37</Slides>
  <Notes>1</Notes>
  <HiddenSlides>2</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37</vt:i4>
      </vt:variant>
    </vt:vector>
  </HeadingPairs>
  <TitlesOfParts>
    <vt:vector size="47" baseType="lpstr">
      <vt:lpstr>Aharoni</vt:lpstr>
      <vt:lpstr>Arial</vt:lpstr>
      <vt:lpstr>ArumSans Bd</vt:lpstr>
      <vt:lpstr>ArumSans Bold</vt:lpstr>
      <vt:lpstr>ArumSans Regular</vt:lpstr>
      <vt:lpstr>Calibri</vt:lpstr>
      <vt:lpstr>Verdana</vt:lpstr>
      <vt:lpstr>FIRST, BREAK, LAST slides </vt:lpstr>
      <vt:lpstr>9e PPT design template</vt:lpstr>
      <vt:lpstr>Equation</vt:lpstr>
      <vt:lpstr>Finance</vt:lpstr>
      <vt:lpstr>Introduction</vt:lpstr>
      <vt:lpstr>Future Value of Multiple Cash Flows</vt:lpstr>
      <vt:lpstr>Finding FV – Several Cash Flows Example</vt:lpstr>
      <vt:lpstr>Finding FV – Several Cash Flows Time Line Example</vt:lpstr>
      <vt:lpstr>Future Value – Level Cash Flows</vt:lpstr>
      <vt:lpstr>Finding FV – Level Cash Flows Example</vt:lpstr>
      <vt:lpstr>Finding FV – Level Cash Flows Time Line Example</vt:lpstr>
      <vt:lpstr>Future Value – Multiple Annuities</vt:lpstr>
      <vt:lpstr>Finding FV – Multiple Annuities Example 1</vt:lpstr>
      <vt:lpstr>Finding FV – Multiple Annuities Example 2</vt:lpstr>
      <vt:lpstr>Present Value of Multiple Cash Flows</vt:lpstr>
      <vt:lpstr>Present Value – Several Cash Flows</vt:lpstr>
      <vt:lpstr>Finding PV – Several Cash Flows Example</vt:lpstr>
      <vt:lpstr>Finding PV – Several Cash Flows Time Line Example</vt:lpstr>
      <vt:lpstr>Present Value – Level Cash Flows</vt:lpstr>
      <vt:lpstr>Finding PV – Level Cash Flows Example</vt:lpstr>
      <vt:lpstr>Finding PV – Level Cash Flows Time Line Example</vt:lpstr>
      <vt:lpstr>Present Value – Multiple Annuities</vt:lpstr>
      <vt:lpstr>PV – Multiple Annuities Example 1</vt:lpstr>
      <vt:lpstr>PV – Multiple Annuities Example 2</vt:lpstr>
      <vt:lpstr>Perpetuity – A Special Annuity</vt:lpstr>
      <vt:lpstr>Ordinary Annuity versus Annuity Due</vt:lpstr>
      <vt:lpstr>Annuity Due Time Line Example</vt:lpstr>
      <vt:lpstr>Future Value of Annuity Due 1</vt:lpstr>
      <vt:lpstr>Future Value of Annuity Due 2</vt:lpstr>
      <vt:lpstr>Present Value of Annuity Due 1</vt:lpstr>
      <vt:lpstr>Present Value of Annuity Due 2</vt:lpstr>
      <vt:lpstr>Compounding Frequency</vt:lpstr>
      <vt:lpstr>Effect of Compounding Frequency</vt:lpstr>
      <vt:lpstr>EARs and APRs</vt:lpstr>
      <vt:lpstr>EAR versus APR Example</vt:lpstr>
      <vt:lpstr>Annuity Loans</vt:lpstr>
      <vt:lpstr>Finding Payments on Amortized Loan</vt:lpstr>
      <vt:lpstr>Finding Payments on Amortized Loan Example</vt:lpstr>
      <vt:lpstr>Accessibility Content: Text Alternatives for Images</vt:lpstr>
      <vt:lpstr>Annuity Due Time Line Example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CE</cp:lastModifiedBy>
  <cp:revision>521</cp:revision>
  <dcterms:created xsi:type="dcterms:W3CDTF">2017-12-05T17:18:18Z</dcterms:created>
  <dcterms:modified xsi:type="dcterms:W3CDTF">2019-04-03T15:11:44Z</dcterms:modified>
</cp:coreProperties>
</file>