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32"/>
  </p:notesMasterIdLst>
  <p:handoutMasterIdLst>
    <p:handoutMasterId r:id="rId33"/>
  </p:handoutMasterIdLst>
  <p:sldIdLst>
    <p:sldId id="273" r:id="rId3"/>
    <p:sldId id="274" r:id="rId4"/>
    <p:sldId id="318" r:id="rId5"/>
    <p:sldId id="275" r:id="rId6"/>
    <p:sldId id="319" r:id="rId7"/>
    <p:sldId id="276" r:id="rId8"/>
    <p:sldId id="277" r:id="rId9"/>
    <p:sldId id="320" r:id="rId10"/>
    <p:sldId id="278" r:id="rId11"/>
    <p:sldId id="321" r:id="rId12"/>
    <p:sldId id="322" r:id="rId13"/>
    <p:sldId id="281" r:id="rId14"/>
    <p:sldId id="292" r:id="rId15"/>
    <p:sldId id="323" r:id="rId16"/>
    <p:sldId id="293" r:id="rId17"/>
    <p:sldId id="324" r:id="rId18"/>
    <p:sldId id="325" r:id="rId19"/>
    <p:sldId id="326" r:id="rId20"/>
    <p:sldId id="327" r:id="rId21"/>
    <p:sldId id="300" r:id="rId22"/>
    <p:sldId id="328" r:id="rId23"/>
    <p:sldId id="329" r:id="rId24"/>
    <p:sldId id="330" r:id="rId25"/>
    <p:sldId id="331" r:id="rId26"/>
    <p:sldId id="301" r:id="rId27"/>
    <p:sldId id="302" r:id="rId28"/>
    <p:sldId id="332" r:id="rId29"/>
    <p:sldId id="317" r:id="rId30"/>
    <p:sldId id="31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FFE6A1B5-3EA5-44AB-AFA4-F3A63A9571D5}">
          <p14:sldIdLst>
            <p14:sldId id="273"/>
            <p14:sldId id="274"/>
            <p14:sldId id="318"/>
            <p14:sldId id="275"/>
            <p14:sldId id="319"/>
            <p14:sldId id="276"/>
            <p14:sldId id="277"/>
            <p14:sldId id="320"/>
            <p14:sldId id="278"/>
            <p14:sldId id="321"/>
            <p14:sldId id="322"/>
            <p14:sldId id="281"/>
            <p14:sldId id="292"/>
            <p14:sldId id="323"/>
            <p14:sldId id="293"/>
            <p14:sldId id="324"/>
            <p14:sldId id="325"/>
            <p14:sldId id="326"/>
            <p14:sldId id="327"/>
            <p14:sldId id="300"/>
            <p14:sldId id="328"/>
            <p14:sldId id="329"/>
            <p14:sldId id="330"/>
            <p14:sldId id="331"/>
            <p14:sldId id="301"/>
            <p14:sldId id="302"/>
            <p14:sldId id="332"/>
          </p14:sldIdLst>
        </p14:section>
        <p14:section name="Appendix: Image Descriptions for Unsighted Students" id="{FCEA2F57-A407-4BE7-B677-629F34303C19}">
          <p14:sldIdLst>
            <p14:sldId id="317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D1DE"/>
    <a:srgbClr val="AAC1D3"/>
    <a:srgbClr val="0A0A32"/>
    <a:srgbClr val="B60000"/>
    <a:srgbClr val="B44600"/>
    <a:srgbClr val="DDD9C3"/>
    <a:srgbClr val="9BB9EF"/>
    <a:srgbClr val="C6D9F1"/>
    <a:srgbClr val="FCD5B5"/>
    <a:srgbClr val="F9B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9" autoAdjust="0"/>
    <p:restoredTop sz="95745" autoAdjust="0"/>
  </p:normalViewPr>
  <p:slideViewPr>
    <p:cSldViewPr>
      <p:cViewPr varScale="1">
        <p:scale>
          <a:sx n="82" d="100"/>
          <a:sy n="82" d="100"/>
        </p:scale>
        <p:origin x="677" y="3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3/28/2019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457200" y="1798320"/>
            <a:ext cx="8229600" cy="109728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3124200"/>
            <a:ext cx="8229600" cy="2514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>
                <a:solidFill>
                  <a:srgbClr val="B446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978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4-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  <p:sldLayoutId id="2147483923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8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1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2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4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Time Value of Money 1: Analyzing Single Cash Flows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Compounding and Future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209800"/>
          </a:xfrm>
        </p:spPr>
        <p:txBody>
          <a:bodyPr/>
          <a:lstStyle/>
          <a:p>
            <a:r>
              <a:rPr lang="en-US" b="1" dirty="0"/>
              <a:t>Compounding</a:t>
            </a:r>
            <a:r>
              <a:rPr lang="en-US" dirty="0"/>
              <a:t> is the process of adding interest earned every period on both the original investment and the reinvested earnings.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935653"/>
              </p:ext>
            </p:extLst>
          </p:nvPr>
        </p:nvGraphicFramePr>
        <p:xfrm>
          <a:off x="182880" y="3946534"/>
          <a:ext cx="8778240" cy="1465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9" name="Equation" r:id="rId3" imgW="4330440" imgH="723600" progId="Equation.DSMT4">
                  <p:embed/>
                </p:oleObj>
              </mc:Choice>
              <mc:Fallback>
                <p:oleObj name="Equation" r:id="rId3" imgW="4330440" imgH="723600" progId="Equation.DSMT4">
                  <p:embed/>
                  <p:pic>
                    <p:nvPicPr>
                      <p:cNvPr id="5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880" y="3946534"/>
                        <a:ext cx="8778240" cy="14650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0586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Compounding and Future Value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209800"/>
          </a:xfrm>
        </p:spPr>
        <p:txBody>
          <a:bodyPr/>
          <a:lstStyle/>
          <a:p>
            <a:r>
              <a:rPr lang="en-US" dirty="0"/>
              <a:t>Assumptions.</a:t>
            </a:r>
          </a:p>
          <a:p>
            <a:pPr lvl="1"/>
            <a:r>
              <a:rPr lang="en-US" dirty="0"/>
              <a:t>You invest $100 today.</a:t>
            </a:r>
          </a:p>
          <a:p>
            <a:pPr lvl="1"/>
            <a:r>
              <a:rPr lang="en-US" dirty="0"/>
              <a:t>You will earn 5% interest for two periods.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061741"/>
              </p:ext>
            </p:extLst>
          </p:nvPr>
        </p:nvGraphicFramePr>
        <p:xfrm>
          <a:off x="1629542" y="3810000"/>
          <a:ext cx="5884917" cy="548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3" name="Equation" r:id="rId3" imgW="2577960" imgH="241200" progId="Equation.DSMT4">
                  <p:embed/>
                </p:oleObj>
              </mc:Choice>
              <mc:Fallback>
                <p:oleObj name="Equation" r:id="rId3" imgW="2577960" imgH="241200" progId="Equation.DSMT4">
                  <p:embed/>
                  <p:pic>
                    <p:nvPicPr>
                      <p:cNvPr id="5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9542" y="3810000"/>
                        <a:ext cx="5884917" cy="548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2580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Interest Earned on Prior Interest at 5%</a:t>
            </a:r>
          </a:p>
        </p:txBody>
      </p:sp>
      <p:pic>
        <p:nvPicPr>
          <p:cNvPr id="5" name="Picture 2" descr="A stacked bar graph showing a $100 deposit, the interest earned from that deposit, and the interest earned off the interest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491" y="1295400"/>
            <a:ext cx="821844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069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Present Value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399"/>
            <a:ext cx="8243176" cy="5181601"/>
          </a:xfrm>
        </p:spPr>
        <p:txBody>
          <a:bodyPr/>
          <a:lstStyle/>
          <a:p>
            <a:r>
              <a:rPr lang="en-US" dirty="0"/>
              <a:t>Finding the present value is essentially the opposite process as finding the future value.</a:t>
            </a:r>
          </a:p>
          <a:p>
            <a:pPr lvl="1"/>
            <a:r>
              <a:rPr lang="en-US" dirty="0"/>
              <a:t>Future value = compounding.</a:t>
            </a:r>
          </a:p>
          <a:p>
            <a:pPr lvl="2"/>
            <a:r>
              <a:rPr lang="en-US" dirty="0"/>
              <a:t>Example: What happens when you deposit $100 cash in the bank to earn 5 percent interest for one year?</a:t>
            </a:r>
          </a:p>
          <a:p>
            <a:pPr lvl="1"/>
            <a:r>
              <a:rPr lang="en-US" dirty="0"/>
              <a:t>Present value = discounting.</a:t>
            </a:r>
          </a:p>
          <a:p>
            <a:pPr lvl="2"/>
            <a:r>
              <a:rPr lang="en-US" dirty="0"/>
              <a:t>Example: If the bank will pay you $105 in one year and interest rates are 5 percent, how much would you be willing to deposit now, to receive that payment in a year?</a:t>
            </a:r>
          </a:p>
        </p:txBody>
      </p:sp>
    </p:spTree>
    <p:extLst>
      <p:ext uri="{BB962C8B-B14F-4D97-AF65-F5344CB8AC3E}">
        <p14:creationId xmlns:p14="http://schemas.microsoft.com/office/powerpoint/2010/main" val="2813090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Present Value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399"/>
            <a:ext cx="8243176" cy="2743201"/>
          </a:xfrm>
        </p:spPr>
        <p:txBody>
          <a:bodyPr/>
          <a:lstStyle/>
          <a:p>
            <a:r>
              <a:rPr lang="en-US" b="1" dirty="0"/>
              <a:t>Discounting</a:t>
            </a:r>
            <a:r>
              <a:rPr lang="en-US" dirty="0"/>
              <a:t> is the process of finding present value by reducing future values using the discount, or interest, rate.</a:t>
            </a:r>
          </a:p>
          <a:p>
            <a:pPr lvl="1"/>
            <a:r>
              <a:rPr lang="en-US" dirty="0"/>
              <a:t>Significantly decreases the value of a future amount to the present.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106440"/>
              </p:ext>
            </p:extLst>
          </p:nvPr>
        </p:nvGraphicFramePr>
        <p:xfrm>
          <a:off x="457200" y="4377108"/>
          <a:ext cx="8229600" cy="1566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3" name="Equation" r:id="rId3" imgW="4736880" imgH="901440" progId="Equation.DSMT4">
                  <p:embed/>
                </p:oleObj>
              </mc:Choice>
              <mc:Fallback>
                <p:oleObj name="Equation" r:id="rId3" imgW="4736880" imgH="901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377108"/>
                        <a:ext cx="8229600" cy="1566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5891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Present Value Example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399"/>
            <a:ext cx="8243176" cy="2819401"/>
          </a:xfrm>
        </p:spPr>
        <p:txBody>
          <a:bodyPr/>
          <a:lstStyle/>
          <a:p>
            <a:r>
              <a:rPr lang="en-US" dirty="0"/>
              <a:t>Assumptions.</a:t>
            </a:r>
          </a:p>
          <a:p>
            <a:pPr lvl="1"/>
            <a:r>
              <a:rPr lang="en-US" dirty="0"/>
              <a:t>The bank will pay you $105 in 1 year.</a:t>
            </a:r>
          </a:p>
          <a:p>
            <a:pPr lvl="1"/>
            <a:r>
              <a:rPr lang="en-US" dirty="0"/>
              <a:t>Interest rates are 5 percent.</a:t>
            </a:r>
          </a:p>
          <a:p>
            <a:pPr lvl="1">
              <a:spcBef>
                <a:spcPts val="3600"/>
              </a:spcBef>
            </a:pPr>
            <a:r>
              <a:rPr lang="en-US" dirty="0"/>
              <a:t>What is the present value?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67432"/>
              </p:ext>
            </p:extLst>
          </p:nvPr>
        </p:nvGraphicFramePr>
        <p:xfrm>
          <a:off x="2786514" y="4617720"/>
          <a:ext cx="3570973" cy="64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7" name="Equation" r:id="rId3" imgW="1346040" imgH="241200" progId="Equation.DSMT4">
                  <p:embed/>
                </p:oleObj>
              </mc:Choice>
              <mc:Fallback>
                <p:oleObj name="Equation" r:id="rId3" imgW="13460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6514" y="4617720"/>
                        <a:ext cx="3570973" cy="640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98498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Discounting Over Multiple Periods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399"/>
            <a:ext cx="8243176" cy="1676401"/>
          </a:xfrm>
        </p:spPr>
        <p:txBody>
          <a:bodyPr/>
          <a:lstStyle/>
          <a:p>
            <a:r>
              <a:rPr lang="en-US" dirty="0"/>
              <a:t>Discounting over multiple periods is simply the reverse of compounding over multiple periods.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239617"/>
              </p:ext>
            </p:extLst>
          </p:nvPr>
        </p:nvGraphicFramePr>
        <p:xfrm>
          <a:off x="457200" y="3725863"/>
          <a:ext cx="8229600" cy="15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0" name="Equation" r:id="rId3" imgW="4813200" imgH="914400" progId="Equation.DSMT4">
                  <p:embed/>
                </p:oleObj>
              </mc:Choice>
              <mc:Fallback>
                <p:oleObj name="Equation" r:id="rId3" imgW="4813200" imgH="9144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3725863"/>
                        <a:ext cx="8229600" cy="1562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4457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Discounting Over Multiple Periods Example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399"/>
            <a:ext cx="8243176" cy="2743201"/>
          </a:xfrm>
        </p:spPr>
        <p:txBody>
          <a:bodyPr/>
          <a:lstStyle/>
          <a:p>
            <a:r>
              <a:rPr lang="en-US" dirty="0"/>
              <a:t>Assumptions.</a:t>
            </a:r>
          </a:p>
          <a:p>
            <a:pPr lvl="1"/>
            <a:r>
              <a:rPr lang="en-US" dirty="0"/>
              <a:t>$100 payment will be received in five years.</a:t>
            </a:r>
          </a:p>
          <a:p>
            <a:pPr lvl="1"/>
            <a:r>
              <a:rPr lang="en-US" dirty="0"/>
              <a:t>Discount rate is 5 percent.</a:t>
            </a:r>
          </a:p>
          <a:p>
            <a:pPr lvl="2"/>
            <a:r>
              <a:rPr lang="en-US" dirty="0"/>
              <a:t>Note that the interest rate used to calculate present value is often referred to as the </a:t>
            </a:r>
            <a:r>
              <a:rPr lang="en-US" b="1" dirty="0"/>
              <a:t>discount rate.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642093"/>
              </p:ext>
            </p:extLst>
          </p:nvPr>
        </p:nvGraphicFramePr>
        <p:xfrm>
          <a:off x="1018103" y="4541520"/>
          <a:ext cx="7107795" cy="64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3" name="Equation" r:id="rId3" imgW="2958840" imgH="266400" progId="Equation.DSMT4">
                  <p:embed/>
                </p:oleObj>
              </mc:Choice>
              <mc:Fallback>
                <p:oleObj name="Equation" r:id="rId3" imgW="2958840" imgH="2664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8103" y="4541520"/>
                        <a:ext cx="7107795" cy="640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401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Discounting with Multiple Rates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399"/>
            <a:ext cx="8243176" cy="1676401"/>
          </a:xfrm>
        </p:spPr>
        <p:txBody>
          <a:bodyPr/>
          <a:lstStyle/>
          <a:p>
            <a:r>
              <a:rPr lang="en-US" dirty="0"/>
              <a:t>A future cash flow can be discounted at different interest rates per period.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627632"/>
              </p:ext>
            </p:extLst>
          </p:nvPr>
        </p:nvGraphicFramePr>
        <p:xfrm>
          <a:off x="457200" y="3124200"/>
          <a:ext cx="8229600" cy="1026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6" name="Equation" r:id="rId3" imgW="3860640" imgH="482400" progId="Equation.DSMT4">
                  <p:embed/>
                </p:oleObj>
              </mc:Choice>
              <mc:Fallback>
                <p:oleObj name="Equation" r:id="rId3" imgW="3860640" imgH="4824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3124200"/>
                        <a:ext cx="8229600" cy="1026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7358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Discounting with Multiple Rates Example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399"/>
            <a:ext cx="8243176" cy="2819401"/>
          </a:xfrm>
        </p:spPr>
        <p:txBody>
          <a:bodyPr/>
          <a:lstStyle/>
          <a:p>
            <a:r>
              <a:rPr lang="en-US" dirty="0"/>
              <a:t>Assumptions.</a:t>
            </a:r>
          </a:p>
          <a:p>
            <a:pPr lvl="1"/>
            <a:r>
              <a:rPr lang="en-US" dirty="0"/>
              <a:t>Bank will pay you $2,500 at the end of 3rd year.</a:t>
            </a:r>
          </a:p>
          <a:p>
            <a:pPr lvl="2"/>
            <a:r>
              <a:rPr lang="en-US" dirty="0"/>
              <a:t>Interest rate in year 1 = 7%.</a:t>
            </a:r>
          </a:p>
          <a:p>
            <a:pPr lvl="2"/>
            <a:r>
              <a:rPr lang="en-US" dirty="0"/>
              <a:t>Interest rate in year 2 = 8%.</a:t>
            </a:r>
          </a:p>
          <a:p>
            <a:pPr lvl="2"/>
            <a:r>
              <a:rPr lang="en-US" dirty="0"/>
              <a:t>Interest rate in year 3 = 8.5%.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368759"/>
              </p:ext>
            </p:extLst>
          </p:nvPr>
        </p:nvGraphicFramePr>
        <p:xfrm>
          <a:off x="1201738" y="4392612"/>
          <a:ext cx="6740525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9" name="Equation" r:id="rId3" imgW="3162240" imgH="406080" progId="Equation.DSMT4">
                  <p:embed/>
                </p:oleObj>
              </mc:Choice>
              <mc:Fallback>
                <p:oleObj name="Equation" r:id="rId3" imgW="3162240" imgH="4060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1738" y="4392612"/>
                        <a:ext cx="6740525" cy="865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3036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dirty="0"/>
              <a:t>Time value of money (TVM).</a:t>
            </a:r>
          </a:p>
          <a:p>
            <a:pPr lvl="1"/>
            <a:r>
              <a:rPr lang="en-US" dirty="0"/>
              <a:t>Refers to the difference in buying power for a dollar over time.</a:t>
            </a:r>
          </a:p>
          <a:p>
            <a:pPr lvl="1"/>
            <a:r>
              <a:rPr lang="en-US" dirty="0"/>
              <a:t>Used by financial and nonfinancial business managers.</a:t>
            </a:r>
          </a:p>
          <a:p>
            <a:pPr lvl="1"/>
            <a:r>
              <a:rPr lang="en-US" dirty="0"/>
              <a:t>Key to making sound personal financial decisions.</a:t>
            </a:r>
          </a:p>
        </p:txBody>
      </p:sp>
    </p:spTree>
    <p:extLst>
      <p:ext uri="{BB962C8B-B14F-4D97-AF65-F5344CB8AC3E}">
        <p14:creationId xmlns:p14="http://schemas.microsoft.com/office/powerpoint/2010/main" val="24349137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Using Present Values and Future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Managers may find it useful to move cash flows to different points in time as they analyze investment projects, debt management, and cash flows.</a:t>
            </a:r>
          </a:p>
          <a:p>
            <a:pPr lvl="1"/>
            <a:r>
              <a:rPr lang="en-US" dirty="0"/>
              <a:t>Use PV equation to move cash flows to an earlier point in time.</a:t>
            </a:r>
          </a:p>
          <a:p>
            <a:pPr lvl="1"/>
            <a:r>
              <a:rPr lang="en-US" dirty="0"/>
              <a:t>Use FV calculation to move cash flows to a later point in time.</a:t>
            </a:r>
          </a:p>
        </p:txBody>
      </p:sp>
    </p:spTree>
    <p:extLst>
      <p:ext uri="{BB962C8B-B14F-4D97-AF65-F5344CB8AC3E}">
        <p14:creationId xmlns:p14="http://schemas.microsoft.com/office/powerpoint/2010/main" val="744565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Present Values and Future Values Example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3352800"/>
          </a:xfrm>
        </p:spPr>
        <p:txBody>
          <a:bodyPr/>
          <a:lstStyle/>
          <a:p>
            <a:r>
              <a:rPr lang="en-US" dirty="0"/>
              <a:t>Example.</a:t>
            </a:r>
          </a:p>
          <a:p>
            <a:pPr lvl="1"/>
            <a:r>
              <a:rPr lang="en-US" dirty="0"/>
              <a:t>What’s the value in year 2 of a $200 cash flow to be received in three years, when interest rates are 6 percent?</a:t>
            </a:r>
          </a:p>
          <a:p>
            <a:pPr lvl="2"/>
            <a:r>
              <a:rPr lang="en-US" dirty="0"/>
              <a:t>Problem requires moving $200 payment in the third year to a value in the second year, which means we need to use the PV equation.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982715"/>
              </p:ext>
            </p:extLst>
          </p:nvPr>
        </p:nvGraphicFramePr>
        <p:xfrm>
          <a:off x="2229890" y="4953000"/>
          <a:ext cx="4684220" cy="128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Equation" r:id="rId3" imgW="2044440" imgH="558720" progId="Equation.DSMT4">
                  <p:embed/>
                </p:oleObj>
              </mc:Choice>
              <mc:Fallback>
                <p:oleObj name="Equation" r:id="rId3" imgW="204444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9890" y="4953000"/>
                        <a:ext cx="4684220" cy="1280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3729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Present Values and Future Values Example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503920" cy="2209800"/>
          </a:xfrm>
        </p:spPr>
        <p:txBody>
          <a:bodyPr/>
          <a:lstStyle/>
          <a:p>
            <a:r>
              <a:rPr lang="en-US" dirty="0"/>
              <a:t>Example.</a:t>
            </a:r>
          </a:p>
          <a:p>
            <a:pPr lvl="1"/>
            <a:r>
              <a:rPr lang="en-US" dirty="0"/>
              <a:t>What about moving the $200 cash flow to year 5?</a:t>
            </a:r>
          </a:p>
          <a:p>
            <a:pPr lvl="2"/>
            <a:r>
              <a:rPr lang="en-US" dirty="0"/>
              <a:t>Requires moving the cash flow later in time by two years, so we use the future value equation.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706609"/>
              </p:ext>
            </p:extLst>
          </p:nvPr>
        </p:nvGraphicFramePr>
        <p:xfrm>
          <a:off x="1038225" y="4419600"/>
          <a:ext cx="7067550" cy="1163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5" name="Equation" r:id="rId3" imgW="3085920" imgH="507960" progId="Equation.DSMT4">
                  <p:embed/>
                </p:oleObj>
              </mc:Choice>
              <mc:Fallback>
                <p:oleObj name="Equation" r:id="rId3" imgW="3085920" imgH="50796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8225" y="4419600"/>
                        <a:ext cx="7067550" cy="1163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21134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Rule of 72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209800"/>
          </a:xfrm>
        </p:spPr>
        <p:txBody>
          <a:bodyPr/>
          <a:lstStyle/>
          <a:p>
            <a:r>
              <a:rPr lang="en-US" dirty="0"/>
              <a:t>Albert Einstein introduced a simple mathematical approximation for the number of years required to double an investment, called the </a:t>
            </a:r>
            <a:r>
              <a:rPr lang="en-US" b="1" dirty="0"/>
              <a:t>Rule of 72.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480950"/>
              </p:ext>
            </p:extLst>
          </p:nvPr>
        </p:nvGraphicFramePr>
        <p:xfrm>
          <a:off x="690563" y="4535488"/>
          <a:ext cx="7764462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8" name="Equation" r:id="rId3" imgW="3390840" imgH="406080" progId="Equation.DSMT4">
                  <p:embed/>
                </p:oleObj>
              </mc:Choice>
              <mc:Fallback>
                <p:oleObj name="Equation" r:id="rId3" imgW="3390840" imgH="4060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0563" y="4535488"/>
                        <a:ext cx="7764462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25545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 of 72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743200"/>
          </a:xfrm>
        </p:spPr>
        <p:txBody>
          <a:bodyPr/>
          <a:lstStyle/>
          <a:p>
            <a:r>
              <a:rPr lang="en-US" dirty="0"/>
              <a:t>Example.</a:t>
            </a:r>
          </a:p>
          <a:p>
            <a:pPr lvl="1"/>
            <a:r>
              <a:rPr lang="en-US" dirty="0"/>
              <a:t>How many years will it take to double money deposited at 6 percent per year?</a:t>
            </a:r>
          </a:p>
          <a:p>
            <a:pPr>
              <a:spcBef>
                <a:spcPts val="4800"/>
              </a:spcBef>
            </a:pPr>
            <a:r>
              <a:rPr lang="en-US" dirty="0"/>
              <a:t>Rule of 72 calculation.</a:t>
            </a:r>
            <a:endParaRPr lang="en-US" sz="2400" dirty="0"/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286960"/>
              </p:ext>
            </p:extLst>
          </p:nvPr>
        </p:nvGraphicFramePr>
        <p:xfrm>
          <a:off x="914400" y="4192980"/>
          <a:ext cx="1828800" cy="760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1" name="Equation" r:id="rId3" imgW="977760" imgH="406080" progId="Equation.DSMT4">
                  <p:embed/>
                </p:oleObj>
              </mc:Choice>
              <mc:Fallback>
                <p:oleObj name="Equation" r:id="rId3" imgW="97776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4192980"/>
                        <a:ext cx="1828800" cy="760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4"/>
          <p:cNvSpPr>
            <a:spLocks noGrp="1"/>
          </p:cNvSpPr>
          <p:nvPr>
            <p:ph idx="10"/>
          </p:nvPr>
        </p:nvSpPr>
        <p:spPr>
          <a:xfrm>
            <a:off x="443625" y="5029200"/>
            <a:ext cx="8229600" cy="914400"/>
          </a:xfrm>
        </p:spPr>
        <p:txBody>
          <a:bodyPr/>
          <a:lstStyle/>
          <a:p>
            <a:pPr lvl="1">
              <a:buClr>
                <a:srgbClr val="292934"/>
              </a:buClr>
            </a:pPr>
            <a:r>
              <a:rPr lang="en-US" sz="2400" dirty="0">
                <a:solidFill>
                  <a:srgbClr val="292934"/>
                </a:solidFill>
              </a:rPr>
              <a:t>Thus, it will take 12 years for the money to double at a 6 percent interest rate.</a:t>
            </a:r>
          </a:p>
        </p:txBody>
      </p:sp>
    </p:spTree>
    <p:extLst>
      <p:ext uri="{BB962C8B-B14F-4D97-AF65-F5344CB8AC3E}">
        <p14:creationId xmlns:p14="http://schemas.microsoft.com/office/powerpoint/2010/main" val="178878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Computing Interest Rates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590800"/>
          </a:xfrm>
        </p:spPr>
        <p:txBody>
          <a:bodyPr/>
          <a:lstStyle/>
          <a:p>
            <a:r>
              <a:rPr lang="en-US" dirty="0"/>
              <a:t>Solving for the interest rate, or rate of return, can answer questions like the following:</a:t>
            </a:r>
          </a:p>
          <a:p>
            <a:pPr lvl="1"/>
            <a:r>
              <a:rPr lang="en-US" dirty="0"/>
              <a:t>If you bought a gold coin for $350 three years ago and sell it now for $475, what rate of return have you earned?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474758"/>
              </p:ext>
            </p:extLst>
          </p:nvPr>
        </p:nvGraphicFramePr>
        <p:xfrm>
          <a:off x="3139134" y="3841260"/>
          <a:ext cx="2818017" cy="109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7" name="Equation" r:id="rId3" imgW="1434960" imgH="558720" progId="Equation.DSMT4">
                  <p:embed/>
                </p:oleObj>
              </mc:Choice>
              <mc:Fallback>
                <p:oleObj name="Equation" r:id="rId3" imgW="143496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39134" y="3841260"/>
                        <a:ext cx="2818017" cy="1097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71545"/>
              </p:ext>
            </p:extLst>
          </p:nvPr>
        </p:nvGraphicFramePr>
        <p:xfrm>
          <a:off x="1978025" y="5105400"/>
          <a:ext cx="50371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8" name="Equation" r:id="rId5" imgW="2565360" imgH="330120" progId="Equation.DSMT4">
                  <p:embed/>
                </p:oleObj>
              </mc:Choice>
              <mc:Fallback>
                <p:oleObj name="Equation" r:id="rId5" imgW="2565360" imgH="33012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78025" y="5105400"/>
                        <a:ext cx="5037138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531868"/>
              </p:ext>
            </p:extLst>
          </p:nvPr>
        </p:nvGraphicFramePr>
        <p:xfrm>
          <a:off x="2139950" y="6003925"/>
          <a:ext cx="47132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9" name="Equation" r:id="rId7" imgW="2400120" imgH="241200" progId="Equation.DSMT4">
                  <p:embed/>
                </p:oleObj>
              </mc:Choice>
              <mc:Fallback>
                <p:oleObj name="Equation" r:id="rId7" imgW="2400120" imgH="24120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39950" y="6003925"/>
                        <a:ext cx="47132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78220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Solving for Time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dirty="0"/>
              <a:t>It may be useful to determine the time period needed to accumulate a specific amount of money.</a:t>
            </a:r>
          </a:p>
          <a:p>
            <a:pPr lvl="1"/>
            <a:r>
              <a:rPr lang="en-US" dirty="0"/>
              <a:t>Information needed to solve for the number of years that you will need to accumulate that money.</a:t>
            </a:r>
          </a:p>
          <a:p>
            <a:pPr lvl="2"/>
            <a:r>
              <a:rPr lang="en-US" dirty="0"/>
              <a:t>Starting cash flow.</a:t>
            </a:r>
          </a:p>
          <a:p>
            <a:pPr lvl="2"/>
            <a:r>
              <a:rPr lang="en-US" dirty="0"/>
              <a:t>Interest rate.</a:t>
            </a:r>
          </a:p>
          <a:p>
            <a:pPr lvl="2"/>
            <a:r>
              <a:rPr lang="en-US" dirty="0"/>
              <a:t>Future cash flow (or, the amount you will need).</a:t>
            </a:r>
          </a:p>
          <a:p>
            <a:pPr lvl="1"/>
            <a:r>
              <a:rPr lang="en-US" dirty="0"/>
              <a:t>Complex calculation – use financial calculator.</a:t>
            </a:r>
          </a:p>
        </p:txBody>
      </p:sp>
    </p:spTree>
    <p:extLst>
      <p:ext uri="{BB962C8B-B14F-4D97-AF65-F5344CB8AC3E}">
        <p14:creationId xmlns:p14="http://schemas.microsoft.com/office/powerpoint/2010/main" val="29928346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Solving for Time Example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dirty="0"/>
              <a:t>Question: When interest rates are 9%, how long will it take $5,000 to double?</a:t>
            </a:r>
          </a:p>
          <a:p>
            <a:r>
              <a:rPr lang="en-US" dirty="0"/>
              <a:t>Inputs.</a:t>
            </a:r>
          </a:p>
          <a:p>
            <a:pPr lvl="1"/>
            <a:r>
              <a:rPr lang="en-US" dirty="0"/>
              <a:t>Interest = 9%.</a:t>
            </a:r>
          </a:p>
          <a:p>
            <a:pPr lvl="1"/>
            <a:r>
              <a:rPr lang="en-US" dirty="0"/>
              <a:t>PV = −5,000.</a:t>
            </a:r>
          </a:p>
          <a:p>
            <a:pPr lvl="1"/>
            <a:r>
              <a:rPr lang="en-US" dirty="0"/>
              <a:t>PMT = 0.</a:t>
            </a:r>
          </a:p>
          <a:p>
            <a:pPr lvl="1"/>
            <a:r>
              <a:rPr lang="en-US" dirty="0"/>
              <a:t>FV = 10,000.</a:t>
            </a:r>
          </a:p>
          <a:p>
            <a:pPr>
              <a:spcBef>
                <a:spcPts val="3600"/>
              </a:spcBef>
            </a:pPr>
            <a:r>
              <a:rPr lang="en-US" dirty="0"/>
              <a:t>Solution: 8.04 years.</a:t>
            </a:r>
          </a:p>
        </p:txBody>
      </p:sp>
    </p:spTree>
    <p:extLst>
      <p:ext uri="{BB962C8B-B14F-4D97-AF65-F5344CB8AC3E}">
        <p14:creationId xmlns:p14="http://schemas.microsoft.com/office/powerpoint/2010/main" val="9750016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75560"/>
            <a:ext cx="8229600" cy="170688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14226235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Interest Earned on Prior Interest at 5% </a:t>
            </a:r>
            <a:r>
              <a:rPr lang="en-US" altLang="en-US" sz="3200" dirty="0"/>
              <a:t>Text Alternative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The x-axis is labeled Years from 0 to 40; the y-axis is labeled 0 to $800. The stacks start with the original $100 deposit. Atop that is the interest earned from the $100, which increases steadily to nearly $200 over the 40 years. The interest earned from the interest, which starts quite minuscule,  increases exponentially to nearly $400 over the 40 years.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777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05400"/>
          </a:xfrm>
        </p:spPr>
        <p:txBody>
          <a:bodyPr/>
          <a:lstStyle/>
          <a:p>
            <a:r>
              <a:rPr lang="en-US" dirty="0"/>
              <a:t>TVM basic concept.</a:t>
            </a:r>
          </a:p>
          <a:p>
            <a:pPr lvl="1"/>
            <a:r>
              <a:rPr lang="en-US" dirty="0"/>
              <a:t>$1 today is worth more than $1 promised next year.</a:t>
            </a:r>
          </a:p>
          <a:p>
            <a:r>
              <a:rPr lang="en-US" dirty="0"/>
              <a:t>Factors to consider when making TVM decisions.</a:t>
            </a:r>
          </a:p>
          <a:p>
            <a:pPr lvl="1"/>
            <a:r>
              <a:rPr lang="en-US" dirty="0"/>
              <a:t>Size of the cash flows.</a:t>
            </a:r>
          </a:p>
          <a:p>
            <a:pPr lvl="1"/>
            <a:r>
              <a:rPr lang="en-US" dirty="0"/>
              <a:t>Time between the cash flows.</a:t>
            </a:r>
          </a:p>
          <a:p>
            <a:pPr lvl="1"/>
            <a:r>
              <a:rPr lang="en-US" dirty="0"/>
              <a:t>Rate of return we can earn.</a:t>
            </a:r>
          </a:p>
        </p:txBody>
      </p:sp>
    </p:spTree>
    <p:extLst>
      <p:ext uri="{BB962C8B-B14F-4D97-AF65-F5344CB8AC3E}">
        <p14:creationId xmlns:p14="http://schemas.microsoft.com/office/powerpoint/2010/main" val="1629727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Organizing Cash Flows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81600"/>
          </a:xfrm>
        </p:spPr>
        <p:txBody>
          <a:bodyPr/>
          <a:lstStyle/>
          <a:p>
            <a:r>
              <a:rPr lang="en-US" dirty="0"/>
              <a:t>Managing cash flow timing is one of the most important tasks in successfully operating a business.</a:t>
            </a:r>
          </a:p>
          <a:p>
            <a:pPr lvl="1"/>
            <a:r>
              <a:rPr lang="en-US" dirty="0"/>
              <a:t>A </a:t>
            </a:r>
            <a:r>
              <a:rPr lang="en-US" b="1" dirty="0"/>
              <a:t>time line </a:t>
            </a:r>
            <a:r>
              <a:rPr lang="en-US" dirty="0"/>
              <a:t>shows the magnitude of cash flows at different points in time.</a:t>
            </a:r>
          </a:p>
          <a:p>
            <a:pPr lvl="2"/>
            <a:r>
              <a:rPr lang="en-US" dirty="0"/>
              <a:t>Monthly.</a:t>
            </a:r>
          </a:p>
          <a:p>
            <a:pPr lvl="2"/>
            <a:r>
              <a:rPr lang="en-US" dirty="0"/>
              <a:t>Quarterly.</a:t>
            </a:r>
          </a:p>
          <a:p>
            <a:pPr lvl="2"/>
            <a:r>
              <a:rPr lang="en-US" dirty="0"/>
              <a:t>Semiannually.</a:t>
            </a:r>
          </a:p>
          <a:p>
            <a:pPr lvl="2"/>
            <a:r>
              <a:rPr lang="en-US" dirty="0"/>
              <a:t>Annually.</a:t>
            </a:r>
          </a:p>
        </p:txBody>
      </p:sp>
    </p:spTree>
    <p:extLst>
      <p:ext uri="{BB962C8B-B14F-4D97-AF65-F5344CB8AC3E}">
        <p14:creationId xmlns:p14="http://schemas.microsoft.com/office/powerpoint/2010/main" val="1901497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Organizing Cash Flows</a:t>
            </a:r>
            <a:r>
              <a:rPr lang="en-US" sz="1500" dirty="0"/>
              <a:t>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Cash we receive is called an </a:t>
            </a:r>
            <a:r>
              <a:rPr lang="en-US" b="1" dirty="0">
                <a:solidFill>
                  <a:srgbClr val="008000"/>
                </a:solidFill>
              </a:rPr>
              <a:t>inflow.</a:t>
            </a:r>
            <a:endParaRPr lang="en-US" sz="2800" b="1" dirty="0">
              <a:solidFill>
                <a:srgbClr val="008000"/>
              </a:solidFill>
            </a:endParaRPr>
          </a:p>
          <a:p>
            <a:r>
              <a:rPr lang="en-US" dirty="0"/>
              <a:t>Cash that leaves us, such as a payment or contribution to a deposit, is an </a:t>
            </a:r>
            <a:r>
              <a:rPr lang="en-US" b="1" dirty="0">
                <a:solidFill>
                  <a:srgbClr val="8F2B21"/>
                </a:solidFill>
              </a:rPr>
              <a:t>outflow.</a:t>
            </a:r>
          </a:p>
        </p:txBody>
      </p:sp>
      <p:pic>
        <p:nvPicPr>
          <p:cNvPr id="13" name="Picture 3" descr="A flowchart shows 3 boxes: Inflow to Inflow Positive #, which flows to Organization, which flows to Outflow Negative #.&#10;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733800"/>
            <a:ext cx="8229600" cy="2233491"/>
          </a:xfrm>
        </p:spPr>
      </p:pic>
    </p:spTree>
    <p:extLst>
      <p:ext uri="{BB962C8B-B14F-4D97-AF65-F5344CB8AC3E}">
        <p14:creationId xmlns:p14="http://schemas.microsoft.com/office/powerpoint/2010/main" val="2389165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Line Example</a:t>
            </a:r>
          </a:p>
        </p:txBody>
      </p:sp>
      <p:pic>
        <p:nvPicPr>
          <p:cNvPr id="5" name="Picture 2" descr="A timeline labeled period, 0, 1, and 2 years, and cash flow. At 0, cash flow is –100 (with a red arrow pointing away, labeled Outflow); at 1 year it is 105 (with a green arrow pointing to it, labeled Inflow), due to 5% interest earned. &#10;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38400"/>
            <a:ext cx="8229600" cy="2661030"/>
          </a:xfrm>
        </p:spPr>
      </p:pic>
    </p:spTree>
    <p:extLst>
      <p:ext uri="{BB962C8B-B14F-4D97-AF65-F5344CB8AC3E}">
        <p14:creationId xmlns:p14="http://schemas.microsoft.com/office/powerpoint/2010/main" val="758315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81600"/>
          </a:xfrm>
        </p:spPr>
        <p:txBody>
          <a:bodyPr/>
          <a:lstStyle/>
          <a:p>
            <a:r>
              <a:rPr lang="en-US" b="1" dirty="0"/>
              <a:t>Future value </a:t>
            </a:r>
            <a:r>
              <a:rPr lang="en-US" dirty="0"/>
              <a:t>is the value of an investment after one or more periods.</a:t>
            </a:r>
          </a:p>
          <a:p>
            <a:pPr lvl="1"/>
            <a:r>
              <a:rPr lang="en-US" dirty="0"/>
              <a:t>For example, the $105 payment your bank credits to your account one year from the original $100 investment at 5% annual interest.</a:t>
            </a:r>
          </a:p>
        </p:txBody>
      </p:sp>
    </p:spTree>
    <p:extLst>
      <p:ext uri="{BB962C8B-B14F-4D97-AF65-F5344CB8AC3E}">
        <p14:creationId xmlns:p14="http://schemas.microsoft.com/office/powerpoint/2010/main" val="2749809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Single-Period Future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752600"/>
          </a:xfrm>
        </p:spPr>
        <p:txBody>
          <a:bodyPr/>
          <a:lstStyle/>
          <a:p>
            <a:r>
              <a:rPr lang="en-US" dirty="0"/>
              <a:t>To compute the future value of a sum of money one year from today, you simply add the interest earned to today’s cash flow.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122971"/>
              </p:ext>
            </p:extLst>
          </p:nvPr>
        </p:nvGraphicFramePr>
        <p:xfrm>
          <a:off x="545211" y="3611880"/>
          <a:ext cx="8053578" cy="118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8" name="Equation" r:id="rId3" imgW="3441600" imgH="507960" progId="Equation.DSMT4">
                  <p:embed/>
                </p:oleObj>
              </mc:Choice>
              <mc:Fallback>
                <p:oleObj name="Equation" r:id="rId3" imgW="344160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5211" y="3611880"/>
                        <a:ext cx="8053578" cy="1188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5501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Single-Period Future Value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209800"/>
          </a:xfrm>
        </p:spPr>
        <p:txBody>
          <a:bodyPr/>
          <a:lstStyle/>
          <a:p>
            <a:r>
              <a:rPr lang="en-US" dirty="0"/>
              <a:t>Assumptions.</a:t>
            </a:r>
          </a:p>
          <a:p>
            <a:pPr lvl="1"/>
            <a:r>
              <a:rPr lang="en-US" dirty="0"/>
              <a:t>You invest $100 today.</a:t>
            </a:r>
          </a:p>
          <a:p>
            <a:pPr lvl="1"/>
            <a:r>
              <a:rPr lang="en-US" dirty="0"/>
              <a:t>You will earn 5% interest annually (for one period).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935165"/>
              </p:ext>
            </p:extLst>
          </p:nvPr>
        </p:nvGraphicFramePr>
        <p:xfrm>
          <a:off x="1154323" y="3946524"/>
          <a:ext cx="6835354" cy="1737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" name="Equation" r:id="rId3" imgW="2844720" imgH="723600" progId="Equation.DSMT4">
                  <p:embed/>
                </p:oleObj>
              </mc:Choice>
              <mc:Fallback>
                <p:oleObj name="Equation" r:id="rId3" imgW="2844720" imgH="7236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4323" y="3946524"/>
                        <a:ext cx="6835354" cy="1737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423203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2991</TotalTime>
  <Words>1135</Words>
  <Application>Microsoft Office PowerPoint</Application>
  <PresentationFormat>On-screen Show (4:3)</PresentationFormat>
  <Paragraphs>117</Paragraphs>
  <Slides>29</Slides>
  <Notes>1</Notes>
  <HiddenSlides>2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ArumSans Bd</vt:lpstr>
      <vt:lpstr>ArumSans Bold</vt:lpstr>
      <vt:lpstr>ArumSans Regular</vt:lpstr>
      <vt:lpstr>Calibri</vt:lpstr>
      <vt:lpstr>FIRST, BREAK, LAST slides </vt:lpstr>
      <vt:lpstr>9e PPT design template</vt:lpstr>
      <vt:lpstr>Equation</vt:lpstr>
      <vt:lpstr>Finance</vt:lpstr>
      <vt:lpstr>Introduction 1</vt:lpstr>
      <vt:lpstr>Introduction 2</vt:lpstr>
      <vt:lpstr>Organizing Cash Flows 1</vt:lpstr>
      <vt:lpstr>Organizing Cash Flows 2</vt:lpstr>
      <vt:lpstr>Time Line Example</vt:lpstr>
      <vt:lpstr>Future Value</vt:lpstr>
      <vt:lpstr>Single-Period Future Value</vt:lpstr>
      <vt:lpstr>Single-Period Future Value Example</vt:lpstr>
      <vt:lpstr>Compounding and Future Value</vt:lpstr>
      <vt:lpstr>Compounding and Future Value Example</vt:lpstr>
      <vt:lpstr>Interest Earned on Prior Interest at 5%</vt:lpstr>
      <vt:lpstr>Present Value 1</vt:lpstr>
      <vt:lpstr>Present Value 2</vt:lpstr>
      <vt:lpstr>Present Value Example</vt:lpstr>
      <vt:lpstr>Discounting Over Multiple Periods</vt:lpstr>
      <vt:lpstr>Discounting Over Multiple Periods Example</vt:lpstr>
      <vt:lpstr>Discounting with Multiple Rates</vt:lpstr>
      <vt:lpstr>Discounting with Multiple Rates Example</vt:lpstr>
      <vt:lpstr>Using Present Values and Future Values</vt:lpstr>
      <vt:lpstr>Present Values and Future Values Example 1</vt:lpstr>
      <vt:lpstr>Present Values and Future Values Example 2</vt:lpstr>
      <vt:lpstr>Rule of 72</vt:lpstr>
      <vt:lpstr>Rule of 72 Example</vt:lpstr>
      <vt:lpstr>Computing Interest Rates</vt:lpstr>
      <vt:lpstr>Solving for Time</vt:lpstr>
      <vt:lpstr>Solving for Time Example</vt:lpstr>
      <vt:lpstr>Accessibility Content: Text Alternatives for Images</vt:lpstr>
      <vt:lpstr>Interest Earned on Prior Interest at 5% Text Alternative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Becky Wills</cp:lastModifiedBy>
  <cp:revision>479</cp:revision>
  <dcterms:created xsi:type="dcterms:W3CDTF">2017-12-05T17:18:18Z</dcterms:created>
  <dcterms:modified xsi:type="dcterms:W3CDTF">2019-03-28T13:19:57Z</dcterms:modified>
</cp:coreProperties>
</file>