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915" r:id="rId2"/>
  </p:sldMasterIdLst>
  <p:notesMasterIdLst>
    <p:notesMasterId r:id="rId47"/>
  </p:notesMasterIdLst>
  <p:handoutMasterIdLst>
    <p:handoutMasterId r:id="rId48"/>
  </p:handoutMasterIdLst>
  <p:sldIdLst>
    <p:sldId id="273" r:id="rId3"/>
    <p:sldId id="274" r:id="rId4"/>
    <p:sldId id="275"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299" r:id="rId29"/>
    <p:sldId id="300" r:id="rId30"/>
    <p:sldId id="301" r:id="rId31"/>
    <p:sldId id="302" r:id="rId32"/>
    <p:sldId id="303" r:id="rId33"/>
    <p:sldId id="304" r:id="rId34"/>
    <p:sldId id="305" r:id="rId35"/>
    <p:sldId id="306" r:id="rId36"/>
    <p:sldId id="307" r:id="rId37"/>
    <p:sldId id="308" r:id="rId38"/>
    <p:sldId id="309" r:id="rId39"/>
    <p:sldId id="310" r:id="rId40"/>
    <p:sldId id="311" r:id="rId41"/>
    <p:sldId id="312" r:id="rId42"/>
    <p:sldId id="313" r:id="rId43"/>
    <p:sldId id="314" r:id="rId44"/>
    <p:sldId id="317" r:id="rId45"/>
    <p:sldId id="316"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FFE6A1B5-3EA5-44AB-AFA4-F3A63A9571D5}">
          <p14:sldIdLst>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Lst>
        </p14:section>
        <p14:section name="Appendix: Image Descriptions for Unsighted Students" id="{FCEA2F57-A407-4BE7-B677-629F34303C19}">
          <p14:sldIdLst>
            <p14:sldId id="317"/>
            <p14:sldId id="316"/>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1DE"/>
    <a:srgbClr val="AAC1D3"/>
    <a:srgbClr val="0A0A32"/>
    <a:srgbClr val="B60000"/>
    <a:srgbClr val="B44600"/>
    <a:srgbClr val="DDD9C3"/>
    <a:srgbClr val="9BB9EF"/>
    <a:srgbClr val="C6D9F1"/>
    <a:srgbClr val="FCD5B5"/>
    <a:srgbClr val="F9B074"/>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59" autoAdjust="0"/>
    <p:restoredTop sz="95745" autoAdjust="0"/>
  </p:normalViewPr>
  <p:slideViewPr>
    <p:cSldViewPr>
      <p:cViewPr>
        <p:scale>
          <a:sx n="75" d="100"/>
          <a:sy n="75" d="100"/>
        </p:scale>
        <p:origin x="696" y="456"/>
      </p:cViewPr>
      <p:guideLst>
        <p:guide orient="horz" pos="3408"/>
        <p:guide orient="horz" pos="3600"/>
        <p:guide orient="horz" pos="912"/>
        <p:guide orient="horz" pos="3360"/>
        <p:guide pos="5616"/>
        <p:guide pos="4320"/>
      </p:guideLst>
    </p:cSldViewPr>
  </p:slideViewPr>
  <p:outlineViewPr>
    <p:cViewPr>
      <p:scale>
        <a:sx n="33" d="100"/>
        <a:sy n="33" d="100"/>
      </p:scale>
      <p:origin x="0" y="-13554"/>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199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4/10/2019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4/10/2019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2706450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429000"/>
            <a:ext cx="561594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530" y="4114800"/>
            <a:ext cx="5615940" cy="685800"/>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3733800"/>
            <a:ext cx="8229600" cy="2057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0"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00312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8956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4495800"/>
            <a:ext cx="8229600" cy="12954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1"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68880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Rectangle 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a:spLocks noGrp="1"/>
          </p:cNvSpPr>
          <p:nvPr>
            <p:ph idx="10"/>
          </p:nvPr>
        </p:nvSpPr>
        <p:spPr>
          <a:xfrm>
            <a:off x="443625" y="256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1"/>
          </p:nvPr>
        </p:nvSpPr>
        <p:spPr>
          <a:xfrm>
            <a:off x="443625" y="383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2"/>
          </p:nvPr>
        </p:nvSpPr>
        <p:spPr>
          <a:xfrm>
            <a:off x="443625" y="5105400"/>
            <a:ext cx="8229600" cy="106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13"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18432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18288"/>
            <a:ext cx="2895600" cy="329184"/>
          </a:xfrm>
          <a:prstGeom prst="rect">
            <a:avLst/>
          </a:prstGeom>
        </p:spPr>
        <p:txBody>
          <a:bodyPr/>
          <a:lstStyle/>
          <a:p>
            <a:pPr>
              <a:defRPr/>
            </a:pPr>
            <a:fld id="{34476F69-1E9F-4926-8336-8EEE0909F6AF}" type="datetimeFigureOut">
              <a:rPr lang="en-US" smtClean="0"/>
              <a:pPr>
                <a:defRPr/>
              </a:pPr>
              <a:t>4/10/2019</a:t>
            </a:fld>
            <a:endParaRPr lang="en-US" dirty="0"/>
          </a:p>
        </p:txBody>
      </p:sp>
      <p:sp>
        <p:nvSpPr>
          <p:cNvPr id="3" name="Footer Placeholder 2"/>
          <p:cNvSpPr>
            <a:spLocks noGrp="1"/>
          </p:cNvSpPr>
          <p:nvPr>
            <p:ph type="ftr" sz="quarter" idx="11"/>
          </p:nvPr>
        </p:nvSpPr>
        <p:spPr>
          <a:xfrm>
            <a:off x="3429000" y="18288"/>
            <a:ext cx="4114800" cy="329184"/>
          </a:xfrm>
          <a:prstGeom prst="rect">
            <a:avLst/>
          </a:prstGeom>
        </p:spPr>
        <p:txBody>
          <a:bodyPr/>
          <a:lstStyle/>
          <a:p>
            <a:pPr>
              <a:defRPr/>
            </a:pPr>
            <a:endParaRPr lang="en-US" dirty="0"/>
          </a:p>
        </p:txBody>
      </p:sp>
      <p:sp>
        <p:nvSpPr>
          <p:cNvPr id="4" name="Slide Number Placeholder 3"/>
          <p:cNvSpPr>
            <a:spLocks noGrp="1"/>
          </p:cNvSpPr>
          <p:nvPr>
            <p:ph type="sldNum" sz="quarter" idx="12"/>
          </p:nvPr>
        </p:nvSpPr>
        <p:spPr>
          <a:xfrm>
            <a:off x="7620000" y="18288"/>
            <a:ext cx="1066800" cy="329184"/>
          </a:xfrm>
          <a:prstGeom prst="rect">
            <a:avLst/>
          </a:prstGeom>
        </p:spPr>
        <p:txBody>
          <a:bodyPr/>
          <a:lstStyle/>
          <a:p>
            <a:pPr>
              <a:defRPr/>
            </a:pPr>
            <a:fld id="{2DEB382E-9641-48BF-AF1E-7278C657E8F8}" type="slidenum">
              <a:rPr lang="en-US" smtClean="0"/>
              <a:pPr>
                <a:defRPr/>
              </a:pPr>
              <a:t>‹#›</a:t>
            </a:fld>
            <a:endParaRPr lang="en-US" dirty="0"/>
          </a:p>
        </p:txBody>
      </p:sp>
    </p:spTree>
    <p:extLst>
      <p:ext uri="{BB962C8B-B14F-4D97-AF65-F5344CB8AC3E}">
        <p14:creationId xmlns:p14="http://schemas.microsoft.com/office/powerpoint/2010/main" val="715479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457200" y="1798320"/>
            <a:ext cx="8229600" cy="1097280"/>
          </a:xfrm>
          <a:prstGeom prst="rect">
            <a:avLst/>
          </a:prstGeom>
        </p:spPr>
        <p:txBody>
          <a:bodyPr anchor="ctr"/>
          <a:lstStyle>
            <a:lvl1pPr algn="ctr">
              <a:defRPr sz="3600" b="1">
                <a:solidFill>
                  <a:schemeClr val="tx1"/>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457200" y="3124200"/>
            <a:ext cx="8229600" cy="2514600"/>
          </a:xfrm>
          <a:prstGeom prst="rect">
            <a:avLst/>
          </a:prstGeom>
        </p:spPr>
        <p:txBody>
          <a:bodyPr/>
          <a:lstStyle>
            <a:lvl1pPr marL="0" indent="0" algn="ctr">
              <a:spcBef>
                <a:spcPts val="600"/>
              </a:spcBef>
              <a:spcAft>
                <a:spcPts val="600"/>
              </a:spcAft>
              <a:buFont typeface="Arial" panose="020B0604020202020204" pitchFamily="34" charset="0"/>
              <a:buNone/>
              <a:defRPr sz="4000" b="1">
                <a:solidFill>
                  <a:srgbClr val="B44600"/>
                </a:solidFill>
                <a:latin typeface="Arial" panose="020B0604020202020204" pitchFamily="34" charset="0"/>
                <a:ea typeface="Verdana" panose="020B0604030504040204" pitchFamily="34" charset="0"/>
                <a:cs typeface="Arial" panose="020B0604020202020204" pitchFamily="34" charset="0"/>
              </a:defRPr>
            </a:lvl1pPr>
            <a:lvl2pPr marL="457200" indent="-342900">
              <a:spcBef>
                <a:spcPts val="600"/>
              </a:spcBef>
              <a:spcAft>
                <a:spcPts val="600"/>
              </a:spcAft>
              <a:buClr>
                <a:schemeClr val="tx1"/>
              </a:buClr>
              <a:buFont typeface="Arial" panose="020B0604020202020204" pitchFamily="34" charset="0"/>
              <a:buChar char="•"/>
              <a:defRPr sz="2800">
                <a:latin typeface="Arial" panose="020B0604020202020204" pitchFamily="34" charset="0"/>
                <a:ea typeface="Verdana" panose="020B0604030504040204" pitchFamily="34" charset="0"/>
                <a:cs typeface="Arial" panose="020B0604020202020204" pitchFamily="34" charset="0"/>
              </a:defRPr>
            </a:lvl2pPr>
            <a:lvl3pPr marL="822960" indent="-274320">
              <a:spcBef>
                <a:spcPts val="600"/>
              </a:spcBef>
              <a:spcAft>
                <a:spcPts val="600"/>
              </a:spcAft>
              <a:buClr>
                <a:schemeClr val="tx1"/>
              </a:buClr>
              <a:buFont typeface="Arial" panose="020B0604020202020204" pitchFamily="34" charset="0"/>
              <a:buChar char="•"/>
              <a:defRPr sz="2400">
                <a:latin typeface="Arial" panose="020B0604020202020204" pitchFamily="34" charset="0"/>
                <a:ea typeface="Verdana" panose="020B0604030504040204" pitchFamily="34" charset="0"/>
                <a:cs typeface="Arial" panose="020B0604020202020204" pitchFamily="34" charset="0"/>
              </a:defRPr>
            </a:lvl3pPr>
            <a:lvl4pPr marL="1188720" indent="-274320">
              <a:spcBef>
                <a:spcPts val="600"/>
              </a:spcBef>
              <a:spcAft>
                <a:spcPts val="600"/>
              </a:spcAft>
              <a:buClr>
                <a:schemeClr val="tx1"/>
              </a:buClr>
              <a:buFont typeface="Arial" panose="020B0604020202020204" pitchFamily="34" charset="0"/>
              <a:buChar char="•"/>
              <a:defRPr sz="2000">
                <a:latin typeface="Arial" panose="020B0604020202020204" pitchFamily="34" charset="0"/>
                <a:ea typeface="Verdana" panose="020B0604030504040204" pitchFamily="34" charset="0"/>
                <a:cs typeface="Arial" panose="020B0604020202020204" pitchFamily="34" charset="0"/>
              </a:defRPr>
            </a:lvl4pPr>
            <a:lvl5pPr marL="1554480" indent="-228600">
              <a:spcBef>
                <a:spcPts val="600"/>
              </a:spcBef>
              <a:spcAft>
                <a:spcPts val="600"/>
              </a:spcAft>
              <a:buClr>
                <a:schemeClr val="tx1"/>
              </a:buClr>
              <a:buFont typeface="Arial" panose="020B0604020202020204" pitchFamily="34" charset="0"/>
              <a:buChar char="•"/>
              <a:defRPr sz="1600">
                <a:latin typeface="Arial" panose="020B0604020202020204" pitchFamily="34" charset="0"/>
                <a:ea typeface="Verdana" panose="020B0604030504040204" pitchFamily="34" charset="0"/>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79787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124200" y="3429000"/>
            <a:ext cx="6019800" cy="1752600"/>
          </a:xfrm>
          <a:prstGeom prst="rect">
            <a:avLst/>
          </a:prstGeom>
          <a:solidFill>
            <a:srgbClr val="52525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276600" y="3505200"/>
            <a:ext cx="569976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276600" y="4190999"/>
            <a:ext cx="5699760" cy="914400"/>
          </a:xfrm>
          <a:prstGeom prst="rect">
            <a:avLst/>
          </a:prstGeom>
        </p:spPr>
        <p:txBody>
          <a:bodyPr/>
          <a:lstStyle>
            <a:lvl1pPr marL="0" indent="0" algn="r">
              <a:buNone/>
              <a:defRPr sz="2800" b="0">
                <a:solidFill>
                  <a:schemeClr val="bg1"/>
                </a:solidFill>
                <a:latin typeface="+mj-lt"/>
              </a:defRPr>
            </a:lvl1pPr>
            <a:lvl2pPr marL="457200" indent="0" algn="r">
              <a:buNone/>
              <a:defRPr sz="2400" b="0">
                <a:solidFill>
                  <a:schemeClr val="bg1"/>
                </a:solidFill>
                <a:latin typeface="ArumSans Bd" panose="020B0B04010000020C00" pitchFamily="34" charset="0"/>
              </a:defRPr>
            </a:lvl2pPr>
            <a:lvl3pPr marL="914400" indent="0" algn="r">
              <a:buNone/>
              <a:defRPr sz="2400" b="0">
                <a:solidFill>
                  <a:schemeClr val="bg1"/>
                </a:solidFill>
                <a:latin typeface="ArumSans Bd" panose="020B0B04010000020C00" pitchFamily="34" charset="0"/>
              </a:defRPr>
            </a:lvl3pPr>
            <a:lvl4pPr marL="1371600" indent="0" algn="r">
              <a:buNone/>
              <a:defRPr sz="2400" b="0">
                <a:solidFill>
                  <a:schemeClr val="bg1"/>
                </a:solidFill>
                <a:latin typeface="ArumSans Bd" panose="020B0B04010000020C00" pitchFamily="34" charset="0"/>
              </a:defRPr>
            </a:lvl4pPr>
            <a:lvl5pPr marL="1828800" indent="0" algn="r">
              <a:buNone/>
              <a:defRPr sz="2400" b="0">
                <a:solidFill>
                  <a:schemeClr val="bg1"/>
                </a:solidFill>
                <a:latin typeface="ArumSans Bd" panose="020B0B04010000020C00" pitchFamily="34" charset="0"/>
              </a:defRPr>
            </a:lvl5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10"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spTree>
    <p:extLst>
      <p:ext uri="{BB962C8B-B14F-4D97-AF65-F5344CB8AC3E}">
        <p14:creationId xmlns:p14="http://schemas.microsoft.com/office/powerpoint/2010/main" val="348068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49530" y="3581400"/>
            <a:ext cx="561594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82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436620" y="3581400"/>
            <a:ext cx="569976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33503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Slide Title"/>
          <p:cNvSpPr>
            <a:spLocks noGrp="1"/>
          </p:cNvSpPr>
          <p:nvPr>
            <p:ph type="title"/>
          </p:nvPr>
        </p:nvSpPr>
        <p:spPr>
          <a:xfrm>
            <a:off x="762000" y="152400"/>
            <a:ext cx="7620000" cy="1097280"/>
          </a:xfrm>
          <a:prstGeom prst="rect">
            <a:avLst/>
          </a:prstGeom>
        </p:spPr>
        <p:txBody>
          <a:bodyPr anchor="ctr"/>
          <a:lstStyle>
            <a:lvl1pPr>
              <a:defRPr sz="3600" b="0">
                <a:solidFill>
                  <a:srgbClr val="B60000"/>
                </a:solidFill>
                <a:latin typeface="+mj-lt"/>
                <a:cs typeface="Arial" panose="020B0604020202020204" pitchFamily="34" charset="0"/>
              </a:defRPr>
            </a:lvl1pPr>
          </a:lstStyle>
          <a:p>
            <a:r>
              <a:rPr lang="en-US" dirty="0"/>
              <a:t>Click to edit Master title style</a:t>
            </a:r>
          </a:p>
        </p:txBody>
      </p:sp>
      <p:sp>
        <p:nvSpPr>
          <p:cNvPr id="10" name="Content Placeholder 1"/>
          <p:cNvSpPr>
            <a:spLocks noGrp="1"/>
          </p:cNvSpPr>
          <p:nvPr>
            <p:ph idx="1"/>
          </p:nvPr>
        </p:nvSpPr>
        <p:spPr>
          <a:xfrm>
            <a:off x="457200" y="1447800"/>
            <a:ext cx="8229600" cy="4754880"/>
          </a:xfrm>
          <a:prstGeom prst="rect">
            <a:avLst/>
          </a:prstGeom>
        </p:spPr>
        <p:txBody>
          <a:bodyPr/>
          <a:lstStyle>
            <a:lvl1pPr marL="0" indent="0" algn="l">
              <a:spcBef>
                <a:spcPts val="1200"/>
              </a:spcBef>
              <a:spcAft>
                <a:spcPts val="600"/>
              </a:spcAft>
              <a:buFont typeface="Arial" panose="020B0604020202020204" pitchFamily="34" charset="0"/>
              <a:buNone/>
              <a:defRPr sz="3200">
                <a:latin typeface="+mj-lt"/>
                <a:cs typeface="Arial" panose="020B0604020202020204" pitchFamily="34" charset="0"/>
              </a:defRPr>
            </a:lvl1pPr>
            <a:lvl2pPr marL="457200" indent="-342900" algn="l">
              <a:spcBef>
                <a:spcPts val="1200"/>
              </a:spcBef>
              <a:spcAft>
                <a:spcPts val="600"/>
              </a:spcAft>
              <a:buClr>
                <a:schemeClr val="tx1"/>
              </a:buClr>
              <a:buFont typeface="Arial" panose="020B0604020202020204" pitchFamily="34" charset="0"/>
              <a:buChar char="•"/>
              <a:defRPr sz="2800">
                <a:latin typeface="+mj-lt"/>
                <a:cs typeface="Arial" panose="020B0604020202020204" pitchFamily="34" charset="0"/>
              </a:defRPr>
            </a:lvl2pPr>
            <a:lvl3pPr marL="822960" indent="-274320" algn="l">
              <a:spcBef>
                <a:spcPts val="1200"/>
              </a:spcBef>
              <a:spcAft>
                <a:spcPts val="600"/>
              </a:spcAft>
              <a:buClr>
                <a:schemeClr val="tx1"/>
              </a:buClr>
              <a:buFont typeface="Arial" panose="020B0604020202020204" pitchFamily="34" charset="0"/>
              <a:buChar char="•"/>
              <a:defRPr sz="2400">
                <a:latin typeface="+mj-lt"/>
                <a:cs typeface="Arial" panose="020B0604020202020204" pitchFamily="34" charset="0"/>
              </a:defRPr>
            </a:lvl3pPr>
            <a:lvl4pPr marL="1188720" indent="-274320" algn="l">
              <a:spcBef>
                <a:spcPts val="1200"/>
              </a:spcBef>
              <a:spcAft>
                <a:spcPts val="600"/>
              </a:spcAft>
              <a:buClr>
                <a:schemeClr val="tx1"/>
              </a:buClr>
              <a:buFont typeface="Arial" panose="020B0604020202020204" pitchFamily="34" charset="0"/>
              <a:buChar char="•"/>
              <a:defRPr sz="2000">
                <a:latin typeface="+mj-lt"/>
                <a:cs typeface="Arial" panose="020B0604020202020204" pitchFamily="34" charset="0"/>
              </a:defRPr>
            </a:lvl4pPr>
            <a:lvl5pPr marL="1554480" indent="-228600" algn="l">
              <a:spcBef>
                <a:spcPts val="1200"/>
              </a:spcBef>
              <a:spcAft>
                <a:spcPts val="600"/>
              </a:spcAft>
              <a:buClr>
                <a:schemeClr val="tx1"/>
              </a:buClr>
              <a:buFont typeface="Arial" panose="020B0604020202020204" pitchFamily="34" charset="0"/>
              <a:buChar char="•"/>
              <a:defRPr sz="1600">
                <a:latin typeface="+mj-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75564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3962400" y="762000"/>
            <a:ext cx="4800600" cy="1143000"/>
          </a:xfrm>
          <a:prstGeom prst="rect">
            <a:avLst/>
          </a:prstGeom>
        </p:spPr>
        <p:txBody>
          <a:bodyPr anchor="t" anchorCtr="0"/>
          <a:lstStyle>
            <a:lvl1pPr algn="r">
              <a:spcBef>
                <a:spcPts val="480"/>
              </a:spcBef>
              <a:defRPr sz="4400" b="1" cap="none">
                <a:solidFill>
                  <a:srgbClr val="0A0A32"/>
                </a:solidFill>
                <a:latin typeface="Arial" panose="020B0604020202020204" pitchFamily="34" charset="0"/>
                <a:ea typeface="Verdana" panose="020B0604030504040204" pitchFamily="34" charset="0"/>
                <a:cs typeface="Arial" panose="020B0604020202020204" pitchFamily="34" charset="0"/>
              </a:defRPr>
            </a:lvl1pPr>
          </a:lstStyle>
          <a:p>
            <a:r>
              <a:rPr lang="en-US" dirty="0"/>
              <a:t>Click to edit Master title style</a:t>
            </a:r>
          </a:p>
        </p:txBody>
      </p:sp>
      <p:sp>
        <p:nvSpPr>
          <p:cNvPr id="3" name="Text Placeholder 1"/>
          <p:cNvSpPr>
            <a:spLocks noGrp="1"/>
          </p:cNvSpPr>
          <p:nvPr>
            <p:ph type="body" idx="1"/>
          </p:nvPr>
        </p:nvSpPr>
        <p:spPr>
          <a:xfrm>
            <a:off x="3962400" y="1493520"/>
            <a:ext cx="4800600" cy="411480"/>
          </a:xfrm>
          <a:prstGeom prst="rect">
            <a:avLst/>
          </a:prstGeom>
        </p:spPr>
        <p:txBody>
          <a:bodyPr anchor="t" anchorCtr="0"/>
          <a:lstStyle>
            <a:lvl1pPr marL="0" indent="0">
              <a:spcBef>
                <a:spcPts val="0"/>
              </a:spcBef>
              <a:buNone/>
              <a:defRPr sz="2400">
                <a:solidFill>
                  <a:srgbClr val="0A0A32"/>
                </a:solidFill>
                <a:latin typeface="Arial" panose="020B0604020202020204" pitchFamily="34" charset="0"/>
                <a:ea typeface="Verdana" panose="020B060403050404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7" name="Content Placeholder 6"/>
          <p:cNvSpPr>
            <a:spLocks noGrp="1"/>
          </p:cNvSpPr>
          <p:nvPr>
            <p:ph sz="quarter" idx="12" hasCustomPrompt="1"/>
          </p:nvPr>
        </p:nvSpPr>
        <p:spPr>
          <a:xfrm>
            <a:off x="3459480" y="2133600"/>
            <a:ext cx="5303520" cy="1188720"/>
          </a:xfrm>
          <a:prstGeom prst="rect">
            <a:avLst/>
          </a:prstGeom>
        </p:spPr>
        <p:txBody>
          <a:bodyPr anchor="t"/>
          <a:lstStyle>
            <a:lvl1pPr algn="ctr">
              <a:defRPr sz="3200" b="1">
                <a:solidFill>
                  <a:srgbClr val="0A0A32"/>
                </a:solidFill>
                <a:latin typeface="Arial" panose="020B0604020202020204" pitchFamily="34" charset="0"/>
                <a:ea typeface="Verdana" panose="020B0604030504040204" pitchFamily="34" charset="0"/>
                <a:cs typeface="Arial" panose="020B060402020202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8" name="Content Placeholder 7"/>
          <p:cNvSpPr>
            <a:spLocks noGrp="1"/>
          </p:cNvSpPr>
          <p:nvPr>
            <p:ph sz="quarter" idx="13"/>
          </p:nvPr>
        </p:nvSpPr>
        <p:spPr>
          <a:xfrm>
            <a:off x="0" y="6771640"/>
            <a:ext cx="9144000" cy="91440"/>
          </a:xfrm>
          <a:prstGeom prst="rect">
            <a:avLst/>
          </a:prstGeom>
        </p:spPr>
        <p:txBody>
          <a:bodyPr lIns="45720" rIns="45720" anchor="ctr"/>
          <a:lstStyle>
            <a:lvl1pPr algn="l">
              <a:defRPr sz="800">
                <a:solidFill>
                  <a:srgbClr val="6A6A6A"/>
                </a:solidFill>
              </a:defRPr>
            </a:lvl1pPr>
          </a:lstStyle>
          <a:p>
            <a:pPr lvl="0"/>
            <a:r>
              <a:rPr lang="en-US" dirty="0"/>
              <a:t>Click to edit Master text styles</a:t>
            </a:r>
          </a:p>
        </p:txBody>
      </p:sp>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2000" y="2361636"/>
            <a:ext cx="2362200" cy="213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6"/>
          <p:cNvSpPr>
            <a:spLocks noGrp="1"/>
          </p:cNvSpPr>
          <p:nvPr>
            <p:ph sz="quarter" idx="14" hasCustomPrompt="1"/>
          </p:nvPr>
        </p:nvSpPr>
        <p:spPr>
          <a:xfrm>
            <a:off x="3459480" y="3733800"/>
            <a:ext cx="5303520" cy="548640"/>
          </a:xfrm>
          <a:prstGeom prst="rect">
            <a:avLst/>
          </a:prstGeom>
        </p:spPr>
        <p:txBody>
          <a:bodyPr anchor="t"/>
          <a:lstStyle>
            <a:lvl1pPr algn="ctr">
              <a:defRPr sz="3200" b="1">
                <a:solidFill>
                  <a:srgbClr val="0A0A32"/>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
        <p:nvSpPr>
          <p:cNvPr id="13" name="Content Placeholder 6"/>
          <p:cNvSpPr>
            <a:spLocks noGrp="1"/>
          </p:cNvSpPr>
          <p:nvPr>
            <p:ph sz="quarter" idx="15" hasCustomPrompt="1"/>
          </p:nvPr>
        </p:nvSpPr>
        <p:spPr>
          <a:xfrm>
            <a:off x="3505200" y="4365210"/>
            <a:ext cx="5303520" cy="1691640"/>
          </a:xfrm>
          <a:prstGeom prst="rect">
            <a:avLst/>
          </a:prstGeom>
        </p:spPr>
        <p:txBody>
          <a:bodyPr anchor="t"/>
          <a:lstStyle>
            <a:lvl1pPr algn="ctr">
              <a:defRPr sz="3600" b="1">
                <a:solidFill>
                  <a:srgbClr val="B60000"/>
                </a:solidFill>
                <a:latin typeface="+mj-lt"/>
                <a:ea typeface="Verdana" panose="020B0604030504040204" pitchFamily="34" charset="0"/>
                <a:cs typeface="Verdana" panose="020B0604030504040204" pitchFamily="34" charset="0"/>
              </a:defRPr>
            </a:lvl1pPr>
            <a:lvl2pPr algn="l">
              <a:defRPr/>
            </a:lvl2pPr>
            <a:lvl3pPr algn="l">
              <a:defRPr/>
            </a:lvl3pPr>
            <a:lvl4pPr algn="l">
              <a:defRPr/>
            </a:lvl4pPr>
            <a:lvl5pPr algn="l">
              <a:defRPr/>
            </a:lvl5pPr>
          </a:lstStyle>
          <a:p>
            <a:pPr lvl="0"/>
            <a:r>
              <a:rPr lang="en-US" dirty="0"/>
              <a:t>Click to edit Master text styles</a:t>
            </a:r>
          </a:p>
        </p:txBody>
      </p:sp>
    </p:spTree>
    <p:extLst>
      <p:ext uri="{BB962C8B-B14F-4D97-AF65-F5344CB8AC3E}">
        <p14:creationId xmlns:p14="http://schemas.microsoft.com/office/powerpoint/2010/main" val="2736343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0" name="Rectangle 19"/>
          <p:cNvSpPr/>
          <p:nvPr userDrawn="1"/>
        </p:nvSpPr>
        <p:spPr>
          <a:xfrm>
            <a:off x="0" y="0"/>
            <a:ext cx="9155576" cy="1066800"/>
          </a:xfrm>
          <a:prstGeom prst="rect">
            <a:avLst/>
          </a:prstGeom>
          <a:solidFill>
            <a:srgbClr val="C0D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292934"/>
              </a:solidFill>
            </a:endParaRPr>
          </a:p>
        </p:txBody>
      </p:sp>
      <p:sp>
        <p:nvSpPr>
          <p:cNvPr id="12" name="Rectangle 11"/>
          <p:cNvSpPr/>
          <p:nvPr userDrawn="1"/>
        </p:nvSpPr>
        <p:spPr>
          <a:xfrm>
            <a:off x="-3464" y="959515"/>
            <a:ext cx="9144000" cy="81769"/>
          </a:xfrm>
          <a:prstGeom prst="rect">
            <a:avLst/>
          </a:prstGeom>
          <a:solidFill>
            <a:srgbClr val="F3F2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srgbClr val="FFFFFF"/>
              </a:solidFill>
            </a:endParaRPr>
          </a:p>
        </p:txBody>
      </p:sp>
      <p:sp>
        <p:nvSpPr>
          <p:cNvPr id="2" name="Title 1"/>
          <p:cNvSpPr>
            <a:spLocks noGrp="1"/>
          </p:cNvSpPr>
          <p:nvPr>
            <p:ph type="title"/>
          </p:nvPr>
        </p:nvSpPr>
        <p:spPr>
          <a:xfrm>
            <a:off x="152400" y="0"/>
            <a:ext cx="8843672" cy="1060940"/>
          </a:xfrm>
        </p:spPr>
        <p:txBody>
          <a:bodyPr>
            <a:normAutofit/>
          </a:bodyPr>
          <a:lstStyle>
            <a:lvl1pPr algn="l" defTabSz="914400" rtl="0" eaLnBrk="1" latinLnBrk="0" hangingPunct="1">
              <a:spcBef>
                <a:spcPct val="0"/>
              </a:spcBef>
              <a:buNone/>
              <a:defRPr lang="en-US" sz="4800" i="0" kern="1200" spc="-100" baseline="0" dirty="0">
                <a:solidFill>
                  <a:schemeClr val="tx1"/>
                </a:solidFill>
                <a:latin typeface="Calibri" pitchFamily="34" charset="0"/>
                <a:ea typeface="+mn-ea"/>
                <a:cs typeface="+mn-cs"/>
              </a:defRPr>
            </a:lvl1pPr>
          </a:lstStyle>
          <a:p>
            <a:r>
              <a:rPr lang="en-US" dirty="0"/>
              <a:t>Click to edit Master title style</a:t>
            </a:r>
          </a:p>
        </p:txBody>
      </p:sp>
      <p:sp>
        <p:nvSpPr>
          <p:cNvPr id="3" name="Content Placeholder 2"/>
          <p:cNvSpPr>
            <a:spLocks noGrp="1"/>
          </p:cNvSpPr>
          <p:nvPr>
            <p:ph idx="1"/>
          </p:nvPr>
        </p:nvSpPr>
        <p:spPr>
          <a:xfrm>
            <a:off x="443625" y="1295400"/>
            <a:ext cx="8229600" cy="4876800"/>
          </a:xfrm>
          <a:prstGeom prst="rect">
            <a:avLst/>
          </a:prstGeom>
        </p:spPr>
        <p:txBody>
          <a:bodyPr/>
          <a:lstStyle>
            <a:lvl1pPr marL="0" indent="0">
              <a:spcBef>
                <a:spcPts val="600"/>
              </a:spcBef>
              <a:spcAft>
                <a:spcPts val="600"/>
              </a:spcAft>
              <a:buClr>
                <a:srgbClr val="8EACC4"/>
              </a:buClr>
              <a:buNone/>
              <a:defRPr/>
            </a:lvl1pPr>
            <a:lvl2pPr indent="-347472">
              <a:spcBef>
                <a:spcPts val="600"/>
              </a:spcBef>
              <a:spcAft>
                <a:spcPts val="600"/>
              </a:spcAft>
              <a:buClr>
                <a:schemeClr val="tx1"/>
              </a:buClr>
              <a:defRPr sz="2800">
                <a:solidFill>
                  <a:schemeClr val="tx1"/>
                </a:solidFill>
              </a:defRPr>
            </a:lvl2pPr>
            <a:lvl3pPr marL="822960" indent="-274320">
              <a:spcBef>
                <a:spcPts val="600"/>
              </a:spcBef>
              <a:spcAft>
                <a:spcPts val="600"/>
              </a:spcAft>
              <a:buClr>
                <a:schemeClr val="tx1"/>
              </a:buClr>
              <a:defRPr sz="2400"/>
            </a:lvl3pPr>
            <a:lvl4pPr marL="1188720" indent="-274320">
              <a:spcBef>
                <a:spcPts val="600"/>
              </a:spcBef>
              <a:spcAft>
                <a:spcPts val="600"/>
              </a:spcAft>
              <a:buClr>
                <a:schemeClr val="tx1"/>
              </a:buClr>
              <a:defRPr sz="2000"/>
            </a:lvl4pPr>
            <a:lvl5pPr marL="1554480" indent="-228600">
              <a:spcBef>
                <a:spcPts val="600"/>
              </a:spcBef>
              <a:spcAft>
                <a:spcPts val="600"/>
              </a:spcAft>
              <a:buClr>
                <a:schemeClr val="tx1"/>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2" name="Straight Connector 21"/>
          <p:cNvCxnSpPr/>
          <p:nvPr userDrawn="1"/>
        </p:nvCxnSpPr>
        <p:spPr>
          <a:xfrm>
            <a:off x="-3464" y="1070658"/>
            <a:ext cx="9144000" cy="0"/>
          </a:xfrm>
          <a:prstGeom prst="line">
            <a:avLst/>
          </a:prstGeom>
          <a:ln w="57150">
            <a:solidFill>
              <a:srgbClr val="990033"/>
            </a:solidFill>
          </a:ln>
        </p:spPr>
        <p:style>
          <a:lnRef idx="1">
            <a:schemeClr val="accent1"/>
          </a:lnRef>
          <a:fillRef idx="0">
            <a:schemeClr val="accent1"/>
          </a:fillRef>
          <a:effectRef idx="0">
            <a:schemeClr val="accent1"/>
          </a:effectRef>
          <a:fontRef idx="minor">
            <a:schemeClr val="tx1"/>
          </a:fontRef>
        </p:style>
      </p:cxnSp>
      <p:sp>
        <p:nvSpPr>
          <p:cNvPr id="7" name="Jump Link"/>
          <p:cNvSpPr>
            <a:spLocks noGrp="1"/>
          </p:cNvSpPr>
          <p:nvPr>
            <p:ph type="body" sz="quarter" idx="13" hasCustomPrompt="1"/>
          </p:nvPr>
        </p:nvSpPr>
        <p:spPr>
          <a:xfrm>
            <a:off x="3108960" y="6477000"/>
            <a:ext cx="2926080" cy="182880"/>
          </a:xfrm>
          <a:prstGeom prst="rect">
            <a:avLst/>
          </a:prstGeom>
        </p:spPr>
        <p:txBody>
          <a:bodyPr lIns="0" tIns="0" rIns="0" bIns="0"/>
          <a:lstStyle>
            <a:lvl1pPr marL="0" indent="0" algn="ctr">
              <a:buNone/>
              <a:defRPr sz="1000"/>
            </a:lvl1pPr>
          </a:lstStyle>
          <a:p>
            <a:pPr lvl="0"/>
            <a:r>
              <a:rPr lang="en-US" dirty="0"/>
              <a:t>Add “Access the text alternative for slide images.”</a:t>
            </a:r>
          </a:p>
        </p:txBody>
      </p:sp>
      <p:sp>
        <p:nvSpPr>
          <p:cNvPr id="8" name="Photo Credit"/>
          <p:cNvSpPr>
            <a:spLocks noGrp="1"/>
          </p:cNvSpPr>
          <p:nvPr>
            <p:ph type="body" sz="quarter" idx="14"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0041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2" name="Title Placeholder 1"/>
          <p:cNvSpPr>
            <a:spLocks noGrp="1"/>
          </p:cNvSpPr>
          <p:nvPr>
            <p:ph type="title"/>
          </p:nvPr>
        </p:nvSpPr>
        <p:spPr>
          <a:xfrm>
            <a:off x="289213" y="152400"/>
            <a:ext cx="8565574" cy="8364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Copyright" descr="©McGraw-Hill Education&#10;"/>
          <p:cNvSpPr txBox="1">
            <a:spLocks/>
          </p:cNvSpPr>
          <p:nvPr userDrawn="1"/>
        </p:nvSpPr>
        <p:spPr>
          <a:xfrm>
            <a:off x="0" y="6705600"/>
            <a:ext cx="155448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©2020 McGraw-Hill Education</a:t>
            </a:r>
          </a:p>
        </p:txBody>
      </p:sp>
      <p:sp>
        <p:nvSpPr>
          <p:cNvPr id="6" name="TextBox 5"/>
          <p:cNvSpPr txBox="1"/>
          <p:nvPr userDrawn="1"/>
        </p:nvSpPr>
        <p:spPr>
          <a:xfrm>
            <a:off x="8503920" y="6477000"/>
            <a:ext cx="640080" cy="182880"/>
          </a:xfrm>
          <a:prstGeom prst="rect">
            <a:avLst/>
          </a:prstGeom>
          <a:noFill/>
        </p:spPr>
        <p:txBody>
          <a:bodyPr wrap="square" rtlCol="0" anchor="ctr">
            <a:noAutofit/>
          </a:bodyPr>
          <a:lstStyle/>
          <a:p>
            <a:pPr algn="r"/>
            <a:r>
              <a:rPr lang="en-US" sz="1200" b="1" dirty="0"/>
              <a:t>3-</a:t>
            </a:r>
            <a:fld id="{D284030D-0224-4BD8-89C1-1614B36E06C2}" type="slidenum">
              <a:rPr lang="en-US" sz="1200" b="1" smtClean="0"/>
              <a:pPr algn="r"/>
              <a:t>‹#›</a:t>
            </a:fld>
            <a:endParaRPr lang="en-US" sz="1200" b="1" dirty="0"/>
          </a:p>
        </p:txBody>
      </p:sp>
    </p:spTree>
    <p:extLst>
      <p:ext uri="{BB962C8B-B14F-4D97-AF65-F5344CB8AC3E}">
        <p14:creationId xmlns:p14="http://schemas.microsoft.com/office/powerpoint/2010/main" val="2511135789"/>
      </p:ext>
    </p:extLst>
  </p:cSld>
  <p:clrMap bg1="lt1" tx1="dk1" bg2="lt2" tx2="dk2" accent1="accent1" accent2="accent2" accent3="accent3" accent4="accent4" accent5="accent5" accent6="accent6" hlink="hlink" folHlink="folHlink"/>
  <p:sldLayoutIdLst>
    <p:sldLayoutId id="2147483922" r:id="rId1"/>
    <p:sldLayoutId id="2147483917" r:id="rId2"/>
    <p:sldLayoutId id="2147483919" r:id="rId3"/>
    <p:sldLayoutId id="2147483920" r:id="rId4"/>
    <p:sldLayoutId id="2147483921" r:id="rId5"/>
    <p:sldLayoutId id="2147483918" r:id="rId6"/>
    <p:sldLayoutId id="2147483923" r:id="rId7"/>
  </p:sldLayoutIdLst>
  <p:hf hdr="0" ftr="0" dt="0"/>
  <p:txStyles>
    <p:titleStyle>
      <a:lvl1pPr algn="l" defTabSz="914400" rtl="0" eaLnBrk="1" latinLnBrk="0" hangingPunct="1">
        <a:spcBef>
          <a:spcPct val="0"/>
        </a:spcBef>
        <a:buNone/>
        <a:defRPr sz="4000" kern="1200" spc="-100" baseline="0">
          <a:solidFill>
            <a:srgbClr val="0B5B7F"/>
          </a:solidFill>
          <a:latin typeface="+mj-lt"/>
          <a:ea typeface="+mj-ea"/>
          <a:cs typeface="Aharoni" pitchFamily="2" charset="-79"/>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9.xml"/><Relationship Id="rId1" Type="http://schemas.openxmlformats.org/officeDocument/2006/relationships/vmlDrawing" Target="../drawings/vmlDrawing4.vml"/><Relationship Id="rId4" Type="http://schemas.openxmlformats.org/officeDocument/2006/relationships/image" Target="../media/image8.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9.xml"/><Relationship Id="rId1" Type="http://schemas.openxmlformats.org/officeDocument/2006/relationships/vmlDrawing" Target="../drawings/vmlDrawing5.vml"/><Relationship Id="rId4" Type="http://schemas.openxmlformats.org/officeDocument/2006/relationships/image" Target="../media/image9.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9.xml"/><Relationship Id="rId1" Type="http://schemas.openxmlformats.org/officeDocument/2006/relationships/vmlDrawing" Target="../drawings/vmlDrawing6.vml"/><Relationship Id="rId4" Type="http://schemas.openxmlformats.org/officeDocument/2006/relationships/image" Target="../media/image10.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9.xml"/><Relationship Id="rId1" Type="http://schemas.openxmlformats.org/officeDocument/2006/relationships/vmlDrawing" Target="../drawings/vmlDrawing7.vml"/><Relationship Id="rId4" Type="http://schemas.openxmlformats.org/officeDocument/2006/relationships/image" Target="../media/image11.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9.xml"/><Relationship Id="rId1" Type="http://schemas.openxmlformats.org/officeDocument/2006/relationships/vmlDrawing" Target="../drawings/vmlDrawing8.vml"/><Relationship Id="rId4" Type="http://schemas.openxmlformats.org/officeDocument/2006/relationships/image" Target="../media/image12.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9.xml"/><Relationship Id="rId1" Type="http://schemas.openxmlformats.org/officeDocument/2006/relationships/vmlDrawing" Target="../drawings/vmlDrawing9.vml"/><Relationship Id="rId4" Type="http://schemas.openxmlformats.org/officeDocument/2006/relationships/image" Target="../media/image13.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9.xml"/><Relationship Id="rId1" Type="http://schemas.openxmlformats.org/officeDocument/2006/relationships/vmlDrawing" Target="../drawings/vmlDrawing10.vml"/><Relationship Id="rId4" Type="http://schemas.openxmlformats.org/officeDocument/2006/relationships/image" Target="../media/image14.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9.xml"/><Relationship Id="rId1" Type="http://schemas.openxmlformats.org/officeDocument/2006/relationships/vmlDrawing" Target="../drawings/vmlDrawing11.vml"/><Relationship Id="rId4" Type="http://schemas.openxmlformats.org/officeDocument/2006/relationships/image" Target="../media/image15.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9.xml"/><Relationship Id="rId1" Type="http://schemas.openxmlformats.org/officeDocument/2006/relationships/vmlDrawing" Target="../drawings/vmlDrawing12.vml"/><Relationship Id="rId4" Type="http://schemas.openxmlformats.org/officeDocument/2006/relationships/image" Target="../media/image16.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9.xml"/><Relationship Id="rId1" Type="http://schemas.openxmlformats.org/officeDocument/2006/relationships/vmlDrawing" Target="../drawings/vmlDrawing13.vml"/><Relationship Id="rId4" Type="http://schemas.openxmlformats.org/officeDocument/2006/relationships/image" Target="../media/image17.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9.xml"/><Relationship Id="rId1" Type="http://schemas.openxmlformats.org/officeDocument/2006/relationships/vmlDrawing" Target="../drawings/vmlDrawing14.vml"/><Relationship Id="rId4" Type="http://schemas.openxmlformats.org/officeDocument/2006/relationships/image" Target="../media/image18.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9.xml"/><Relationship Id="rId1" Type="http://schemas.openxmlformats.org/officeDocument/2006/relationships/vmlDrawing" Target="../drawings/vmlDrawing15.vml"/><Relationship Id="rId4" Type="http://schemas.openxmlformats.org/officeDocument/2006/relationships/image" Target="../media/image19.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9.xml"/><Relationship Id="rId1" Type="http://schemas.openxmlformats.org/officeDocument/2006/relationships/vmlDrawing" Target="../drawings/vmlDrawing16.vml"/><Relationship Id="rId4" Type="http://schemas.openxmlformats.org/officeDocument/2006/relationships/image" Target="../media/image20.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9.xml"/><Relationship Id="rId1" Type="http://schemas.openxmlformats.org/officeDocument/2006/relationships/vmlDrawing" Target="../drawings/vmlDrawing17.vml"/><Relationship Id="rId4" Type="http://schemas.openxmlformats.org/officeDocument/2006/relationships/image" Target="../media/image21.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9.xml"/><Relationship Id="rId1" Type="http://schemas.openxmlformats.org/officeDocument/2006/relationships/vmlDrawing" Target="../drawings/vmlDrawing18.vml"/><Relationship Id="rId4" Type="http://schemas.openxmlformats.org/officeDocument/2006/relationships/image" Target="../media/image22.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9.xml"/><Relationship Id="rId1" Type="http://schemas.openxmlformats.org/officeDocument/2006/relationships/vmlDrawing" Target="../drawings/vmlDrawing19.vml"/><Relationship Id="rId4" Type="http://schemas.openxmlformats.org/officeDocument/2006/relationships/image" Target="../media/image23.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9.xml"/><Relationship Id="rId1" Type="http://schemas.openxmlformats.org/officeDocument/2006/relationships/vmlDrawing" Target="../drawings/vmlDrawing20.vml"/><Relationship Id="rId4" Type="http://schemas.openxmlformats.org/officeDocument/2006/relationships/image" Target="../media/image24.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9.xml"/><Relationship Id="rId1" Type="http://schemas.openxmlformats.org/officeDocument/2006/relationships/vmlDrawing" Target="../drawings/vmlDrawing21.vml"/><Relationship Id="rId4" Type="http://schemas.openxmlformats.org/officeDocument/2006/relationships/image" Target="../media/image25.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9.xml"/><Relationship Id="rId1" Type="http://schemas.openxmlformats.org/officeDocument/2006/relationships/vmlDrawing" Target="../drawings/vmlDrawing22.vml"/><Relationship Id="rId4" Type="http://schemas.openxmlformats.org/officeDocument/2006/relationships/image" Target="../media/image26.w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9.xml"/><Relationship Id="rId1" Type="http://schemas.openxmlformats.org/officeDocument/2006/relationships/vmlDrawing" Target="../drawings/vmlDrawing23.vml"/><Relationship Id="rId4" Type="http://schemas.openxmlformats.org/officeDocument/2006/relationships/image" Target="../media/image27.w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9.xml"/><Relationship Id="rId1" Type="http://schemas.openxmlformats.org/officeDocument/2006/relationships/vmlDrawing" Target="../drawings/vmlDrawing24.vml"/><Relationship Id="rId4" Type="http://schemas.openxmlformats.org/officeDocument/2006/relationships/image" Target="../media/image28.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9.xml"/><Relationship Id="rId1" Type="http://schemas.openxmlformats.org/officeDocument/2006/relationships/vmlDrawing" Target="../drawings/vmlDrawing25.vml"/><Relationship Id="rId4" Type="http://schemas.openxmlformats.org/officeDocument/2006/relationships/image" Target="../media/image29.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9.xml"/><Relationship Id="rId1" Type="http://schemas.openxmlformats.org/officeDocument/2006/relationships/vmlDrawing" Target="../drawings/vmlDrawing26.vml"/><Relationship Id="rId4" Type="http://schemas.openxmlformats.org/officeDocument/2006/relationships/image" Target="../media/image30.w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9.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9.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9.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i="1" dirty="0"/>
              <a:t>Finance</a:t>
            </a:r>
          </a:p>
        </p:txBody>
      </p:sp>
      <p:sp>
        <p:nvSpPr>
          <p:cNvPr id="15" name="Text Placeholder 2"/>
          <p:cNvSpPr>
            <a:spLocks noGrp="1"/>
          </p:cNvSpPr>
          <p:nvPr>
            <p:ph type="body" idx="1"/>
          </p:nvPr>
        </p:nvSpPr>
        <p:spPr/>
        <p:txBody>
          <a:bodyPr/>
          <a:lstStyle/>
          <a:p>
            <a:r>
              <a:rPr lang="en-US" dirty="0"/>
              <a:t>5th Edition</a:t>
            </a:r>
          </a:p>
        </p:txBody>
      </p:sp>
      <p:sp>
        <p:nvSpPr>
          <p:cNvPr id="14" name="Content Placeholder 3"/>
          <p:cNvSpPr>
            <a:spLocks noGrp="1"/>
          </p:cNvSpPr>
          <p:nvPr>
            <p:ph sz="quarter" idx="12"/>
          </p:nvPr>
        </p:nvSpPr>
        <p:spPr/>
        <p:txBody>
          <a:bodyPr/>
          <a:lstStyle/>
          <a:p>
            <a:r>
              <a:rPr lang="en-US" dirty="0"/>
              <a:t>Cornett, Adair, and Nofsinger</a:t>
            </a:r>
          </a:p>
        </p:txBody>
      </p:sp>
      <p:sp>
        <p:nvSpPr>
          <p:cNvPr id="12" name="Content Placeholder 4"/>
          <p:cNvSpPr>
            <a:spLocks noGrp="1"/>
          </p:cNvSpPr>
          <p:nvPr>
            <p:ph sz="quarter" idx="14"/>
          </p:nvPr>
        </p:nvSpPr>
        <p:spPr/>
        <p:txBody>
          <a:bodyPr/>
          <a:lstStyle/>
          <a:p>
            <a:r>
              <a:rPr lang="en-US" dirty="0"/>
              <a:t>Chapter 3</a:t>
            </a:r>
          </a:p>
        </p:txBody>
      </p:sp>
      <p:sp>
        <p:nvSpPr>
          <p:cNvPr id="13" name="Content Placeholder 5"/>
          <p:cNvSpPr>
            <a:spLocks noGrp="1"/>
          </p:cNvSpPr>
          <p:nvPr>
            <p:ph sz="quarter" idx="15"/>
          </p:nvPr>
        </p:nvSpPr>
        <p:spPr/>
        <p:txBody>
          <a:bodyPr/>
          <a:lstStyle/>
          <a:p>
            <a:r>
              <a:rPr lang="en-US" dirty="0"/>
              <a:t>Analyzing Financial Statements</a:t>
            </a:r>
          </a:p>
        </p:txBody>
      </p:sp>
      <p:sp>
        <p:nvSpPr>
          <p:cNvPr id="11" name="Content Placeholder 6"/>
          <p:cNvSpPr>
            <a:spLocks noGrp="1"/>
          </p:cNvSpPr>
          <p:nvPr>
            <p:ph sz="quarter" idx="13"/>
          </p:nvPr>
        </p:nvSpPr>
        <p:spPr>
          <a:xfrm>
            <a:off x="0" y="6750050"/>
            <a:ext cx="9144000" cy="113030"/>
          </a:xfrm>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14768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Management</a:t>
            </a:r>
            <a:r>
              <a:rPr lang="en-US" sz="1500" dirty="0"/>
              <a:t> 1</a:t>
            </a:r>
          </a:p>
        </p:txBody>
      </p:sp>
      <p:sp>
        <p:nvSpPr>
          <p:cNvPr id="3" name="Content Placeholder 2"/>
          <p:cNvSpPr>
            <a:spLocks noGrp="1"/>
          </p:cNvSpPr>
          <p:nvPr>
            <p:ph idx="1"/>
          </p:nvPr>
        </p:nvSpPr>
        <p:spPr>
          <a:xfrm>
            <a:off x="443625" y="1295399"/>
            <a:ext cx="8229600" cy="3962401"/>
          </a:xfrm>
        </p:spPr>
        <p:txBody>
          <a:bodyPr/>
          <a:lstStyle/>
          <a:p>
            <a:r>
              <a:rPr lang="en-US" dirty="0"/>
              <a:t>The inventory turnover ratio measures the number of dollars of sales produced per dollar of inventory.</a:t>
            </a:r>
          </a:p>
          <a:p>
            <a:pPr lvl="1"/>
            <a:r>
              <a:rPr lang="en-US" dirty="0"/>
              <a:t>Cost of goods sold is used as the numerator when managers want to emphasize that inventory is listed on the balance sheet at cost, that is, the cost of sales generated per dollar of inventory.</a:t>
            </a:r>
          </a:p>
        </p:txBody>
      </p:sp>
      <p:graphicFrame>
        <p:nvGraphicFramePr>
          <p:cNvPr id="4" name="Object 3"/>
          <p:cNvGraphicFramePr>
            <a:graphicFrameLocks noChangeAspect="1"/>
          </p:cNvGraphicFramePr>
          <p:nvPr>
            <p:extLst>
              <p:ext uri="{D42A27DB-BD31-4B8C-83A1-F6EECF244321}">
                <p14:modId xmlns:p14="http://schemas.microsoft.com/office/powerpoint/2010/main" val="3742171556"/>
              </p:ext>
            </p:extLst>
          </p:nvPr>
        </p:nvGraphicFramePr>
        <p:xfrm>
          <a:off x="1295400" y="5289630"/>
          <a:ext cx="7064375" cy="911225"/>
        </p:xfrm>
        <a:graphic>
          <a:graphicData uri="http://schemas.openxmlformats.org/presentationml/2006/ole">
            <mc:AlternateContent xmlns:mc="http://schemas.openxmlformats.org/markup-compatibility/2006">
              <mc:Choice xmlns:v="urn:schemas-microsoft-com:vml" Requires="v">
                <p:oleObj spid="_x0000_s4162" name="Equation" r:id="rId3" imgW="3251160" imgH="419040" progId="Equation.DSMT4">
                  <p:embed/>
                </p:oleObj>
              </mc:Choice>
              <mc:Fallback>
                <p:oleObj name="Equation" r:id="rId3" imgW="3251160" imgH="419040" progId="Equation.DSMT4">
                  <p:embed/>
                  <p:pic>
                    <p:nvPicPr>
                      <p:cNvPr id="4" name="Object 3"/>
                      <p:cNvPicPr/>
                      <p:nvPr/>
                    </p:nvPicPr>
                    <p:blipFill>
                      <a:blip r:embed="rId4"/>
                      <a:stretch>
                        <a:fillRect/>
                      </a:stretch>
                    </p:blipFill>
                    <p:spPr>
                      <a:xfrm>
                        <a:off x="1295400" y="5289630"/>
                        <a:ext cx="7064375" cy="911225"/>
                      </a:xfrm>
                      <a:prstGeom prst="rect">
                        <a:avLst/>
                      </a:prstGeom>
                    </p:spPr>
                  </p:pic>
                </p:oleObj>
              </mc:Fallback>
            </mc:AlternateContent>
          </a:graphicData>
        </a:graphic>
      </p:graphicFrame>
    </p:spTree>
    <p:extLst>
      <p:ext uri="{BB962C8B-B14F-4D97-AF65-F5344CB8AC3E}">
        <p14:creationId xmlns:p14="http://schemas.microsoft.com/office/powerpoint/2010/main" val="29938933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Management</a:t>
            </a:r>
            <a:r>
              <a:rPr lang="en-US" sz="1500" dirty="0"/>
              <a:t> 2</a:t>
            </a:r>
          </a:p>
        </p:txBody>
      </p:sp>
      <p:sp>
        <p:nvSpPr>
          <p:cNvPr id="3" name="Content Placeholder 2"/>
          <p:cNvSpPr>
            <a:spLocks noGrp="1"/>
          </p:cNvSpPr>
          <p:nvPr>
            <p:ph idx="1"/>
          </p:nvPr>
        </p:nvSpPr>
        <p:spPr>
          <a:xfrm>
            <a:off x="443625" y="1295399"/>
            <a:ext cx="8229600" cy="1676401"/>
          </a:xfrm>
        </p:spPr>
        <p:txBody>
          <a:bodyPr/>
          <a:lstStyle/>
          <a:p>
            <a:r>
              <a:rPr lang="en-US" dirty="0"/>
              <a:t>The days’ sales in inventory ratio measures the number of days that inventory is held before the final product is sold.</a:t>
            </a:r>
          </a:p>
        </p:txBody>
      </p:sp>
      <p:graphicFrame>
        <p:nvGraphicFramePr>
          <p:cNvPr id="4" name="Object 3"/>
          <p:cNvGraphicFramePr>
            <a:graphicFrameLocks noChangeAspect="1"/>
          </p:cNvGraphicFramePr>
          <p:nvPr>
            <p:extLst>
              <p:ext uri="{D42A27DB-BD31-4B8C-83A1-F6EECF244321}">
                <p14:modId xmlns:p14="http://schemas.microsoft.com/office/powerpoint/2010/main" val="1021239550"/>
              </p:ext>
            </p:extLst>
          </p:nvPr>
        </p:nvGraphicFramePr>
        <p:xfrm>
          <a:off x="698354" y="3352800"/>
          <a:ext cx="7751763" cy="1876425"/>
        </p:xfrm>
        <a:graphic>
          <a:graphicData uri="http://schemas.openxmlformats.org/presentationml/2006/ole">
            <mc:AlternateContent xmlns:mc="http://schemas.openxmlformats.org/markup-compatibility/2006">
              <mc:Choice xmlns:v="urn:schemas-microsoft-com:vml" Requires="v">
                <p:oleObj spid="_x0000_s5187" name="Equation" r:id="rId3" imgW="3568680" imgH="863280" progId="Equation.DSMT4">
                  <p:embed/>
                </p:oleObj>
              </mc:Choice>
              <mc:Fallback>
                <p:oleObj name="Equation" r:id="rId3" imgW="3568680" imgH="863280" progId="Equation.DSMT4">
                  <p:embed/>
                  <p:pic>
                    <p:nvPicPr>
                      <p:cNvPr id="4" name="Object 3"/>
                      <p:cNvPicPr/>
                      <p:nvPr/>
                    </p:nvPicPr>
                    <p:blipFill>
                      <a:blip r:embed="rId4"/>
                      <a:stretch>
                        <a:fillRect/>
                      </a:stretch>
                    </p:blipFill>
                    <p:spPr>
                      <a:xfrm>
                        <a:off x="698354" y="3352800"/>
                        <a:ext cx="7751763" cy="1876425"/>
                      </a:xfrm>
                      <a:prstGeom prst="rect">
                        <a:avLst/>
                      </a:prstGeom>
                    </p:spPr>
                  </p:pic>
                </p:oleObj>
              </mc:Fallback>
            </mc:AlternateContent>
          </a:graphicData>
        </a:graphic>
      </p:graphicFrame>
    </p:spTree>
    <p:extLst>
      <p:ext uri="{BB962C8B-B14F-4D97-AF65-F5344CB8AC3E}">
        <p14:creationId xmlns:p14="http://schemas.microsoft.com/office/powerpoint/2010/main" val="1350937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Accounts Receivable Management</a:t>
            </a:r>
            <a:r>
              <a:rPr lang="en-US" sz="1500" dirty="0"/>
              <a:t> 1</a:t>
            </a:r>
          </a:p>
        </p:txBody>
      </p:sp>
      <p:sp>
        <p:nvSpPr>
          <p:cNvPr id="3" name="Content Placeholder 2"/>
          <p:cNvSpPr>
            <a:spLocks noGrp="1"/>
          </p:cNvSpPr>
          <p:nvPr>
            <p:ph idx="1"/>
          </p:nvPr>
        </p:nvSpPr>
        <p:spPr>
          <a:xfrm>
            <a:off x="443625" y="1295399"/>
            <a:ext cx="8229600" cy="1676401"/>
          </a:xfrm>
        </p:spPr>
        <p:txBody>
          <a:bodyPr/>
          <a:lstStyle/>
          <a:p>
            <a:r>
              <a:rPr lang="en-US" dirty="0"/>
              <a:t>The accounts receivable turnover measures the number of dollars of sales produced per dollar of accounts receivable.</a:t>
            </a:r>
          </a:p>
        </p:txBody>
      </p:sp>
      <p:graphicFrame>
        <p:nvGraphicFramePr>
          <p:cNvPr id="4" name="Object 3"/>
          <p:cNvGraphicFramePr>
            <a:graphicFrameLocks noChangeAspect="1"/>
          </p:cNvGraphicFramePr>
          <p:nvPr>
            <p:extLst>
              <p:ext uri="{D42A27DB-BD31-4B8C-83A1-F6EECF244321}">
                <p14:modId xmlns:p14="http://schemas.microsoft.com/office/powerpoint/2010/main" val="2931116783"/>
              </p:ext>
            </p:extLst>
          </p:nvPr>
        </p:nvGraphicFramePr>
        <p:xfrm>
          <a:off x="711848" y="3657600"/>
          <a:ext cx="7724775" cy="855662"/>
        </p:xfrm>
        <a:graphic>
          <a:graphicData uri="http://schemas.openxmlformats.org/presentationml/2006/ole">
            <mc:AlternateContent xmlns:mc="http://schemas.openxmlformats.org/markup-compatibility/2006">
              <mc:Choice xmlns:v="urn:schemas-microsoft-com:vml" Requires="v">
                <p:oleObj spid="_x0000_s6209" name="Equation" r:id="rId3" imgW="3555720" imgH="393480" progId="Equation.DSMT4">
                  <p:embed/>
                </p:oleObj>
              </mc:Choice>
              <mc:Fallback>
                <p:oleObj name="Equation" r:id="rId3" imgW="3555720" imgH="393480" progId="Equation.DSMT4">
                  <p:embed/>
                  <p:pic>
                    <p:nvPicPr>
                      <p:cNvPr id="4" name="Object 3"/>
                      <p:cNvPicPr/>
                      <p:nvPr/>
                    </p:nvPicPr>
                    <p:blipFill>
                      <a:blip r:embed="rId4"/>
                      <a:stretch>
                        <a:fillRect/>
                      </a:stretch>
                    </p:blipFill>
                    <p:spPr>
                      <a:xfrm>
                        <a:off x="711848" y="3657600"/>
                        <a:ext cx="7724775" cy="855662"/>
                      </a:xfrm>
                      <a:prstGeom prst="rect">
                        <a:avLst/>
                      </a:prstGeom>
                    </p:spPr>
                  </p:pic>
                </p:oleObj>
              </mc:Fallback>
            </mc:AlternateContent>
          </a:graphicData>
        </a:graphic>
      </p:graphicFrame>
    </p:spTree>
    <p:extLst>
      <p:ext uri="{BB962C8B-B14F-4D97-AF65-F5344CB8AC3E}">
        <p14:creationId xmlns:p14="http://schemas.microsoft.com/office/powerpoint/2010/main" val="1841727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Accounts Receivable Management</a:t>
            </a:r>
            <a:r>
              <a:rPr lang="en-US" sz="1500" dirty="0"/>
              <a:t> 2</a:t>
            </a:r>
          </a:p>
        </p:txBody>
      </p:sp>
      <p:sp>
        <p:nvSpPr>
          <p:cNvPr id="3" name="Content Placeholder 2"/>
          <p:cNvSpPr>
            <a:spLocks noGrp="1"/>
          </p:cNvSpPr>
          <p:nvPr>
            <p:ph idx="1"/>
          </p:nvPr>
        </p:nvSpPr>
        <p:spPr>
          <a:xfrm>
            <a:off x="443624" y="1295399"/>
            <a:ext cx="8552447" cy="2743201"/>
          </a:xfrm>
        </p:spPr>
        <p:txBody>
          <a:bodyPr/>
          <a:lstStyle/>
          <a:p>
            <a:r>
              <a:rPr lang="en-US" dirty="0"/>
              <a:t>The average collection period (ACP) measures the number of days accounts receivable are held before the firm collects cash from the sale.</a:t>
            </a:r>
          </a:p>
          <a:p>
            <a:pPr lvl="1"/>
            <a:r>
              <a:rPr lang="en-US" dirty="0"/>
              <a:t>Also referred to as days’ sales outstanding (DSO).</a:t>
            </a:r>
          </a:p>
        </p:txBody>
      </p:sp>
      <p:graphicFrame>
        <p:nvGraphicFramePr>
          <p:cNvPr id="4" name="Object 3"/>
          <p:cNvGraphicFramePr>
            <a:graphicFrameLocks noChangeAspect="1"/>
          </p:cNvGraphicFramePr>
          <p:nvPr>
            <p:extLst>
              <p:ext uri="{D42A27DB-BD31-4B8C-83A1-F6EECF244321}">
                <p14:modId xmlns:p14="http://schemas.microsoft.com/office/powerpoint/2010/main" val="1674466256"/>
              </p:ext>
            </p:extLst>
          </p:nvPr>
        </p:nvGraphicFramePr>
        <p:xfrm>
          <a:off x="539813" y="4267200"/>
          <a:ext cx="8360068" cy="1524000"/>
        </p:xfrm>
        <a:graphic>
          <a:graphicData uri="http://schemas.openxmlformats.org/presentationml/2006/ole">
            <mc:AlternateContent xmlns:mc="http://schemas.openxmlformats.org/markup-compatibility/2006">
              <mc:Choice xmlns:v="urn:schemas-microsoft-com:vml" Requires="v">
                <p:oleObj spid="_x0000_s7232" name="Equation" r:id="rId3" imgW="4457520" imgH="812520" progId="Equation.DSMT4">
                  <p:embed/>
                </p:oleObj>
              </mc:Choice>
              <mc:Fallback>
                <p:oleObj name="Equation" r:id="rId3" imgW="4457520" imgH="812520" progId="Equation.DSMT4">
                  <p:embed/>
                  <p:pic>
                    <p:nvPicPr>
                      <p:cNvPr id="4" name="Object 3"/>
                      <p:cNvPicPr/>
                      <p:nvPr/>
                    </p:nvPicPr>
                    <p:blipFill>
                      <a:blip r:embed="rId4"/>
                      <a:stretch>
                        <a:fillRect/>
                      </a:stretch>
                    </p:blipFill>
                    <p:spPr>
                      <a:xfrm>
                        <a:off x="539813" y="4267200"/>
                        <a:ext cx="8360068" cy="1524000"/>
                      </a:xfrm>
                      <a:prstGeom prst="rect">
                        <a:avLst/>
                      </a:prstGeom>
                    </p:spPr>
                  </p:pic>
                </p:oleObj>
              </mc:Fallback>
            </mc:AlternateContent>
          </a:graphicData>
        </a:graphic>
      </p:graphicFrame>
    </p:spTree>
    <p:extLst>
      <p:ext uri="{BB962C8B-B14F-4D97-AF65-F5344CB8AC3E}">
        <p14:creationId xmlns:p14="http://schemas.microsoft.com/office/powerpoint/2010/main" val="1087752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Accounts Payable Management</a:t>
            </a:r>
            <a:r>
              <a:rPr lang="en-US" sz="1500" dirty="0"/>
              <a:t> 1</a:t>
            </a:r>
          </a:p>
        </p:txBody>
      </p:sp>
      <p:sp>
        <p:nvSpPr>
          <p:cNvPr id="3" name="Content Placeholder 2"/>
          <p:cNvSpPr>
            <a:spLocks noGrp="1"/>
          </p:cNvSpPr>
          <p:nvPr>
            <p:ph idx="1"/>
          </p:nvPr>
        </p:nvSpPr>
        <p:spPr>
          <a:xfrm>
            <a:off x="443624" y="1295399"/>
            <a:ext cx="8552447" cy="1752601"/>
          </a:xfrm>
        </p:spPr>
        <p:txBody>
          <a:bodyPr/>
          <a:lstStyle/>
          <a:p>
            <a:r>
              <a:rPr lang="en-US" dirty="0"/>
              <a:t>The accounts payable turnover ratio measures the dollar cost of goods sold (COGS) per dollar of accounts payable.</a:t>
            </a:r>
          </a:p>
        </p:txBody>
      </p:sp>
      <p:graphicFrame>
        <p:nvGraphicFramePr>
          <p:cNvPr id="4" name="Object 3"/>
          <p:cNvGraphicFramePr>
            <a:graphicFrameLocks noChangeAspect="1"/>
          </p:cNvGraphicFramePr>
          <p:nvPr>
            <p:extLst>
              <p:ext uri="{D42A27DB-BD31-4B8C-83A1-F6EECF244321}">
                <p14:modId xmlns:p14="http://schemas.microsoft.com/office/powerpoint/2010/main" val="577568894"/>
              </p:ext>
            </p:extLst>
          </p:nvPr>
        </p:nvGraphicFramePr>
        <p:xfrm>
          <a:off x="1074947" y="3505200"/>
          <a:ext cx="7289800" cy="935804"/>
        </p:xfrm>
        <a:graphic>
          <a:graphicData uri="http://schemas.openxmlformats.org/presentationml/2006/ole">
            <mc:AlternateContent xmlns:mc="http://schemas.openxmlformats.org/markup-compatibility/2006">
              <mc:Choice xmlns:v="urn:schemas-microsoft-com:vml" Requires="v">
                <p:oleObj spid="_x0000_s8257" name="Equation" r:id="rId3" imgW="3263760" imgH="419040" progId="Equation.DSMT4">
                  <p:embed/>
                </p:oleObj>
              </mc:Choice>
              <mc:Fallback>
                <p:oleObj name="Equation" r:id="rId3" imgW="3263760" imgH="419040" progId="Equation.DSMT4">
                  <p:embed/>
                  <p:pic>
                    <p:nvPicPr>
                      <p:cNvPr id="4" name="Object 3"/>
                      <p:cNvPicPr/>
                      <p:nvPr/>
                    </p:nvPicPr>
                    <p:blipFill>
                      <a:blip r:embed="rId4"/>
                      <a:stretch>
                        <a:fillRect/>
                      </a:stretch>
                    </p:blipFill>
                    <p:spPr>
                      <a:xfrm>
                        <a:off x="1074947" y="3505200"/>
                        <a:ext cx="7289800" cy="935804"/>
                      </a:xfrm>
                      <a:prstGeom prst="rect">
                        <a:avLst/>
                      </a:prstGeom>
                    </p:spPr>
                  </p:pic>
                </p:oleObj>
              </mc:Fallback>
            </mc:AlternateContent>
          </a:graphicData>
        </a:graphic>
      </p:graphicFrame>
    </p:spTree>
    <p:extLst>
      <p:ext uri="{BB962C8B-B14F-4D97-AF65-F5344CB8AC3E}">
        <p14:creationId xmlns:p14="http://schemas.microsoft.com/office/powerpoint/2010/main" val="3210597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Accounts Payable Management</a:t>
            </a:r>
            <a:r>
              <a:rPr lang="en-US" sz="1500" dirty="0"/>
              <a:t> 2</a:t>
            </a:r>
          </a:p>
        </p:txBody>
      </p:sp>
      <p:sp>
        <p:nvSpPr>
          <p:cNvPr id="3" name="Content Placeholder 2"/>
          <p:cNvSpPr>
            <a:spLocks noGrp="1"/>
          </p:cNvSpPr>
          <p:nvPr>
            <p:ph idx="1"/>
          </p:nvPr>
        </p:nvSpPr>
        <p:spPr>
          <a:xfrm>
            <a:off x="443624" y="1295399"/>
            <a:ext cx="8552447" cy="2133601"/>
          </a:xfrm>
        </p:spPr>
        <p:txBody>
          <a:bodyPr/>
          <a:lstStyle/>
          <a:p>
            <a:r>
              <a:rPr lang="en-US" dirty="0"/>
              <a:t>The average payment period (APP) ratio measures the number of days that the firm holds accounts payable before it has to extend cash to pay for its purchases.</a:t>
            </a:r>
          </a:p>
        </p:txBody>
      </p:sp>
      <p:graphicFrame>
        <p:nvGraphicFramePr>
          <p:cNvPr id="4" name="Object 3"/>
          <p:cNvGraphicFramePr>
            <a:graphicFrameLocks noChangeAspect="1"/>
          </p:cNvGraphicFramePr>
          <p:nvPr>
            <p:extLst>
              <p:ext uri="{D42A27DB-BD31-4B8C-83A1-F6EECF244321}">
                <p14:modId xmlns:p14="http://schemas.microsoft.com/office/powerpoint/2010/main" val="2962797758"/>
              </p:ext>
            </p:extLst>
          </p:nvPr>
        </p:nvGraphicFramePr>
        <p:xfrm>
          <a:off x="743159" y="3663459"/>
          <a:ext cx="7953375" cy="1619250"/>
        </p:xfrm>
        <a:graphic>
          <a:graphicData uri="http://schemas.openxmlformats.org/presentationml/2006/ole">
            <mc:AlternateContent xmlns:mc="http://schemas.openxmlformats.org/markup-compatibility/2006">
              <mc:Choice xmlns:v="urn:schemas-microsoft-com:vml" Requires="v">
                <p:oleObj spid="_x0000_s9280" name="Equation" r:id="rId3" imgW="4241520" imgH="863280" progId="Equation.DSMT4">
                  <p:embed/>
                </p:oleObj>
              </mc:Choice>
              <mc:Fallback>
                <p:oleObj name="Equation" r:id="rId3" imgW="4241520" imgH="863280" progId="Equation.DSMT4">
                  <p:embed/>
                  <p:pic>
                    <p:nvPicPr>
                      <p:cNvPr id="4" name="Object 3"/>
                      <p:cNvPicPr/>
                      <p:nvPr/>
                    </p:nvPicPr>
                    <p:blipFill>
                      <a:blip r:embed="rId4"/>
                      <a:stretch>
                        <a:fillRect/>
                      </a:stretch>
                    </p:blipFill>
                    <p:spPr>
                      <a:xfrm>
                        <a:off x="743159" y="3663459"/>
                        <a:ext cx="7953375" cy="1619250"/>
                      </a:xfrm>
                      <a:prstGeom prst="rect">
                        <a:avLst/>
                      </a:prstGeom>
                    </p:spPr>
                  </p:pic>
                </p:oleObj>
              </mc:Fallback>
            </mc:AlternateContent>
          </a:graphicData>
        </a:graphic>
      </p:graphicFrame>
    </p:spTree>
    <p:extLst>
      <p:ext uri="{BB962C8B-B14F-4D97-AF65-F5344CB8AC3E}">
        <p14:creationId xmlns:p14="http://schemas.microsoft.com/office/powerpoint/2010/main" val="8679103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800" dirty="0"/>
              <a:t>Fixed Asset and Working Capital Management</a:t>
            </a:r>
            <a:r>
              <a:rPr lang="en-US" sz="1500" dirty="0"/>
              <a:t> 1</a:t>
            </a:r>
          </a:p>
        </p:txBody>
      </p:sp>
      <p:sp>
        <p:nvSpPr>
          <p:cNvPr id="3" name="Content Placeholder 2"/>
          <p:cNvSpPr>
            <a:spLocks noGrp="1"/>
          </p:cNvSpPr>
          <p:nvPr>
            <p:ph idx="1"/>
          </p:nvPr>
        </p:nvSpPr>
        <p:spPr>
          <a:xfrm>
            <a:off x="443624" y="1295399"/>
            <a:ext cx="8552447" cy="1752601"/>
          </a:xfrm>
        </p:spPr>
        <p:txBody>
          <a:bodyPr/>
          <a:lstStyle/>
          <a:p>
            <a:r>
              <a:rPr lang="en-US" dirty="0"/>
              <a:t>The fixed asset turnover ratio measures the number of dollars of sales produced per dollar of net fixed assets.</a:t>
            </a:r>
          </a:p>
        </p:txBody>
      </p:sp>
      <p:graphicFrame>
        <p:nvGraphicFramePr>
          <p:cNvPr id="4" name="Object 3"/>
          <p:cNvGraphicFramePr>
            <a:graphicFrameLocks noChangeAspect="1"/>
          </p:cNvGraphicFramePr>
          <p:nvPr>
            <p:extLst>
              <p:ext uri="{D42A27DB-BD31-4B8C-83A1-F6EECF244321}">
                <p14:modId xmlns:p14="http://schemas.microsoft.com/office/powerpoint/2010/main" val="873808209"/>
              </p:ext>
            </p:extLst>
          </p:nvPr>
        </p:nvGraphicFramePr>
        <p:xfrm>
          <a:off x="1770063" y="3533775"/>
          <a:ext cx="5899150" cy="877888"/>
        </p:xfrm>
        <a:graphic>
          <a:graphicData uri="http://schemas.openxmlformats.org/presentationml/2006/ole">
            <mc:AlternateContent xmlns:mc="http://schemas.openxmlformats.org/markup-compatibility/2006">
              <mc:Choice xmlns:v="urn:schemas-microsoft-com:vml" Requires="v">
                <p:oleObj spid="_x0000_s10303" name="Equation" r:id="rId3" imgW="2641320" imgH="393480" progId="Equation.DSMT4">
                  <p:embed/>
                </p:oleObj>
              </mc:Choice>
              <mc:Fallback>
                <p:oleObj name="Equation" r:id="rId3" imgW="2641320" imgH="393480" progId="Equation.DSMT4">
                  <p:embed/>
                  <p:pic>
                    <p:nvPicPr>
                      <p:cNvPr id="4" name="Object 3"/>
                      <p:cNvPicPr/>
                      <p:nvPr/>
                    </p:nvPicPr>
                    <p:blipFill>
                      <a:blip r:embed="rId4"/>
                      <a:stretch>
                        <a:fillRect/>
                      </a:stretch>
                    </p:blipFill>
                    <p:spPr>
                      <a:xfrm>
                        <a:off x="1770063" y="3533775"/>
                        <a:ext cx="5899150" cy="877888"/>
                      </a:xfrm>
                      <a:prstGeom prst="rect">
                        <a:avLst/>
                      </a:prstGeom>
                    </p:spPr>
                  </p:pic>
                </p:oleObj>
              </mc:Fallback>
            </mc:AlternateContent>
          </a:graphicData>
        </a:graphic>
      </p:graphicFrame>
    </p:spTree>
    <p:extLst>
      <p:ext uri="{BB962C8B-B14F-4D97-AF65-F5344CB8AC3E}">
        <p14:creationId xmlns:p14="http://schemas.microsoft.com/office/powerpoint/2010/main" val="4767061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800" dirty="0"/>
              <a:t>Fixed Asset and Working Capital Management</a:t>
            </a:r>
            <a:r>
              <a:rPr lang="en-US" sz="1500" dirty="0"/>
              <a:t> 2</a:t>
            </a:r>
          </a:p>
        </p:txBody>
      </p:sp>
      <p:sp>
        <p:nvSpPr>
          <p:cNvPr id="3" name="Content Placeholder 2"/>
          <p:cNvSpPr>
            <a:spLocks noGrp="1"/>
          </p:cNvSpPr>
          <p:nvPr>
            <p:ph idx="1"/>
          </p:nvPr>
        </p:nvSpPr>
        <p:spPr>
          <a:xfrm>
            <a:off x="443624" y="1295399"/>
            <a:ext cx="8552447" cy="1981201"/>
          </a:xfrm>
        </p:spPr>
        <p:txBody>
          <a:bodyPr/>
          <a:lstStyle/>
          <a:p>
            <a:r>
              <a:rPr lang="en-US" dirty="0"/>
              <a:t>The sales to working capital ratio measures the number of dollar of sales produced per dollar of net working capital (current assets minus current liabilities).</a:t>
            </a:r>
          </a:p>
        </p:txBody>
      </p:sp>
      <p:graphicFrame>
        <p:nvGraphicFramePr>
          <p:cNvPr id="4" name="Object 3"/>
          <p:cNvGraphicFramePr>
            <a:graphicFrameLocks noChangeAspect="1"/>
          </p:cNvGraphicFramePr>
          <p:nvPr>
            <p:extLst>
              <p:ext uri="{D42A27DB-BD31-4B8C-83A1-F6EECF244321}">
                <p14:modId xmlns:p14="http://schemas.microsoft.com/office/powerpoint/2010/main" val="1473362210"/>
              </p:ext>
            </p:extLst>
          </p:nvPr>
        </p:nvGraphicFramePr>
        <p:xfrm>
          <a:off x="1447800" y="3798754"/>
          <a:ext cx="6477000" cy="955942"/>
        </p:xfrm>
        <a:graphic>
          <a:graphicData uri="http://schemas.openxmlformats.org/presentationml/2006/ole">
            <mc:AlternateContent xmlns:mc="http://schemas.openxmlformats.org/markup-compatibility/2006">
              <mc:Choice xmlns:v="urn:schemas-microsoft-com:vml" Requires="v">
                <p:oleObj spid="_x0000_s11327" name="Equation" r:id="rId3" imgW="2831760" imgH="419040" progId="Equation.DSMT4">
                  <p:embed/>
                </p:oleObj>
              </mc:Choice>
              <mc:Fallback>
                <p:oleObj name="Equation" r:id="rId3" imgW="2831760" imgH="419040" progId="Equation.DSMT4">
                  <p:embed/>
                  <p:pic>
                    <p:nvPicPr>
                      <p:cNvPr id="4" name="Object 3"/>
                      <p:cNvPicPr/>
                      <p:nvPr/>
                    </p:nvPicPr>
                    <p:blipFill>
                      <a:blip r:embed="rId4"/>
                      <a:stretch>
                        <a:fillRect/>
                      </a:stretch>
                    </p:blipFill>
                    <p:spPr>
                      <a:xfrm>
                        <a:off x="1447800" y="3798754"/>
                        <a:ext cx="6477000" cy="955942"/>
                      </a:xfrm>
                      <a:prstGeom prst="rect">
                        <a:avLst/>
                      </a:prstGeom>
                    </p:spPr>
                  </p:pic>
                </p:oleObj>
              </mc:Fallback>
            </mc:AlternateContent>
          </a:graphicData>
        </a:graphic>
      </p:graphicFrame>
    </p:spTree>
    <p:extLst>
      <p:ext uri="{BB962C8B-B14F-4D97-AF65-F5344CB8AC3E}">
        <p14:creationId xmlns:p14="http://schemas.microsoft.com/office/powerpoint/2010/main" val="20904847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Total Asset Management</a:t>
            </a:r>
            <a:r>
              <a:rPr lang="en-US" sz="1500" dirty="0"/>
              <a:t> 1</a:t>
            </a:r>
          </a:p>
        </p:txBody>
      </p:sp>
      <p:sp>
        <p:nvSpPr>
          <p:cNvPr id="3" name="Content Placeholder 2"/>
          <p:cNvSpPr>
            <a:spLocks noGrp="1"/>
          </p:cNvSpPr>
          <p:nvPr>
            <p:ph idx="1"/>
          </p:nvPr>
        </p:nvSpPr>
        <p:spPr>
          <a:xfrm>
            <a:off x="443624" y="1295399"/>
            <a:ext cx="8552447" cy="1981201"/>
          </a:xfrm>
        </p:spPr>
        <p:txBody>
          <a:bodyPr/>
          <a:lstStyle/>
          <a:p>
            <a:r>
              <a:rPr lang="en-US" dirty="0"/>
              <a:t>The total asset turnover ratio measures the number of dollars of sales produced per dollar of total assets.</a:t>
            </a:r>
          </a:p>
        </p:txBody>
      </p:sp>
      <p:graphicFrame>
        <p:nvGraphicFramePr>
          <p:cNvPr id="4" name="Object 3"/>
          <p:cNvGraphicFramePr>
            <a:graphicFrameLocks noChangeAspect="1"/>
          </p:cNvGraphicFramePr>
          <p:nvPr>
            <p:extLst>
              <p:ext uri="{D42A27DB-BD31-4B8C-83A1-F6EECF244321}">
                <p14:modId xmlns:p14="http://schemas.microsoft.com/office/powerpoint/2010/main" val="705846711"/>
              </p:ext>
            </p:extLst>
          </p:nvPr>
        </p:nvGraphicFramePr>
        <p:xfrm>
          <a:off x="1970088" y="3827463"/>
          <a:ext cx="5430837" cy="896937"/>
        </p:xfrm>
        <a:graphic>
          <a:graphicData uri="http://schemas.openxmlformats.org/presentationml/2006/ole">
            <mc:AlternateContent xmlns:mc="http://schemas.openxmlformats.org/markup-compatibility/2006">
              <mc:Choice xmlns:v="urn:schemas-microsoft-com:vml" Requires="v">
                <p:oleObj spid="_x0000_s12348" name="Equation" r:id="rId3" imgW="2374560" imgH="393480" progId="Equation.DSMT4">
                  <p:embed/>
                </p:oleObj>
              </mc:Choice>
              <mc:Fallback>
                <p:oleObj name="Equation" r:id="rId3" imgW="2374560" imgH="393480" progId="Equation.DSMT4">
                  <p:embed/>
                  <p:pic>
                    <p:nvPicPr>
                      <p:cNvPr id="4" name="Object 3"/>
                      <p:cNvPicPr/>
                      <p:nvPr/>
                    </p:nvPicPr>
                    <p:blipFill>
                      <a:blip r:embed="rId4"/>
                      <a:stretch>
                        <a:fillRect/>
                      </a:stretch>
                    </p:blipFill>
                    <p:spPr>
                      <a:xfrm>
                        <a:off x="1970088" y="3827463"/>
                        <a:ext cx="5430837" cy="896937"/>
                      </a:xfrm>
                      <a:prstGeom prst="rect">
                        <a:avLst/>
                      </a:prstGeom>
                    </p:spPr>
                  </p:pic>
                </p:oleObj>
              </mc:Fallback>
            </mc:AlternateContent>
          </a:graphicData>
        </a:graphic>
      </p:graphicFrame>
    </p:spTree>
    <p:extLst>
      <p:ext uri="{BB962C8B-B14F-4D97-AF65-F5344CB8AC3E}">
        <p14:creationId xmlns:p14="http://schemas.microsoft.com/office/powerpoint/2010/main" val="15333998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Total Asset Management</a:t>
            </a:r>
            <a:r>
              <a:rPr lang="en-US" sz="1500" dirty="0"/>
              <a:t> 2</a:t>
            </a:r>
          </a:p>
        </p:txBody>
      </p:sp>
      <p:sp>
        <p:nvSpPr>
          <p:cNvPr id="3" name="Content Placeholder 2"/>
          <p:cNvSpPr>
            <a:spLocks noGrp="1"/>
          </p:cNvSpPr>
          <p:nvPr>
            <p:ph idx="1"/>
          </p:nvPr>
        </p:nvSpPr>
        <p:spPr>
          <a:xfrm>
            <a:off x="443624" y="1295399"/>
            <a:ext cx="8552447" cy="1676401"/>
          </a:xfrm>
        </p:spPr>
        <p:txBody>
          <a:bodyPr/>
          <a:lstStyle/>
          <a:p>
            <a:r>
              <a:rPr lang="en-US" dirty="0"/>
              <a:t>The capital intensity ratio measures the dollars of total assets needed to produce a dollar of sales.</a:t>
            </a:r>
          </a:p>
        </p:txBody>
      </p:sp>
      <p:graphicFrame>
        <p:nvGraphicFramePr>
          <p:cNvPr id="4" name="Object 3"/>
          <p:cNvGraphicFramePr>
            <a:graphicFrameLocks noChangeAspect="1"/>
          </p:cNvGraphicFramePr>
          <p:nvPr>
            <p:extLst>
              <p:ext uri="{D42A27DB-BD31-4B8C-83A1-F6EECF244321}">
                <p14:modId xmlns:p14="http://schemas.microsoft.com/office/powerpoint/2010/main" val="3414729737"/>
              </p:ext>
            </p:extLst>
          </p:nvPr>
        </p:nvGraphicFramePr>
        <p:xfrm>
          <a:off x="2289175" y="3827463"/>
          <a:ext cx="4792663" cy="896937"/>
        </p:xfrm>
        <a:graphic>
          <a:graphicData uri="http://schemas.openxmlformats.org/presentationml/2006/ole">
            <mc:AlternateContent xmlns:mc="http://schemas.openxmlformats.org/markup-compatibility/2006">
              <mc:Choice xmlns:v="urn:schemas-microsoft-com:vml" Requires="v">
                <p:oleObj spid="_x0000_s13371" name="Equation" r:id="rId3" imgW="2095200" imgH="393480" progId="Equation.DSMT4">
                  <p:embed/>
                </p:oleObj>
              </mc:Choice>
              <mc:Fallback>
                <p:oleObj name="Equation" r:id="rId3" imgW="2095200" imgH="393480" progId="Equation.DSMT4">
                  <p:embed/>
                  <p:pic>
                    <p:nvPicPr>
                      <p:cNvPr id="4" name="Object 3"/>
                      <p:cNvPicPr/>
                      <p:nvPr/>
                    </p:nvPicPr>
                    <p:blipFill>
                      <a:blip r:embed="rId4"/>
                      <a:stretch>
                        <a:fillRect/>
                      </a:stretch>
                    </p:blipFill>
                    <p:spPr>
                      <a:xfrm>
                        <a:off x="2289175" y="3827463"/>
                        <a:ext cx="4792663" cy="896937"/>
                      </a:xfrm>
                      <a:prstGeom prst="rect">
                        <a:avLst/>
                      </a:prstGeom>
                    </p:spPr>
                  </p:pic>
                </p:oleObj>
              </mc:Fallback>
            </mc:AlternateContent>
          </a:graphicData>
        </a:graphic>
      </p:graphicFrame>
    </p:spTree>
    <p:extLst>
      <p:ext uri="{BB962C8B-B14F-4D97-AF65-F5344CB8AC3E}">
        <p14:creationId xmlns:p14="http://schemas.microsoft.com/office/powerpoint/2010/main" val="216962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a:xfrm>
            <a:off x="443625" y="1295400"/>
            <a:ext cx="8229600" cy="5105400"/>
          </a:xfrm>
        </p:spPr>
        <p:txBody>
          <a:bodyPr/>
          <a:lstStyle/>
          <a:p>
            <a:r>
              <a:rPr lang="en-US" dirty="0"/>
              <a:t>Various uses of financial statements.</a:t>
            </a:r>
          </a:p>
          <a:p>
            <a:pPr lvl="1"/>
            <a:r>
              <a:rPr lang="en-US" dirty="0"/>
              <a:t>Provide information on firm’s financial position at a point in time or its operations over some past period.</a:t>
            </a:r>
          </a:p>
          <a:p>
            <a:pPr lvl="1"/>
            <a:r>
              <a:rPr lang="en-US" dirty="0"/>
              <a:t>Information contained in financial statements may be used to analyze the current financial performance of the firm. </a:t>
            </a:r>
          </a:p>
          <a:p>
            <a:pPr lvl="1"/>
            <a:r>
              <a:rPr lang="en-US" dirty="0"/>
              <a:t>Information provided assists in decision-making that improves the firm’s future performance, and ultimately, its market value.</a:t>
            </a:r>
          </a:p>
        </p:txBody>
      </p:sp>
    </p:spTree>
    <p:extLst>
      <p:ext uri="{BB962C8B-B14F-4D97-AF65-F5344CB8AC3E}">
        <p14:creationId xmlns:p14="http://schemas.microsoft.com/office/powerpoint/2010/main" val="2434913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Debt Management Ratios</a:t>
            </a:r>
            <a:endParaRPr lang="en-US" sz="1500" dirty="0"/>
          </a:p>
        </p:txBody>
      </p:sp>
      <p:sp>
        <p:nvSpPr>
          <p:cNvPr id="3" name="Content Placeholder 2"/>
          <p:cNvSpPr>
            <a:spLocks noGrp="1"/>
          </p:cNvSpPr>
          <p:nvPr>
            <p:ph idx="1"/>
          </p:nvPr>
        </p:nvSpPr>
        <p:spPr>
          <a:xfrm>
            <a:off x="443625" y="1295399"/>
            <a:ext cx="8243176" cy="4953001"/>
          </a:xfrm>
        </p:spPr>
        <p:txBody>
          <a:bodyPr/>
          <a:lstStyle/>
          <a:p>
            <a:r>
              <a:rPr lang="en-US" b="1" dirty="0"/>
              <a:t>Debt management ratios </a:t>
            </a:r>
            <a:r>
              <a:rPr lang="en-US" dirty="0"/>
              <a:t>measure the extent to which the firm uses debt (or financial leverage) versus equity to finance its assets as well as how well the firm can pay off its debt.</a:t>
            </a:r>
          </a:p>
          <a:p>
            <a:pPr lvl="1"/>
            <a:r>
              <a:rPr lang="en-US" dirty="0"/>
              <a:t>Two major types of debt management ratios.</a:t>
            </a:r>
          </a:p>
          <a:p>
            <a:pPr lvl="2"/>
            <a:r>
              <a:rPr lang="en-US" dirty="0"/>
              <a:t>Evaluate whether a firm is financing its assets with a reasonable amount of debt versus equity financing.</a:t>
            </a:r>
          </a:p>
          <a:p>
            <a:pPr lvl="2"/>
            <a:r>
              <a:rPr lang="en-US" dirty="0"/>
              <a:t>Measure whether the firm is generating sufficient earnings or cash to make promised debt payments.</a:t>
            </a:r>
          </a:p>
        </p:txBody>
      </p:sp>
    </p:spTree>
    <p:extLst>
      <p:ext uri="{BB962C8B-B14F-4D97-AF65-F5344CB8AC3E}">
        <p14:creationId xmlns:p14="http://schemas.microsoft.com/office/powerpoint/2010/main" val="28130907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Debt versus Equity Financing</a:t>
            </a:r>
            <a:endParaRPr lang="en-US" sz="1500" dirty="0"/>
          </a:p>
        </p:txBody>
      </p:sp>
      <p:sp>
        <p:nvSpPr>
          <p:cNvPr id="3" name="Content Placeholder 2"/>
          <p:cNvSpPr>
            <a:spLocks noGrp="1"/>
          </p:cNvSpPr>
          <p:nvPr>
            <p:ph idx="1"/>
          </p:nvPr>
        </p:nvSpPr>
        <p:spPr>
          <a:xfrm>
            <a:off x="443625" y="1295399"/>
            <a:ext cx="8243176" cy="4953001"/>
          </a:xfrm>
        </p:spPr>
        <p:txBody>
          <a:bodyPr/>
          <a:lstStyle/>
          <a:p>
            <a:r>
              <a:rPr lang="en-US" b="1" dirty="0"/>
              <a:t>Capital structure </a:t>
            </a:r>
            <a:r>
              <a:rPr lang="en-US" dirty="0"/>
              <a:t>refers to the amount of debt versus equity financing held on the balance sheet.</a:t>
            </a:r>
          </a:p>
          <a:p>
            <a:r>
              <a:rPr lang="en-US" dirty="0"/>
              <a:t>Three primary ratios.</a:t>
            </a:r>
          </a:p>
          <a:p>
            <a:pPr lvl="1"/>
            <a:r>
              <a:rPr lang="en-US" dirty="0"/>
              <a:t>Debt ratio.</a:t>
            </a:r>
          </a:p>
          <a:p>
            <a:pPr lvl="1"/>
            <a:r>
              <a:rPr lang="en-US" dirty="0"/>
              <a:t>Debt-to-equity.</a:t>
            </a:r>
          </a:p>
          <a:p>
            <a:pPr lvl="1"/>
            <a:r>
              <a:rPr lang="en-US" dirty="0"/>
              <a:t>Equity multiplier.</a:t>
            </a:r>
          </a:p>
        </p:txBody>
      </p:sp>
    </p:spTree>
    <p:extLst>
      <p:ext uri="{BB962C8B-B14F-4D97-AF65-F5344CB8AC3E}">
        <p14:creationId xmlns:p14="http://schemas.microsoft.com/office/powerpoint/2010/main" val="1629849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Debt Ratio</a:t>
            </a:r>
            <a:endParaRPr lang="en-US" sz="1500" dirty="0"/>
          </a:p>
        </p:txBody>
      </p:sp>
      <p:sp>
        <p:nvSpPr>
          <p:cNvPr id="3" name="Content Placeholder 2"/>
          <p:cNvSpPr>
            <a:spLocks noGrp="1"/>
          </p:cNvSpPr>
          <p:nvPr>
            <p:ph idx="1"/>
          </p:nvPr>
        </p:nvSpPr>
        <p:spPr>
          <a:xfrm>
            <a:off x="443624" y="1295399"/>
            <a:ext cx="8552447" cy="1676401"/>
          </a:xfrm>
        </p:spPr>
        <p:txBody>
          <a:bodyPr/>
          <a:lstStyle/>
          <a:p>
            <a:r>
              <a:rPr lang="en-US" dirty="0"/>
              <a:t>The debt ratio measures the percentage of total assets financed with debt.</a:t>
            </a:r>
          </a:p>
        </p:txBody>
      </p:sp>
      <p:graphicFrame>
        <p:nvGraphicFramePr>
          <p:cNvPr id="4" name="Object 3"/>
          <p:cNvGraphicFramePr>
            <a:graphicFrameLocks noChangeAspect="1"/>
          </p:cNvGraphicFramePr>
          <p:nvPr>
            <p:extLst>
              <p:ext uri="{D42A27DB-BD31-4B8C-83A1-F6EECF244321}">
                <p14:modId xmlns:p14="http://schemas.microsoft.com/office/powerpoint/2010/main" val="1447420486"/>
              </p:ext>
            </p:extLst>
          </p:nvPr>
        </p:nvGraphicFramePr>
        <p:xfrm>
          <a:off x="2768600" y="3827463"/>
          <a:ext cx="3833813" cy="896937"/>
        </p:xfrm>
        <a:graphic>
          <a:graphicData uri="http://schemas.openxmlformats.org/presentationml/2006/ole">
            <mc:AlternateContent xmlns:mc="http://schemas.openxmlformats.org/markup-compatibility/2006">
              <mc:Choice xmlns:v="urn:schemas-microsoft-com:vml" Requires="v">
                <p:oleObj spid="_x0000_s14393" name="Equation" r:id="rId3" imgW="1676160" imgH="393480" progId="Equation.DSMT4">
                  <p:embed/>
                </p:oleObj>
              </mc:Choice>
              <mc:Fallback>
                <p:oleObj name="Equation" r:id="rId3" imgW="1676160" imgH="393480" progId="Equation.DSMT4">
                  <p:embed/>
                  <p:pic>
                    <p:nvPicPr>
                      <p:cNvPr id="4" name="Object 3"/>
                      <p:cNvPicPr/>
                      <p:nvPr/>
                    </p:nvPicPr>
                    <p:blipFill>
                      <a:blip r:embed="rId4"/>
                      <a:stretch>
                        <a:fillRect/>
                      </a:stretch>
                    </p:blipFill>
                    <p:spPr>
                      <a:xfrm>
                        <a:off x="2768600" y="3827463"/>
                        <a:ext cx="3833813" cy="896937"/>
                      </a:xfrm>
                      <a:prstGeom prst="rect">
                        <a:avLst/>
                      </a:prstGeom>
                    </p:spPr>
                  </p:pic>
                </p:oleObj>
              </mc:Fallback>
            </mc:AlternateContent>
          </a:graphicData>
        </a:graphic>
      </p:graphicFrame>
    </p:spTree>
    <p:extLst>
      <p:ext uri="{BB962C8B-B14F-4D97-AF65-F5344CB8AC3E}">
        <p14:creationId xmlns:p14="http://schemas.microsoft.com/office/powerpoint/2010/main" val="127834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Debt-to-Equity Ratio</a:t>
            </a:r>
            <a:endParaRPr lang="en-US" sz="1500" dirty="0"/>
          </a:p>
        </p:txBody>
      </p:sp>
      <p:sp>
        <p:nvSpPr>
          <p:cNvPr id="3" name="Content Placeholder 2"/>
          <p:cNvSpPr>
            <a:spLocks noGrp="1"/>
          </p:cNvSpPr>
          <p:nvPr>
            <p:ph idx="1"/>
          </p:nvPr>
        </p:nvSpPr>
        <p:spPr>
          <a:xfrm>
            <a:off x="443624" y="1295399"/>
            <a:ext cx="8552447" cy="1676401"/>
          </a:xfrm>
        </p:spPr>
        <p:txBody>
          <a:bodyPr/>
          <a:lstStyle/>
          <a:p>
            <a:r>
              <a:rPr lang="en-US" dirty="0"/>
              <a:t>The debt-to-equity ratio measures the dollars of debt financing used for every dollar of equity financing.</a:t>
            </a:r>
          </a:p>
        </p:txBody>
      </p:sp>
      <p:graphicFrame>
        <p:nvGraphicFramePr>
          <p:cNvPr id="4" name="Object 3"/>
          <p:cNvGraphicFramePr>
            <a:graphicFrameLocks noChangeAspect="1"/>
          </p:cNvGraphicFramePr>
          <p:nvPr>
            <p:extLst>
              <p:ext uri="{D42A27DB-BD31-4B8C-83A1-F6EECF244321}">
                <p14:modId xmlns:p14="http://schemas.microsoft.com/office/powerpoint/2010/main" val="3965052107"/>
              </p:ext>
            </p:extLst>
          </p:nvPr>
        </p:nvGraphicFramePr>
        <p:xfrm>
          <a:off x="2435225" y="3798888"/>
          <a:ext cx="4502150" cy="954087"/>
        </p:xfrm>
        <a:graphic>
          <a:graphicData uri="http://schemas.openxmlformats.org/presentationml/2006/ole">
            <mc:AlternateContent xmlns:mc="http://schemas.openxmlformats.org/markup-compatibility/2006">
              <mc:Choice xmlns:v="urn:schemas-microsoft-com:vml" Requires="v">
                <p:oleObj spid="_x0000_s15415" name="Equation" r:id="rId3" imgW="1968480" imgH="419040" progId="Equation.DSMT4">
                  <p:embed/>
                </p:oleObj>
              </mc:Choice>
              <mc:Fallback>
                <p:oleObj name="Equation" r:id="rId3" imgW="1968480" imgH="419040" progId="Equation.DSMT4">
                  <p:embed/>
                  <p:pic>
                    <p:nvPicPr>
                      <p:cNvPr id="4" name="Object 3"/>
                      <p:cNvPicPr/>
                      <p:nvPr/>
                    </p:nvPicPr>
                    <p:blipFill>
                      <a:blip r:embed="rId4"/>
                      <a:stretch>
                        <a:fillRect/>
                      </a:stretch>
                    </p:blipFill>
                    <p:spPr>
                      <a:xfrm>
                        <a:off x="2435225" y="3798888"/>
                        <a:ext cx="4502150" cy="954087"/>
                      </a:xfrm>
                      <a:prstGeom prst="rect">
                        <a:avLst/>
                      </a:prstGeom>
                    </p:spPr>
                  </p:pic>
                </p:oleObj>
              </mc:Fallback>
            </mc:AlternateContent>
          </a:graphicData>
        </a:graphic>
      </p:graphicFrame>
    </p:spTree>
    <p:extLst>
      <p:ext uri="{BB962C8B-B14F-4D97-AF65-F5344CB8AC3E}">
        <p14:creationId xmlns:p14="http://schemas.microsoft.com/office/powerpoint/2010/main" val="8060785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Equity Multiplier Ratio</a:t>
            </a:r>
            <a:endParaRPr lang="en-US" sz="1500" dirty="0"/>
          </a:p>
        </p:txBody>
      </p:sp>
      <p:sp>
        <p:nvSpPr>
          <p:cNvPr id="3" name="Content Placeholder 2"/>
          <p:cNvSpPr>
            <a:spLocks noGrp="1"/>
          </p:cNvSpPr>
          <p:nvPr>
            <p:ph idx="1"/>
          </p:nvPr>
        </p:nvSpPr>
        <p:spPr>
          <a:xfrm>
            <a:off x="443624" y="1295399"/>
            <a:ext cx="8552447" cy="1676401"/>
          </a:xfrm>
        </p:spPr>
        <p:txBody>
          <a:bodyPr/>
          <a:lstStyle/>
          <a:p>
            <a:r>
              <a:rPr lang="en-US" dirty="0"/>
              <a:t>The equity multiplier ratio measures the dollars of debt financing used for every dollar of equity financing.</a:t>
            </a:r>
          </a:p>
        </p:txBody>
      </p:sp>
      <p:graphicFrame>
        <p:nvGraphicFramePr>
          <p:cNvPr id="4" name="Object 3"/>
          <p:cNvGraphicFramePr>
            <a:graphicFrameLocks noChangeAspect="1"/>
          </p:cNvGraphicFramePr>
          <p:nvPr>
            <p:extLst>
              <p:ext uri="{D42A27DB-BD31-4B8C-83A1-F6EECF244321}">
                <p14:modId xmlns:p14="http://schemas.microsoft.com/office/powerpoint/2010/main" val="601259288"/>
              </p:ext>
            </p:extLst>
          </p:nvPr>
        </p:nvGraphicFramePr>
        <p:xfrm>
          <a:off x="304800" y="3429000"/>
          <a:ext cx="8676266" cy="838200"/>
        </p:xfrm>
        <a:graphic>
          <a:graphicData uri="http://schemas.openxmlformats.org/presentationml/2006/ole">
            <mc:AlternateContent xmlns:mc="http://schemas.openxmlformats.org/markup-compatibility/2006">
              <mc:Choice xmlns:v="urn:schemas-microsoft-com:vml" Requires="v">
                <p:oleObj spid="_x0000_s16438" name="Equation" r:id="rId3" imgW="4317840" imgH="419040" progId="Equation.DSMT4">
                  <p:embed/>
                </p:oleObj>
              </mc:Choice>
              <mc:Fallback>
                <p:oleObj name="Equation" r:id="rId3" imgW="4317840" imgH="419040" progId="Equation.DSMT4">
                  <p:embed/>
                  <p:pic>
                    <p:nvPicPr>
                      <p:cNvPr id="4" name="Object 3"/>
                      <p:cNvPicPr/>
                      <p:nvPr/>
                    </p:nvPicPr>
                    <p:blipFill>
                      <a:blip r:embed="rId4"/>
                      <a:stretch>
                        <a:fillRect/>
                      </a:stretch>
                    </p:blipFill>
                    <p:spPr>
                      <a:xfrm>
                        <a:off x="304800" y="3429000"/>
                        <a:ext cx="8676266" cy="838200"/>
                      </a:xfrm>
                      <a:prstGeom prst="rect">
                        <a:avLst/>
                      </a:prstGeom>
                    </p:spPr>
                  </p:pic>
                </p:oleObj>
              </mc:Fallback>
            </mc:AlternateContent>
          </a:graphicData>
        </a:graphic>
      </p:graphicFrame>
    </p:spTree>
    <p:extLst>
      <p:ext uri="{BB962C8B-B14F-4D97-AF65-F5344CB8AC3E}">
        <p14:creationId xmlns:p14="http://schemas.microsoft.com/office/powerpoint/2010/main" val="978420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Times Interest Earned Ratio</a:t>
            </a:r>
            <a:endParaRPr lang="en-US" sz="1500" dirty="0"/>
          </a:p>
        </p:txBody>
      </p:sp>
      <p:sp>
        <p:nvSpPr>
          <p:cNvPr id="3" name="Content Placeholder 2"/>
          <p:cNvSpPr>
            <a:spLocks noGrp="1"/>
          </p:cNvSpPr>
          <p:nvPr>
            <p:ph idx="1"/>
          </p:nvPr>
        </p:nvSpPr>
        <p:spPr>
          <a:xfrm>
            <a:off x="443624" y="1295399"/>
            <a:ext cx="8552447" cy="2057401"/>
          </a:xfrm>
        </p:spPr>
        <p:txBody>
          <a:bodyPr/>
          <a:lstStyle/>
          <a:p>
            <a:r>
              <a:rPr lang="en-US" dirty="0"/>
              <a:t>The times interest earned ratio measures the number of dollars of operating earnings dollars available to meet each dollar of interest obligations on the firm’s debt.</a:t>
            </a:r>
          </a:p>
        </p:txBody>
      </p:sp>
      <p:graphicFrame>
        <p:nvGraphicFramePr>
          <p:cNvPr id="4" name="Object 3"/>
          <p:cNvGraphicFramePr>
            <a:graphicFrameLocks noChangeAspect="1"/>
          </p:cNvGraphicFramePr>
          <p:nvPr>
            <p:extLst>
              <p:ext uri="{D42A27DB-BD31-4B8C-83A1-F6EECF244321}">
                <p14:modId xmlns:p14="http://schemas.microsoft.com/office/powerpoint/2010/main" val="765153330"/>
              </p:ext>
            </p:extLst>
          </p:nvPr>
        </p:nvGraphicFramePr>
        <p:xfrm>
          <a:off x="2151064" y="3779585"/>
          <a:ext cx="5011736" cy="899030"/>
        </p:xfrm>
        <a:graphic>
          <a:graphicData uri="http://schemas.openxmlformats.org/presentationml/2006/ole">
            <mc:AlternateContent xmlns:mc="http://schemas.openxmlformats.org/markup-compatibility/2006">
              <mc:Choice xmlns:v="urn:schemas-microsoft-com:vml" Requires="v">
                <p:oleObj spid="_x0000_s17462" name="Equation" r:id="rId3" imgW="2184120" imgH="393480" progId="Equation.DSMT4">
                  <p:embed/>
                </p:oleObj>
              </mc:Choice>
              <mc:Fallback>
                <p:oleObj name="Equation" r:id="rId3" imgW="2184120" imgH="393480" progId="Equation.DSMT4">
                  <p:embed/>
                  <p:pic>
                    <p:nvPicPr>
                      <p:cNvPr id="4" name="Object 3"/>
                      <p:cNvPicPr/>
                      <p:nvPr/>
                    </p:nvPicPr>
                    <p:blipFill>
                      <a:blip r:embed="rId4"/>
                      <a:stretch>
                        <a:fillRect/>
                      </a:stretch>
                    </p:blipFill>
                    <p:spPr>
                      <a:xfrm>
                        <a:off x="2151064" y="3779585"/>
                        <a:ext cx="5011736" cy="899030"/>
                      </a:xfrm>
                      <a:prstGeom prst="rect">
                        <a:avLst/>
                      </a:prstGeom>
                    </p:spPr>
                  </p:pic>
                </p:oleObj>
              </mc:Fallback>
            </mc:AlternateContent>
          </a:graphicData>
        </a:graphic>
      </p:graphicFrame>
    </p:spTree>
    <p:extLst>
      <p:ext uri="{BB962C8B-B14F-4D97-AF65-F5344CB8AC3E}">
        <p14:creationId xmlns:p14="http://schemas.microsoft.com/office/powerpoint/2010/main" val="8746221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Fixed Charge Coverage Ratio</a:t>
            </a:r>
            <a:endParaRPr lang="en-US" sz="1500" dirty="0"/>
          </a:p>
        </p:txBody>
      </p:sp>
      <p:sp>
        <p:nvSpPr>
          <p:cNvPr id="3" name="Content Placeholder 2"/>
          <p:cNvSpPr>
            <a:spLocks noGrp="1"/>
          </p:cNvSpPr>
          <p:nvPr>
            <p:ph idx="1"/>
          </p:nvPr>
        </p:nvSpPr>
        <p:spPr>
          <a:xfrm>
            <a:off x="443624" y="1295399"/>
            <a:ext cx="8552447" cy="2057401"/>
          </a:xfrm>
        </p:spPr>
        <p:txBody>
          <a:bodyPr/>
          <a:lstStyle/>
          <a:p>
            <a:r>
              <a:rPr lang="en-US" dirty="0"/>
              <a:t>The fixed charge coverage ratio measures the number of dollars of operating earnings available to meet the firm’s interest obligations and other fixed charges.</a:t>
            </a:r>
          </a:p>
        </p:txBody>
      </p:sp>
      <p:graphicFrame>
        <p:nvGraphicFramePr>
          <p:cNvPr id="4" name="Object 3"/>
          <p:cNvGraphicFramePr>
            <a:graphicFrameLocks noChangeAspect="1"/>
          </p:cNvGraphicFramePr>
          <p:nvPr>
            <p:extLst>
              <p:ext uri="{D42A27DB-BD31-4B8C-83A1-F6EECF244321}">
                <p14:modId xmlns:p14="http://schemas.microsoft.com/office/powerpoint/2010/main" val="1153080607"/>
              </p:ext>
            </p:extLst>
          </p:nvPr>
        </p:nvGraphicFramePr>
        <p:xfrm>
          <a:off x="546100" y="3733800"/>
          <a:ext cx="8413750" cy="785813"/>
        </p:xfrm>
        <a:graphic>
          <a:graphicData uri="http://schemas.openxmlformats.org/presentationml/2006/ole">
            <mc:AlternateContent xmlns:mc="http://schemas.openxmlformats.org/markup-compatibility/2006">
              <mc:Choice xmlns:v="urn:schemas-microsoft-com:vml" Requires="v">
                <p:oleObj spid="_x0000_s18485" name="Equation" r:id="rId3" imgW="4457520" imgH="419040" progId="Equation.DSMT4">
                  <p:embed/>
                </p:oleObj>
              </mc:Choice>
              <mc:Fallback>
                <p:oleObj name="Equation" r:id="rId3" imgW="4457520" imgH="419040" progId="Equation.DSMT4">
                  <p:embed/>
                  <p:pic>
                    <p:nvPicPr>
                      <p:cNvPr id="4" name="Object 3"/>
                      <p:cNvPicPr/>
                      <p:nvPr/>
                    </p:nvPicPr>
                    <p:blipFill>
                      <a:blip r:embed="rId4"/>
                      <a:stretch>
                        <a:fillRect/>
                      </a:stretch>
                    </p:blipFill>
                    <p:spPr>
                      <a:xfrm>
                        <a:off x="546100" y="3733800"/>
                        <a:ext cx="8413750" cy="785813"/>
                      </a:xfrm>
                      <a:prstGeom prst="rect">
                        <a:avLst/>
                      </a:prstGeom>
                    </p:spPr>
                  </p:pic>
                </p:oleObj>
              </mc:Fallback>
            </mc:AlternateContent>
          </a:graphicData>
        </a:graphic>
      </p:graphicFrame>
    </p:spTree>
    <p:extLst>
      <p:ext uri="{BB962C8B-B14F-4D97-AF65-F5344CB8AC3E}">
        <p14:creationId xmlns:p14="http://schemas.microsoft.com/office/powerpoint/2010/main" val="8148825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Cash Coverage Ratio</a:t>
            </a:r>
            <a:endParaRPr lang="en-US" sz="1500" dirty="0"/>
          </a:p>
        </p:txBody>
      </p:sp>
      <p:sp>
        <p:nvSpPr>
          <p:cNvPr id="3" name="Content Placeholder 2"/>
          <p:cNvSpPr>
            <a:spLocks noGrp="1"/>
          </p:cNvSpPr>
          <p:nvPr>
            <p:ph idx="1"/>
          </p:nvPr>
        </p:nvSpPr>
        <p:spPr>
          <a:xfrm>
            <a:off x="443624" y="1295399"/>
            <a:ext cx="8552447" cy="2057401"/>
          </a:xfrm>
        </p:spPr>
        <p:txBody>
          <a:bodyPr/>
          <a:lstStyle/>
          <a:p>
            <a:r>
              <a:rPr lang="en-US" dirty="0"/>
              <a:t>The cash coverage ratio measures the number of dollars of operating cash available to meet each dollar of interest and other fixed charges that the firm owes.</a:t>
            </a:r>
          </a:p>
        </p:txBody>
      </p:sp>
      <p:graphicFrame>
        <p:nvGraphicFramePr>
          <p:cNvPr id="4" name="Object 3"/>
          <p:cNvGraphicFramePr>
            <a:graphicFrameLocks noChangeAspect="1"/>
          </p:cNvGraphicFramePr>
          <p:nvPr>
            <p:extLst>
              <p:ext uri="{D42A27DB-BD31-4B8C-83A1-F6EECF244321}">
                <p14:modId xmlns:p14="http://schemas.microsoft.com/office/powerpoint/2010/main" val="4138606785"/>
              </p:ext>
            </p:extLst>
          </p:nvPr>
        </p:nvGraphicFramePr>
        <p:xfrm>
          <a:off x="1887538" y="3659232"/>
          <a:ext cx="5732462" cy="934950"/>
        </p:xfrm>
        <a:graphic>
          <a:graphicData uri="http://schemas.openxmlformats.org/presentationml/2006/ole">
            <mc:AlternateContent xmlns:mc="http://schemas.openxmlformats.org/markup-compatibility/2006">
              <mc:Choice xmlns:v="urn:schemas-microsoft-com:vml" Requires="v">
                <p:oleObj spid="_x0000_s19507" name="Equation" r:id="rId3" imgW="2552400" imgH="419040" progId="Equation.DSMT4">
                  <p:embed/>
                </p:oleObj>
              </mc:Choice>
              <mc:Fallback>
                <p:oleObj name="Equation" r:id="rId3" imgW="2552400" imgH="419040" progId="Equation.DSMT4">
                  <p:embed/>
                  <p:pic>
                    <p:nvPicPr>
                      <p:cNvPr id="4" name="Object 3"/>
                      <p:cNvPicPr/>
                      <p:nvPr/>
                    </p:nvPicPr>
                    <p:blipFill>
                      <a:blip r:embed="rId4"/>
                      <a:stretch>
                        <a:fillRect/>
                      </a:stretch>
                    </p:blipFill>
                    <p:spPr>
                      <a:xfrm>
                        <a:off x="1887538" y="3659232"/>
                        <a:ext cx="5732462" cy="934950"/>
                      </a:xfrm>
                      <a:prstGeom prst="rect">
                        <a:avLst/>
                      </a:prstGeom>
                    </p:spPr>
                  </p:pic>
                </p:oleObj>
              </mc:Fallback>
            </mc:AlternateContent>
          </a:graphicData>
        </a:graphic>
      </p:graphicFrame>
    </p:spTree>
    <p:extLst>
      <p:ext uri="{BB962C8B-B14F-4D97-AF65-F5344CB8AC3E}">
        <p14:creationId xmlns:p14="http://schemas.microsoft.com/office/powerpoint/2010/main" val="40549703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Profitability Ratios</a:t>
            </a:r>
          </a:p>
        </p:txBody>
      </p:sp>
      <p:sp>
        <p:nvSpPr>
          <p:cNvPr id="3" name="Content Placeholder 2"/>
          <p:cNvSpPr>
            <a:spLocks noGrp="1"/>
          </p:cNvSpPr>
          <p:nvPr>
            <p:ph idx="1"/>
          </p:nvPr>
        </p:nvSpPr>
        <p:spPr>
          <a:xfrm>
            <a:off x="443624" y="1295399"/>
            <a:ext cx="8552447" cy="3733801"/>
          </a:xfrm>
        </p:spPr>
        <p:txBody>
          <a:bodyPr/>
          <a:lstStyle/>
          <a:p>
            <a:r>
              <a:rPr lang="en-US" dirty="0"/>
              <a:t>Ratios that show the combined effect of liquidity, asset management, and debt management on the firm’s overall operating results are </a:t>
            </a:r>
            <a:r>
              <a:rPr lang="en-US" b="1" dirty="0"/>
              <a:t>profitability ratios</a:t>
            </a:r>
            <a:r>
              <a:rPr lang="en-US" dirty="0"/>
              <a:t>.</a:t>
            </a:r>
          </a:p>
          <a:p>
            <a:r>
              <a:rPr lang="en-US" dirty="0"/>
              <a:t>Closely monitored by investors.</a:t>
            </a:r>
          </a:p>
          <a:p>
            <a:pPr lvl="1"/>
            <a:r>
              <a:rPr lang="en-US" dirty="0"/>
              <a:t>Stock prices react very quickly to unexpected changes in these ratios.</a:t>
            </a:r>
          </a:p>
        </p:txBody>
      </p:sp>
    </p:spTree>
    <p:extLst>
      <p:ext uri="{BB962C8B-B14F-4D97-AF65-F5344CB8AC3E}">
        <p14:creationId xmlns:p14="http://schemas.microsoft.com/office/powerpoint/2010/main" val="744565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Profit Margin</a:t>
            </a:r>
            <a:endParaRPr lang="en-US" sz="1500" dirty="0"/>
          </a:p>
        </p:txBody>
      </p:sp>
      <p:sp>
        <p:nvSpPr>
          <p:cNvPr id="3" name="Content Placeholder 2"/>
          <p:cNvSpPr>
            <a:spLocks noGrp="1"/>
          </p:cNvSpPr>
          <p:nvPr>
            <p:ph idx="1"/>
          </p:nvPr>
        </p:nvSpPr>
        <p:spPr>
          <a:xfrm>
            <a:off x="443624" y="1295399"/>
            <a:ext cx="8552447" cy="2971801"/>
          </a:xfrm>
        </p:spPr>
        <p:txBody>
          <a:bodyPr/>
          <a:lstStyle/>
          <a:p>
            <a:r>
              <a:rPr lang="en-US" sz="2800" dirty="0"/>
              <a:t>The </a:t>
            </a:r>
            <a:r>
              <a:rPr lang="en-US" sz="2800" i="1" dirty="0"/>
              <a:t>gross profit margin </a:t>
            </a:r>
            <a:r>
              <a:rPr lang="en-US" sz="2800" dirty="0"/>
              <a:t>is the percent of sales left after cost of goods sold are deducted.</a:t>
            </a:r>
          </a:p>
          <a:p>
            <a:r>
              <a:rPr lang="en-US" sz="2800" dirty="0"/>
              <a:t>The </a:t>
            </a:r>
            <a:r>
              <a:rPr lang="en-US" sz="2800" i="1" dirty="0"/>
              <a:t>operating profit margin </a:t>
            </a:r>
            <a:r>
              <a:rPr lang="en-US" sz="2800" dirty="0"/>
              <a:t>is the percent of sales left after all operating expenses are deducted.</a:t>
            </a:r>
          </a:p>
          <a:p>
            <a:r>
              <a:rPr lang="en-US" sz="2800" dirty="0"/>
              <a:t>The </a:t>
            </a:r>
            <a:r>
              <a:rPr lang="en-US" sz="2800" i="1" dirty="0"/>
              <a:t>profit margin </a:t>
            </a:r>
            <a:r>
              <a:rPr lang="en-US" sz="2800" dirty="0"/>
              <a:t>is the percent of sales left after all firm expenses are deducted.</a:t>
            </a:r>
          </a:p>
        </p:txBody>
      </p:sp>
      <p:graphicFrame>
        <p:nvGraphicFramePr>
          <p:cNvPr id="4" name="Object 3"/>
          <p:cNvGraphicFramePr>
            <a:graphicFrameLocks noChangeAspect="1"/>
          </p:cNvGraphicFramePr>
          <p:nvPr>
            <p:extLst>
              <p:ext uri="{D42A27DB-BD31-4B8C-83A1-F6EECF244321}">
                <p14:modId xmlns:p14="http://schemas.microsoft.com/office/powerpoint/2010/main" val="2063564753"/>
              </p:ext>
            </p:extLst>
          </p:nvPr>
        </p:nvGraphicFramePr>
        <p:xfrm>
          <a:off x="524669" y="4343400"/>
          <a:ext cx="8094662" cy="2031076"/>
        </p:xfrm>
        <a:graphic>
          <a:graphicData uri="http://schemas.openxmlformats.org/presentationml/2006/ole">
            <mc:AlternateContent xmlns:mc="http://schemas.openxmlformats.org/markup-compatibility/2006">
              <mc:Choice xmlns:v="urn:schemas-microsoft-com:vml" Requires="v">
                <p:oleObj spid="_x0000_s20530" name="Equation" r:id="rId3" imgW="4825800" imgH="1218960" progId="Equation.DSMT4">
                  <p:embed/>
                </p:oleObj>
              </mc:Choice>
              <mc:Fallback>
                <p:oleObj name="Equation" r:id="rId3" imgW="4825800" imgH="1218960" progId="Equation.DSMT4">
                  <p:embed/>
                  <p:pic>
                    <p:nvPicPr>
                      <p:cNvPr id="4" name="Object 3"/>
                      <p:cNvPicPr/>
                      <p:nvPr/>
                    </p:nvPicPr>
                    <p:blipFill>
                      <a:blip r:embed="rId4"/>
                      <a:stretch>
                        <a:fillRect/>
                      </a:stretch>
                    </p:blipFill>
                    <p:spPr>
                      <a:xfrm>
                        <a:off x="524669" y="4343400"/>
                        <a:ext cx="8094662" cy="2031076"/>
                      </a:xfrm>
                      <a:prstGeom prst="rect">
                        <a:avLst/>
                      </a:prstGeom>
                    </p:spPr>
                  </p:pic>
                </p:oleObj>
              </mc:Fallback>
            </mc:AlternateContent>
          </a:graphicData>
        </a:graphic>
      </p:graphicFrame>
    </p:spTree>
    <p:extLst>
      <p:ext uri="{BB962C8B-B14F-4D97-AF65-F5344CB8AC3E}">
        <p14:creationId xmlns:p14="http://schemas.microsoft.com/office/powerpoint/2010/main" val="3567822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Ratio Analysis</a:t>
            </a:r>
          </a:p>
        </p:txBody>
      </p:sp>
      <p:sp>
        <p:nvSpPr>
          <p:cNvPr id="3" name="Content Placeholder 2"/>
          <p:cNvSpPr>
            <a:spLocks noGrp="1"/>
          </p:cNvSpPr>
          <p:nvPr>
            <p:ph idx="1"/>
          </p:nvPr>
        </p:nvSpPr>
        <p:spPr>
          <a:xfrm>
            <a:off x="443625" y="1295400"/>
            <a:ext cx="8229600" cy="5181600"/>
          </a:xfrm>
        </p:spPr>
        <p:txBody>
          <a:bodyPr/>
          <a:lstStyle/>
          <a:p>
            <a:r>
              <a:rPr lang="en-US" sz="3000" b="1" dirty="0"/>
              <a:t>Ratio analysis </a:t>
            </a:r>
            <a:r>
              <a:rPr lang="en-US" sz="3000" dirty="0"/>
              <a:t>is the process of calculating and analyzing financial ratios to assess a firm’s performance and to identify actions needed to improve firm performance.</a:t>
            </a:r>
          </a:p>
          <a:p>
            <a:r>
              <a:rPr lang="en-US" sz="3000" dirty="0"/>
              <a:t>Five groups of ratios.</a:t>
            </a:r>
          </a:p>
          <a:p>
            <a:pPr lvl="1"/>
            <a:r>
              <a:rPr lang="en-US" sz="2600" dirty="0"/>
              <a:t>Liquidity.</a:t>
            </a:r>
          </a:p>
          <a:p>
            <a:pPr lvl="1"/>
            <a:r>
              <a:rPr lang="en-US" sz="2600" dirty="0"/>
              <a:t>Asset management. </a:t>
            </a:r>
          </a:p>
          <a:p>
            <a:pPr lvl="1"/>
            <a:r>
              <a:rPr lang="en-US" sz="2600" dirty="0"/>
              <a:t>Debt management.</a:t>
            </a:r>
          </a:p>
          <a:p>
            <a:pPr lvl="1"/>
            <a:r>
              <a:rPr lang="en-US" sz="2600" dirty="0"/>
              <a:t>Profitability.</a:t>
            </a:r>
          </a:p>
          <a:p>
            <a:pPr lvl="1"/>
            <a:r>
              <a:rPr lang="en-US" sz="2600" dirty="0"/>
              <a:t>Market value.</a:t>
            </a:r>
          </a:p>
        </p:txBody>
      </p:sp>
    </p:spTree>
    <p:extLst>
      <p:ext uri="{BB962C8B-B14F-4D97-AF65-F5344CB8AC3E}">
        <p14:creationId xmlns:p14="http://schemas.microsoft.com/office/powerpoint/2010/main" val="19014974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Basic Earnings Power Ratio</a:t>
            </a:r>
            <a:endParaRPr lang="en-US" sz="1500" dirty="0"/>
          </a:p>
        </p:txBody>
      </p:sp>
      <p:sp>
        <p:nvSpPr>
          <p:cNvPr id="3" name="Content Placeholder 2"/>
          <p:cNvSpPr>
            <a:spLocks noGrp="1"/>
          </p:cNvSpPr>
          <p:nvPr>
            <p:ph idx="1"/>
          </p:nvPr>
        </p:nvSpPr>
        <p:spPr>
          <a:xfrm>
            <a:off x="443624" y="1295399"/>
            <a:ext cx="8552447" cy="1600201"/>
          </a:xfrm>
        </p:spPr>
        <p:txBody>
          <a:bodyPr/>
          <a:lstStyle/>
          <a:p>
            <a:r>
              <a:rPr lang="en-US" dirty="0"/>
              <a:t>The basic earnings power ratio measures the operating return on the firm’s assets, regardless of financial leverage and taxes.</a:t>
            </a:r>
          </a:p>
        </p:txBody>
      </p:sp>
      <p:graphicFrame>
        <p:nvGraphicFramePr>
          <p:cNvPr id="4" name="Object 3"/>
          <p:cNvGraphicFramePr>
            <a:graphicFrameLocks noChangeAspect="1"/>
          </p:cNvGraphicFramePr>
          <p:nvPr>
            <p:extLst>
              <p:ext uri="{D42A27DB-BD31-4B8C-83A1-F6EECF244321}">
                <p14:modId xmlns:p14="http://schemas.microsoft.com/office/powerpoint/2010/main" val="1195247969"/>
              </p:ext>
            </p:extLst>
          </p:nvPr>
        </p:nvGraphicFramePr>
        <p:xfrm>
          <a:off x="1087438" y="3608388"/>
          <a:ext cx="7264400" cy="963612"/>
        </p:xfrm>
        <a:graphic>
          <a:graphicData uri="http://schemas.openxmlformats.org/presentationml/2006/ole">
            <mc:AlternateContent xmlns:mc="http://schemas.openxmlformats.org/markup-compatibility/2006">
              <mc:Choice xmlns:v="urn:schemas-microsoft-com:vml" Requires="v">
                <p:oleObj spid="_x0000_s21552" name="Equation" r:id="rId3" imgW="2946240" imgH="393480" progId="Equation.DSMT4">
                  <p:embed/>
                </p:oleObj>
              </mc:Choice>
              <mc:Fallback>
                <p:oleObj name="Equation" r:id="rId3" imgW="2946240" imgH="393480" progId="Equation.DSMT4">
                  <p:embed/>
                  <p:pic>
                    <p:nvPicPr>
                      <p:cNvPr id="4" name="Object 3"/>
                      <p:cNvPicPr/>
                      <p:nvPr/>
                    </p:nvPicPr>
                    <p:blipFill>
                      <a:blip r:embed="rId4"/>
                      <a:stretch>
                        <a:fillRect/>
                      </a:stretch>
                    </p:blipFill>
                    <p:spPr>
                      <a:xfrm>
                        <a:off x="1087438" y="3608388"/>
                        <a:ext cx="7264400" cy="963612"/>
                      </a:xfrm>
                      <a:prstGeom prst="rect">
                        <a:avLst/>
                      </a:prstGeom>
                    </p:spPr>
                  </p:pic>
                </p:oleObj>
              </mc:Fallback>
            </mc:AlternateContent>
          </a:graphicData>
        </a:graphic>
      </p:graphicFrame>
    </p:spTree>
    <p:extLst>
      <p:ext uri="{BB962C8B-B14F-4D97-AF65-F5344CB8AC3E}">
        <p14:creationId xmlns:p14="http://schemas.microsoft.com/office/powerpoint/2010/main" val="29928346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Return on Assets (ROA)</a:t>
            </a:r>
            <a:endParaRPr lang="en-US" sz="1500" dirty="0"/>
          </a:p>
        </p:txBody>
      </p:sp>
      <p:sp>
        <p:nvSpPr>
          <p:cNvPr id="3" name="Content Placeholder 2"/>
          <p:cNvSpPr>
            <a:spLocks noGrp="1"/>
          </p:cNvSpPr>
          <p:nvPr>
            <p:ph idx="1"/>
          </p:nvPr>
        </p:nvSpPr>
        <p:spPr>
          <a:xfrm>
            <a:off x="443624" y="1295399"/>
            <a:ext cx="8552447" cy="1600201"/>
          </a:xfrm>
        </p:spPr>
        <p:txBody>
          <a:bodyPr/>
          <a:lstStyle/>
          <a:p>
            <a:r>
              <a:rPr lang="en-US" dirty="0"/>
              <a:t>Return on assets (ROA) measures the overall return on the firm’s assets, including financial leverage and taxes.</a:t>
            </a:r>
          </a:p>
        </p:txBody>
      </p:sp>
      <p:graphicFrame>
        <p:nvGraphicFramePr>
          <p:cNvPr id="4" name="Object 3"/>
          <p:cNvGraphicFramePr>
            <a:graphicFrameLocks noChangeAspect="1"/>
          </p:cNvGraphicFramePr>
          <p:nvPr>
            <p:extLst>
              <p:ext uri="{D42A27DB-BD31-4B8C-83A1-F6EECF244321}">
                <p14:modId xmlns:p14="http://schemas.microsoft.com/office/powerpoint/2010/main" val="688229090"/>
              </p:ext>
            </p:extLst>
          </p:nvPr>
        </p:nvGraphicFramePr>
        <p:xfrm>
          <a:off x="460375" y="3375025"/>
          <a:ext cx="8518525" cy="1428750"/>
        </p:xfrm>
        <a:graphic>
          <a:graphicData uri="http://schemas.openxmlformats.org/presentationml/2006/ole">
            <mc:AlternateContent xmlns:mc="http://schemas.openxmlformats.org/markup-compatibility/2006">
              <mc:Choice xmlns:v="urn:schemas-microsoft-com:vml" Requires="v">
                <p:oleObj spid="_x0000_s22574" name="Equation" r:id="rId3" imgW="3454200" imgH="583920" progId="Equation.DSMT4">
                  <p:embed/>
                </p:oleObj>
              </mc:Choice>
              <mc:Fallback>
                <p:oleObj name="Equation" r:id="rId3" imgW="3454200" imgH="583920" progId="Equation.DSMT4">
                  <p:embed/>
                  <p:pic>
                    <p:nvPicPr>
                      <p:cNvPr id="4" name="Object 3"/>
                      <p:cNvPicPr/>
                      <p:nvPr/>
                    </p:nvPicPr>
                    <p:blipFill>
                      <a:blip r:embed="rId4"/>
                      <a:stretch>
                        <a:fillRect/>
                      </a:stretch>
                    </p:blipFill>
                    <p:spPr>
                      <a:xfrm>
                        <a:off x="460375" y="3375025"/>
                        <a:ext cx="8518525" cy="1428750"/>
                      </a:xfrm>
                      <a:prstGeom prst="rect">
                        <a:avLst/>
                      </a:prstGeom>
                    </p:spPr>
                  </p:pic>
                </p:oleObj>
              </mc:Fallback>
            </mc:AlternateContent>
          </a:graphicData>
        </a:graphic>
      </p:graphicFrame>
    </p:spTree>
    <p:extLst>
      <p:ext uri="{BB962C8B-B14F-4D97-AF65-F5344CB8AC3E}">
        <p14:creationId xmlns:p14="http://schemas.microsoft.com/office/powerpoint/2010/main" val="41535920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Return on Equity (ROE)</a:t>
            </a:r>
            <a:endParaRPr lang="en-US" sz="1500" dirty="0"/>
          </a:p>
        </p:txBody>
      </p:sp>
      <p:sp>
        <p:nvSpPr>
          <p:cNvPr id="3" name="Content Placeholder 2"/>
          <p:cNvSpPr>
            <a:spLocks noGrp="1"/>
          </p:cNvSpPr>
          <p:nvPr>
            <p:ph idx="1"/>
          </p:nvPr>
        </p:nvSpPr>
        <p:spPr>
          <a:xfrm>
            <a:off x="443624" y="1295399"/>
            <a:ext cx="8552447" cy="3581401"/>
          </a:xfrm>
        </p:spPr>
        <p:txBody>
          <a:bodyPr/>
          <a:lstStyle/>
          <a:p>
            <a:r>
              <a:rPr lang="en-US" dirty="0"/>
              <a:t>Return on equity (ROE) measures the return on common stockholders’ investment in the assets of the firm.</a:t>
            </a:r>
          </a:p>
          <a:p>
            <a:pPr lvl="1"/>
            <a:r>
              <a:rPr lang="en-US" dirty="0"/>
              <a:t>Affected by net income and amount of financial leverage used by the firm.</a:t>
            </a:r>
          </a:p>
          <a:p>
            <a:pPr lvl="1"/>
            <a:r>
              <a:rPr lang="en-US" dirty="0"/>
              <a:t>High ROE is usually a positive sign, unless driven by excessively high leverage.</a:t>
            </a:r>
          </a:p>
        </p:txBody>
      </p:sp>
      <p:graphicFrame>
        <p:nvGraphicFramePr>
          <p:cNvPr id="4" name="Object 3"/>
          <p:cNvGraphicFramePr>
            <a:graphicFrameLocks noChangeAspect="1"/>
          </p:cNvGraphicFramePr>
          <p:nvPr>
            <p:extLst>
              <p:ext uri="{D42A27DB-BD31-4B8C-83A1-F6EECF244321}">
                <p14:modId xmlns:p14="http://schemas.microsoft.com/office/powerpoint/2010/main" val="1393909221"/>
              </p:ext>
            </p:extLst>
          </p:nvPr>
        </p:nvGraphicFramePr>
        <p:xfrm>
          <a:off x="906463" y="5149850"/>
          <a:ext cx="7627937" cy="1227138"/>
        </p:xfrm>
        <a:graphic>
          <a:graphicData uri="http://schemas.openxmlformats.org/presentationml/2006/ole">
            <mc:AlternateContent xmlns:mc="http://schemas.openxmlformats.org/markup-compatibility/2006">
              <mc:Choice xmlns:v="urn:schemas-microsoft-com:vml" Requires="v">
                <p:oleObj spid="_x0000_s23597" name="Equation" r:id="rId3" imgW="3759120" imgH="609480" progId="Equation.DSMT4">
                  <p:embed/>
                </p:oleObj>
              </mc:Choice>
              <mc:Fallback>
                <p:oleObj name="Equation" r:id="rId3" imgW="3759120" imgH="609480" progId="Equation.DSMT4">
                  <p:embed/>
                  <p:pic>
                    <p:nvPicPr>
                      <p:cNvPr id="4" name="Object 3"/>
                      <p:cNvPicPr/>
                      <p:nvPr/>
                    </p:nvPicPr>
                    <p:blipFill>
                      <a:blip r:embed="rId4"/>
                      <a:stretch>
                        <a:fillRect/>
                      </a:stretch>
                    </p:blipFill>
                    <p:spPr>
                      <a:xfrm>
                        <a:off x="906463" y="5149850"/>
                        <a:ext cx="7627937" cy="1227138"/>
                      </a:xfrm>
                      <a:prstGeom prst="rect">
                        <a:avLst/>
                      </a:prstGeom>
                    </p:spPr>
                  </p:pic>
                </p:oleObj>
              </mc:Fallback>
            </mc:AlternateContent>
          </a:graphicData>
        </a:graphic>
      </p:graphicFrame>
    </p:spTree>
    <p:extLst>
      <p:ext uri="{BB962C8B-B14F-4D97-AF65-F5344CB8AC3E}">
        <p14:creationId xmlns:p14="http://schemas.microsoft.com/office/powerpoint/2010/main" val="14455305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Dividend Payout Ratio</a:t>
            </a:r>
            <a:endParaRPr lang="en-US" sz="1500" dirty="0"/>
          </a:p>
        </p:txBody>
      </p:sp>
      <p:sp>
        <p:nvSpPr>
          <p:cNvPr id="3" name="Content Placeholder 2"/>
          <p:cNvSpPr>
            <a:spLocks noGrp="1"/>
          </p:cNvSpPr>
          <p:nvPr>
            <p:ph idx="1"/>
          </p:nvPr>
        </p:nvSpPr>
        <p:spPr>
          <a:xfrm>
            <a:off x="443624" y="1295399"/>
            <a:ext cx="8229600" cy="2590801"/>
          </a:xfrm>
        </p:spPr>
        <p:txBody>
          <a:bodyPr/>
          <a:lstStyle/>
          <a:p>
            <a:r>
              <a:rPr lang="en-US" dirty="0"/>
              <a:t>The dividend payout ratio is the percentage of net income available to common stockholders that the firm actually pays as cash to these investors.</a:t>
            </a:r>
          </a:p>
        </p:txBody>
      </p:sp>
      <p:graphicFrame>
        <p:nvGraphicFramePr>
          <p:cNvPr id="4" name="Object 3"/>
          <p:cNvGraphicFramePr>
            <a:graphicFrameLocks noChangeAspect="1"/>
          </p:cNvGraphicFramePr>
          <p:nvPr>
            <p:extLst>
              <p:ext uri="{D42A27DB-BD31-4B8C-83A1-F6EECF244321}">
                <p14:modId xmlns:p14="http://schemas.microsoft.com/office/powerpoint/2010/main" val="1105714187"/>
              </p:ext>
            </p:extLst>
          </p:nvPr>
        </p:nvGraphicFramePr>
        <p:xfrm>
          <a:off x="1133126" y="4114800"/>
          <a:ext cx="6877749" cy="1371600"/>
        </p:xfrm>
        <a:graphic>
          <a:graphicData uri="http://schemas.openxmlformats.org/presentationml/2006/ole">
            <mc:AlternateContent xmlns:mc="http://schemas.openxmlformats.org/markup-compatibility/2006">
              <mc:Choice xmlns:v="urn:schemas-microsoft-com:vml" Requires="v">
                <p:oleObj spid="_x0000_s24620" name="Equation" r:id="rId3" imgW="3035160" imgH="609480" progId="Equation.DSMT4">
                  <p:embed/>
                </p:oleObj>
              </mc:Choice>
              <mc:Fallback>
                <p:oleObj name="Equation" r:id="rId3" imgW="3035160" imgH="609480" progId="Equation.DSMT4">
                  <p:embed/>
                  <p:pic>
                    <p:nvPicPr>
                      <p:cNvPr id="4" name="Object 3"/>
                      <p:cNvPicPr/>
                      <p:nvPr/>
                    </p:nvPicPr>
                    <p:blipFill>
                      <a:blip r:embed="rId4"/>
                      <a:stretch>
                        <a:fillRect/>
                      </a:stretch>
                    </p:blipFill>
                    <p:spPr>
                      <a:xfrm>
                        <a:off x="1133126" y="4114800"/>
                        <a:ext cx="6877749" cy="1371600"/>
                      </a:xfrm>
                      <a:prstGeom prst="rect">
                        <a:avLst/>
                      </a:prstGeom>
                    </p:spPr>
                  </p:pic>
                </p:oleObj>
              </mc:Fallback>
            </mc:AlternateContent>
          </a:graphicData>
        </a:graphic>
      </p:graphicFrame>
    </p:spTree>
    <p:extLst>
      <p:ext uri="{BB962C8B-B14F-4D97-AF65-F5344CB8AC3E}">
        <p14:creationId xmlns:p14="http://schemas.microsoft.com/office/powerpoint/2010/main" val="18166961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Market Value Ratios</a:t>
            </a:r>
            <a:endParaRPr lang="en-US" sz="1500" dirty="0"/>
          </a:p>
        </p:txBody>
      </p:sp>
      <p:sp>
        <p:nvSpPr>
          <p:cNvPr id="3" name="Content Placeholder 2"/>
          <p:cNvSpPr>
            <a:spLocks noGrp="1"/>
          </p:cNvSpPr>
          <p:nvPr>
            <p:ph idx="1"/>
          </p:nvPr>
        </p:nvSpPr>
        <p:spPr>
          <a:xfrm>
            <a:off x="443625" y="1295399"/>
            <a:ext cx="8243176" cy="3581401"/>
          </a:xfrm>
        </p:spPr>
        <p:txBody>
          <a:bodyPr/>
          <a:lstStyle/>
          <a:p>
            <a:r>
              <a:rPr lang="en-US" b="1" dirty="0"/>
              <a:t>Market value ratios </a:t>
            </a:r>
            <a:r>
              <a:rPr lang="en-US" dirty="0"/>
              <a:t>relate a firm’s stock price to its earnings and book value. </a:t>
            </a:r>
          </a:p>
          <a:p>
            <a:pPr lvl="1"/>
            <a:r>
              <a:rPr lang="en-US" dirty="0"/>
              <a:t>Market values measure what investors think of the company’s future performance and risk.</a:t>
            </a:r>
          </a:p>
        </p:txBody>
      </p:sp>
    </p:spTree>
    <p:extLst>
      <p:ext uri="{BB962C8B-B14F-4D97-AF65-F5344CB8AC3E}">
        <p14:creationId xmlns:p14="http://schemas.microsoft.com/office/powerpoint/2010/main" val="9522577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Market-to-Book Ratio</a:t>
            </a:r>
            <a:endParaRPr lang="en-US" sz="1500" dirty="0"/>
          </a:p>
        </p:txBody>
      </p:sp>
      <p:sp>
        <p:nvSpPr>
          <p:cNvPr id="3" name="Content Placeholder 2"/>
          <p:cNvSpPr>
            <a:spLocks noGrp="1"/>
          </p:cNvSpPr>
          <p:nvPr>
            <p:ph idx="1"/>
          </p:nvPr>
        </p:nvSpPr>
        <p:spPr>
          <a:xfrm>
            <a:off x="443624" y="1295399"/>
            <a:ext cx="8552447" cy="3200401"/>
          </a:xfrm>
        </p:spPr>
        <p:txBody>
          <a:bodyPr/>
          <a:lstStyle/>
          <a:p>
            <a:r>
              <a:rPr lang="en-US" dirty="0"/>
              <a:t>The market-to-book ratio measures the amount that investors will pay for the firm’s stock per dollar of equity used to finance the firm’s assets.</a:t>
            </a:r>
          </a:p>
          <a:p>
            <a:pPr lvl="1"/>
            <a:r>
              <a:rPr lang="en-US" dirty="0"/>
              <a:t>Compares the market (current) value of the firm’s equity to its historical cost.</a:t>
            </a:r>
          </a:p>
        </p:txBody>
      </p:sp>
      <p:graphicFrame>
        <p:nvGraphicFramePr>
          <p:cNvPr id="4" name="Object 3"/>
          <p:cNvGraphicFramePr>
            <a:graphicFrameLocks noChangeAspect="1"/>
          </p:cNvGraphicFramePr>
          <p:nvPr>
            <p:extLst>
              <p:ext uri="{D42A27DB-BD31-4B8C-83A1-F6EECF244321}">
                <p14:modId xmlns:p14="http://schemas.microsoft.com/office/powerpoint/2010/main" val="1788759265"/>
              </p:ext>
            </p:extLst>
          </p:nvPr>
        </p:nvGraphicFramePr>
        <p:xfrm>
          <a:off x="942975" y="5105400"/>
          <a:ext cx="7280275" cy="985838"/>
        </p:xfrm>
        <a:graphic>
          <a:graphicData uri="http://schemas.openxmlformats.org/presentationml/2006/ole">
            <mc:AlternateContent xmlns:mc="http://schemas.openxmlformats.org/markup-compatibility/2006">
              <mc:Choice xmlns:v="urn:schemas-microsoft-com:vml" Requires="v">
                <p:oleObj spid="_x0000_s25641" name="Equation" r:id="rId3" imgW="3073320" imgH="419040" progId="Equation.DSMT4">
                  <p:embed/>
                </p:oleObj>
              </mc:Choice>
              <mc:Fallback>
                <p:oleObj name="Equation" r:id="rId3" imgW="3073320" imgH="419040" progId="Equation.DSMT4">
                  <p:embed/>
                  <p:pic>
                    <p:nvPicPr>
                      <p:cNvPr id="4" name="Object 3"/>
                      <p:cNvPicPr/>
                      <p:nvPr/>
                    </p:nvPicPr>
                    <p:blipFill>
                      <a:blip r:embed="rId4"/>
                      <a:stretch>
                        <a:fillRect/>
                      </a:stretch>
                    </p:blipFill>
                    <p:spPr>
                      <a:xfrm>
                        <a:off x="942975" y="5105400"/>
                        <a:ext cx="7280275" cy="985838"/>
                      </a:xfrm>
                      <a:prstGeom prst="rect">
                        <a:avLst/>
                      </a:prstGeom>
                    </p:spPr>
                  </p:pic>
                </p:oleObj>
              </mc:Fallback>
            </mc:AlternateContent>
          </a:graphicData>
        </a:graphic>
      </p:graphicFrame>
    </p:spTree>
    <p:extLst>
      <p:ext uri="{BB962C8B-B14F-4D97-AF65-F5344CB8AC3E}">
        <p14:creationId xmlns:p14="http://schemas.microsoft.com/office/powerpoint/2010/main" val="38052739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Price-Earnings Ratio</a:t>
            </a:r>
            <a:endParaRPr lang="en-US" sz="1500" dirty="0"/>
          </a:p>
        </p:txBody>
      </p:sp>
      <p:sp>
        <p:nvSpPr>
          <p:cNvPr id="3" name="Content Placeholder 2"/>
          <p:cNvSpPr>
            <a:spLocks noGrp="1"/>
          </p:cNvSpPr>
          <p:nvPr>
            <p:ph idx="1"/>
          </p:nvPr>
        </p:nvSpPr>
        <p:spPr>
          <a:xfrm>
            <a:off x="443624" y="1295399"/>
            <a:ext cx="8552447" cy="4114801"/>
          </a:xfrm>
        </p:spPr>
        <p:txBody>
          <a:bodyPr/>
          <a:lstStyle/>
          <a:p>
            <a:r>
              <a:rPr lang="en-US" dirty="0"/>
              <a:t>The price-earnings ratio measures how much investors are willing to pay for each dollar the firm earns per share of its stock. </a:t>
            </a:r>
          </a:p>
          <a:p>
            <a:pPr lvl="1"/>
            <a:r>
              <a:rPr lang="en-US" dirty="0"/>
              <a:t>Best known and most often quoted figure.</a:t>
            </a:r>
          </a:p>
          <a:p>
            <a:pPr lvl="1"/>
            <a:r>
              <a:rPr lang="en-US" dirty="0"/>
              <a:t>Often quoted in multiples – the number of dollars per share – that fund managers, investors, and analysts compare within industry classes.</a:t>
            </a:r>
          </a:p>
          <a:p>
            <a:pPr lvl="1"/>
            <a:r>
              <a:rPr lang="en-US" dirty="0"/>
              <a:t>High PE ratio usually indicates projected growth.</a:t>
            </a:r>
          </a:p>
        </p:txBody>
      </p:sp>
      <p:graphicFrame>
        <p:nvGraphicFramePr>
          <p:cNvPr id="4" name="Object 3"/>
          <p:cNvGraphicFramePr>
            <a:graphicFrameLocks noChangeAspect="1"/>
          </p:cNvGraphicFramePr>
          <p:nvPr>
            <p:extLst>
              <p:ext uri="{D42A27DB-BD31-4B8C-83A1-F6EECF244321}">
                <p14:modId xmlns:p14="http://schemas.microsoft.com/office/powerpoint/2010/main" val="1513872055"/>
              </p:ext>
            </p:extLst>
          </p:nvPr>
        </p:nvGraphicFramePr>
        <p:xfrm>
          <a:off x="727075" y="5562600"/>
          <a:ext cx="7988300" cy="984250"/>
        </p:xfrm>
        <a:graphic>
          <a:graphicData uri="http://schemas.openxmlformats.org/presentationml/2006/ole">
            <mc:AlternateContent xmlns:mc="http://schemas.openxmlformats.org/markup-compatibility/2006">
              <mc:Choice xmlns:v="urn:schemas-microsoft-com:vml" Requires="v">
                <p:oleObj spid="_x0000_s26664" name="Equation" r:id="rId3" imgW="3377880" imgH="419040" progId="Equation.DSMT4">
                  <p:embed/>
                </p:oleObj>
              </mc:Choice>
              <mc:Fallback>
                <p:oleObj name="Equation" r:id="rId3" imgW="3377880" imgH="419040" progId="Equation.DSMT4">
                  <p:embed/>
                  <p:pic>
                    <p:nvPicPr>
                      <p:cNvPr id="4" name="Object 3"/>
                      <p:cNvPicPr/>
                      <p:nvPr/>
                    </p:nvPicPr>
                    <p:blipFill>
                      <a:blip r:embed="rId4"/>
                      <a:stretch>
                        <a:fillRect/>
                      </a:stretch>
                    </p:blipFill>
                    <p:spPr>
                      <a:xfrm>
                        <a:off x="727075" y="5562600"/>
                        <a:ext cx="7988300" cy="984250"/>
                      </a:xfrm>
                      <a:prstGeom prst="rect">
                        <a:avLst/>
                      </a:prstGeom>
                    </p:spPr>
                  </p:pic>
                </p:oleObj>
              </mc:Fallback>
            </mc:AlternateContent>
          </a:graphicData>
        </a:graphic>
      </p:graphicFrame>
    </p:spTree>
    <p:extLst>
      <p:ext uri="{BB962C8B-B14F-4D97-AF65-F5344CB8AC3E}">
        <p14:creationId xmlns:p14="http://schemas.microsoft.com/office/powerpoint/2010/main" val="11103379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DuPont Analysis</a:t>
            </a:r>
            <a:endParaRPr lang="en-US" sz="1500" dirty="0"/>
          </a:p>
        </p:txBody>
      </p:sp>
      <p:sp>
        <p:nvSpPr>
          <p:cNvPr id="3" name="Content Placeholder 2"/>
          <p:cNvSpPr>
            <a:spLocks noGrp="1"/>
          </p:cNvSpPr>
          <p:nvPr>
            <p:ph idx="1"/>
          </p:nvPr>
        </p:nvSpPr>
        <p:spPr>
          <a:xfrm>
            <a:off x="443625" y="1295399"/>
            <a:ext cx="8243176" cy="4191001"/>
          </a:xfrm>
        </p:spPr>
        <p:txBody>
          <a:bodyPr/>
          <a:lstStyle/>
          <a:p>
            <a:r>
              <a:rPr lang="en-US" dirty="0"/>
              <a:t>The </a:t>
            </a:r>
            <a:r>
              <a:rPr lang="en-US" b="1" dirty="0"/>
              <a:t>DuPont system of analysis </a:t>
            </a:r>
            <a:r>
              <a:rPr lang="en-US" dirty="0"/>
              <a:t>is an analytical method that uses the balance sheet and income statement to break the ROA and ROE ratios into component pieces.</a:t>
            </a:r>
          </a:p>
          <a:p>
            <a:pPr lvl="1"/>
            <a:r>
              <a:rPr lang="en-US" dirty="0"/>
              <a:t>ROA is evaluated as the product of the profit margin and the total asset turnover ratios.</a:t>
            </a:r>
          </a:p>
          <a:p>
            <a:pPr lvl="1"/>
            <a:r>
              <a:rPr lang="en-US" dirty="0"/>
              <a:t>ROE is evaluated as the product of ROA and the equity multiplier.</a:t>
            </a:r>
          </a:p>
        </p:txBody>
      </p:sp>
    </p:spTree>
    <p:extLst>
      <p:ext uri="{BB962C8B-B14F-4D97-AF65-F5344CB8AC3E}">
        <p14:creationId xmlns:p14="http://schemas.microsoft.com/office/powerpoint/2010/main" val="28351728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DuPont System Analysis</a:t>
            </a:r>
            <a:endParaRPr lang="en-US" sz="1500" dirty="0"/>
          </a:p>
        </p:txBody>
      </p:sp>
      <p:pic>
        <p:nvPicPr>
          <p:cNvPr id="5" name="Picture 2" descr="Organizational chart showing DuPont System Analysis Breakdown of ROA and ROE.&#10;"/>
          <p:cNvPicPr>
            <a:picLocks noGrp="1" noChangeAspect="1" noChangeArrowheads="1"/>
          </p:cNvPicPr>
          <p:nvPr>
            <p:ph idx="1"/>
          </p:nvPr>
        </p:nvPicPr>
        <p:blipFill>
          <a:blip r:embed="rId2" cstate="print"/>
          <a:stretch>
            <a:fillRect/>
          </a:stretch>
        </p:blipFill>
        <p:spPr>
          <a:xfrm>
            <a:off x="1112271" y="1219200"/>
            <a:ext cx="6923930" cy="5105400"/>
          </a:xfrm>
        </p:spPr>
      </p:pic>
      <p:sp>
        <p:nvSpPr>
          <p:cNvPr id="7" name="Text Placeholder 3"/>
          <p:cNvSpPr>
            <a:spLocks noGrp="1"/>
          </p:cNvSpPr>
          <p:nvPr>
            <p:ph type="body" sz="quarter" idx="13"/>
          </p:nvPr>
        </p:nvSpPr>
        <p:spPr>
          <a:xfrm>
            <a:off x="3108960" y="6477000"/>
            <a:ext cx="2926080" cy="182880"/>
          </a:xfrm>
        </p:spPr>
        <p:txBody>
          <a:bodyPr/>
          <a:lstStyle/>
          <a:p>
            <a:r>
              <a:rPr lang="en-US" dirty="0">
                <a:hlinkClick r:id="rId3" action="ppaction://hlinksldjump"/>
              </a:rPr>
              <a:t>Access the text alternative for these images</a:t>
            </a:r>
            <a:endParaRPr lang="en-US" dirty="0"/>
          </a:p>
        </p:txBody>
      </p:sp>
    </p:spTree>
    <p:extLst>
      <p:ext uri="{BB962C8B-B14F-4D97-AF65-F5344CB8AC3E}">
        <p14:creationId xmlns:p14="http://schemas.microsoft.com/office/powerpoint/2010/main" val="8093381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Other Ratios</a:t>
            </a:r>
            <a:endParaRPr lang="en-US" sz="1500" dirty="0"/>
          </a:p>
        </p:txBody>
      </p:sp>
      <p:sp>
        <p:nvSpPr>
          <p:cNvPr id="3" name="Content Placeholder 2"/>
          <p:cNvSpPr>
            <a:spLocks noGrp="1"/>
          </p:cNvSpPr>
          <p:nvPr>
            <p:ph idx="1"/>
          </p:nvPr>
        </p:nvSpPr>
        <p:spPr>
          <a:xfrm>
            <a:off x="443625" y="1295399"/>
            <a:ext cx="8243176" cy="4191001"/>
          </a:xfrm>
        </p:spPr>
        <p:txBody>
          <a:bodyPr/>
          <a:lstStyle/>
          <a:p>
            <a:r>
              <a:rPr lang="en-US" dirty="0"/>
              <a:t>Spreading the financial statement occurs when balance sheet amounts are divided by total assets and income statement amounts are divided by net sales.</a:t>
            </a:r>
          </a:p>
          <a:p>
            <a:pPr lvl="1"/>
            <a:r>
              <a:rPr lang="en-US" dirty="0"/>
              <a:t>Result in </a:t>
            </a:r>
            <a:r>
              <a:rPr lang="en-US" b="1" dirty="0"/>
              <a:t>common-size financial statements</a:t>
            </a:r>
            <a:r>
              <a:rPr lang="en-US" dirty="0"/>
              <a:t>.</a:t>
            </a:r>
          </a:p>
          <a:p>
            <a:pPr lvl="1"/>
            <a:r>
              <a:rPr lang="en-US" dirty="0"/>
              <a:t>Year-to-year growth rates provide useful ratios for identifying trends and allow for an easy comparison across firms in the industry.</a:t>
            </a:r>
          </a:p>
        </p:txBody>
      </p:sp>
    </p:spTree>
    <p:extLst>
      <p:ext uri="{BB962C8B-B14F-4D97-AF65-F5344CB8AC3E}">
        <p14:creationId xmlns:p14="http://schemas.microsoft.com/office/powerpoint/2010/main" val="1295910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Ratio Analysis Options</a:t>
            </a:r>
          </a:p>
        </p:txBody>
      </p:sp>
      <p:sp>
        <p:nvSpPr>
          <p:cNvPr id="3" name="Content Placeholder 2"/>
          <p:cNvSpPr>
            <a:spLocks noGrp="1"/>
          </p:cNvSpPr>
          <p:nvPr>
            <p:ph idx="1"/>
          </p:nvPr>
        </p:nvSpPr>
        <p:spPr>
          <a:xfrm>
            <a:off x="443625" y="1295400"/>
            <a:ext cx="8229600" cy="5181600"/>
          </a:xfrm>
        </p:spPr>
        <p:txBody>
          <a:bodyPr/>
          <a:lstStyle/>
          <a:p>
            <a:r>
              <a:rPr lang="en-US" dirty="0"/>
              <a:t>Trend analysis.</a:t>
            </a:r>
          </a:p>
          <a:p>
            <a:pPr lvl="1"/>
            <a:r>
              <a:rPr lang="en-US" dirty="0"/>
              <a:t>Comparison to the same firm over time.</a:t>
            </a:r>
          </a:p>
          <a:p>
            <a:r>
              <a:rPr lang="en-US" dirty="0"/>
              <a:t>Industry analysis.</a:t>
            </a:r>
          </a:p>
          <a:p>
            <a:pPr lvl="1"/>
            <a:r>
              <a:rPr lang="en-US" dirty="0"/>
              <a:t>Comparison to other firms in the same industry.</a:t>
            </a:r>
          </a:p>
        </p:txBody>
      </p:sp>
    </p:spTree>
    <p:extLst>
      <p:ext uri="{BB962C8B-B14F-4D97-AF65-F5344CB8AC3E}">
        <p14:creationId xmlns:p14="http://schemas.microsoft.com/office/powerpoint/2010/main" val="7583156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a:t>Internal and Sustainable Growth Rates</a:t>
            </a:r>
          </a:p>
        </p:txBody>
      </p:sp>
      <p:sp>
        <p:nvSpPr>
          <p:cNvPr id="3" name="Content Placeholder 2"/>
          <p:cNvSpPr>
            <a:spLocks noGrp="1"/>
          </p:cNvSpPr>
          <p:nvPr>
            <p:ph idx="1"/>
          </p:nvPr>
        </p:nvSpPr>
        <p:spPr>
          <a:xfrm>
            <a:off x="443625" y="1295399"/>
            <a:ext cx="8243176" cy="4191001"/>
          </a:xfrm>
        </p:spPr>
        <p:txBody>
          <a:bodyPr/>
          <a:lstStyle/>
          <a:p>
            <a:r>
              <a:rPr lang="en-US" dirty="0"/>
              <a:t>The </a:t>
            </a:r>
            <a:r>
              <a:rPr lang="en-US" b="1" dirty="0"/>
              <a:t>internal growth rate </a:t>
            </a:r>
            <a:r>
              <a:rPr lang="en-US" dirty="0"/>
              <a:t>is the growth rate a firm can sustain if it uses only internal financing – that is, retained earnings – to finance future growth.</a:t>
            </a:r>
          </a:p>
          <a:p>
            <a:r>
              <a:rPr lang="en-US" dirty="0"/>
              <a:t>The </a:t>
            </a:r>
            <a:r>
              <a:rPr lang="en-US" b="1" dirty="0"/>
              <a:t>sustainable growth rate </a:t>
            </a:r>
            <a:r>
              <a:rPr lang="en-US" dirty="0"/>
              <a:t>is the growth rate a firm can sustain if it finances growth using both debt and internal financing such that the debt ratio remains constant.</a:t>
            </a:r>
          </a:p>
        </p:txBody>
      </p:sp>
    </p:spTree>
    <p:extLst>
      <p:ext uri="{BB962C8B-B14F-4D97-AF65-F5344CB8AC3E}">
        <p14:creationId xmlns:p14="http://schemas.microsoft.com/office/powerpoint/2010/main" val="38422342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dirty="0"/>
              <a:t>Time Series and Cross-Sectional Analyses</a:t>
            </a:r>
          </a:p>
        </p:txBody>
      </p:sp>
      <p:sp>
        <p:nvSpPr>
          <p:cNvPr id="3" name="Content Placeholder 2"/>
          <p:cNvSpPr>
            <a:spLocks noGrp="1"/>
          </p:cNvSpPr>
          <p:nvPr>
            <p:ph idx="1"/>
          </p:nvPr>
        </p:nvSpPr>
        <p:spPr>
          <a:xfrm>
            <a:off x="443625" y="1295399"/>
            <a:ext cx="8243176" cy="4191001"/>
          </a:xfrm>
        </p:spPr>
        <p:txBody>
          <a:bodyPr/>
          <a:lstStyle/>
          <a:p>
            <a:r>
              <a:rPr lang="en-US" b="1" dirty="0"/>
              <a:t>Time series analysis </a:t>
            </a:r>
            <a:r>
              <a:rPr lang="en-US" dirty="0"/>
              <a:t>occurs when one is analyzing firm performance by monitoring ratio trends.</a:t>
            </a:r>
          </a:p>
          <a:p>
            <a:pPr lvl="1"/>
            <a:r>
              <a:rPr lang="en-US" dirty="0"/>
              <a:t>That is, performance of the firm over time.</a:t>
            </a:r>
          </a:p>
          <a:p>
            <a:r>
              <a:rPr lang="en-US" b="1" dirty="0"/>
              <a:t>Cross-sectional analysis </a:t>
            </a:r>
            <a:r>
              <a:rPr lang="en-US" dirty="0"/>
              <a:t>occurs when one is analyzing the performance of a firm against one of more companies in the same industry.</a:t>
            </a:r>
          </a:p>
        </p:txBody>
      </p:sp>
    </p:spTree>
    <p:extLst>
      <p:ext uri="{BB962C8B-B14F-4D97-AF65-F5344CB8AC3E}">
        <p14:creationId xmlns:p14="http://schemas.microsoft.com/office/powerpoint/2010/main" val="31326698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Cautions in Using Ratios</a:t>
            </a:r>
          </a:p>
        </p:txBody>
      </p:sp>
      <p:sp>
        <p:nvSpPr>
          <p:cNvPr id="3" name="Content Placeholder 2"/>
          <p:cNvSpPr>
            <a:spLocks noGrp="1"/>
          </p:cNvSpPr>
          <p:nvPr>
            <p:ph idx="1"/>
          </p:nvPr>
        </p:nvSpPr>
        <p:spPr>
          <a:xfrm>
            <a:off x="443625" y="1295399"/>
            <a:ext cx="8243176" cy="5181601"/>
          </a:xfrm>
        </p:spPr>
        <p:txBody>
          <a:bodyPr/>
          <a:lstStyle/>
          <a:p>
            <a:r>
              <a:rPr lang="en-US" sz="3000" dirty="0"/>
              <a:t>Caution should be exercised in using ratios to evaluate firm performance.</a:t>
            </a:r>
          </a:p>
          <a:p>
            <a:pPr lvl="1"/>
            <a:r>
              <a:rPr lang="en-US" sz="2600" dirty="0"/>
              <a:t>Historical data may not reflect future performance.</a:t>
            </a:r>
          </a:p>
          <a:p>
            <a:pPr lvl="1"/>
            <a:r>
              <a:rPr lang="en-US" sz="2600" dirty="0"/>
              <a:t>Firms utilize different account procedures.</a:t>
            </a:r>
          </a:p>
          <a:p>
            <a:pPr lvl="1"/>
            <a:r>
              <a:rPr lang="en-US" sz="2600" dirty="0"/>
              <a:t>Competitors may be based outside of the U.S.</a:t>
            </a:r>
          </a:p>
          <a:p>
            <a:pPr lvl="1"/>
            <a:r>
              <a:rPr lang="en-US" sz="2600" dirty="0"/>
              <a:t>Sales and expenses vary throughout the year.</a:t>
            </a:r>
          </a:p>
          <a:p>
            <a:pPr lvl="1"/>
            <a:r>
              <a:rPr lang="en-US" sz="2600" dirty="0"/>
              <a:t>Large firms have multiple divisions/business units.</a:t>
            </a:r>
          </a:p>
          <a:p>
            <a:pPr lvl="1"/>
            <a:r>
              <a:rPr lang="en-US" sz="2600" dirty="0"/>
              <a:t>Firms often employ window dressing techniques.</a:t>
            </a:r>
          </a:p>
          <a:p>
            <a:pPr lvl="1"/>
            <a:r>
              <a:rPr lang="en-US" sz="2600" dirty="0"/>
              <a:t>Individual analysts may calculate ratios in modified forms.</a:t>
            </a:r>
          </a:p>
        </p:txBody>
      </p:sp>
    </p:spTree>
    <p:extLst>
      <p:ext uri="{BB962C8B-B14F-4D97-AF65-F5344CB8AC3E}">
        <p14:creationId xmlns:p14="http://schemas.microsoft.com/office/powerpoint/2010/main" val="4080286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5560"/>
            <a:ext cx="8229600" cy="1706880"/>
          </a:xfrm>
        </p:spPr>
        <p:txBody>
          <a:bodyPr>
            <a:normAutofit/>
          </a:bodyPr>
          <a:lstStyle/>
          <a:p>
            <a:pPr algn="ctr"/>
            <a:r>
              <a:rPr lang="en-US" sz="4800" dirty="0"/>
              <a:t>Accessibility Content: Text Alternatives for Images</a:t>
            </a:r>
          </a:p>
        </p:txBody>
      </p:sp>
    </p:spTree>
    <p:extLst>
      <p:ext uri="{BB962C8B-B14F-4D97-AF65-F5344CB8AC3E}">
        <p14:creationId xmlns:p14="http://schemas.microsoft.com/office/powerpoint/2010/main" val="1422623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a:t>DuPont System Analysis </a:t>
            </a:r>
            <a:r>
              <a:rPr lang="en-US" altLang="en-US" sz="4400" dirty="0"/>
              <a:t>Text Alternative</a:t>
            </a:r>
            <a:endParaRPr lang="en-US" sz="4400" dirty="0"/>
          </a:p>
        </p:txBody>
      </p:sp>
      <p:sp>
        <p:nvSpPr>
          <p:cNvPr id="3" name="Content Placeholder 2"/>
          <p:cNvSpPr>
            <a:spLocks noGrp="1"/>
          </p:cNvSpPr>
          <p:nvPr>
            <p:ph idx="1"/>
          </p:nvPr>
        </p:nvSpPr>
        <p:spPr/>
        <p:txBody>
          <a:bodyPr/>
          <a:lstStyle/>
          <a:p>
            <a:r>
              <a:rPr lang="en-US" sz="2800" dirty="0"/>
              <a:t>Starting with ROE, branches to ROA and equity multiplier. ROA branches to Profit margin and total asset turnover. Profit margin branches to gross profit margin, operating profit margin, basic earnings power, cost of goods sold to sales, interest expense to sales, and taxes to sales. Total asset turnover branches to liquidity ratios and asset management ratios. </a:t>
            </a:r>
          </a:p>
        </p:txBody>
      </p:sp>
      <p:sp>
        <p:nvSpPr>
          <p:cNvPr id="5" name="Text Placeholder 3"/>
          <p:cNvSpPr>
            <a:spLocks noGrp="1"/>
          </p:cNvSpPr>
          <p:nvPr>
            <p:ph type="body" sz="quarter" idx="13"/>
          </p:nvPr>
        </p:nvSpPr>
        <p:spPr/>
        <p:txBody>
          <a:bodyPr/>
          <a:lstStyle/>
          <a:p>
            <a:r>
              <a:rPr lang="en-US" dirty="0">
                <a:hlinkClick r:id="rId2" action="ppaction://hlinksldjump"/>
              </a:rPr>
              <a:t>Return to slide containing original image</a:t>
            </a:r>
            <a:endParaRPr lang="en-US" dirty="0"/>
          </a:p>
        </p:txBody>
      </p:sp>
    </p:spTree>
    <p:extLst>
      <p:ext uri="{BB962C8B-B14F-4D97-AF65-F5344CB8AC3E}">
        <p14:creationId xmlns:p14="http://schemas.microsoft.com/office/powerpoint/2010/main" val="29317775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Liquidity Ratios</a:t>
            </a:r>
          </a:p>
        </p:txBody>
      </p:sp>
      <p:sp>
        <p:nvSpPr>
          <p:cNvPr id="3" name="Content Placeholder 2"/>
          <p:cNvSpPr>
            <a:spLocks noGrp="1"/>
          </p:cNvSpPr>
          <p:nvPr>
            <p:ph idx="1"/>
          </p:nvPr>
        </p:nvSpPr>
        <p:spPr>
          <a:xfrm>
            <a:off x="443625" y="1295400"/>
            <a:ext cx="8229600" cy="5181600"/>
          </a:xfrm>
        </p:spPr>
        <p:txBody>
          <a:bodyPr/>
          <a:lstStyle/>
          <a:p>
            <a:r>
              <a:rPr lang="en-US" b="1" dirty="0"/>
              <a:t>Liquidity ratios </a:t>
            </a:r>
            <a:r>
              <a:rPr lang="en-US" dirty="0"/>
              <a:t>measure the relationship between a firm’s liquid (or current) assets and its current liabilities.</a:t>
            </a:r>
          </a:p>
          <a:p>
            <a:pPr lvl="1"/>
            <a:r>
              <a:rPr lang="en-US" dirty="0"/>
              <a:t>Commonly-used liquidity ratios.</a:t>
            </a:r>
          </a:p>
          <a:p>
            <a:pPr lvl="2"/>
            <a:r>
              <a:rPr lang="en-US" dirty="0"/>
              <a:t>Current ratio.</a:t>
            </a:r>
          </a:p>
          <a:p>
            <a:pPr lvl="2"/>
            <a:r>
              <a:rPr lang="en-US" dirty="0"/>
              <a:t>Quick (or acid-test) ratio.</a:t>
            </a:r>
          </a:p>
          <a:p>
            <a:pPr lvl="2"/>
            <a:r>
              <a:rPr lang="en-US" dirty="0"/>
              <a:t>Cash ratio.</a:t>
            </a:r>
          </a:p>
        </p:txBody>
      </p:sp>
    </p:spTree>
    <p:extLst>
      <p:ext uri="{BB962C8B-B14F-4D97-AF65-F5344CB8AC3E}">
        <p14:creationId xmlns:p14="http://schemas.microsoft.com/office/powerpoint/2010/main" val="2749809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Ratio</a:t>
            </a:r>
          </a:p>
        </p:txBody>
      </p:sp>
      <p:sp>
        <p:nvSpPr>
          <p:cNvPr id="3" name="Content Placeholder 2"/>
          <p:cNvSpPr>
            <a:spLocks noGrp="1"/>
          </p:cNvSpPr>
          <p:nvPr>
            <p:ph idx="1"/>
          </p:nvPr>
        </p:nvSpPr>
        <p:spPr>
          <a:xfrm>
            <a:off x="443625" y="1295400"/>
            <a:ext cx="8229600" cy="2209800"/>
          </a:xfrm>
        </p:spPr>
        <p:txBody>
          <a:bodyPr/>
          <a:lstStyle/>
          <a:p>
            <a:r>
              <a:rPr lang="en-US" dirty="0"/>
              <a:t>Broadest liquidity measure. </a:t>
            </a:r>
          </a:p>
          <a:p>
            <a:r>
              <a:rPr lang="en-US" dirty="0"/>
              <a:t>Measures the dollars of current assets available to pay each dollar of current liabilities.</a:t>
            </a:r>
          </a:p>
        </p:txBody>
      </p:sp>
      <p:graphicFrame>
        <p:nvGraphicFramePr>
          <p:cNvPr id="4" name="Object 3"/>
          <p:cNvGraphicFramePr>
            <a:graphicFrameLocks noChangeAspect="1"/>
          </p:cNvGraphicFramePr>
          <p:nvPr>
            <p:extLst>
              <p:ext uri="{D42A27DB-BD31-4B8C-83A1-F6EECF244321}">
                <p14:modId xmlns:p14="http://schemas.microsoft.com/office/powerpoint/2010/main" val="2199730029"/>
              </p:ext>
            </p:extLst>
          </p:nvPr>
        </p:nvGraphicFramePr>
        <p:xfrm>
          <a:off x="1985672" y="3795547"/>
          <a:ext cx="5177128" cy="938544"/>
        </p:xfrm>
        <a:graphic>
          <a:graphicData uri="http://schemas.openxmlformats.org/presentationml/2006/ole">
            <mc:AlternateContent xmlns:mc="http://schemas.openxmlformats.org/markup-compatibility/2006">
              <mc:Choice xmlns:v="urn:schemas-microsoft-com:vml" Requires="v">
                <p:oleObj spid="_x0000_s1093" name="Equation" r:id="rId3" imgW="2171520" imgH="393480" progId="Equation.DSMT4">
                  <p:embed/>
                </p:oleObj>
              </mc:Choice>
              <mc:Fallback>
                <p:oleObj name="Equation" r:id="rId3" imgW="2171520" imgH="393480" progId="Equation.DSMT4">
                  <p:embed/>
                  <p:pic>
                    <p:nvPicPr>
                      <p:cNvPr id="0" name=""/>
                      <p:cNvPicPr/>
                      <p:nvPr/>
                    </p:nvPicPr>
                    <p:blipFill>
                      <a:blip r:embed="rId4"/>
                      <a:stretch>
                        <a:fillRect/>
                      </a:stretch>
                    </p:blipFill>
                    <p:spPr>
                      <a:xfrm>
                        <a:off x="1985672" y="3795547"/>
                        <a:ext cx="5177128" cy="938544"/>
                      </a:xfrm>
                      <a:prstGeom prst="rect">
                        <a:avLst/>
                      </a:prstGeom>
                    </p:spPr>
                  </p:pic>
                </p:oleObj>
              </mc:Fallback>
            </mc:AlternateContent>
          </a:graphicData>
        </a:graphic>
      </p:graphicFrame>
    </p:spTree>
    <p:extLst>
      <p:ext uri="{BB962C8B-B14F-4D97-AF65-F5344CB8AC3E}">
        <p14:creationId xmlns:p14="http://schemas.microsoft.com/office/powerpoint/2010/main" val="3054232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Quick Ratio</a:t>
            </a:r>
          </a:p>
        </p:txBody>
      </p:sp>
      <p:sp>
        <p:nvSpPr>
          <p:cNvPr id="3" name="Content Placeholder 2"/>
          <p:cNvSpPr>
            <a:spLocks noGrp="1"/>
          </p:cNvSpPr>
          <p:nvPr>
            <p:ph idx="1"/>
          </p:nvPr>
        </p:nvSpPr>
        <p:spPr>
          <a:xfrm>
            <a:off x="443625" y="1295399"/>
            <a:ext cx="8229600" cy="2500147"/>
          </a:xfrm>
        </p:spPr>
        <p:txBody>
          <a:bodyPr/>
          <a:lstStyle/>
          <a:p>
            <a:r>
              <a:rPr lang="en-US" dirty="0"/>
              <a:t>Measures the firm’s ability to pay off short-term obligations without relying on inventory sales.</a:t>
            </a:r>
          </a:p>
          <a:p>
            <a:pPr lvl="1"/>
            <a:r>
              <a:rPr lang="en-US" dirty="0"/>
              <a:t>Inventories are generally the least liquid of a firm’s current assets.</a:t>
            </a:r>
          </a:p>
        </p:txBody>
      </p:sp>
      <p:graphicFrame>
        <p:nvGraphicFramePr>
          <p:cNvPr id="4" name="Object 3"/>
          <p:cNvGraphicFramePr>
            <a:graphicFrameLocks noChangeAspect="1"/>
          </p:cNvGraphicFramePr>
          <p:nvPr>
            <p:extLst>
              <p:ext uri="{D42A27DB-BD31-4B8C-83A1-F6EECF244321}">
                <p14:modId xmlns:p14="http://schemas.microsoft.com/office/powerpoint/2010/main" val="9464884"/>
              </p:ext>
            </p:extLst>
          </p:nvPr>
        </p:nvGraphicFramePr>
        <p:xfrm>
          <a:off x="496888" y="4267200"/>
          <a:ext cx="8086725" cy="855663"/>
        </p:xfrm>
        <a:graphic>
          <a:graphicData uri="http://schemas.openxmlformats.org/presentationml/2006/ole">
            <mc:AlternateContent xmlns:mc="http://schemas.openxmlformats.org/markup-compatibility/2006">
              <mc:Choice xmlns:v="urn:schemas-microsoft-com:vml" Requires="v">
                <p:oleObj spid="_x0000_s2116" name="Equation" r:id="rId3" imgW="3720960" imgH="393480" progId="Equation.DSMT4">
                  <p:embed/>
                </p:oleObj>
              </mc:Choice>
              <mc:Fallback>
                <p:oleObj name="Equation" r:id="rId3" imgW="3720960" imgH="393480" progId="Equation.DSMT4">
                  <p:embed/>
                  <p:pic>
                    <p:nvPicPr>
                      <p:cNvPr id="4" name="Object 3"/>
                      <p:cNvPicPr/>
                      <p:nvPr/>
                    </p:nvPicPr>
                    <p:blipFill>
                      <a:blip r:embed="rId4"/>
                      <a:stretch>
                        <a:fillRect/>
                      </a:stretch>
                    </p:blipFill>
                    <p:spPr>
                      <a:xfrm>
                        <a:off x="496888" y="4267200"/>
                        <a:ext cx="8086725" cy="855663"/>
                      </a:xfrm>
                      <a:prstGeom prst="rect">
                        <a:avLst/>
                      </a:prstGeom>
                    </p:spPr>
                  </p:pic>
                </p:oleObj>
              </mc:Fallback>
            </mc:AlternateContent>
          </a:graphicData>
        </a:graphic>
      </p:graphicFrame>
    </p:spTree>
    <p:extLst>
      <p:ext uri="{BB962C8B-B14F-4D97-AF65-F5344CB8AC3E}">
        <p14:creationId xmlns:p14="http://schemas.microsoft.com/office/powerpoint/2010/main" val="1992741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Cash Ratio</a:t>
            </a:r>
          </a:p>
        </p:txBody>
      </p:sp>
      <p:sp>
        <p:nvSpPr>
          <p:cNvPr id="3" name="Content Placeholder 2"/>
          <p:cNvSpPr>
            <a:spLocks noGrp="1"/>
          </p:cNvSpPr>
          <p:nvPr>
            <p:ph idx="1"/>
          </p:nvPr>
        </p:nvSpPr>
        <p:spPr>
          <a:xfrm>
            <a:off x="443625" y="1295399"/>
            <a:ext cx="8229600" cy="1905001"/>
          </a:xfrm>
        </p:spPr>
        <p:txBody>
          <a:bodyPr/>
          <a:lstStyle/>
          <a:p>
            <a:r>
              <a:rPr lang="en-US" dirty="0"/>
              <a:t>Measures a firm’s ability to pay short-term obligations with its available cash and marketable securities.</a:t>
            </a:r>
          </a:p>
        </p:txBody>
      </p:sp>
      <p:graphicFrame>
        <p:nvGraphicFramePr>
          <p:cNvPr id="4" name="Object 3"/>
          <p:cNvGraphicFramePr>
            <a:graphicFrameLocks noChangeAspect="1"/>
          </p:cNvGraphicFramePr>
          <p:nvPr>
            <p:extLst>
              <p:ext uri="{D42A27DB-BD31-4B8C-83A1-F6EECF244321}">
                <p14:modId xmlns:p14="http://schemas.microsoft.com/office/powerpoint/2010/main" val="3510350062"/>
              </p:ext>
            </p:extLst>
          </p:nvPr>
        </p:nvGraphicFramePr>
        <p:xfrm>
          <a:off x="1302462" y="3441611"/>
          <a:ext cx="6511925" cy="855663"/>
        </p:xfrm>
        <a:graphic>
          <a:graphicData uri="http://schemas.openxmlformats.org/presentationml/2006/ole">
            <mc:AlternateContent xmlns:mc="http://schemas.openxmlformats.org/markup-compatibility/2006">
              <mc:Choice xmlns:v="urn:schemas-microsoft-com:vml" Requires="v">
                <p:oleObj spid="_x0000_s3138" name="Equation" r:id="rId3" imgW="2997000" imgH="393480" progId="Equation.DSMT4">
                  <p:embed/>
                </p:oleObj>
              </mc:Choice>
              <mc:Fallback>
                <p:oleObj name="Equation" r:id="rId3" imgW="2997000" imgH="393480" progId="Equation.DSMT4">
                  <p:embed/>
                  <p:pic>
                    <p:nvPicPr>
                      <p:cNvPr id="4" name="Object 3"/>
                      <p:cNvPicPr/>
                      <p:nvPr/>
                    </p:nvPicPr>
                    <p:blipFill>
                      <a:blip r:embed="rId4"/>
                      <a:stretch>
                        <a:fillRect/>
                      </a:stretch>
                    </p:blipFill>
                    <p:spPr>
                      <a:xfrm>
                        <a:off x="1302462" y="3441611"/>
                        <a:ext cx="6511925" cy="855663"/>
                      </a:xfrm>
                      <a:prstGeom prst="rect">
                        <a:avLst/>
                      </a:prstGeom>
                    </p:spPr>
                  </p:pic>
                </p:oleObj>
              </mc:Fallback>
            </mc:AlternateContent>
          </a:graphicData>
        </a:graphic>
      </p:graphicFrame>
    </p:spTree>
    <p:extLst>
      <p:ext uri="{BB962C8B-B14F-4D97-AF65-F5344CB8AC3E}">
        <p14:creationId xmlns:p14="http://schemas.microsoft.com/office/powerpoint/2010/main" val="843117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Asset Management Ratios</a:t>
            </a:r>
          </a:p>
        </p:txBody>
      </p:sp>
      <p:sp>
        <p:nvSpPr>
          <p:cNvPr id="3" name="Content Placeholder 2"/>
          <p:cNvSpPr>
            <a:spLocks noGrp="1"/>
          </p:cNvSpPr>
          <p:nvPr>
            <p:ph idx="1"/>
          </p:nvPr>
        </p:nvSpPr>
        <p:spPr>
          <a:xfrm>
            <a:off x="443625" y="1295399"/>
            <a:ext cx="8229600" cy="5105401"/>
          </a:xfrm>
        </p:spPr>
        <p:txBody>
          <a:bodyPr/>
          <a:lstStyle/>
          <a:p>
            <a:r>
              <a:rPr lang="en-US" b="1" dirty="0"/>
              <a:t>Asset management </a:t>
            </a:r>
            <a:r>
              <a:rPr lang="en-US" dirty="0"/>
              <a:t>ratios measure how efficiently a firm uses its assets, as well as how efficiently the firm manages its accounts payable. </a:t>
            </a:r>
          </a:p>
          <a:p>
            <a:pPr lvl="1"/>
            <a:r>
              <a:rPr lang="en-US" dirty="0"/>
              <a:t>Inventory management.</a:t>
            </a:r>
          </a:p>
          <a:p>
            <a:pPr lvl="1"/>
            <a:r>
              <a:rPr lang="en-US" dirty="0"/>
              <a:t>Accounts receivable management.</a:t>
            </a:r>
          </a:p>
          <a:p>
            <a:pPr lvl="1"/>
            <a:r>
              <a:rPr lang="en-US" dirty="0"/>
              <a:t>Accounts payable management.</a:t>
            </a:r>
          </a:p>
          <a:p>
            <a:pPr lvl="1"/>
            <a:r>
              <a:rPr lang="en-US" dirty="0"/>
              <a:t>Fixed asset and working capital management.</a:t>
            </a:r>
          </a:p>
          <a:p>
            <a:pPr lvl="1"/>
            <a:r>
              <a:rPr lang="en-US" dirty="0"/>
              <a:t>Total asset management.</a:t>
            </a:r>
          </a:p>
        </p:txBody>
      </p:sp>
    </p:spTree>
    <p:extLst>
      <p:ext uri="{BB962C8B-B14F-4D97-AF65-F5344CB8AC3E}">
        <p14:creationId xmlns:p14="http://schemas.microsoft.com/office/powerpoint/2010/main" val="3953069498"/>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9e PPT design template">
  <a:themeElements>
    <a:clrScheme name="Custom 65">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214E91"/>
      </a:hlink>
      <a:folHlink>
        <a:srgbClr val="214E91"/>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MHHE_Accessible_PPT_Template-v4</Template>
  <TotalTime>2783</TotalTime>
  <Words>1668</Words>
  <Application>Microsoft Office PowerPoint</Application>
  <PresentationFormat>On-screen Show (4:3)</PresentationFormat>
  <Paragraphs>150</Paragraphs>
  <Slides>44</Slides>
  <Notes>1</Notes>
  <HiddenSlides>2</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2</vt:i4>
      </vt:variant>
      <vt:variant>
        <vt:lpstr>Slide Titles</vt:lpstr>
      </vt:variant>
      <vt:variant>
        <vt:i4>44</vt:i4>
      </vt:variant>
    </vt:vector>
  </HeadingPairs>
  <TitlesOfParts>
    <vt:vector size="55" baseType="lpstr">
      <vt:lpstr>Aharoni</vt:lpstr>
      <vt:lpstr>Arial</vt:lpstr>
      <vt:lpstr>ArumSans Bd</vt:lpstr>
      <vt:lpstr>ArumSans Bold</vt:lpstr>
      <vt:lpstr>ArumSans Regular</vt:lpstr>
      <vt:lpstr>Calibri</vt:lpstr>
      <vt:lpstr>Verdana</vt:lpstr>
      <vt:lpstr>FIRST, BREAK, LAST slides </vt:lpstr>
      <vt:lpstr>9e PPT design template</vt:lpstr>
      <vt:lpstr>Equation</vt:lpstr>
      <vt:lpstr>MathType 6.0 Equation</vt:lpstr>
      <vt:lpstr>Finance</vt:lpstr>
      <vt:lpstr>Introduction</vt:lpstr>
      <vt:lpstr>Ratio Analysis</vt:lpstr>
      <vt:lpstr>Ratio Analysis Options</vt:lpstr>
      <vt:lpstr>Liquidity Ratios</vt:lpstr>
      <vt:lpstr>Current Ratio</vt:lpstr>
      <vt:lpstr>Quick Ratio</vt:lpstr>
      <vt:lpstr>Cash Ratio</vt:lpstr>
      <vt:lpstr>Asset Management Ratios</vt:lpstr>
      <vt:lpstr>Inventory Management 1</vt:lpstr>
      <vt:lpstr>Inventory Management 2</vt:lpstr>
      <vt:lpstr>Accounts Receivable Management 1</vt:lpstr>
      <vt:lpstr>Accounts Receivable Management 2</vt:lpstr>
      <vt:lpstr>Accounts Payable Management 1</vt:lpstr>
      <vt:lpstr>Accounts Payable Management 2</vt:lpstr>
      <vt:lpstr>Fixed Asset and Working Capital Management 1</vt:lpstr>
      <vt:lpstr>Fixed Asset and Working Capital Management 2</vt:lpstr>
      <vt:lpstr>Total Asset Management 1</vt:lpstr>
      <vt:lpstr>Total Asset Management 2</vt:lpstr>
      <vt:lpstr>Debt Management Ratios</vt:lpstr>
      <vt:lpstr>Debt versus Equity Financing</vt:lpstr>
      <vt:lpstr>Debt Ratio</vt:lpstr>
      <vt:lpstr>Debt-to-Equity Ratio</vt:lpstr>
      <vt:lpstr>Equity Multiplier Ratio</vt:lpstr>
      <vt:lpstr>Times Interest Earned Ratio</vt:lpstr>
      <vt:lpstr>Fixed Charge Coverage Ratio</vt:lpstr>
      <vt:lpstr>Cash Coverage Ratio</vt:lpstr>
      <vt:lpstr>Profitability Ratios</vt:lpstr>
      <vt:lpstr>Profit Margin</vt:lpstr>
      <vt:lpstr>Basic Earnings Power Ratio</vt:lpstr>
      <vt:lpstr>Return on Assets (ROA)</vt:lpstr>
      <vt:lpstr>Return on Equity (ROE)</vt:lpstr>
      <vt:lpstr>Dividend Payout Ratio</vt:lpstr>
      <vt:lpstr>Market Value Ratios</vt:lpstr>
      <vt:lpstr>Market-to-Book Ratio</vt:lpstr>
      <vt:lpstr>Price-Earnings Ratio</vt:lpstr>
      <vt:lpstr>DuPont Analysis</vt:lpstr>
      <vt:lpstr>DuPont System Analysis</vt:lpstr>
      <vt:lpstr>Other Ratios</vt:lpstr>
      <vt:lpstr>Internal and Sustainable Growth Rates</vt:lpstr>
      <vt:lpstr>Time Series and Cross-Sectional Analyses</vt:lpstr>
      <vt:lpstr>Cautions in Using Ratios</vt:lpstr>
      <vt:lpstr>Accessibility Content: Text Alternatives for Images</vt:lpstr>
      <vt:lpstr>DuPont System Analysis Text Alternative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 With 1 of These Slides</dc:title>
  <dc:creator>Hahn, Sandra</dc:creator>
  <cp:lastModifiedBy>Prasanna kumar. Tripathy</cp:lastModifiedBy>
  <cp:revision>457</cp:revision>
  <dcterms:created xsi:type="dcterms:W3CDTF">2017-12-05T17:18:18Z</dcterms:created>
  <dcterms:modified xsi:type="dcterms:W3CDTF">2019-04-10T09:12:08Z</dcterms:modified>
</cp:coreProperties>
</file>