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915" r:id="rId2"/>
  </p:sldMasterIdLst>
  <p:notesMasterIdLst>
    <p:notesMasterId r:id="rId41"/>
  </p:notesMasterIdLst>
  <p:handoutMasterIdLst>
    <p:handoutMasterId r:id="rId42"/>
  </p:handoutMasterIdLst>
  <p:sldIdLst>
    <p:sldId id="273" r:id="rId3"/>
    <p:sldId id="274" r:id="rId4"/>
    <p:sldId id="348" r:id="rId5"/>
    <p:sldId id="349" r:id="rId6"/>
    <p:sldId id="350" r:id="rId7"/>
    <p:sldId id="351" r:id="rId8"/>
    <p:sldId id="352" r:id="rId9"/>
    <p:sldId id="353" r:id="rId10"/>
    <p:sldId id="354" r:id="rId11"/>
    <p:sldId id="355" r:id="rId12"/>
    <p:sldId id="356" r:id="rId13"/>
    <p:sldId id="357" r:id="rId14"/>
    <p:sldId id="358" r:id="rId15"/>
    <p:sldId id="359" r:id="rId16"/>
    <p:sldId id="360" r:id="rId17"/>
    <p:sldId id="361" r:id="rId18"/>
    <p:sldId id="383" r:id="rId19"/>
    <p:sldId id="275" r:id="rId20"/>
    <p:sldId id="363" r:id="rId21"/>
    <p:sldId id="364" r:id="rId22"/>
    <p:sldId id="365" r:id="rId23"/>
    <p:sldId id="366" r:id="rId24"/>
    <p:sldId id="367" r:id="rId25"/>
    <p:sldId id="368" r:id="rId26"/>
    <p:sldId id="369" r:id="rId27"/>
    <p:sldId id="370" r:id="rId28"/>
    <p:sldId id="371" r:id="rId29"/>
    <p:sldId id="372" r:id="rId30"/>
    <p:sldId id="373" r:id="rId31"/>
    <p:sldId id="374" r:id="rId32"/>
    <p:sldId id="375" r:id="rId33"/>
    <p:sldId id="376" r:id="rId34"/>
    <p:sldId id="377" r:id="rId35"/>
    <p:sldId id="378" r:id="rId36"/>
    <p:sldId id="379" r:id="rId37"/>
    <p:sldId id="380" r:id="rId38"/>
    <p:sldId id="381" r:id="rId39"/>
    <p:sldId id="382"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6F32"/>
    <a:srgbClr val="F3FCDD"/>
    <a:srgbClr val="B60000"/>
    <a:srgbClr val="33517D"/>
    <a:srgbClr val="FFFCDD"/>
    <a:srgbClr val="B9CFE4"/>
    <a:srgbClr val="9E2528"/>
    <a:srgbClr val="000000"/>
    <a:srgbClr val="CCE0AD"/>
    <a:srgbClr val="C0D1DE"/>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259" autoAdjust="0"/>
    <p:restoredTop sz="95706" autoAdjust="0"/>
  </p:normalViewPr>
  <p:slideViewPr>
    <p:cSldViewPr>
      <p:cViewPr varScale="1">
        <p:scale>
          <a:sx n="92" d="100"/>
          <a:sy n="92" d="100"/>
        </p:scale>
        <p:origin x="786" y="90"/>
      </p:cViewPr>
      <p:guideLst>
        <p:guide orient="horz" pos="3408"/>
        <p:guide orient="horz" pos="3600"/>
        <p:guide orient="horz" pos="912"/>
        <p:guide orient="horz" pos="3360"/>
        <p:guide pos="5616"/>
        <p:guide pos="4320"/>
      </p:guideLst>
    </p:cSldViewPr>
  </p:slideViewPr>
  <p:outlineViewPr>
    <p:cViewPr>
      <p:scale>
        <a:sx n="33" d="100"/>
        <a:sy n="33" d="100"/>
      </p:scale>
      <p:origin x="0" y="-30642"/>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3" d="100"/>
          <a:sy n="73" d="100"/>
        </p:scale>
        <p:origin x="1992"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 Id="rId4"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4/10/2019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4/10/2019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a:t>
            </a:fld>
            <a:endParaRPr lang="en-US"/>
          </a:p>
        </p:txBody>
      </p:sp>
    </p:spTree>
    <p:extLst>
      <p:ext uri="{BB962C8B-B14F-4D97-AF65-F5344CB8AC3E}">
        <p14:creationId xmlns:p14="http://schemas.microsoft.com/office/powerpoint/2010/main" val="2706450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429000"/>
            <a:ext cx="561594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530" y="4114800"/>
            <a:ext cx="5615940" cy="685800"/>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15602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Rectangle 7"/>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2057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3733800"/>
            <a:ext cx="8229600" cy="2057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0"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700312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9" name="Rectangle 8"/>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28956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1"/>
          </p:nvPr>
        </p:nvSpPr>
        <p:spPr>
          <a:xfrm>
            <a:off x="443625" y="44958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1"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768880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Rectangle 9"/>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256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1"/>
          </p:nvPr>
        </p:nvSpPr>
        <p:spPr>
          <a:xfrm>
            <a:off x="443625" y="383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2"/>
          </p:nvPr>
        </p:nvSpPr>
        <p:spPr>
          <a:xfrm>
            <a:off x="443625" y="510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3"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184327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0" name="Rectangle 9"/>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73152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2170176"/>
            <a:ext cx="8229600" cy="73152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1"/>
          </p:nvPr>
        </p:nvSpPr>
        <p:spPr>
          <a:xfrm>
            <a:off x="443625" y="3044952"/>
            <a:ext cx="8229600" cy="73152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2"/>
          </p:nvPr>
        </p:nvSpPr>
        <p:spPr>
          <a:xfrm>
            <a:off x="443625" y="3919728"/>
            <a:ext cx="8229600" cy="73152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p:cNvSpPr>
            <a:spLocks noGrp="1"/>
          </p:cNvSpPr>
          <p:nvPr>
            <p:ph idx="15"/>
          </p:nvPr>
        </p:nvSpPr>
        <p:spPr>
          <a:xfrm>
            <a:off x="443625" y="4794504"/>
            <a:ext cx="8229600" cy="73152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idx="16"/>
          </p:nvPr>
        </p:nvSpPr>
        <p:spPr>
          <a:xfrm>
            <a:off x="443625" y="5669280"/>
            <a:ext cx="8229600" cy="73152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7"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738232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18288"/>
            <a:ext cx="2895600" cy="329184"/>
          </a:xfrm>
          <a:prstGeom prst="rect">
            <a:avLst/>
          </a:prstGeom>
        </p:spPr>
        <p:txBody>
          <a:bodyPr/>
          <a:lstStyle/>
          <a:p>
            <a:pPr>
              <a:defRPr/>
            </a:pPr>
            <a:fld id="{34476F69-1E9F-4926-8336-8EEE0909F6AF}" type="datetimeFigureOut">
              <a:rPr lang="en-US" smtClean="0"/>
              <a:pPr>
                <a:defRPr/>
              </a:pPr>
              <a:t>4/10/2019</a:t>
            </a:fld>
            <a:endParaRPr lang="en-US" dirty="0"/>
          </a:p>
        </p:txBody>
      </p:sp>
      <p:sp>
        <p:nvSpPr>
          <p:cNvPr id="3" name="Footer Placeholder 2"/>
          <p:cNvSpPr>
            <a:spLocks noGrp="1"/>
          </p:cNvSpPr>
          <p:nvPr>
            <p:ph type="ftr" sz="quarter" idx="11"/>
          </p:nvPr>
        </p:nvSpPr>
        <p:spPr>
          <a:xfrm>
            <a:off x="3429000" y="18288"/>
            <a:ext cx="4114800" cy="329184"/>
          </a:xfrm>
          <a:prstGeom prst="rect">
            <a:avLst/>
          </a:prstGeom>
        </p:spPr>
        <p:txBody>
          <a:bodyPr/>
          <a:lstStyle/>
          <a:p>
            <a:pPr>
              <a:defRPr/>
            </a:pPr>
            <a:endParaRPr lang="en-US" dirty="0"/>
          </a:p>
        </p:txBody>
      </p:sp>
      <p:sp>
        <p:nvSpPr>
          <p:cNvPr id="4" name="Slide Number Placeholder 3"/>
          <p:cNvSpPr>
            <a:spLocks noGrp="1"/>
          </p:cNvSpPr>
          <p:nvPr>
            <p:ph type="sldNum" sz="quarter" idx="12"/>
          </p:nvPr>
        </p:nvSpPr>
        <p:spPr>
          <a:xfrm>
            <a:off x="7620000" y="18288"/>
            <a:ext cx="1066800" cy="329184"/>
          </a:xfrm>
          <a:prstGeom prst="rect">
            <a:avLst/>
          </a:prstGeom>
        </p:spPr>
        <p:txBody>
          <a:bodyPr/>
          <a:lstStyle/>
          <a:p>
            <a:pPr>
              <a:defRPr/>
            </a:pPr>
            <a:fld id="{2DEB382E-9641-48BF-AF1E-7278C657E8F8}" type="slidenum">
              <a:rPr lang="en-US" smtClean="0"/>
              <a:pPr>
                <a:defRPr/>
              </a:pPr>
              <a:t>‹#›</a:t>
            </a:fld>
            <a:endParaRPr lang="en-US" dirty="0"/>
          </a:p>
        </p:txBody>
      </p:sp>
    </p:spTree>
    <p:extLst>
      <p:ext uri="{BB962C8B-B14F-4D97-AF65-F5344CB8AC3E}">
        <p14:creationId xmlns:p14="http://schemas.microsoft.com/office/powerpoint/2010/main" val="7154798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124200" y="3429000"/>
            <a:ext cx="6019800" cy="1752600"/>
          </a:xfrm>
          <a:prstGeom prst="rect">
            <a:avLst/>
          </a:prstGeom>
          <a:solidFill>
            <a:srgbClr val="52525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276600" y="3505200"/>
            <a:ext cx="569976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276600" y="4190999"/>
            <a:ext cx="5699760" cy="914400"/>
          </a:xfrm>
          <a:prstGeom prst="rect">
            <a:avLst/>
          </a:prstGeom>
        </p:spPr>
        <p:txBody>
          <a:bodyPr/>
          <a:lstStyle>
            <a:lvl1pPr marL="0" indent="0" algn="r">
              <a:buNone/>
              <a:defRPr sz="2800" b="0">
                <a:solidFill>
                  <a:schemeClr val="bg1"/>
                </a:solidFill>
                <a:latin typeface="+mj-lt"/>
              </a:defRPr>
            </a:lvl1pPr>
            <a:lvl2pPr marL="457200" indent="0" algn="r">
              <a:buNone/>
              <a:defRPr sz="2400" b="0">
                <a:solidFill>
                  <a:schemeClr val="bg1"/>
                </a:solidFill>
                <a:latin typeface="ArumSans Bd" panose="020B0B04010000020C00" pitchFamily="34" charset="0"/>
              </a:defRPr>
            </a:lvl2pPr>
            <a:lvl3pPr marL="914400" indent="0" algn="r">
              <a:buNone/>
              <a:defRPr sz="2400" b="0">
                <a:solidFill>
                  <a:schemeClr val="bg1"/>
                </a:solidFill>
                <a:latin typeface="ArumSans Bd" panose="020B0B04010000020C00" pitchFamily="34" charset="0"/>
              </a:defRPr>
            </a:lvl3pPr>
            <a:lvl4pPr marL="1371600" indent="0" algn="r">
              <a:buNone/>
              <a:defRPr sz="2400" b="0">
                <a:solidFill>
                  <a:schemeClr val="bg1"/>
                </a:solidFill>
                <a:latin typeface="ArumSans Bd" panose="020B0B04010000020C00" pitchFamily="34" charset="0"/>
              </a:defRPr>
            </a:lvl4pPr>
            <a:lvl5pPr marL="1828800" indent="0" algn="r">
              <a:buNone/>
              <a:defRPr sz="2400" b="0">
                <a:solidFill>
                  <a:schemeClr val="bg1"/>
                </a:solidFill>
                <a:latin typeface="ArumSans Bd" panose="020B0B04010000020C00" pitchFamily="34" charset="0"/>
              </a:defRPr>
            </a:lvl5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10"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spTree>
    <p:extLst>
      <p:ext uri="{BB962C8B-B14F-4D97-AF65-F5344CB8AC3E}">
        <p14:creationId xmlns:p14="http://schemas.microsoft.com/office/powerpoint/2010/main" val="3480686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581400"/>
            <a:ext cx="561594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36828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8335032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Slide Title"/>
          <p:cNvSpPr>
            <a:spLocks noGrp="1"/>
          </p:cNvSpPr>
          <p:nvPr>
            <p:ph type="title"/>
          </p:nvPr>
        </p:nvSpPr>
        <p:spPr>
          <a:xfrm>
            <a:off x="762000" y="152400"/>
            <a:ext cx="7620000" cy="1097280"/>
          </a:xfrm>
          <a:prstGeom prst="rect">
            <a:avLst/>
          </a:prstGeom>
        </p:spPr>
        <p:txBody>
          <a:bodyPr anchor="ctr"/>
          <a:lstStyle>
            <a:lvl1pPr>
              <a:defRPr sz="3600" b="0">
                <a:solidFill>
                  <a:srgbClr val="B60000"/>
                </a:solidFill>
                <a:latin typeface="+mj-lt"/>
                <a:cs typeface="Arial" panose="020B0604020202020204" pitchFamily="34" charset="0"/>
              </a:defRPr>
            </a:lvl1pPr>
          </a:lstStyle>
          <a:p>
            <a:r>
              <a:rPr lang="en-US" dirty="0"/>
              <a:t>Click to edit Master title style</a:t>
            </a:r>
          </a:p>
        </p:txBody>
      </p:sp>
      <p:sp>
        <p:nvSpPr>
          <p:cNvPr id="10" name="Content Placeholder 1"/>
          <p:cNvSpPr>
            <a:spLocks noGrp="1"/>
          </p:cNvSpPr>
          <p:nvPr>
            <p:ph idx="1"/>
          </p:nvPr>
        </p:nvSpPr>
        <p:spPr>
          <a:xfrm>
            <a:off x="457200" y="1447800"/>
            <a:ext cx="8229600" cy="4754880"/>
          </a:xfrm>
          <a:prstGeom prst="rect">
            <a:avLst/>
          </a:prstGeom>
        </p:spPr>
        <p:txBody>
          <a:bodyPr/>
          <a:lstStyle>
            <a:lvl1pPr marL="0" indent="0" algn="l">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lgn="l">
              <a:spcBef>
                <a:spcPts val="1200"/>
              </a:spcBef>
              <a:spcAft>
                <a:spcPts val="600"/>
              </a:spcAft>
              <a:buClr>
                <a:schemeClr val="tx1"/>
              </a:buClr>
              <a:buFont typeface="Arial" panose="020B0604020202020204" pitchFamily="34" charset="0"/>
              <a:buChar char="•"/>
              <a:defRPr sz="2800">
                <a:latin typeface="+mj-lt"/>
                <a:cs typeface="Arial" panose="020B0604020202020204" pitchFamily="34" charset="0"/>
              </a:defRPr>
            </a:lvl2pPr>
            <a:lvl3pPr marL="822960" indent="-274320" algn="l">
              <a:spcBef>
                <a:spcPts val="1200"/>
              </a:spcBef>
              <a:spcAft>
                <a:spcPts val="600"/>
              </a:spcAft>
              <a:buClr>
                <a:schemeClr val="tx1"/>
              </a:buClr>
              <a:buFont typeface="Arial" panose="020B0604020202020204" pitchFamily="34" charset="0"/>
              <a:buChar char="•"/>
              <a:defRPr sz="2400">
                <a:latin typeface="+mj-lt"/>
                <a:cs typeface="Arial" panose="020B0604020202020204" pitchFamily="34" charset="0"/>
              </a:defRPr>
            </a:lvl3pPr>
            <a:lvl4pPr marL="1188720" indent="-274320" algn="l">
              <a:spcBef>
                <a:spcPts val="1200"/>
              </a:spcBef>
              <a:spcAft>
                <a:spcPts val="600"/>
              </a:spcAft>
              <a:buClr>
                <a:schemeClr val="tx1"/>
              </a:buClr>
              <a:buFont typeface="Arial" panose="020B0604020202020204" pitchFamily="34" charset="0"/>
              <a:buChar char="•"/>
              <a:defRPr sz="2000">
                <a:latin typeface="+mj-lt"/>
                <a:cs typeface="Arial" panose="020B0604020202020204" pitchFamily="34" charset="0"/>
              </a:defRPr>
            </a:lvl4pPr>
            <a:lvl5pPr marL="1554480" indent="-228600" algn="l">
              <a:spcBef>
                <a:spcPts val="1200"/>
              </a:spcBef>
              <a:spcAft>
                <a:spcPts val="600"/>
              </a:spcAft>
              <a:buClr>
                <a:schemeClr val="tx1"/>
              </a:buClr>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213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59920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75564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3962400" y="762000"/>
            <a:ext cx="4800600" cy="1143000"/>
          </a:xfrm>
          <a:prstGeom prst="rect">
            <a:avLst/>
          </a:prstGeom>
        </p:spPr>
        <p:txBody>
          <a:bodyPr anchor="t" anchorCtr="0"/>
          <a:lstStyle>
            <a:lvl1pPr algn="r">
              <a:spcBef>
                <a:spcPts val="480"/>
              </a:spcBef>
              <a:defRPr sz="4400" b="1" cap="none">
                <a:solidFill>
                  <a:srgbClr val="0A0A32"/>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Master title style</a:t>
            </a:r>
          </a:p>
        </p:txBody>
      </p:sp>
      <p:sp>
        <p:nvSpPr>
          <p:cNvPr id="3" name="Text Placeholder 1"/>
          <p:cNvSpPr>
            <a:spLocks noGrp="1"/>
          </p:cNvSpPr>
          <p:nvPr>
            <p:ph type="body" idx="1"/>
          </p:nvPr>
        </p:nvSpPr>
        <p:spPr>
          <a:xfrm>
            <a:off x="3962400" y="1493520"/>
            <a:ext cx="4800600" cy="411480"/>
          </a:xfrm>
          <a:prstGeom prst="rect">
            <a:avLst/>
          </a:prstGeom>
        </p:spPr>
        <p:txBody>
          <a:bodyPr anchor="t" anchorCtr="0"/>
          <a:lstStyle>
            <a:lvl1pPr marL="0" indent="0">
              <a:spcBef>
                <a:spcPts val="0"/>
              </a:spcBef>
              <a:buNone/>
              <a:defRPr sz="2400">
                <a:solidFill>
                  <a:srgbClr val="0A0A32"/>
                </a:solidFill>
                <a:latin typeface="Arial" panose="020B0604020202020204" pitchFamily="34" charset="0"/>
                <a:ea typeface="Verdana" panose="020B060403050404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7" name="Content Placeholder 6"/>
          <p:cNvSpPr>
            <a:spLocks noGrp="1"/>
          </p:cNvSpPr>
          <p:nvPr>
            <p:ph sz="quarter" idx="12" hasCustomPrompt="1"/>
          </p:nvPr>
        </p:nvSpPr>
        <p:spPr>
          <a:xfrm>
            <a:off x="3459480" y="2133600"/>
            <a:ext cx="5303520" cy="1188720"/>
          </a:xfrm>
          <a:prstGeom prst="rect">
            <a:avLst/>
          </a:prstGeom>
        </p:spPr>
        <p:txBody>
          <a:bodyPr anchor="t"/>
          <a:lstStyle>
            <a:lvl1pPr algn="ctr">
              <a:defRPr sz="3200" b="1">
                <a:solidFill>
                  <a:srgbClr val="0A0A32"/>
                </a:solidFill>
                <a:latin typeface="Arial" panose="020B0604020202020204" pitchFamily="34" charset="0"/>
                <a:ea typeface="Verdana" panose="020B0604030504040204" pitchFamily="34" charset="0"/>
                <a:cs typeface="Arial" panose="020B060402020202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8"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pic>
        <p:nvPicPr>
          <p:cNvPr id="11"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0" y="2361636"/>
            <a:ext cx="2362200" cy="2134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6"/>
          <p:cNvSpPr>
            <a:spLocks noGrp="1"/>
          </p:cNvSpPr>
          <p:nvPr>
            <p:ph sz="quarter" idx="14" hasCustomPrompt="1"/>
          </p:nvPr>
        </p:nvSpPr>
        <p:spPr>
          <a:xfrm>
            <a:off x="3459480" y="3733800"/>
            <a:ext cx="5303520" cy="548640"/>
          </a:xfrm>
          <a:prstGeom prst="rect">
            <a:avLst/>
          </a:prstGeom>
        </p:spPr>
        <p:txBody>
          <a:bodyPr anchor="t"/>
          <a:lstStyle>
            <a:lvl1pPr algn="ctr">
              <a:defRPr sz="3200" b="1">
                <a:solidFill>
                  <a:srgbClr val="0A0A32"/>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13" name="Content Placeholder 6"/>
          <p:cNvSpPr>
            <a:spLocks noGrp="1"/>
          </p:cNvSpPr>
          <p:nvPr>
            <p:ph sz="quarter" idx="15" hasCustomPrompt="1"/>
          </p:nvPr>
        </p:nvSpPr>
        <p:spPr>
          <a:xfrm>
            <a:off x="3505200" y="4365210"/>
            <a:ext cx="5303520" cy="1691640"/>
          </a:xfrm>
          <a:prstGeom prst="rect">
            <a:avLst/>
          </a:prstGeom>
        </p:spPr>
        <p:txBody>
          <a:bodyPr anchor="t"/>
          <a:lstStyle>
            <a:lvl1pPr algn="ctr">
              <a:defRPr sz="3600" b="1">
                <a:solidFill>
                  <a:srgbClr val="B60000"/>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Tree>
    <p:extLst>
      <p:ext uri="{BB962C8B-B14F-4D97-AF65-F5344CB8AC3E}">
        <p14:creationId xmlns:p14="http://schemas.microsoft.com/office/powerpoint/2010/main" val="3307410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3962400" y="762000"/>
            <a:ext cx="4800600" cy="1143000"/>
          </a:xfrm>
          <a:prstGeom prst="rect">
            <a:avLst/>
          </a:prstGeom>
        </p:spPr>
        <p:txBody>
          <a:bodyPr anchor="t" anchorCtr="0"/>
          <a:lstStyle>
            <a:lvl1pPr algn="r">
              <a:spcBef>
                <a:spcPts val="480"/>
              </a:spcBef>
              <a:defRPr sz="4400" b="1" cap="none">
                <a:solidFill>
                  <a:srgbClr val="0A0A32"/>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Master title style</a:t>
            </a:r>
          </a:p>
        </p:txBody>
      </p:sp>
      <p:sp>
        <p:nvSpPr>
          <p:cNvPr id="3" name="Text Placeholder 1"/>
          <p:cNvSpPr>
            <a:spLocks noGrp="1"/>
          </p:cNvSpPr>
          <p:nvPr>
            <p:ph type="body" idx="1"/>
          </p:nvPr>
        </p:nvSpPr>
        <p:spPr>
          <a:xfrm>
            <a:off x="3962400" y="1493520"/>
            <a:ext cx="4800600" cy="411480"/>
          </a:xfrm>
          <a:prstGeom prst="rect">
            <a:avLst/>
          </a:prstGeom>
        </p:spPr>
        <p:txBody>
          <a:bodyPr anchor="t" anchorCtr="0"/>
          <a:lstStyle>
            <a:lvl1pPr marL="0" indent="0">
              <a:spcBef>
                <a:spcPts val="0"/>
              </a:spcBef>
              <a:buNone/>
              <a:defRPr sz="2400">
                <a:solidFill>
                  <a:srgbClr val="0A0A32"/>
                </a:solidFill>
                <a:latin typeface="Arial" panose="020B0604020202020204" pitchFamily="34" charset="0"/>
                <a:ea typeface="Verdana" panose="020B060403050404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7" name="Content Placeholder 6"/>
          <p:cNvSpPr>
            <a:spLocks noGrp="1"/>
          </p:cNvSpPr>
          <p:nvPr>
            <p:ph sz="quarter" idx="12" hasCustomPrompt="1"/>
          </p:nvPr>
        </p:nvSpPr>
        <p:spPr>
          <a:xfrm>
            <a:off x="3459480" y="2133600"/>
            <a:ext cx="5303520" cy="1188720"/>
          </a:xfrm>
          <a:prstGeom prst="rect">
            <a:avLst/>
          </a:prstGeom>
        </p:spPr>
        <p:txBody>
          <a:bodyPr anchor="t"/>
          <a:lstStyle>
            <a:lvl1pPr algn="ctr">
              <a:defRPr sz="3200" b="1">
                <a:solidFill>
                  <a:srgbClr val="0A0A32"/>
                </a:solidFill>
                <a:latin typeface="Arial" panose="020B0604020202020204" pitchFamily="34" charset="0"/>
                <a:ea typeface="Verdana" panose="020B0604030504040204" pitchFamily="34" charset="0"/>
                <a:cs typeface="Arial" panose="020B060402020202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8"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pic>
        <p:nvPicPr>
          <p:cNvPr id="11"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0" y="2361636"/>
            <a:ext cx="2362200" cy="2134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6"/>
          <p:cNvSpPr>
            <a:spLocks noGrp="1"/>
          </p:cNvSpPr>
          <p:nvPr>
            <p:ph sz="quarter" idx="14" hasCustomPrompt="1"/>
          </p:nvPr>
        </p:nvSpPr>
        <p:spPr>
          <a:xfrm>
            <a:off x="3459480" y="3733800"/>
            <a:ext cx="5303520" cy="548640"/>
          </a:xfrm>
          <a:prstGeom prst="rect">
            <a:avLst/>
          </a:prstGeom>
        </p:spPr>
        <p:txBody>
          <a:bodyPr anchor="t"/>
          <a:lstStyle>
            <a:lvl1pPr algn="ctr">
              <a:defRPr sz="3200" b="1">
                <a:solidFill>
                  <a:srgbClr val="0A0A32"/>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13" name="Content Placeholder 6"/>
          <p:cNvSpPr>
            <a:spLocks noGrp="1"/>
          </p:cNvSpPr>
          <p:nvPr>
            <p:ph sz="quarter" idx="15" hasCustomPrompt="1"/>
          </p:nvPr>
        </p:nvSpPr>
        <p:spPr>
          <a:xfrm>
            <a:off x="3505200" y="4365210"/>
            <a:ext cx="5303520" cy="1691640"/>
          </a:xfrm>
          <a:prstGeom prst="rect">
            <a:avLst/>
          </a:prstGeom>
        </p:spPr>
        <p:txBody>
          <a:bodyPr anchor="t"/>
          <a:lstStyle>
            <a:lvl1pPr algn="ctr">
              <a:defRPr sz="3600" b="1">
                <a:solidFill>
                  <a:srgbClr val="B60000"/>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Tree>
    <p:extLst>
      <p:ext uri="{BB962C8B-B14F-4D97-AF65-F5344CB8AC3E}">
        <p14:creationId xmlns:p14="http://schemas.microsoft.com/office/powerpoint/2010/main" val="2736343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0" name="Rectangle 19"/>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487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8"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4004198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2" name="Title Placeholder 1"/>
          <p:cNvSpPr>
            <a:spLocks noGrp="1"/>
          </p:cNvSpPr>
          <p:nvPr>
            <p:ph type="title"/>
          </p:nvPr>
        </p:nvSpPr>
        <p:spPr>
          <a:xfrm>
            <a:off x="289213" y="152400"/>
            <a:ext cx="8565574" cy="8364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Copyright" descr="©McGraw-Hill Education&#10;"/>
          <p:cNvSpPr txBox="1">
            <a:spLocks/>
          </p:cNvSpPr>
          <p:nvPr userDrawn="1"/>
        </p:nvSpPr>
        <p:spPr>
          <a:xfrm>
            <a:off x="0" y="6705600"/>
            <a:ext cx="155448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©2020 McGraw-Hill Education</a:t>
            </a:r>
          </a:p>
        </p:txBody>
      </p:sp>
      <p:sp>
        <p:nvSpPr>
          <p:cNvPr id="6" name="TextBox 5"/>
          <p:cNvSpPr txBox="1"/>
          <p:nvPr userDrawn="1"/>
        </p:nvSpPr>
        <p:spPr>
          <a:xfrm>
            <a:off x="8503920" y="6477000"/>
            <a:ext cx="640080" cy="182880"/>
          </a:xfrm>
          <a:prstGeom prst="rect">
            <a:avLst/>
          </a:prstGeom>
          <a:noFill/>
        </p:spPr>
        <p:txBody>
          <a:bodyPr wrap="square" rtlCol="0" anchor="ctr">
            <a:noAutofit/>
          </a:bodyPr>
          <a:lstStyle/>
          <a:p>
            <a:pPr algn="r"/>
            <a:r>
              <a:rPr lang="en-US" sz="1200" b="1" dirty="0"/>
              <a:t>2-</a:t>
            </a:r>
            <a:fld id="{D284030D-0224-4BD8-89C1-1614B36E06C2}" type="slidenum">
              <a:rPr lang="en-US" sz="1200" b="1" smtClean="0"/>
              <a:pPr algn="r"/>
              <a:t>‹#›</a:t>
            </a:fld>
            <a:endParaRPr lang="en-US" sz="1200" b="1" dirty="0"/>
          </a:p>
        </p:txBody>
      </p:sp>
    </p:spTree>
    <p:extLst>
      <p:ext uri="{BB962C8B-B14F-4D97-AF65-F5344CB8AC3E}">
        <p14:creationId xmlns:p14="http://schemas.microsoft.com/office/powerpoint/2010/main" val="2511135789"/>
      </p:ext>
    </p:extLst>
  </p:cSld>
  <p:clrMap bg1="lt1" tx1="dk1" bg2="lt2" tx2="dk2" accent1="accent1" accent2="accent2" accent3="accent3" accent4="accent4" accent5="accent5" accent6="accent6" hlink="hlink" folHlink="folHlink"/>
  <p:sldLayoutIdLst>
    <p:sldLayoutId id="2147483922" r:id="rId1"/>
    <p:sldLayoutId id="2147483917" r:id="rId2"/>
    <p:sldLayoutId id="2147483919" r:id="rId3"/>
    <p:sldLayoutId id="2147483920" r:id="rId4"/>
    <p:sldLayoutId id="2147483921" r:id="rId5"/>
    <p:sldLayoutId id="2147483924" r:id="rId6"/>
    <p:sldLayoutId id="2147483918" r:id="rId7"/>
  </p:sldLayoutIdLst>
  <p:hf hdr="0" ftr="0" dt="0"/>
  <p:txStyles>
    <p:titleStyle>
      <a:lvl1pPr algn="l" defTabSz="914400" rtl="0" eaLnBrk="1" latinLnBrk="0" hangingPunct="1">
        <a:spcBef>
          <a:spcPct val="0"/>
        </a:spcBef>
        <a:buNone/>
        <a:defRPr sz="4000" kern="1200" spc="-100" baseline="0">
          <a:solidFill>
            <a:srgbClr val="0B5B7F"/>
          </a:solidFill>
          <a:latin typeface="+mj-lt"/>
          <a:ea typeface="+mj-ea"/>
          <a:cs typeface="Aharoni" pitchFamily="2" charset="-79"/>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32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20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8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6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image" Target="../media/image6.wmf"/><Relationship Id="rId5" Type="http://schemas.openxmlformats.org/officeDocument/2006/relationships/oleObject" Target="../embeddings/oleObject2.bin"/><Relationship Id="rId10" Type="http://schemas.openxmlformats.org/officeDocument/2006/relationships/image" Target="../media/image8.wmf"/><Relationship Id="rId4" Type="http://schemas.openxmlformats.org/officeDocument/2006/relationships/image" Target="../media/image5.wmf"/><Relationship Id="rId9" Type="http://schemas.openxmlformats.org/officeDocument/2006/relationships/oleObject" Target="../embeddings/oleObject4.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0.xml"/><Relationship Id="rId1" Type="http://schemas.openxmlformats.org/officeDocument/2006/relationships/vmlDrawing" Target="../drawings/vmlDrawing2.vml"/><Relationship Id="rId4" Type="http://schemas.openxmlformats.org/officeDocument/2006/relationships/image" Target="../media/image9.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9.xml"/><Relationship Id="rId1" Type="http://schemas.openxmlformats.org/officeDocument/2006/relationships/vmlDrawing" Target="../drawings/vmlDrawing3.vml"/><Relationship Id="rId4" Type="http://schemas.openxmlformats.org/officeDocument/2006/relationships/image" Target="../media/image10.w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i="1" dirty="0"/>
              <a:t>Finance</a:t>
            </a:r>
          </a:p>
        </p:txBody>
      </p:sp>
      <p:sp>
        <p:nvSpPr>
          <p:cNvPr id="15" name="Text Placeholder 2"/>
          <p:cNvSpPr>
            <a:spLocks noGrp="1"/>
          </p:cNvSpPr>
          <p:nvPr>
            <p:ph type="body" idx="1"/>
          </p:nvPr>
        </p:nvSpPr>
        <p:spPr/>
        <p:txBody>
          <a:bodyPr/>
          <a:lstStyle/>
          <a:p>
            <a:r>
              <a:rPr lang="en-US" dirty="0"/>
              <a:t>5th Edition</a:t>
            </a:r>
          </a:p>
        </p:txBody>
      </p:sp>
      <p:sp>
        <p:nvSpPr>
          <p:cNvPr id="14" name="Content Placeholder 3"/>
          <p:cNvSpPr>
            <a:spLocks noGrp="1"/>
          </p:cNvSpPr>
          <p:nvPr>
            <p:ph sz="quarter" idx="12"/>
          </p:nvPr>
        </p:nvSpPr>
        <p:spPr/>
        <p:txBody>
          <a:bodyPr/>
          <a:lstStyle/>
          <a:p>
            <a:r>
              <a:rPr lang="en-US" dirty="0"/>
              <a:t>Cornett, Adair, and Nofsinger</a:t>
            </a:r>
          </a:p>
        </p:txBody>
      </p:sp>
      <p:sp>
        <p:nvSpPr>
          <p:cNvPr id="12" name="Content Placeholder 4"/>
          <p:cNvSpPr>
            <a:spLocks noGrp="1"/>
          </p:cNvSpPr>
          <p:nvPr>
            <p:ph sz="quarter" idx="14"/>
          </p:nvPr>
        </p:nvSpPr>
        <p:spPr/>
        <p:txBody>
          <a:bodyPr/>
          <a:lstStyle/>
          <a:p>
            <a:r>
              <a:rPr lang="en-US" dirty="0"/>
              <a:t>Chapter 2</a:t>
            </a:r>
          </a:p>
        </p:txBody>
      </p:sp>
      <p:sp>
        <p:nvSpPr>
          <p:cNvPr id="13" name="Content Placeholder 5"/>
          <p:cNvSpPr>
            <a:spLocks noGrp="1"/>
          </p:cNvSpPr>
          <p:nvPr>
            <p:ph sz="quarter" idx="15"/>
          </p:nvPr>
        </p:nvSpPr>
        <p:spPr/>
        <p:txBody>
          <a:bodyPr/>
          <a:lstStyle/>
          <a:p>
            <a:r>
              <a:rPr lang="en-US" dirty="0"/>
              <a:t>Reviewing Financial Statements</a:t>
            </a:r>
          </a:p>
        </p:txBody>
      </p:sp>
      <p:sp>
        <p:nvSpPr>
          <p:cNvPr id="11" name="Content Placeholder 6"/>
          <p:cNvSpPr>
            <a:spLocks noGrp="1"/>
          </p:cNvSpPr>
          <p:nvPr>
            <p:ph sz="quarter" idx="13"/>
          </p:nvPr>
        </p:nvSpPr>
        <p:spPr>
          <a:xfrm>
            <a:off x="0" y="6750050"/>
            <a:ext cx="9144000" cy="113030"/>
          </a:xfrm>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414768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Accounting Method for Fixed Asset Depreciation</a:t>
            </a:r>
            <a:endParaRPr lang="en-US" sz="1100" dirty="0"/>
          </a:p>
        </p:txBody>
      </p:sp>
      <p:sp>
        <p:nvSpPr>
          <p:cNvPr id="3" name="Content Placeholder 2"/>
          <p:cNvSpPr>
            <a:spLocks noGrp="1"/>
          </p:cNvSpPr>
          <p:nvPr>
            <p:ph idx="1"/>
          </p:nvPr>
        </p:nvSpPr>
        <p:spPr>
          <a:xfrm>
            <a:off x="443625" y="1295400"/>
            <a:ext cx="8412480" cy="5303520"/>
          </a:xfrm>
        </p:spPr>
        <p:txBody>
          <a:bodyPr/>
          <a:lstStyle/>
          <a:p>
            <a:r>
              <a:rPr lang="en-US" dirty="0"/>
              <a:t>Managers can choose the accounting method they use to record depreciation against their fixed assets.</a:t>
            </a:r>
          </a:p>
          <a:p>
            <a:pPr lvl="1"/>
            <a:r>
              <a:rPr lang="en-US" dirty="0"/>
              <a:t>Straight-line method.</a:t>
            </a:r>
          </a:p>
          <a:p>
            <a:pPr lvl="2"/>
            <a:r>
              <a:rPr lang="en-US" dirty="0"/>
              <a:t>Commonly chosen when reporting income to the firm’s stockholders.</a:t>
            </a:r>
          </a:p>
          <a:p>
            <a:pPr lvl="1"/>
            <a:r>
              <a:rPr lang="en-US" dirty="0"/>
              <a:t>MACRS method.</a:t>
            </a:r>
          </a:p>
          <a:p>
            <a:pPr lvl="2"/>
            <a:r>
              <a:rPr lang="en-US" dirty="0"/>
              <a:t>Typically used when computing taxes, as it accelerates depreciation, resulting in lower taxable income, which leads to lower taxes in the early years of a project’s life.</a:t>
            </a:r>
          </a:p>
        </p:txBody>
      </p:sp>
    </p:spTree>
    <p:extLst>
      <p:ext uri="{BB962C8B-B14F-4D97-AF65-F5344CB8AC3E}">
        <p14:creationId xmlns:p14="http://schemas.microsoft.com/office/powerpoint/2010/main" val="24818830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Net Working Capital</a:t>
            </a:r>
            <a:endParaRPr lang="en-US" sz="1600" dirty="0"/>
          </a:p>
        </p:txBody>
      </p:sp>
      <p:sp>
        <p:nvSpPr>
          <p:cNvPr id="3" name="Content Placeholder 2"/>
          <p:cNvSpPr>
            <a:spLocks noGrp="1"/>
          </p:cNvSpPr>
          <p:nvPr>
            <p:ph idx="1"/>
          </p:nvPr>
        </p:nvSpPr>
        <p:spPr>
          <a:xfrm>
            <a:off x="443625" y="1295400"/>
            <a:ext cx="8412480" cy="5303520"/>
          </a:xfrm>
        </p:spPr>
        <p:txBody>
          <a:bodyPr/>
          <a:lstStyle/>
          <a:p>
            <a:pPr algn="ctr"/>
            <a:r>
              <a:rPr lang="en-US" b="1" dirty="0"/>
              <a:t>Net Working Capital </a:t>
            </a:r>
            <a:r>
              <a:rPr lang="en-US" dirty="0"/>
              <a:t>= </a:t>
            </a:r>
          </a:p>
          <a:p>
            <a:pPr algn="ctr"/>
            <a:r>
              <a:rPr lang="en-US" dirty="0"/>
              <a:t>Current assets − Current liabilities</a:t>
            </a:r>
          </a:p>
          <a:p>
            <a:pPr>
              <a:spcBef>
                <a:spcPts val="3600"/>
              </a:spcBef>
            </a:pPr>
            <a:r>
              <a:rPr lang="en-US" dirty="0"/>
              <a:t>Net working capital is measure of the firm’s ability to pay obligations as they come due.</a:t>
            </a:r>
          </a:p>
          <a:p>
            <a:pPr>
              <a:spcBef>
                <a:spcPts val="1800"/>
              </a:spcBef>
            </a:pPr>
            <a:r>
              <a:rPr lang="en-US" dirty="0"/>
              <a:t>Healthy firms have positive net working capital values.</a:t>
            </a:r>
          </a:p>
        </p:txBody>
      </p:sp>
    </p:spTree>
    <p:extLst>
      <p:ext uri="{BB962C8B-B14F-4D97-AF65-F5344CB8AC3E}">
        <p14:creationId xmlns:p14="http://schemas.microsoft.com/office/powerpoint/2010/main" val="39338501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Liquidity</a:t>
            </a:r>
            <a:r>
              <a:rPr lang="en-US" sz="1500" dirty="0"/>
              <a:t> 1</a:t>
            </a:r>
          </a:p>
        </p:txBody>
      </p:sp>
      <p:sp>
        <p:nvSpPr>
          <p:cNvPr id="3" name="Content Placeholder 2"/>
          <p:cNvSpPr>
            <a:spLocks noGrp="1"/>
          </p:cNvSpPr>
          <p:nvPr>
            <p:ph idx="1"/>
          </p:nvPr>
        </p:nvSpPr>
        <p:spPr>
          <a:xfrm>
            <a:off x="443625" y="1295400"/>
            <a:ext cx="8412480" cy="5303520"/>
          </a:xfrm>
        </p:spPr>
        <p:txBody>
          <a:bodyPr/>
          <a:lstStyle/>
          <a:p>
            <a:r>
              <a:rPr lang="en-US" b="1" dirty="0"/>
              <a:t>Liquidity</a:t>
            </a:r>
            <a:r>
              <a:rPr lang="en-US" dirty="0"/>
              <a:t> refers to two dimensions.</a:t>
            </a:r>
          </a:p>
          <a:p>
            <a:pPr lvl="1"/>
            <a:r>
              <a:rPr lang="en-US" dirty="0"/>
              <a:t>Ease with which the firm can convert an asset to cash.</a:t>
            </a:r>
          </a:p>
          <a:p>
            <a:pPr lvl="1"/>
            <a:r>
              <a:rPr lang="en-US" dirty="0"/>
              <a:t>Degree to which such a conversation takes place at a fair market value.</a:t>
            </a:r>
          </a:p>
          <a:p>
            <a:r>
              <a:rPr lang="en-US" b="1" dirty="0"/>
              <a:t>Current assets </a:t>
            </a:r>
            <a:r>
              <a:rPr lang="en-US" dirty="0"/>
              <a:t>remain relatively liquid.</a:t>
            </a:r>
          </a:p>
          <a:p>
            <a:pPr lvl="1"/>
            <a:r>
              <a:rPr lang="en-US" dirty="0"/>
              <a:t>For example, cash.</a:t>
            </a:r>
          </a:p>
          <a:p>
            <a:r>
              <a:rPr lang="en-US" b="1" dirty="0"/>
              <a:t>Fixed assets </a:t>
            </a:r>
            <a:r>
              <a:rPr lang="en-US" dirty="0"/>
              <a:t>remain relatively illiquid.</a:t>
            </a:r>
          </a:p>
          <a:p>
            <a:pPr lvl="1"/>
            <a:r>
              <a:rPr lang="en-US" dirty="0"/>
              <a:t>For example, buildings and equipment.</a:t>
            </a:r>
          </a:p>
        </p:txBody>
      </p:sp>
    </p:spTree>
    <p:extLst>
      <p:ext uri="{BB962C8B-B14F-4D97-AF65-F5344CB8AC3E}">
        <p14:creationId xmlns:p14="http://schemas.microsoft.com/office/powerpoint/2010/main" val="40544335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Liquidity</a:t>
            </a:r>
            <a:r>
              <a:rPr lang="en-US" sz="1500" dirty="0"/>
              <a:t> 2</a:t>
            </a:r>
          </a:p>
        </p:txBody>
      </p:sp>
      <p:sp>
        <p:nvSpPr>
          <p:cNvPr id="3" name="Content Placeholder 2"/>
          <p:cNvSpPr>
            <a:spLocks noGrp="1"/>
          </p:cNvSpPr>
          <p:nvPr>
            <p:ph idx="1"/>
          </p:nvPr>
        </p:nvSpPr>
        <p:spPr>
          <a:xfrm>
            <a:off x="443625" y="1295400"/>
            <a:ext cx="8412480" cy="5303520"/>
          </a:xfrm>
        </p:spPr>
        <p:txBody>
          <a:bodyPr/>
          <a:lstStyle/>
          <a:p>
            <a:r>
              <a:rPr lang="en-US" dirty="0"/>
              <a:t>Liquidity is double-edged sword.</a:t>
            </a:r>
          </a:p>
          <a:p>
            <a:pPr lvl="1"/>
            <a:r>
              <a:rPr lang="en-US" dirty="0"/>
              <a:t>The good?</a:t>
            </a:r>
          </a:p>
          <a:p>
            <a:pPr lvl="2"/>
            <a:r>
              <a:rPr lang="en-US" dirty="0"/>
              <a:t>The more liquid assets a firm holds, the less likely the firm will be to experience financial distress.</a:t>
            </a:r>
          </a:p>
          <a:p>
            <a:pPr lvl="1"/>
            <a:r>
              <a:rPr lang="en-US" dirty="0"/>
              <a:t>The bad?</a:t>
            </a:r>
          </a:p>
          <a:p>
            <a:pPr lvl="2"/>
            <a:r>
              <a:rPr lang="en-US" dirty="0"/>
              <a:t>Liquid assets generate little or no profits for a firm.</a:t>
            </a:r>
          </a:p>
          <a:p>
            <a:pPr>
              <a:spcBef>
                <a:spcPts val="3600"/>
              </a:spcBef>
            </a:pPr>
            <a:r>
              <a:rPr lang="en-US" dirty="0"/>
              <a:t>Managers must carefully consider this trade-off.</a:t>
            </a:r>
          </a:p>
        </p:txBody>
      </p:sp>
    </p:spTree>
    <p:extLst>
      <p:ext uri="{BB962C8B-B14F-4D97-AF65-F5344CB8AC3E}">
        <p14:creationId xmlns:p14="http://schemas.microsoft.com/office/powerpoint/2010/main" val="33329073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Debt versus Equity Financing</a:t>
            </a:r>
            <a:endParaRPr lang="en-US" sz="1500" dirty="0"/>
          </a:p>
        </p:txBody>
      </p:sp>
      <p:sp>
        <p:nvSpPr>
          <p:cNvPr id="3" name="Content Placeholder 2"/>
          <p:cNvSpPr>
            <a:spLocks noGrp="1"/>
          </p:cNvSpPr>
          <p:nvPr>
            <p:ph idx="1"/>
          </p:nvPr>
        </p:nvSpPr>
        <p:spPr>
          <a:xfrm>
            <a:off x="443625" y="1295400"/>
            <a:ext cx="8412480" cy="5303520"/>
          </a:xfrm>
        </p:spPr>
        <p:txBody>
          <a:bodyPr/>
          <a:lstStyle/>
          <a:p>
            <a:r>
              <a:rPr lang="en-US" b="1" dirty="0"/>
              <a:t>Financial leverage </a:t>
            </a:r>
            <a:r>
              <a:rPr lang="en-US" dirty="0"/>
              <a:t>refers to the extent to which a firm chooses to finance its ventures or assets by issuing debt securities.</a:t>
            </a:r>
          </a:p>
          <a:p>
            <a:pPr lvl="1"/>
            <a:r>
              <a:rPr lang="en-US" dirty="0"/>
              <a:t>Magnifies gains and losses.</a:t>
            </a:r>
          </a:p>
          <a:p>
            <a:pPr lvl="2"/>
            <a:r>
              <a:rPr lang="en-US" dirty="0"/>
              <a:t>Debt holders have a fixed claim on firm’s cash flows (interest paid on securities and principal repayments).</a:t>
            </a:r>
          </a:p>
          <a:p>
            <a:pPr lvl="2"/>
            <a:r>
              <a:rPr lang="en-US" dirty="0"/>
              <a:t>Stockholders claim any cash flows left after debt holders are paid.</a:t>
            </a:r>
          </a:p>
          <a:p>
            <a:pPr lvl="1"/>
            <a:r>
              <a:rPr lang="en-US" dirty="0"/>
              <a:t>Choice of firm’s </a:t>
            </a:r>
            <a:r>
              <a:rPr lang="en-US" b="1" dirty="0"/>
              <a:t>capital structure </a:t>
            </a:r>
            <a:r>
              <a:rPr lang="en-US" dirty="0"/>
              <a:t>represents management’s risk and return preference.</a:t>
            </a:r>
          </a:p>
        </p:txBody>
      </p:sp>
    </p:spTree>
    <p:extLst>
      <p:ext uri="{BB962C8B-B14F-4D97-AF65-F5344CB8AC3E}">
        <p14:creationId xmlns:p14="http://schemas.microsoft.com/office/powerpoint/2010/main" val="25643400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Book Value versus Market Value</a:t>
            </a:r>
            <a:endParaRPr lang="en-US" sz="1500" dirty="0"/>
          </a:p>
        </p:txBody>
      </p:sp>
      <p:sp>
        <p:nvSpPr>
          <p:cNvPr id="3" name="Content Placeholder 2"/>
          <p:cNvSpPr>
            <a:spLocks noGrp="1"/>
          </p:cNvSpPr>
          <p:nvPr>
            <p:ph idx="1"/>
          </p:nvPr>
        </p:nvSpPr>
        <p:spPr>
          <a:xfrm>
            <a:off x="443625" y="1295400"/>
            <a:ext cx="8412480" cy="5303520"/>
          </a:xfrm>
        </p:spPr>
        <p:txBody>
          <a:bodyPr/>
          <a:lstStyle/>
          <a:p>
            <a:r>
              <a:rPr lang="en-US" dirty="0"/>
              <a:t>In many cases, book values differ widely from market values.</a:t>
            </a:r>
          </a:p>
          <a:p>
            <a:pPr lvl="1"/>
            <a:r>
              <a:rPr lang="en-US" dirty="0"/>
              <a:t>The </a:t>
            </a:r>
            <a:r>
              <a:rPr lang="en-US" b="1" dirty="0"/>
              <a:t>book (or historical cost) value </a:t>
            </a:r>
            <a:r>
              <a:rPr lang="en-US" dirty="0"/>
              <a:t>is the amount the firm paid for the assets.</a:t>
            </a:r>
          </a:p>
          <a:p>
            <a:pPr lvl="2"/>
            <a:r>
              <a:rPr lang="en-US" dirty="0"/>
              <a:t>Under GAAP, assets appear on the balance sheet at what the firm paid for them, regardless of what those assets might be worth today if the firm were to sell them.</a:t>
            </a:r>
          </a:p>
          <a:p>
            <a:pPr lvl="1"/>
            <a:r>
              <a:rPr lang="en-US" dirty="0"/>
              <a:t>The </a:t>
            </a:r>
            <a:r>
              <a:rPr lang="en-US" b="1" dirty="0"/>
              <a:t>market value </a:t>
            </a:r>
            <a:r>
              <a:rPr lang="en-US" dirty="0"/>
              <a:t>is the amount the firm would get if it sold the assets.</a:t>
            </a:r>
          </a:p>
        </p:txBody>
      </p:sp>
    </p:spTree>
    <p:extLst>
      <p:ext uri="{BB962C8B-B14F-4D97-AF65-F5344CB8AC3E}">
        <p14:creationId xmlns:p14="http://schemas.microsoft.com/office/powerpoint/2010/main" val="32044058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Income Statement</a:t>
            </a:r>
            <a:endParaRPr lang="en-US" sz="1500" dirty="0"/>
          </a:p>
        </p:txBody>
      </p:sp>
      <p:sp>
        <p:nvSpPr>
          <p:cNvPr id="3" name="Content Placeholder 2"/>
          <p:cNvSpPr>
            <a:spLocks noGrp="1"/>
          </p:cNvSpPr>
          <p:nvPr>
            <p:ph idx="1"/>
          </p:nvPr>
        </p:nvSpPr>
        <p:spPr>
          <a:xfrm>
            <a:off x="443625" y="1295400"/>
            <a:ext cx="8412480" cy="5303520"/>
          </a:xfrm>
        </p:spPr>
        <p:txBody>
          <a:bodyPr/>
          <a:lstStyle/>
          <a:p>
            <a:r>
              <a:rPr lang="en-US" dirty="0"/>
              <a:t>The </a:t>
            </a:r>
            <a:r>
              <a:rPr lang="en-US" b="1" dirty="0"/>
              <a:t>income statement </a:t>
            </a:r>
            <a:r>
              <a:rPr lang="en-US" dirty="0"/>
              <a:t>shows the total revenues that a firm earns and the total expenses the firm incurs to generate those revenues over a specific period of time.</a:t>
            </a:r>
          </a:p>
          <a:p>
            <a:pPr lvl="1"/>
            <a:r>
              <a:rPr lang="en-US" dirty="0"/>
              <a:t>The top part of the income statement reports the firm’s operating income.</a:t>
            </a:r>
          </a:p>
          <a:p>
            <a:pPr lvl="1"/>
            <a:r>
              <a:rPr lang="en-US" dirty="0"/>
              <a:t>The bottom part of the income statement summarizes the firm’s financial and tax structure.</a:t>
            </a:r>
          </a:p>
        </p:txBody>
      </p:sp>
    </p:spTree>
    <p:extLst>
      <p:ext uri="{BB962C8B-B14F-4D97-AF65-F5344CB8AC3E}">
        <p14:creationId xmlns:p14="http://schemas.microsoft.com/office/powerpoint/2010/main" val="15694254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Income Statement Structure</a:t>
            </a:r>
          </a:p>
        </p:txBody>
      </p:sp>
      <p:sp>
        <p:nvSpPr>
          <p:cNvPr id="3" name="Content Placeholder 2"/>
          <p:cNvSpPr>
            <a:spLocks noGrp="1"/>
          </p:cNvSpPr>
          <p:nvPr>
            <p:ph idx="1"/>
          </p:nvPr>
        </p:nvSpPr>
        <p:spPr>
          <a:xfrm>
            <a:off x="6874904" y="1234440"/>
            <a:ext cx="1737360" cy="365760"/>
          </a:xfrm>
        </p:spPr>
        <p:txBody>
          <a:bodyPr/>
          <a:lstStyle/>
          <a:p>
            <a:r>
              <a:rPr lang="en-US" sz="2000" b="1" dirty="0">
                <a:solidFill>
                  <a:srgbClr val="33517D"/>
                </a:solidFill>
              </a:rPr>
              <a:t>FIGURE 2.2</a:t>
            </a:r>
            <a:endParaRPr lang="en-US" sz="2000" dirty="0">
              <a:solidFill>
                <a:srgbClr val="33517D"/>
              </a:solidFill>
            </a:endParaRPr>
          </a:p>
        </p:txBody>
      </p:sp>
      <p:sp>
        <p:nvSpPr>
          <p:cNvPr id="4" name="Content Placeholder 3"/>
          <p:cNvSpPr>
            <a:spLocks noGrp="1"/>
          </p:cNvSpPr>
          <p:nvPr>
            <p:ph idx="10"/>
          </p:nvPr>
        </p:nvSpPr>
        <p:spPr>
          <a:xfrm>
            <a:off x="6248400" y="1706880"/>
            <a:ext cx="2363864" cy="756140"/>
          </a:xfrm>
        </p:spPr>
        <p:txBody>
          <a:bodyPr/>
          <a:lstStyle/>
          <a:p>
            <a:r>
              <a:rPr lang="en-US" sz="2000" b="1" dirty="0"/>
              <a:t>The Basic Income</a:t>
            </a:r>
            <a:br>
              <a:rPr lang="en-US" sz="2000" b="1" dirty="0"/>
            </a:br>
            <a:r>
              <a:rPr lang="en-US" sz="2000" b="1" dirty="0"/>
              <a:t>Statement</a:t>
            </a:r>
            <a:endParaRPr lang="en-US" sz="2000" dirty="0"/>
          </a:p>
        </p:txBody>
      </p:sp>
      <p:sp>
        <p:nvSpPr>
          <p:cNvPr id="5" name="Content Placeholder 4"/>
          <p:cNvSpPr>
            <a:spLocks noGrp="1"/>
          </p:cNvSpPr>
          <p:nvPr>
            <p:ph idx="11"/>
          </p:nvPr>
        </p:nvSpPr>
        <p:spPr>
          <a:xfrm>
            <a:off x="443624" y="1706880"/>
            <a:ext cx="8321040" cy="4617720"/>
          </a:xfrm>
          <a:ln w="38100">
            <a:solidFill>
              <a:srgbClr val="F36F32"/>
            </a:solidFill>
          </a:ln>
        </p:spPr>
        <p:txBody>
          <a:bodyPr/>
          <a:lstStyle/>
          <a:p>
            <a:pPr marL="182880">
              <a:spcBef>
                <a:spcPts val="300"/>
              </a:spcBef>
              <a:spcAft>
                <a:spcPts val="0"/>
              </a:spcAft>
            </a:pPr>
            <a:r>
              <a:rPr lang="en-US" sz="1800" dirty="0"/>
              <a:t>Net sales</a:t>
            </a:r>
          </a:p>
          <a:p>
            <a:pPr marL="182880">
              <a:spcBef>
                <a:spcPts val="300"/>
              </a:spcBef>
              <a:spcAft>
                <a:spcPts val="0"/>
              </a:spcAft>
            </a:pPr>
            <a:r>
              <a:rPr lang="en-US" sz="1800" dirty="0"/>
              <a:t>Less: Cost of goods sold</a:t>
            </a:r>
          </a:p>
          <a:p>
            <a:pPr marL="182880">
              <a:spcBef>
                <a:spcPts val="300"/>
              </a:spcBef>
              <a:spcAft>
                <a:spcPts val="0"/>
              </a:spcAft>
            </a:pPr>
            <a:r>
              <a:rPr lang="en-US" sz="1800" dirty="0"/>
              <a:t>Gross profits</a:t>
            </a:r>
          </a:p>
          <a:p>
            <a:pPr marL="182880">
              <a:spcBef>
                <a:spcPts val="300"/>
              </a:spcBef>
              <a:spcAft>
                <a:spcPts val="0"/>
              </a:spcAft>
            </a:pPr>
            <a:r>
              <a:rPr lang="en-US" sz="1800" dirty="0"/>
              <a:t>Less: Other operating expenses</a:t>
            </a:r>
          </a:p>
          <a:p>
            <a:pPr marL="822960">
              <a:spcBef>
                <a:spcPts val="300"/>
              </a:spcBef>
              <a:spcAft>
                <a:spcPts val="0"/>
              </a:spcAft>
            </a:pPr>
            <a:r>
              <a:rPr lang="en-US" sz="1800" dirty="0"/>
              <a:t>Earnings before interest, taxes,</a:t>
            </a:r>
            <a:br>
              <a:rPr lang="en-US" sz="1800" dirty="0"/>
            </a:br>
            <a:r>
              <a:rPr lang="en-US" sz="1800" dirty="0"/>
              <a:t>depreciation, and amortization (EBITDA)</a:t>
            </a:r>
          </a:p>
          <a:p>
            <a:pPr marL="182880">
              <a:spcBef>
                <a:spcPts val="300"/>
              </a:spcBef>
              <a:spcAft>
                <a:spcPts val="0"/>
              </a:spcAft>
            </a:pPr>
            <a:r>
              <a:rPr lang="en-US" sz="1800" dirty="0"/>
              <a:t>Less: Depreciation and amortization</a:t>
            </a:r>
          </a:p>
          <a:p>
            <a:pPr marL="182880">
              <a:spcBef>
                <a:spcPts val="300"/>
              </a:spcBef>
              <a:spcAft>
                <a:spcPts val="0"/>
              </a:spcAft>
            </a:pPr>
            <a:r>
              <a:rPr lang="en-US" sz="1800" dirty="0"/>
              <a:t>Earnings before interest and taxes (EBIT)</a:t>
            </a:r>
          </a:p>
          <a:p>
            <a:pPr marL="182880">
              <a:spcBef>
                <a:spcPts val="1200"/>
              </a:spcBef>
              <a:spcAft>
                <a:spcPts val="0"/>
              </a:spcAft>
            </a:pPr>
            <a:r>
              <a:rPr lang="en-US" sz="1800" dirty="0"/>
              <a:t>Less: Interest</a:t>
            </a:r>
          </a:p>
          <a:p>
            <a:pPr marL="182880">
              <a:spcBef>
                <a:spcPts val="300"/>
              </a:spcBef>
              <a:spcAft>
                <a:spcPts val="0"/>
              </a:spcAft>
            </a:pPr>
            <a:r>
              <a:rPr lang="en-US" sz="1800" dirty="0"/>
              <a:t>Earnings before taxes (EBT)</a:t>
            </a:r>
          </a:p>
          <a:p>
            <a:pPr marL="182880">
              <a:spcBef>
                <a:spcPts val="300"/>
              </a:spcBef>
              <a:spcAft>
                <a:spcPts val="0"/>
              </a:spcAft>
            </a:pPr>
            <a:r>
              <a:rPr lang="en-US" sz="1800" dirty="0"/>
              <a:t>Less: Taxes</a:t>
            </a:r>
          </a:p>
          <a:p>
            <a:pPr marL="182880">
              <a:spcBef>
                <a:spcPts val="1200"/>
              </a:spcBef>
              <a:spcAft>
                <a:spcPts val="0"/>
              </a:spcAft>
            </a:pPr>
            <a:r>
              <a:rPr lang="en-US" sz="1800" dirty="0"/>
              <a:t>Net income before preferred dividends</a:t>
            </a:r>
          </a:p>
          <a:p>
            <a:pPr marL="182880">
              <a:spcBef>
                <a:spcPts val="300"/>
              </a:spcBef>
              <a:spcAft>
                <a:spcPts val="0"/>
              </a:spcAft>
            </a:pPr>
            <a:r>
              <a:rPr lang="en-US" sz="1800" dirty="0"/>
              <a:t>Less: Preferred stock dividends</a:t>
            </a:r>
          </a:p>
          <a:p>
            <a:pPr marL="182880">
              <a:spcBef>
                <a:spcPts val="300"/>
              </a:spcBef>
              <a:spcAft>
                <a:spcPts val="0"/>
              </a:spcAft>
            </a:pPr>
            <a:r>
              <a:rPr lang="en-US" sz="1800" dirty="0"/>
              <a:t>Net income available to common stockholders</a:t>
            </a:r>
          </a:p>
        </p:txBody>
      </p:sp>
      <p:sp>
        <p:nvSpPr>
          <p:cNvPr id="11" name="Right Bracket 5"/>
          <p:cNvSpPr/>
          <p:nvPr/>
        </p:nvSpPr>
        <p:spPr>
          <a:xfrm>
            <a:off x="5288280" y="1859280"/>
            <a:ext cx="274320" cy="2377440"/>
          </a:xfrm>
          <a:prstGeom prst="rightBracket">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Content Placeholder 6"/>
          <p:cNvSpPr>
            <a:spLocks noGrp="1"/>
          </p:cNvSpPr>
          <p:nvPr>
            <p:ph idx="12"/>
          </p:nvPr>
        </p:nvSpPr>
        <p:spPr>
          <a:xfrm>
            <a:off x="5715000" y="2865120"/>
            <a:ext cx="2667000" cy="365760"/>
          </a:xfrm>
        </p:spPr>
        <p:txBody>
          <a:bodyPr/>
          <a:lstStyle/>
          <a:p>
            <a:r>
              <a:rPr lang="en-US" sz="1600" dirty="0"/>
              <a:t>Operating income</a:t>
            </a:r>
          </a:p>
        </p:txBody>
      </p:sp>
      <p:sp>
        <p:nvSpPr>
          <p:cNvPr id="12" name="Right Bracket 7"/>
          <p:cNvSpPr/>
          <p:nvPr/>
        </p:nvSpPr>
        <p:spPr>
          <a:xfrm>
            <a:off x="5288280" y="4389120"/>
            <a:ext cx="274320" cy="822960"/>
          </a:xfrm>
          <a:prstGeom prst="rightBracket">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Content Placeholder 8"/>
          <p:cNvSpPr>
            <a:spLocks noGrp="1"/>
          </p:cNvSpPr>
          <p:nvPr>
            <p:ph idx="15"/>
          </p:nvPr>
        </p:nvSpPr>
        <p:spPr>
          <a:xfrm>
            <a:off x="5715000" y="4530436"/>
            <a:ext cx="2667000" cy="594360"/>
          </a:xfrm>
        </p:spPr>
        <p:txBody>
          <a:bodyPr/>
          <a:lstStyle/>
          <a:p>
            <a:r>
              <a:rPr lang="en-US" sz="1600" dirty="0"/>
              <a:t>Financing and tax considerations</a:t>
            </a:r>
          </a:p>
        </p:txBody>
      </p:sp>
    </p:spTree>
    <p:extLst>
      <p:ext uri="{BB962C8B-B14F-4D97-AF65-F5344CB8AC3E}">
        <p14:creationId xmlns:p14="http://schemas.microsoft.com/office/powerpoint/2010/main" val="20664294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DPH Tree Farm Income Statement</a:t>
            </a:r>
          </a:p>
        </p:txBody>
      </p:sp>
      <p:sp>
        <p:nvSpPr>
          <p:cNvPr id="3" name="Content Placeholder 2"/>
          <p:cNvSpPr>
            <a:spLocks noGrp="1"/>
          </p:cNvSpPr>
          <p:nvPr>
            <p:ph idx="1"/>
          </p:nvPr>
        </p:nvSpPr>
        <p:spPr>
          <a:xfrm>
            <a:off x="685800" y="1097280"/>
            <a:ext cx="7772400" cy="274320"/>
          </a:xfrm>
        </p:spPr>
        <p:txBody>
          <a:bodyPr/>
          <a:lstStyle/>
          <a:p>
            <a:r>
              <a:rPr lang="en-US" sz="1400" b="1" dirty="0">
                <a:solidFill>
                  <a:srgbClr val="9E2528"/>
                </a:solidFill>
              </a:rPr>
              <a:t>TABLE 2.2</a:t>
            </a:r>
            <a:r>
              <a:rPr lang="en-US" sz="1400" b="1" dirty="0">
                <a:solidFill>
                  <a:srgbClr val="000000"/>
                </a:solidFill>
              </a:rPr>
              <a:t> Income Statement for DPH Tree Farm, Inc.</a:t>
            </a:r>
            <a:endParaRPr lang="en-US" sz="1400" dirty="0">
              <a:solidFill>
                <a:srgbClr val="000000"/>
              </a:solidFill>
            </a:endParaRPr>
          </a:p>
        </p:txBody>
      </p:sp>
      <p:sp>
        <p:nvSpPr>
          <p:cNvPr id="4" name="Content Placeholder 3"/>
          <p:cNvSpPr>
            <a:spLocks noGrp="1"/>
          </p:cNvSpPr>
          <p:nvPr>
            <p:ph idx="10"/>
          </p:nvPr>
        </p:nvSpPr>
        <p:spPr>
          <a:xfrm>
            <a:off x="685800" y="1371600"/>
            <a:ext cx="7772400" cy="640080"/>
          </a:xfrm>
          <a:solidFill>
            <a:srgbClr val="B9CFE4"/>
          </a:solidFill>
        </p:spPr>
        <p:txBody>
          <a:bodyPr/>
          <a:lstStyle/>
          <a:p>
            <a:pPr algn="ctr"/>
            <a:r>
              <a:rPr lang="en-US" sz="1200" b="1" dirty="0"/>
              <a:t>DPH TREE FARM, INC.</a:t>
            </a:r>
            <a:br>
              <a:rPr lang="en-US" sz="1200" b="1" dirty="0"/>
            </a:br>
            <a:r>
              <a:rPr lang="en-US" sz="1200" b="1" dirty="0"/>
              <a:t>Income Statement Balance Sheet as of December 31, 2021 and 2020</a:t>
            </a:r>
            <a:br>
              <a:rPr lang="en-US" sz="1200" b="1" dirty="0"/>
            </a:br>
            <a:r>
              <a:rPr lang="en-US" sz="1200" b="1" dirty="0"/>
              <a:t>(in millions of dollars)</a:t>
            </a:r>
            <a:endParaRPr lang="en-US" sz="1200" dirty="0"/>
          </a:p>
        </p:txBody>
      </p:sp>
      <p:graphicFrame>
        <p:nvGraphicFramePr>
          <p:cNvPr id="8" name="Table 4"/>
          <p:cNvGraphicFramePr>
            <a:graphicFrameLocks noGrp="1"/>
          </p:cNvGraphicFramePr>
          <p:nvPr>
            <p:ph idx="11"/>
            <p:extLst>
              <p:ext uri="{D42A27DB-BD31-4B8C-83A1-F6EECF244321}">
                <p14:modId xmlns:p14="http://schemas.microsoft.com/office/powerpoint/2010/main" val="2117894704"/>
              </p:ext>
            </p:extLst>
          </p:nvPr>
        </p:nvGraphicFramePr>
        <p:xfrm>
          <a:off x="685800" y="2020824"/>
          <a:ext cx="7772400" cy="4608576"/>
        </p:xfrm>
        <a:graphic>
          <a:graphicData uri="http://schemas.openxmlformats.org/drawingml/2006/table">
            <a:tbl>
              <a:tblPr firstRow="1" bandRow="1">
                <a:tableStyleId>{5C22544A-7EE6-4342-B048-85BDC9FD1C3A}</a:tableStyleId>
              </a:tblPr>
              <a:tblGrid>
                <a:gridCol w="5577840">
                  <a:extLst>
                    <a:ext uri="{9D8B030D-6E8A-4147-A177-3AD203B41FA5}">
                      <a16:colId xmlns:a16="http://schemas.microsoft.com/office/drawing/2014/main" val="4256113120"/>
                    </a:ext>
                  </a:extLst>
                </a:gridCol>
                <a:gridCol w="1097280">
                  <a:extLst>
                    <a:ext uri="{9D8B030D-6E8A-4147-A177-3AD203B41FA5}">
                      <a16:colId xmlns:a16="http://schemas.microsoft.com/office/drawing/2014/main" val="3676344326"/>
                    </a:ext>
                  </a:extLst>
                </a:gridCol>
                <a:gridCol w="1097280">
                  <a:extLst>
                    <a:ext uri="{9D8B030D-6E8A-4147-A177-3AD203B41FA5}">
                      <a16:colId xmlns:a16="http://schemas.microsoft.com/office/drawing/2014/main" val="647387280"/>
                    </a:ext>
                  </a:extLst>
                </a:gridCol>
              </a:tblGrid>
              <a:tr h="182880">
                <a:tc>
                  <a:txBody>
                    <a:bodyPr/>
                    <a:lstStyle/>
                    <a:p>
                      <a:endParaRPr lang="en-US" sz="1200" dirty="0">
                        <a:solidFill>
                          <a:schemeClr val="tx1"/>
                        </a:solidFill>
                      </a:endParaRPr>
                    </a:p>
                  </a:txBody>
                  <a:tcPr marT="18288" marB="18288">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CD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i="0" u="sng" strike="noStrike" kern="1200" baseline="0" dirty="0">
                          <a:solidFill>
                            <a:schemeClr val="tx1"/>
                          </a:solidFill>
                          <a:latin typeface="+mn-lt"/>
                          <a:ea typeface="+mn-ea"/>
                          <a:cs typeface="+mn-cs"/>
                        </a:rPr>
                        <a:t>2021</a:t>
                      </a:r>
                      <a:endParaRPr lang="en-US" sz="1200" b="0" i="0" u="none" strike="noStrike" kern="1200" baseline="0" dirty="0">
                        <a:solidFill>
                          <a:schemeClr val="tx1"/>
                        </a:solidFill>
                        <a:latin typeface="+mn-lt"/>
                        <a:ea typeface="+mn-ea"/>
                        <a:cs typeface="+mn-cs"/>
                      </a:endParaRPr>
                    </a:p>
                  </a:txBody>
                  <a:tcPr marT="18288" marB="18288">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CD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i="0" u="sng" strike="noStrike" kern="1200" baseline="0" dirty="0">
                          <a:solidFill>
                            <a:schemeClr val="tx1"/>
                          </a:solidFill>
                          <a:latin typeface="+mn-lt"/>
                          <a:ea typeface="+mn-ea"/>
                          <a:cs typeface="+mn-cs"/>
                        </a:rPr>
                        <a:t>2020</a:t>
                      </a:r>
                      <a:endParaRPr lang="en-US" sz="1200" b="0" i="0" u="none" strike="noStrike" kern="1200" baseline="0" dirty="0">
                        <a:solidFill>
                          <a:schemeClr val="tx1"/>
                        </a:solidFill>
                        <a:latin typeface="+mn-lt"/>
                        <a:ea typeface="+mn-ea"/>
                        <a:cs typeface="+mn-cs"/>
                      </a:endParaRPr>
                    </a:p>
                  </a:txBody>
                  <a:tcPr marT="18288" marB="18288">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939312289"/>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Net sales (all credit)</a:t>
                      </a:r>
                    </a:p>
                  </a:txBody>
                  <a:tcPr marT="18288" marB="18288">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  315</a:t>
                      </a:r>
                    </a:p>
                  </a:txBody>
                  <a:tcPr marR="320040" marT="18288" marB="18288">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  275</a:t>
                      </a:r>
                    </a:p>
                  </a:txBody>
                  <a:tcPr marR="320040" marT="18288" marB="18288">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3687872251"/>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Less: Cost of goods sold</a:t>
                      </a:r>
                    </a:p>
                  </a:txBody>
                  <a:tcPr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sng" strike="noStrike" kern="1200" baseline="0" dirty="0">
                          <a:solidFill>
                            <a:schemeClr val="tx1"/>
                          </a:solidFill>
                          <a:latin typeface="+mn-lt"/>
                          <a:ea typeface="+mn-ea"/>
                          <a:cs typeface="+mn-cs"/>
                        </a:rPr>
                        <a:t>131</a:t>
                      </a:r>
                      <a:endParaRPr lang="en-US" sz="1200" b="0" i="0" u="none" strike="noStrike" kern="1200" baseline="0" dirty="0">
                        <a:solidFill>
                          <a:schemeClr val="tx1"/>
                        </a:solidFill>
                        <a:latin typeface="+mn-lt"/>
                        <a:ea typeface="+mn-ea"/>
                        <a:cs typeface="+mn-cs"/>
                      </a:endParaRP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sng" strike="noStrike" kern="1200" baseline="0" dirty="0">
                          <a:solidFill>
                            <a:schemeClr val="tx1"/>
                          </a:solidFill>
                          <a:latin typeface="+mn-lt"/>
                          <a:ea typeface="+mn-ea"/>
                          <a:cs typeface="+mn-cs"/>
                        </a:rPr>
                        <a:t>120</a:t>
                      </a:r>
                      <a:endParaRPr lang="en-US" sz="1200" b="0" i="0" u="none" strike="noStrike" kern="1200" baseline="0" dirty="0">
                        <a:solidFill>
                          <a:schemeClr val="tx1"/>
                        </a:solidFill>
                        <a:latin typeface="+mn-lt"/>
                        <a:ea typeface="+mn-ea"/>
                        <a:cs typeface="+mn-cs"/>
                      </a:endParaRP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675600936"/>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Gross profits</a:t>
                      </a:r>
                    </a:p>
                  </a:txBody>
                  <a:tcPr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  184</a:t>
                      </a: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  155</a:t>
                      </a: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740324356"/>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Less: Other operating expenses</a:t>
                      </a:r>
                    </a:p>
                  </a:txBody>
                  <a:tcPr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sng" strike="noStrike" kern="1200" baseline="0" dirty="0">
                          <a:solidFill>
                            <a:schemeClr val="tx1"/>
                          </a:solidFill>
                          <a:latin typeface="+mn-lt"/>
                          <a:ea typeface="+mn-ea"/>
                          <a:cs typeface="+mn-cs"/>
                        </a:rPr>
                        <a:t>17</a:t>
                      </a:r>
                      <a:endParaRPr lang="en-US" sz="1200" b="0" i="0" u="none" strike="noStrike" kern="1200" baseline="0" dirty="0">
                        <a:solidFill>
                          <a:schemeClr val="tx1"/>
                        </a:solidFill>
                        <a:latin typeface="+mn-lt"/>
                        <a:ea typeface="+mn-ea"/>
                        <a:cs typeface="+mn-cs"/>
                      </a:endParaRP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sng" strike="noStrike" kern="1200" baseline="0" dirty="0">
                          <a:solidFill>
                            <a:schemeClr val="tx1"/>
                          </a:solidFill>
                          <a:latin typeface="+mn-lt"/>
                          <a:ea typeface="+mn-ea"/>
                          <a:cs typeface="+mn-cs"/>
                        </a:rPr>
                        <a:t>15</a:t>
                      </a:r>
                      <a:endParaRPr lang="en-US" sz="1200" b="0" i="0" u="none" strike="noStrike" kern="1200" baseline="0" dirty="0">
                        <a:solidFill>
                          <a:schemeClr val="tx1"/>
                        </a:solidFill>
                        <a:latin typeface="+mn-lt"/>
                        <a:ea typeface="+mn-ea"/>
                        <a:cs typeface="+mn-cs"/>
                      </a:endParaRP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04563015"/>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Earnings before interest, taxes, depreciation, and amortization (EBITDA)</a:t>
                      </a:r>
                    </a:p>
                  </a:txBody>
                  <a:tcPr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  167</a:t>
                      </a: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  140</a:t>
                      </a: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896778386"/>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Less: Depreciation and amortization</a:t>
                      </a:r>
                    </a:p>
                  </a:txBody>
                  <a:tcPr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sng" strike="noStrike" kern="1200" baseline="0" dirty="0">
                          <a:solidFill>
                            <a:schemeClr val="tx1"/>
                          </a:solidFill>
                          <a:latin typeface="+mn-lt"/>
                          <a:ea typeface="+mn-ea"/>
                          <a:cs typeface="+mn-cs"/>
                        </a:rPr>
                        <a:t>13</a:t>
                      </a:r>
                      <a:endParaRPr lang="en-US" sz="1200" b="0" i="0" u="none" strike="noStrike" kern="1200" baseline="0" dirty="0">
                        <a:solidFill>
                          <a:schemeClr val="tx1"/>
                        </a:solidFill>
                        <a:latin typeface="+mn-lt"/>
                        <a:ea typeface="+mn-ea"/>
                        <a:cs typeface="+mn-cs"/>
                      </a:endParaRP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sng" strike="noStrike" kern="1200" baseline="0" dirty="0">
                          <a:solidFill>
                            <a:schemeClr val="tx1"/>
                          </a:solidFill>
                          <a:latin typeface="+mn-lt"/>
                          <a:ea typeface="+mn-ea"/>
                          <a:cs typeface="+mn-cs"/>
                        </a:rPr>
                        <a:t>12</a:t>
                      </a:r>
                      <a:endParaRPr lang="en-US" sz="1200" b="0" i="0" u="none" strike="noStrike" kern="1200" baseline="0" dirty="0">
                        <a:solidFill>
                          <a:schemeClr val="tx1"/>
                        </a:solidFill>
                        <a:latin typeface="+mn-lt"/>
                        <a:ea typeface="+mn-ea"/>
                        <a:cs typeface="+mn-cs"/>
                      </a:endParaRP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3838203298"/>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Earnings before interest and taxes (EBIT)</a:t>
                      </a:r>
                    </a:p>
                  </a:txBody>
                  <a:tcPr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  154</a:t>
                      </a: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  128</a:t>
                      </a: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521396005"/>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Less: Interest</a:t>
                      </a:r>
                    </a:p>
                  </a:txBody>
                  <a:tcPr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sng" strike="noStrike" kern="1200" baseline="0" dirty="0">
                          <a:solidFill>
                            <a:schemeClr val="tx1"/>
                          </a:solidFill>
                          <a:latin typeface="+mn-lt"/>
                          <a:ea typeface="+mn-ea"/>
                          <a:cs typeface="+mn-cs"/>
                        </a:rPr>
                        <a:t>16</a:t>
                      </a:r>
                      <a:endParaRPr lang="en-US" sz="1200" b="0" i="0" u="none" strike="noStrike" kern="1200" baseline="0" dirty="0">
                        <a:solidFill>
                          <a:schemeClr val="tx1"/>
                        </a:solidFill>
                        <a:latin typeface="+mn-lt"/>
                        <a:ea typeface="+mn-ea"/>
                        <a:cs typeface="+mn-cs"/>
                      </a:endParaRP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sng" strike="noStrike" kern="1200" baseline="0" dirty="0">
                          <a:solidFill>
                            <a:schemeClr val="tx1"/>
                          </a:solidFill>
                          <a:latin typeface="+mn-lt"/>
                          <a:ea typeface="+mn-ea"/>
                          <a:cs typeface="+mn-cs"/>
                        </a:rPr>
                        <a:t>18</a:t>
                      </a:r>
                      <a:endParaRPr lang="en-US" sz="1200" b="0" i="0" u="none" strike="noStrike" kern="1200" baseline="0" dirty="0">
                        <a:solidFill>
                          <a:schemeClr val="tx1"/>
                        </a:solidFill>
                        <a:latin typeface="+mn-lt"/>
                        <a:ea typeface="+mn-ea"/>
                        <a:cs typeface="+mn-cs"/>
                      </a:endParaRP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960245026"/>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Earnings before taxes (EBT)</a:t>
                      </a:r>
                    </a:p>
                  </a:txBody>
                  <a:tcPr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  138</a:t>
                      </a: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  110</a:t>
                      </a: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3893717268"/>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Less: Taxes</a:t>
                      </a:r>
                    </a:p>
                  </a:txBody>
                  <a:tcPr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sng" strike="noStrike" kern="1200" baseline="0" dirty="0">
                          <a:solidFill>
                            <a:schemeClr val="tx1"/>
                          </a:solidFill>
                          <a:latin typeface="+mn-lt"/>
                          <a:ea typeface="+mn-ea"/>
                          <a:cs typeface="+mn-cs"/>
                        </a:rPr>
                        <a:t>29</a:t>
                      </a:r>
                      <a:endParaRPr lang="en-US" sz="1200" b="0" i="0" u="none" strike="noStrike" kern="1200" baseline="0" dirty="0">
                        <a:solidFill>
                          <a:schemeClr val="tx1"/>
                        </a:solidFill>
                        <a:latin typeface="+mn-lt"/>
                        <a:ea typeface="+mn-ea"/>
                        <a:cs typeface="+mn-cs"/>
                      </a:endParaRP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sng" strike="noStrike" kern="1200" baseline="0" dirty="0">
                          <a:solidFill>
                            <a:schemeClr val="tx1"/>
                          </a:solidFill>
                          <a:latin typeface="+mn-lt"/>
                          <a:ea typeface="+mn-ea"/>
                          <a:cs typeface="+mn-cs"/>
                        </a:rPr>
                        <a:t>23</a:t>
                      </a:r>
                      <a:endParaRPr lang="en-US" sz="1200" b="0" i="0" u="none" strike="noStrike" kern="1200" baseline="0" dirty="0">
                        <a:solidFill>
                          <a:schemeClr val="tx1"/>
                        </a:solidFill>
                        <a:latin typeface="+mn-lt"/>
                        <a:ea typeface="+mn-ea"/>
                        <a:cs typeface="+mn-cs"/>
                      </a:endParaRP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800245178"/>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Net income</a:t>
                      </a:r>
                    </a:p>
                  </a:txBody>
                  <a:tcPr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sng" strike="noStrike" kern="1200" baseline="0" dirty="0">
                          <a:solidFill>
                            <a:schemeClr val="tx1"/>
                          </a:solidFill>
                          <a:latin typeface="+mn-lt"/>
                          <a:ea typeface="+mn-ea"/>
                          <a:cs typeface="+mn-cs"/>
                        </a:rPr>
                        <a:t>$  109</a:t>
                      </a:r>
                      <a:endParaRPr lang="en-US" sz="1200" b="0" i="0" u="none" strike="noStrike" kern="1200" baseline="0" dirty="0">
                        <a:solidFill>
                          <a:schemeClr val="tx1"/>
                        </a:solidFill>
                        <a:latin typeface="+mn-lt"/>
                        <a:ea typeface="+mn-ea"/>
                        <a:cs typeface="+mn-cs"/>
                      </a:endParaRP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sng" strike="noStrike" kern="1200" baseline="0" dirty="0">
                          <a:solidFill>
                            <a:schemeClr val="tx1"/>
                          </a:solidFill>
                          <a:latin typeface="+mn-lt"/>
                          <a:ea typeface="+mn-ea"/>
                          <a:cs typeface="+mn-cs"/>
                        </a:rPr>
                        <a:t>$    87</a:t>
                      </a:r>
                      <a:endParaRPr lang="en-US" sz="1200" b="0" i="0" u="none" strike="noStrike" kern="1200" baseline="0" dirty="0">
                        <a:solidFill>
                          <a:schemeClr val="tx1"/>
                        </a:solidFill>
                        <a:latin typeface="+mn-lt"/>
                        <a:ea typeface="+mn-ea"/>
                        <a:cs typeface="+mn-cs"/>
                      </a:endParaRP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984687199"/>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Less: Preferred stock dividends</a:t>
                      </a:r>
                    </a:p>
                  </a:txBody>
                  <a:tcPr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sng" strike="noStrike" kern="1200" baseline="0" dirty="0">
                          <a:solidFill>
                            <a:schemeClr val="tx1"/>
                          </a:solidFill>
                          <a:latin typeface="+mn-lt"/>
                          <a:ea typeface="+mn-ea"/>
                          <a:cs typeface="+mn-cs"/>
                        </a:rPr>
                        <a:t>$    10</a:t>
                      </a:r>
                      <a:endParaRPr lang="en-US" sz="1200" b="0" i="0" u="none" strike="noStrike" kern="1200" baseline="0" dirty="0">
                        <a:solidFill>
                          <a:schemeClr val="tx1"/>
                        </a:solidFill>
                        <a:latin typeface="+mn-lt"/>
                        <a:ea typeface="+mn-ea"/>
                        <a:cs typeface="+mn-cs"/>
                      </a:endParaRP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sng" strike="noStrike" kern="1200" baseline="0" dirty="0">
                          <a:solidFill>
                            <a:schemeClr val="tx1"/>
                          </a:solidFill>
                          <a:latin typeface="+mn-lt"/>
                          <a:ea typeface="+mn-ea"/>
                          <a:cs typeface="+mn-cs"/>
                        </a:rPr>
                        <a:t>$    10</a:t>
                      </a:r>
                      <a:endParaRPr lang="en-US" sz="1200" b="0" i="0" u="none" strike="noStrike" kern="1200" baseline="0" dirty="0">
                        <a:solidFill>
                          <a:schemeClr val="tx1"/>
                        </a:solidFill>
                        <a:latin typeface="+mn-lt"/>
                        <a:ea typeface="+mn-ea"/>
                        <a:cs typeface="+mn-cs"/>
                      </a:endParaRP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936887892"/>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Net income available to common stockholders</a:t>
                      </a:r>
                    </a:p>
                  </a:txBody>
                  <a:tcPr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    99</a:t>
                      </a: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    77</a:t>
                      </a: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331929051"/>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Less: Common stock dividends</a:t>
                      </a:r>
                    </a:p>
                  </a:txBody>
                  <a:tcPr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sng" strike="noStrike" kern="1200" baseline="0" dirty="0">
                          <a:solidFill>
                            <a:schemeClr val="tx1"/>
                          </a:solidFill>
                          <a:latin typeface="+mn-lt"/>
                          <a:ea typeface="+mn-ea"/>
                          <a:cs typeface="+mn-cs"/>
                        </a:rPr>
                        <a:t>44</a:t>
                      </a:r>
                      <a:endParaRPr lang="en-US" sz="1200" b="0" i="0" u="none" strike="noStrike" kern="1200" baseline="0" dirty="0">
                        <a:solidFill>
                          <a:schemeClr val="tx1"/>
                        </a:solidFill>
                        <a:latin typeface="+mn-lt"/>
                        <a:ea typeface="+mn-ea"/>
                        <a:cs typeface="+mn-cs"/>
                      </a:endParaRP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sng" strike="noStrike" kern="1200" baseline="0" dirty="0">
                          <a:solidFill>
                            <a:schemeClr val="tx1"/>
                          </a:solidFill>
                          <a:latin typeface="+mn-lt"/>
                          <a:ea typeface="+mn-ea"/>
                          <a:cs typeface="+mn-cs"/>
                        </a:rPr>
                        <a:t>44</a:t>
                      </a:r>
                      <a:endParaRPr lang="en-US" sz="1200" b="0" i="0" u="none" strike="noStrike" kern="1200" baseline="0" dirty="0">
                        <a:solidFill>
                          <a:schemeClr val="tx1"/>
                        </a:solidFill>
                        <a:latin typeface="+mn-lt"/>
                        <a:ea typeface="+mn-ea"/>
                        <a:cs typeface="+mn-cs"/>
                      </a:endParaRP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52511020"/>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Addition to retained earnings</a:t>
                      </a:r>
                    </a:p>
                  </a:txBody>
                  <a:tcPr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    55</a:t>
                      </a: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    33</a:t>
                      </a: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4072035184"/>
                  </a:ext>
                </a:extLst>
              </a:tr>
              <a:tr h="1828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Per (common) share data:</a:t>
                      </a:r>
                    </a:p>
                  </a:txBody>
                  <a:tcPr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endParaRPr lang="en-US" sz="1200" dirty="0">
                        <a:solidFill>
                          <a:schemeClr val="tx1"/>
                        </a:solidFill>
                      </a:endParaRP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endParaRPr lang="en-US" sz="1200" dirty="0">
                        <a:solidFill>
                          <a:schemeClr val="tx1"/>
                        </a:solidFill>
                      </a:endParaRP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531102381"/>
                  </a:ext>
                </a:extLst>
              </a:tr>
              <a:tr h="182880">
                <a:tc>
                  <a:txBody>
                    <a:bodyPr/>
                    <a:lstStyle/>
                    <a:p>
                      <a:pPr marL="18288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Earnings per share (EPS)</a:t>
                      </a:r>
                    </a:p>
                  </a:txBody>
                  <a:tcPr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$ 4.95</a:t>
                      </a: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$ 3.85</a:t>
                      </a: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485604070"/>
                  </a:ext>
                </a:extLst>
              </a:tr>
              <a:tr h="182880">
                <a:tc>
                  <a:txBody>
                    <a:bodyPr/>
                    <a:lstStyle/>
                    <a:p>
                      <a:pPr marL="18288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Dividends per share (DPS)</a:t>
                      </a:r>
                    </a:p>
                  </a:txBody>
                  <a:tcPr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2.22</a:t>
                      </a: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2.22</a:t>
                      </a: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504907234"/>
                  </a:ext>
                </a:extLst>
              </a:tr>
              <a:tr h="182880">
                <a:tc>
                  <a:txBody>
                    <a:bodyPr/>
                    <a:lstStyle/>
                    <a:p>
                      <a:pPr marL="18288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Book value per share (BVPS)</a:t>
                      </a:r>
                    </a:p>
                  </a:txBody>
                  <a:tcPr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12.50</a:t>
                      </a: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9.75</a:t>
                      </a: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533953839"/>
                  </a:ext>
                </a:extLst>
              </a:tr>
              <a:tr h="182880">
                <a:tc>
                  <a:txBody>
                    <a:bodyPr/>
                    <a:lstStyle/>
                    <a:p>
                      <a:pPr marL="18288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Market value (price) per share (MVPS)</a:t>
                      </a:r>
                    </a:p>
                  </a:txBody>
                  <a:tcPr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17.25</a:t>
                      </a: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15.60</a:t>
                      </a:r>
                    </a:p>
                  </a:txBody>
                  <a:tcPr marR="320040" marT="18288" marB="1828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877835343"/>
                  </a:ext>
                </a:extLst>
              </a:tr>
            </a:tbl>
          </a:graphicData>
        </a:graphic>
      </p:graphicFrame>
    </p:spTree>
    <p:extLst>
      <p:ext uri="{BB962C8B-B14F-4D97-AF65-F5344CB8AC3E}">
        <p14:creationId xmlns:p14="http://schemas.microsoft.com/office/powerpoint/2010/main" val="19014974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400" dirty="0"/>
              <a:t>Income/Firm Value Summary Below the Bottom Line</a:t>
            </a:r>
          </a:p>
        </p:txBody>
      </p:sp>
      <p:graphicFrame>
        <p:nvGraphicFramePr>
          <p:cNvPr id="5" name="Object 2"/>
          <p:cNvGraphicFramePr>
            <a:graphicFrameLocks noChangeAspect="1"/>
          </p:cNvGraphicFramePr>
          <p:nvPr>
            <p:extLst>
              <p:ext uri="{D42A27DB-BD31-4B8C-83A1-F6EECF244321}">
                <p14:modId xmlns:p14="http://schemas.microsoft.com/office/powerpoint/2010/main" val="2823530518"/>
              </p:ext>
            </p:extLst>
          </p:nvPr>
        </p:nvGraphicFramePr>
        <p:xfrm>
          <a:off x="457994" y="1666162"/>
          <a:ext cx="8229600" cy="696038"/>
        </p:xfrm>
        <a:graphic>
          <a:graphicData uri="http://schemas.openxmlformats.org/presentationml/2006/ole">
            <mc:AlternateContent xmlns:mc="http://schemas.openxmlformats.org/markup-compatibility/2006">
              <mc:Choice xmlns:v="urn:schemas-microsoft-com:vml" Requires="v">
                <p:oleObj spid="_x0000_s1143" name="Equation" r:id="rId3" imgW="5105160" imgH="431640" progId="Equation.DSMT4">
                  <p:embed/>
                </p:oleObj>
              </mc:Choice>
              <mc:Fallback>
                <p:oleObj name="Equation" r:id="rId3" imgW="5105160" imgH="431640" progId="Equation.DSMT4">
                  <p:embed/>
                  <p:pic>
                    <p:nvPicPr>
                      <p:cNvPr id="0" name=""/>
                      <p:cNvPicPr/>
                      <p:nvPr/>
                    </p:nvPicPr>
                    <p:blipFill>
                      <a:blip r:embed="rId4"/>
                      <a:stretch>
                        <a:fillRect/>
                      </a:stretch>
                    </p:blipFill>
                    <p:spPr>
                      <a:xfrm>
                        <a:off x="457994" y="1666162"/>
                        <a:ext cx="8229600" cy="696038"/>
                      </a:xfrm>
                      <a:prstGeom prst="rect">
                        <a:avLst/>
                      </a:prstGeom>
                    </p:spPr>
                  </p:pic>
                </p:oleObj>
              </mc:Fallback>
            </mc:AlternateContent>
          </a:graphicData>
        </a:graphic>
      </p:graphicFrame>
      <p:graphicFrame>
        <p:nvGraphicFramePr>
          <p:cNvPr id="6" name="Object 3"/>
          <p:cNvGraphicFramePr>
            <a:graphicFrameLocks noChangeAspect="1"/>
          </p:cNvGraphicFramePr>
          <p:nvPr>
            <p:extLst>
              <p:ext uri="{D42A27DB-BD31-4B8C-83A1-F6EECF244321}">
                <p14:modId xmlns:p14="http://schemas.microsoft.com/office/powerpoint/2010/main" val="1236850408"/>
              </p:ext>
            </p:extLst>
          </p:nvPr>
        </p:nvGraphicFramePr>
        <p:xfrm>
          <a:off x="233363" y="2958042"/>
          <a:ext cx="8678862" cy="695325"/>
        </p:xfrm>
        <a:graphic>
          <a:graphicData uri="http://schemas.openxmlformats.org/presentationml/2006/ole">
            <mc:AlternateContent xmlns:mc="http://schemas.openxmlformats.org/markup-compatibility/2006">
              <mc:Choice xmlns:v="urn:schemas-microsoft-com:vml" Requires="v">
                <p:oleObj spid="_x0000_s1144" name="Equation" r:id="rId5" imgW="5384520" imgH="431640" progId="Equation.DSMT4">
                  <p:embed/>
                </p:oleObj>
              </mc:Choice>
              <mc:Fallback>
                <p:oleObj name="Equation" r:id="rId5" imgW="5384520" imgH="431640" progId="Equation.DSMT4">
                  <p:embed/>
                  <p:pic>
                    <p:nvPicPr>
                      <p:cNvPr id="5" name="Object 4"/>
                      <p:cNvPicPr/>
                      <p:nvPr/>
                    </p:nvPicPr>
                    <p:blipFill>
                      <a:blip r:embed="rId6"/>
                      <a:stretch>
                        <a:fillRect/>
                      </a:stretch>
                    </p:blipFill>
                    <p:spPr>
                      <a:xfrm>
                        <a:off x="233363" y="2958042"/>
                        <a:ext cx="8678862" cy="695325"/>
                      </a:xfrm>
                      <a:prstGeom prst="rect">
                        <a:avLst/>
                      </a:prstGeom>
                    </p:spPr>
                  </p:pic>
                </p:oleObj>
              </mc:Fallback>
            </mc:AlternateContent>
          </a:graphicData>
        </a:graphic>
      </p:graphicFrame>
      <p:graphicFrame>
        <p:nvGraphicFramePr>
          <p:cNvPr id="7" name="Object 4"/>
          <p:cNvGraphicFramePr>
            <a:graphicFrameLocks noChangeAspect="1"/>
          </p:cNvGraphicFramePr>
          <p:nvPr>
            <p:extLst>
              <p:ext uri="{D42A27DB-BD31-4B8C-83A1-F6EECF244321}">
                <p14:modId xmlns:p14="http://schemas.microsoft.com/office/powerpoint/2010/main" val="950353980"/>
              </p:ext>
            </p:extLst>
          </p:nvPr>
        </p:nvGraphicFramePr>
        <p:xfrm>
          <a:off x="561182" y="4249209"/>
          <a:ext cx="8023225" cy="695325"/>
        </p:xfrm>
        <a:graphic>
          <a:graphicData uri="http://schemas.openxmlformats.org/presentationml/2006/ole">
            <mc:AlternateContent xmlns:mc="http://schemas.openxmlformats.org/markup-compatibility/2006">
              <mc:Choice xmlns:v="urn:schemas-microsoft-com:vml" Requires="v">
                <p:oleObj spid="_x0000_s1145" name="Equation" r:id="rId7" imgW="4978080" imgH="431640" progId="Equation.DSMT4">
                  <p:embed/>
                </p:oleObj>
              </mc:Choice>
              <mc:Fallback>
                <p:oleObj name="Equation" r:id="rId7" imgW="4978080" imgH="431640" progId="Equation.DSMT4">
                  <p:embed/>
                  <p:pic>
                    <p:nvPicPr>
                      <p:cNvPr id="6" name="Object 5"/>
                      <p:cNvPicPr/>
                      <p:nvPr/>
                    </p:nvPicPr>
                    <p:blipFill>
                      <a:blip r:embed="rId8"/>
                      <a:stretch>
                        <a:fillRect/>
                      </a:stretch>
                    </p:blipFill>
                    <p:spPr>
                      <a:xfrm>
                        <a:off x="561182" y="4249209"/>
                        <a:ext cx="8023225" cy="695325"/>
                      </a:xfrm>
                      <a:prstGeom prst="rect">
                        <a:avLst/>
                      </a:prstGeom>
                    </p:spPr>
                  </p:pic>
                </p:oleObj>
              </mc:Fallback>
            </mc:AlternateContent>
          </a:graphicData>
        </a:graphic>
      </p:graphicFrame>
      <p:graphicFrame>
        <p:nvGraphicFramePr>
          <p:cNvPr id="8" name="Object 5"/>
          <p:cNvGraphicFramePr>
            <a:graphicFrameLocks noChangeAspect="1"/>
          </p:cNvGraphicFramePr>
          <p:nvPr>
            <p:extLst>
              <p:ext uri="{D42A27DB-BD31-4B8C-83A1-F6EECF244321}">
                <p14:modId xmlns:p14="http://schemas.microsoft.com/office/powerpoint/2010/main" val="2920705943"/>
              </p:ext>
            </p:extLst>
          </p:nvPr>
        </p:nvGraphicFramePr>
        <p:xfrm>
          <a:off x="500063" y="5540375"/>
          <a:ext cx="8145462" cy="327025"/>
        </p:xfrm>
        <a:graphic>
          <a:graphicData uri="http://schemas.openxmlformats.org/presentationml/2006/ole">
            <mc:AlternateContent xmlns:mc="http://schemas.openxmlformats.org/markup-compatibility/2006">
              <mc:Choice xmlns:v="urn:schemas-microsoft-com:vml" Requires="v">
                <p:oleObj spid="_x0000_s1146" name="Equation" r:id="rId9" imgW="5054400" imgH="203040" progId="Equation.DSMT4">
                  <p:embed/>
                </p:oleObj>
              </mc:Choice>
              <mc:Fallback>
                <p:oleObj name="Equation" r:id="rId9" imgW="5054400" imgH="203040" progId="Equation.DSMT4">
                  <p:embed/>
                  <p:pic>
                    <p:nvPicPr>
                      <p:cNvPr id="7" name="Object 6"/>
                      <p:cNvPicPr/>
                      <p:nvPr/>
                    </p:nvPicPr>
                    <p:blipFill>
                      <a:blip r:embed="rId10"/>
                      <a:stretch>
                        <a:fillRect/>
                      </a:stretch>
                    </p:blipFill>
                    <p:spPr>
                      <a:xfrm>
                        <a:off x="500063" y="5540375"/>
                        <a:ext cx="8145462" cy="327025"/>
                      </a:xfrm>
                      <a:prstGeom prst="rect">
                        <a:avLst/>
                      </a:prstGeom>
                    </p:spPr>
                  </p:pic>
                </p:oleObj>
              </mc:Fallback>
            </mc:AlternateContent>
          </a:graphicData>
        </a:graphic>
      </p:graphicFrame>
    </p:spTree>
    <p:extLst>
      <p:ext uri="{BB962C8B-B14F-4D97-AF65-F5344CB8AC3E}">
        <p14:creationId xmlns:p14="http://schemas.microsoft.com/office/powerpoint/2010/main" val="780770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r>
              <a:rPr lang="en-US" sz="1500" dirty="0"/>
              <a:t> 1</a:t>
            </a:r>
          </a:p>
        </p:txBody>
      </p:sp>
      <p:sp>
        <p:nvSpPr>
          <p:cNvPr id="3" name="Content Placeholder 2"/>
          <p:cNvSpPr>
            <a:spLocks noGrp="1"/>
          </p:cNvSpPr>
          <p:nvPr>
            <p:ph idx="1"/>
          </p:nvPr>
        </p:nvSpPr>
        <p:spPr>
          <a:xfrm>
            <a:off x="443625" y="1295400"/>
            <a:ext cx="8229600" cy="5105400"/>
          </a:xfrm>
        </p:spPr>
        <p:txBody>
          <a:bodyPr/>
          <a:lstStyle/>
          <a:p>
            <a:r>
              <a:rPr lang="en-US" dirty="0"/>
              <a:t>A </a:t>
            </a:r>
            <a:r>
              <a:rPr lang="en-US" b="1" dirty="0"/>
              <a:t>financial statement </a:t>
            </a:r>
            <a:r>
              <a:rPr lang="en-US" dirty="0"/>
              <a:t>provides an accounting-based picture of a firm’s financial position.</a:t>
            </a:r>
          </a:p>
          <a:p>
            <a:r>
              <a:rPr lang="en-US" dirty="0"/>
              <a:t>An annual report is made up of four basic financial statements.</a:t>
            </a:r>
          </a:p>
          <a:p>
            <a:pPr lvl="1"/>
            <a:r>
              <a:rPr lang="en-US" dirty="0"/>
              <a:t>Balance sheet.</a:t>
            </a:r>
          </a:p>
          <a:p>
            <a:pPr lvl="1"/>
            <a:r>
              <a:rPr lang="en-US" dirty="0"/>
              <a:t>Income statement.</a:t>
            </a:r>
          </a:p>
          <a:p>
            <a:pPr lvl="1"/>
            <a:r>
              <a:rPr lang="en-US" dirty="0"/>
              <a:t>Statement of cash flows.</a:t>
            </a:r>
          </a:p>
          <a:p>
            <a:pPr lvl="1"/>
            <a:r>
              <a:rPr lang="en-US" dirty="0"/>
              <a:t>Statement of retained earnings.</a:t>
            </a:r>
          </a:p>
        </p:txBody>
      </p:sp>
    </p:spTree>
    <p:extLst>
      <p:ext uri="{BB962C8B-B14F-4D97-AF65-F5344CB8AC3E}">
        <p14:creationId xmlns:p14="http://schemas.microsoft.com/office/powerpoint/2010/main" val="24349137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Corporate Income Taxes</a:t>
            </a:r>
            <a:r>
              <a:rPr lang="en-US" sz="1500" dirty="0"/>
              <a:t> 1</a:t>
            </a:r>
          </a:p>
        </p:txBody>
      </p:sp>
      <p:sp>
        <p:nvSpPr>
          <p:cNvPr id="3" name="Content Placeholder 2"/>
          <p:cNvSpPr>
            <a:spLocks noGrp="1"/>
          </p:cNvSpPr>
          <p:nvPr>
            <p:ph idx="1"/>
          </p:nvPr>
        </p:nvSpPr>
        <p:spPr>
          <a:xfrm>
            <a:off x="443625" y="1295400"/>
            <a:ext cx="8229600" cy="5181600"/>
          </a:xfrm>
        </p:spPr>
        <p:txBody>
          <a:bodyPr/>
          <a:lstStyle/>
          <a:p>
            <a:r>
              <a:rPr lang="en-US" dirty="0"/>
              <a:t>Firms taxed on earnings.</a:t>
            </a:r>
          </a:p>
          <a:p>
            <a:r>
              <a:rPr lang="en-US" dirty="0"/>
              <a:t>U.S. tax code determines corporate tax obligations – overseen by Congress.</a:t>
            </a:r>
          </a:p>
          <a:p>
            <a:pPr lvl="1"/>
            <a:r>
              <a:rPr lang="en-US" dirty="0"/>
              <a:t>Tax rate changes driven by changes in administration or other changes in the business or public environment.</a:t>
            </a:r>
          </a:p>
          <a:p>
            <a:pPr lvl="1"/>
            <a:r>
              <a:rPr lang="en-US" dirty="0"/>
              <a:t>Tax Cut and Jobs Act (TCJA) of 2017.</a:t>
            </a:r>
          </a:p>
          <a:p>
            <a:pPr lvl="2"/>
            <a:r>
              <a:rPr lang="en-US" dirty="0"/>
              <a:t>Permanently lowers corporate taxes from a progressive schedule (where the highest tax rate was 35%) to a flat 21% beginning in 2018.</a:t>
            </a:r>
          </a:p>
        </p:txBody>
      </p:sp>
    </p:spTree>
    <p:extLst>
      <p:ext uri="{BB962C8B-B14F-4D97-AF65-F5344CB8AC3E}">
        <p14:creationId xmlns:p14="http://schemas.microsoft.com/office/powerpoint/2010/main" val="1349044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Corporate Income Taxes</a:t>
            </a:r>
            <a:r>
              <a:rPr lang="en-US" sz="1500" dirty="0"/>
              <a:t> 2</a:t>
            </a:r>
            <a:endParaRPr lang="en-US" dirty="0"/>
          </a:p>
        </p:txBody>
      </p:sp>
      <p:sp>
        <p:nvSpPr>
          <p:cNvPr id="3" name="Content Placeholder 2"/>
          <p:cNvSpPr>
            <a:spLocks noGrp="1"/>
          </p:cNvSpPr>
          <p:nvPr>
            <p:ph idx="1"/>
          </p:nvPr>
        </p:nvSpPr>
        <p:spPr>
          <a:xfrm>
            <a:off x="443625" y="1295400"/>
            <a:ext cx="8229600" cy="1600200"/>
          </a:xfrm>
        </p:spPr>
        <p:txBody>
          <a:bodyPr/>
          <a:lstStyle/>
          <a:p>
            <a:r>
              <a:rPr lang="en-US" b="1" dirty="0"/>
              <a:t>Average tax rate.</a:t>
            </a:r>
          </a:p>
          <a:p>
            <a:pPr lvl="1"/>
            <a:r>
              <a:rPr lang="en-US" dirty="0"/>
              <a:t>Percentage of each dollar of taxable income that the firm pays in taxes.</a:t>
            </a:r>
          </a:p>
        </p:txBody>
      </p:sp>
      <p:graphicFrame>
        <p:nvGraphicFramePr>
          <p:cNvPr id="7" name="Object 3"/>
          <p:cNvGraphicFramePr>
            <a:graphicFrameLocks noChangeAspect="1"/>
          </p:cNvGraphicFramePr>
          <p:nvPr>
            <p:extLst>
              <p:ext uri="{D42A27DB-BD31-4B8C-83A1-F6EECF244321}">
                <p14:modId xmlns:p14="http://schemas.microsoft.com/office/powerpoint/2010/main" val="2115001261"/>
              </p:ext>
            </p:extLst>
          </p:nvPr>
        </p:nvGraphicFramePr>
        <p:xfrm>
          <a:off x="1814511" y="3200400"/>
          <a:ext cx="5514978" cy="914400"/>
        </p:xfrm>
        <a:graphic>
          <a:graphicData uri="http://schemas.openxmlformats.org/presentationml/2006/ole">
            <mc:AlternateContent xmlns:mc="http://schemas.openxmlformats.org/markup-compatibility/2006">
              <mc:Choice xmlns:v="urn:schemas-microsoft-com:vml" Requires="v">
                <p:oleObj spid="_x0000_s2077" name="Equation" r:id="rId3" imgW="2450880" imgH="406080" progId="Equation.DSMT4">
                  <p:embed/>
                </p:oleObj>
              </mc:Choice>
              <mc:Fallback>
                <p:oleObj name="Equation" r:id="rId3" imgW="2450880" imgH="406080" progId="Equation.DSMT4">
                  <p:embed/>
                  <p:pic>
                    <p:nvPicPr>
                      <p:cNvPr id="0" name=""/>
                      <p:cNvPicPr/>
                      <p:nvPr/>
                    </p:nvPicPr>
                    <p:blipFill>
                      <a:blip r:embed="rId4"/>
                      <a:stretch>
                        <a:fillRect/>
                      </a:stretch>
                    </p:blipFill>
                    <p:spPr>
                      <a:xfrm>
                        <a:off x="1814511" y="3200400"/>
                        <a:ext cx="5514978" cy="914400"/>
                      </a:xfrm>
                      <a:prstGeom prst="rect">
                        <a:avLst/>
                      </a:prstGeom>
                    </p:spPr>
                  </p:pic>
                </p:oleObj>
              </mc:Fallback>
            </mc:AlternateContent>
          </a:graphicData>
        </a:graphic>
      </p:graphicFrame>
      <p:sp>
        <p:nvSpPr>
          <p:cNvPr id="4" name="Content Placeholder 4"/>
          <p:cNvSpPr>
            <a:spLocks noGrp="1"/>
          </p:cNvSpPr>
          <p:nvPr>
            <p:ph idx="10"/>
          </p:nvPr>
        </p:nvSpPr>
        <p:spPr>
          <a:xfrm>
            <a:off x="443625" y="4343400"/>
            <a:ext cx="8229600" cy="2057400"/>
          </a:xfrm>
        </p:spPr>
        <p:txBody>
          <a:bodyPr/>
          <a:lstStyle/>
          <a:p>
            <a:r>
              <a:rPr lang="en-US" b="1" dirty="0"/>
              <a:t>Marginal tax rate.</a:t>
            </a:r>
          </a:p>
          <a:p>
            <a:pPr lvl="1"/>
            <a:r>
              <a:rPr lang="en-US" dirty="0"/>
              <a:t>Amount of additional taxes a firm must pay out for every additional dollar of taxable income it earns.</a:t>
            </a:r>
          </a:p>
        </p:txBody>
      </p:sp>
    </p:spTree>
    <p:extLst>
      <p:ext uri="{BB962C8B-B14F-4D97-AF65-F5344CB8AC3E}">
        <p14:creationId xmlns:p14="http://schemas.microsoft.com/office/powerpoint/2010/main" val="17922687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Interest and Dividends Received</a:t>
            </a:r>
            <a:endParaRPr lang="en-US" sz="1500" dirty="0"/>
          </a:p>
        </p:txBody>
      </p:sp>
      <p:sp>
        <p:nvSpPr>
          <p:cNvPr id="3" name="Content Placeholder 2"/>
          <p:cNvSpPr>
            <a:spLocks noGrp="1"/>
          </p:cNvSpPr>
          <p:nvPr>
            <p:ph idx="1"/>
          </p:nvPr>
        </p:nvSpPr>
        <p:spPr>
          <a:xfrm>
            <a:off x="443625" y="1295400"/>
            <a:ext cx="8229600" cy="5181600"/>
          </a:xfrm>
        </p:spPr>
        <p:txBody>
          <a:bodyPr/>
          <a:lstStyle/>
          <a:p>
            <a:r>
              <a:rPr lang="en-US" dirty="0"/>
              <a:t>Interest is taxable with two exceptions.</a:t>
            </a:r>
          </a:p>
          <a:p>
            <a:pPr lvl="1"/>
            <a:r>
              <a:rPr lang="en-US" dirty="0"/>
              <a:t>Interest on state and local government bonds are federally tax-exempt.</a:t>
            </a:r>
          </a:p>
          <a:p>
            <a:pPr lvl="1"/>
            <a:r>
              <a:rPr lang="en-US" dirty="0"/>
              <a:t>One corporation owns stock in another corporation.</a:t>
            </a:r>
          </a:p>
          <a:p>
            <a:pPr lvl="2"/>
            <a:r>
              <a:rPr lang="en-US" dirty="0"/>
              <a:t>50% of dividends received from the other corporation are considered tax exempt.</a:t>
            </a:r>
          </a:p>
          <a:p>
            <a:pPr lvl="2"/>
            <a:r>
              <a:rPr lang="en-US" dirty="0"/>
              <a:t>Taxed on remaining 50% of dividends received at the receiving corporation’s tax rate.</a:t>
            </a:r>
          </a:p>
        </p:txBody>
      </p:sp>
    </p:spTree>
    <p:extLst>
      <p:ext uri="{BB962C8B-B14F-4D97-AF65-F5344CB8AC3E}">
        <p14:creationId xmlns:p14="http://schemas.microsoft.com/office/powerpoint/2010/main" val="24591614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Interest and Dividends Paid</a:t>
            </a:r>
            <a:endParaRPr lang="en-US" sz="1500" dirty="0"/>
          </a:p>
        </p:txBody>
      </p:sp>
      <p:sp>
        <p:nvSpPr>
          <p:cNvPr id="3" name="Content Placeholder 2"/>
          <p:cNvSpPr>
            <a:spLocks noGrp="1"/>
          </p:cNvSpPr>
          <p:nvPr>
            <p:ph idx="1"/>
          </p:nvPr>
        </p:nvSpPr>
        <p:spPr>
          <a:xfrm>
            <a:off x="443625" y="1295400"/>
            <a:ext cx="8229600" cy="5181600"/>
          </a:xfrm>
        </p:spPr>
        <p:txBody>
          <a:bodyPr/>
          <a:lstStyle/>
          <a:p>
            <a:r>
              <a:rPr lang="en-US" dirty="0"/>
              <a:t>Interest payments appear on the income statement as an expense item.</a:t>
            </a:r>
          </a:p>
          <a:p>
            <a:pPr lvl="1"/>
            <a:r>
              <a:rPr lang="en-US" dirty="0"/>
              <a:t>They are deducted from income before calculating taxable income.</a:t>
            </a:r>
          </a:p>
          <a:p>
            <a:r>
              <a:rPr lang="en-US" dirty="0"/>
              <a:t>Dividends paid to shareholders by corporations are not tax deductible.</a:t>
            </a:r>
          </a:p>
          <a:p>
            <a:pPr lvl="1"/>
            <a:r>
              <a:rPr lang="en-US" dirty="0"/>
              <a:t>Encourages managers to finance with debt, which is less expensive than using equity.</a:t>
            </a:r>
          </a:p>
          <a:p>
            <a:pPr lvl="2"/>
            <a:r>
              <a:rPr lang="en-US" dirty="0"/>
              <a:t>Due to the deductible nature of interest paid by firm.</a:t>
            </a:r>
          </a:p>
        </p:txBody>
      </p:sp>
    </p:spTree>
    <p:extLst>
      <p:ext uri="{BB962C8B-B14F-4D97-AF65-F5344CB8AC3E}">
        <p14:creationId xmlns:p14="http://schemas.microsoft.com/office/powerpoint/2010/main" val="35208151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Statement of Cash Flows</a:t>
            </a:r>
            <a:endParaRPr lang="en-US" sz="1500" dirty="0"/>
          </a:p>
        </p:txBody>
      </p:sp>
      <p:sp>
        <p:nvSpPr>
          <p:cNvPr id="3" name="Content Placeholder 2"/>
          <p:cNvSpPr>
            <a:spLocks noGrp="1"/>
          </p:cNvSpPr>
          <p:nvPr>
            <p:ph idx="1"/>
          </p:nvPr>
        </p:nvSpPr>
        <p:spPr>
          <a:xfrm>
            <a:off x="443625" y="1295400"/>
            <a:ext cx="8321040" cy="5181600"/>
          </a:xfrm>
        </p:spPr>
        <p:txBody>
          <a:bodyPr/>
          <a:lstStyle/>
          <a:p>
            <a:r>
              <a:rPr lang="en-US" sz="3000" dirty="0"/>
              <a:t>The </a:t>
            </a:r>
            <a:r>
              <a:rPr lang="en-US" sz="3000" b="1" dirty="0"/>
              <a:t>statement of cash flows </a:t>
            </a:r>
            <a:r>
              <a:rPr lang="en-US" sz="3000" dirty="0"/>
              <a:t>is a financial statement that shows firm’s cash flows over given period of time.</a:t>
            </a:r>
          </a:p>
          <a:p>
            <a:pPr lvl="1"/>
            <a:r>
              <a:rPr lang="en-US" sz="2600" dirty="0"/>
              <a:t>Reports the amounts of cash the firm has generated and distributed during a particular time period.</a:t>
            </a:r>
          </a:p>
          <a:p>
            <a:r>
              <a:rPr lang="en-US" sz="3000" dirty="0"/>
              <a:t>Bottom line on the statement of cash flows reflects difference between cash sources and uses.</a:t>
            </a:r>
          </a:p>
          <a:p>
            <a:pPr lvl="1"/>
            <a:r>
              <a:rPr lang="en-US" sz="2600" dirty="0"/>
              <a:t>Equal to the change in cash and marketable securities on the firm’s balance sheet over a period of time.</a:t>
            </a:r>
          </a:p>
        </p:txBody>
      </p:sp>
    </p:spTree>
    <p:extLst>
      <p:ext uri="{BB962C8B-B14F-4D97-AF65-F5344CB8AC3E}">
        <p14:creationId xmlns:p14="http://schemas.microsoft.com/office/powerpoint/2010/main" val="2850475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GAAP Accounting Principles</a:t>
            </a:r>
            <a:endParaRPr lang="en-US" sz="1500" dirty="0"/>
          </a:p>
        </p:txBody>
      </p:sp>
      <p:sp>
        <p:nvSpPr>
          <p:cNvPr id="3" name="Content Placeholder 2"/>
          <p:cNvSpPr>
            <a:spLocks noGrp="1"/>
          </p:cNvSpPr>
          <p:nvPr>
            <p:ph idx="1"/>
          </p:nvPr>
        </p:nvSpPr>
        <p:spPr>
          <a:xfrm>
            <a:off x="443625" y="1295400"/>
            <a:ext cx="8321040" cy="5181600"/>
          </a:xfrm>
        </p:spPr>
        <p:txBody>
          <a:bodyPr/>
          <a:lstStyle/>
          <a:p>
            <a:r>
              <a:rPr lang="en-US" dirty="0"/>
              <a:t>Company accountants use GAAP principles to prepare firm income statements.</a:t>
            </a:r>
          </a:p>
          <a:p>
            <a:pPr lvl="1"/>
            <a:r>
              <a:rPr lang="en-US" dirty="0"/>
              <a:t>Revenue recognition and actual cash outflows incurred with production may occur at a different time than GAAP principles allow.</a:t>
            </a:r>
          </a:p>
          <a:p>
            <a:pPr lvl="1"/>
            <a:r>
              <a:rPr lang="en-US" dirty="0"/>
              <a:t>GAAP principles.</a:t>
            </a:r>
          </a:p>
          <a:p>
            <a:pPr lvl="2"/>
            <a:r>
              <a:rPr lang="en-US" dirty="0"/>
              <a:t>Revenue recognized at the time of sale.</a:t>
            </a:r>
          </a:p>
          <a:p>
            <a:pPr lvl="2"/>
            <a:r>
              <a:rPr lang="en-US" dirty="0"/>
              <a:t>Production and other expenses shown on the income statement as the sales of those goods take place.</a:t>
            </a:r>
          </a:p>
        </p:txBody>
      </p:sp>
    </p:spTree>
    <p:extLst>
      <p:ext uri="{BB962C8B-B14F-4D97-AF65-F5344CB8AC3E}">
        <p14:creationId xmlns:p14="http://schemas.microsoft.com/office/powerpoint/2010/main" val="32783097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Sources and Uses of Cash</a:t>
            </a:r>
            <a:r>
              <a:rPr lang="en-US" sz="1500" dirty="0"/>
              <a:t> 1</a:t>
            </a:r>
          </a:p>
        </p:txBody>
      </p:sp>
      <p:sp>
        <p:nvSpPr>
          <p:cNvPr id="3" name="Content Placeholder 2"/>
          <p:cNvSpPr>
            <a:spLocks noGrp="1"/>
          </p:cNvSpPr>
          <p:nvPr>
            <p:ph idx="1"/>
          </p:nvPr>
        </p:nvSpPr>
        <p:spPr>
          <a:xfrm>
            <a:off x="443625" y="1295400"/>
            <a:ext cx="8412480" cy="5181600"/>
          </a:xfrm>
        </p:spPr>
        <p:txBody>
          <a:bodyPr/>
          <a:lstStyle/>
          <a:p>
            <a:r>
              <a:rPr lang="en-US" dirty="0"/>
              <a:t>An activity that increases cash is a </a:t>
            </a:r>
            <a:r>
              <a:rPr lang="en-US" i="1" dirty="0"/>
              <a:t>cash source.</a:t>
            </a:r>
          </a:p>
          <a:p>
            <a:pPr lvl="1"/>
            <a:r>
              <a:rPr lang="en-US" dirty="0"/>
              <a:t>Increasing liabilities (or equity).</a:t>
            </a:r>
          </a:p>
          <a:p>
            <a:pPr lvl="1"/>
            <a:r>
              <a:rPr lang="en-US" dirty="0"/>
              <a:t>Decreasing noncash assets.</a:t>
            </a:r>
          </a:p>
          <a:p>
            <a:r>
              <a:rPr lang="en-US" dirty="0"/>
              <a:t>An activity that decreases cash is a </a:t>
            </a:r>
            <a:r>
              <a:rPr lang="en-US" i="1" dirty="0"/>
              <a:t>cash use.</a:t>
            </a:r>
          </a:p>
          <a:p>
            <a:pPr lvl="1"/>
            <a:r>
              <a:rPr lang="en-US" dirty="0"/>
              <a:t>Decreasing liabilities (or equity).</a:t>
            </a:r>
          </a:p>
          <a:p>
            <a:pPr lvl="1"/>
            <a:r>
              <a:rPr lang="en-US" dirty="0"/>
              <a:t>Increasing noncash assets.</a:t>
            </a:r>
          </a:p>
        </p:txBody>
      </p:sp>
    </p:spTree>
    <p:extLst>
      <p:ext uri="{BB962C8B-B14F-4D97-AF65-F5344CB8AC3E}">
        <p14:creationId xmlns:p14="http://schemas.microsoft.com/office/powerpoint/2010/main" val="12105643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Sources and Uses of Cash</a:t>
            </a:r>
            <a:r>
              <a:rPr lang="en-US" sz="1500" dirty="0"/>
              <a:t> 2</a:t>
            </a:r>
          </a:p>
        </p:txBody>
      </p:sp>
      <p:sp>
        <p:nvSpPr>
          <p:cNvPr id="3" name="Content Placeholder 2"/>
          <p:cNvSpPr>
            <a:spLocks noGrp="1"/>
          </p:cNvSpPr>
          <p:nvPr>
            <p:ph idx="1"/>
          </p:nvPr>
        </p:nvSpPr>
        <p:spPr>
          <a:xfrm>
            <a:off x="443625" y="1295400"/>
            <a:ext cx="8321040" cy="5181600"/>
          </a:xfrm>
        </p:spPr>
        <p:txBody>
          <a:bodyPr/>
          <a:lstStyle/>
          <a:p>
            <a:r>
              <a:rPr lang="en-US" dirty="0"/>
              <a:t>Four categories are used to separate cash flows on the statement of cash flows:</a:t>
            </a:r>
          </a:p>
          <a:p>
            <a:pPr marL="788670" lvl="1" indent="-514350">
              <a:buFont typeface="+mj-lt"/>
              <a:buAutoNum type="arabicPeriod"/>
            </a:pPr>
            <a:r>
              <a:rPr lang="en-US" dirty="0"/>
              <a:t>Cash flows from operating activities.</a:t>
            </a:r>
          </a:p>
          <a:p>
            <a:pPr marL="788670" lvl="1" indent="-514350">
              <a:buFont typeface="+mj-lt"/>
              <a:buAutoNum type="arabicPeriod"/>
            </a:pPr>
            <a:r>
              <a:rPr lang="en-US" dirty="0"/>
              <a:t>Cash flows from investing activities.</a:t>
            </a:r>
          </a:p>
          <a:p>
            <a:pPr marL="788670" lvl="1" indent="-514350">
              <a:buFont typeface="+mj-lt"/>
              <a:buAutoNum type="arabicPeriod"/>
            </a:pPr>
            <a:r>
              <a:rPr lang="en-US" dirty="0"/>
              <a:t>Cash flows from financing activities.</a:t>
            </a:r>
          </a:p>
          <a:p>
            <a:pPr marL="788670" lvl="1" indent="-514350">
              <a:buFont typeface="+mj-lt"/>
              <a:buAutoNum type="arabicPeriod"/>
            </a:pPr>
            <a:r>
              <a:rPr lang="en-US" dirty="0"/>
              <a:t>Net change in cash and marketable securities.</a:t>
            </a:r>
          </a:p>
        </p:txBody>
      </p:sp>
    </p:spTree>
    <p:extLst>
      <p:ext uri="{BB962C8B-B14F-4D97-AF65-F5344CB8AC3E}">
        <p14:creationId xmlns:p14="http://schemas.microsoft.com/office/powerpoint/2010/main" val="4293839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DPH Tree Farm Statement of Cash Flows</a:t>
            </a:r>
          </a:p>
        </p:txBody>
      </p:sp>
      <p:sp>
        <p:nvSpPr>
          <p:cNvPr id="3" name="Content Placeholder 2"/>
          <p:cNvSpPr>
            <a:spLocks noGrp="1"/>
          </p:cNvSpPr>
          <p:nvPr>
            <p:ph idx="1"/>
          </p:nvPr>
        </p:nvSpPr>
        <p:spPr>
          <a:xfrm>
            <a:off x="914400" y="1097280"/>
            <a:ext cx="7315200" cy="274320"/>
          </a:xfrm>
        </p:spPr>
        <p:txBody>
          <a:bodyPr/>
          <a:lstStyle/>
          <a:p>
            <a:r>
              <a:rPr lang="en-US" sz="1100" b="1" dirty="0">
                <a:solidFill>
                  <a:srgbClr val="9E2528"/>
                </a:solidFill>
              </a:rPr>
              <a:t>TABLE 2.3</a:t>
            </a:r>
            <a:r>
              <a:rPr lang="en-US" sz="1100" b="1" dirty="0"/>
              <a:t> Statement of Cash Flows for DPH Tree Farm, Inc.</a:t>
            </a:r>
            <a:endParaRPr lang="en-US" sz="1100" dirty="0"/>
          </a:p>
        </p:txBody>
      </p:sp>
      <p:sp>
        <p:nvSpPr>
          <p:cNvPr id="4" name="Content Placeholder 3"/>
          <p:cNvSpPr>
            <a:spLocks noGrp="1"/>
          </p:cNvSpPr>
          <p:nvPr>
            <p:ph idx="10"/>
          </p:nvPr>
        </p:nvSpPr>
        <p:spPr>
          <a:xfrm>
            <a:off x="914400" y="1356360"/>
            <a:ext cx="7315200" cy="457200"/>
          </a:xfrm>
          <a:solidFill>
            <a:srgbClr val="B9CFE4"/>
          </a:solidFill>
        </p:spPr>
        <p:txBody>
          <a:bodyPr/>
          <a:lstStyle/>
          <a:p>
            <a:pPr algn="ctr"/>
            <a:r>
              <a:rPr lang="en-US" sz="1100" b="1" dirty="0"/>
              <a:t>DPH TREE FARM, INC.</a:t>
            </a:r>
            <a:br>
              <a:rPr lang="en-US" sz="1100" b="1" dirty="0"/>
            </a:br>
            <a:r>
              <a:rPr lang="en-US" sz="1100" b="1" dirty="0"/>
              <a:t>Statement of Cash Flows for Year Ending December 31, 2021 (in millions of dollars)</a:t>
            </a:r>
            <a:endParaRPr lang="en-US" sz="1100" dirty="0"/>
          </a:p>
        </p:txBody>
      </p:sp>
      <p:graphicFrame>
        <p:nvGraphicFramePr>
          <p:cNvPr id="8" name="Table 4"/>
          <p:cNvGraphicFramePr>
            <a:graphicFrameLocks noGrp="1"/>
          </p:cNvGraphicFramePr>
          <p:nvPr>
            <p:ph idx="11"/>
            <p:extLst>
              <p:ext uri="{D42A27DB-BD31-4B8C-83A1-F6EECF244321}">
                <p14:modId xmlns:p14="http://schemas.microsoft.com/office/powerpoint/2010/main" val="2120342624"/>
              </p:ext>
            </p:extLst>
          </p:nvPr>
        </p:nvGraphicFramePr>
        <p:xfrm>
          <a:off x="914400" y="1797627"/>
          <a:ext cx="7315200" cy="4834128"/>
        </p:xfrm>
        <a:graphic>
          <a:graphicData uri="http://schemas.openxmlformats.org/drawingml/2006/table">
            <a:tbl>
              <a:tblPr firstRow="1" bandRow="1">
                <a:tableStyleId>{5C22544A-7EE6-4342-B048-85BDC9FD1C3A}</a:tableStyleId>
              </a:tblPr>
              <a:tblGrid>
                <a:gridCol w="6400800">
                  <a:extLst>
                    <a:ext uri="{9D8B030D-6E8A-4147-A177-3AD203B41FA5}">
                      <a16:colId xmlns:a16="http://schemas.microsoft.com/office/drawing/2014/main" val="1060151751"/>
                    </a:ext>
                  </a:extLst>
                </a:gridCol>
                <a:gridCol w="914400">
                  <a:extLst>
                    <a:ext uri="{9D8B030D-6E8A-4147-A177-3AD203B41FA5}">
                      <a16:colId xmlns:a16="http://schemas.microsoft.com/office/drawing/2014/main" val="3974514253"/>
                    </a:ext>
                  </a:extLst>
                </a:gridCol>
              </a:tblGrid>
              <a:tr h="91440">
                <a:tc>
                  <a:txBody>
                    <a:bodyPr/>
                    <a:lstStyle/>
                    <a:p>
                      <a:endParaRPr lang="en-US" sz="1100" dirty="0"/>
                    </a:p>
                  </a:txBody>
                  <a:tcPr marT="9144" marB="9144">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CD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i="0" u="sng" strike="noStrike" kern="1200" baseline="0" dirty="0">
                          <a:solidFill>
                            <a:schemeClr val="tx1"/>
                          </a:solidFill>
                          <a:latin typeface="+mn-lt"/>
                          <a:ea typeface="+mn-ea"/>
                          <a:cs typeface="+mn-cs"/>
                        </a:rPr>
                        <a:t>2021</a:t>
                      </a:r>
                      <a:endParaRPr lang="en-US" sz="1100" b="0" i="0" u="none" strike="noStrike" kern="1200" baseline="0" dirty="0">
                        <a:solidFill>
                          <a:schemeClr val="tx1"/>
                        </a:solidFill>
                        <a:latin typeface="+mn-lt"/>
                        <a:ea typeface="+mn-ea"/>
                        <a:cs typeface="+mn-cs"/>
                      </a:endParaRPr>
                    </a:p>
                  </a:txBody>
                  <a:tcPr marT="9144" marB="9144">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3436512407"/>
                  </a:ext>
                </a:extLst>
              </a:tr>
              <a:tr h="91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i="0" u="none" strike="noStrike" kern="1200" baseline="0" dirty="0">
                          <a:solidFill>
                            <a:schemeClr val="dk1"/>
                          </a:solidFill>
                          <a:latin typeface="+mn-lt"/>
                          <a:ea typeface="+mn-ea"/>
                          <a:cs typeface="+mn-cs"/>
                        </a:rPr>
                        <a:t>Section A. Cash flows from operating activities</a:t>
                      </a:r>
                      <a:endParaRPr lang="en-US" sz="1100" b="0" i="0" u="none" strike="noStrike" kern="1200" baseline="0" dirty="0">
                        <a:solidFill>
                          <a:schemeClr val="dk1"/>
                        </a:solidFill>
                        <a:latin typeface="+mn-lt"/>
                        <a:ea typeface="+mn-ea"/>
                        <a:cs typeface="+mn-cs"/>
                      </a:endParaRPr>
                    </a:p>
                  </a:txBody>
                  <a:tcPr marT="9144" marB="9144">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CDD"/>
                    </a:solidFill>
                  </a:tcPr>
                </a:tc>
                <a:tc>
                  <a:txBody>
                    <a:bodyPr/>
                    <a:lstStyle/>
                    <a:p>
                      <a:pPr algn="r"/>
                      <a:endParaRPr lang="en-US" sz="1100" dirty="0"/>
                    </a:p>
                  </a:txBody>
                  <a:tcPr marT="9144" marB="9144">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149811402"/>
                  </a:ext>
                </a:extLst>
              </a:tr>
              <a:tr h="91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Net income</a:t>
                      </a:r>
                    </a:p>
                  </a:txBody>
                  <a:tcPr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$109</a:t>
                      </a:r>
                    </a:p>
                  </a:txBody>
                  <a:tcPr marR="274320"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4241261780"/>
                  </a:ext>
                </a:extLst>
              </a:tr>
              <a:tr h="91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Additions:</a:t>
                      </a:r>
                    </a:p>
                  </a:txBody>
                  <a:tcPr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endParaRPr lang="en-US" sz="1100" dirty="0"/>
                    </a:p>
                  </a:txBody>
                  <a:tcPr marR="274320"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3673199760"/>
                  </a:ext>
                </a:extLst>
              </a:tr>
              <a:tr h="91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Depreciation</a:t>
                      </a:r>
                    </a:p>
                  </a:txBody>
                  <a:tcPr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13</a:t>
                      </a:r>
                    </a:p>
                  </a:txBody>
                  <a:tcPr marR="274320"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793014959"/>
                  </a:ext>
                </a:extLst>
              </a:tr>
              <a:tr h="91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Increase in accrued wages and taxes ($20 − $15)</a:t>
                      </a:r>
                    </a:p>
                  </a:txBody>
                  <a:tcPr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5</a:t>
                      </a:r>
                    </a:p>
                  </a:txBody>
                  <a:tcPr marR="274320"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997964004"/>
                  </a:ext>
                </a:extLst>
              </a:tr>
              <a:tr h="91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Increase in accounts payable ($55 − $50)</a:t>
                      </a:r>
                    </a:p>
                  </a:txBody>
                  <a:tcPr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5</a:t>
                      </a:r>
                    </a:p>
                  </a:txBody>
                  <a:tcPr marR="274320"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641000006"/>
                  </a:ext>
                </a:extLst>
              </a:tr>
              <a:tr h="91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Subtractions:</a:t>
                      </a:r>
                    </a:p>
                  </a:txBody>
                  <a:tcPr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endParaRPr lang="en-US" sz="1100" dirty="0"/>
                    </a:p>
                  </a:txBody>
                  <a:tcPr marR="274320"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479297240"/>
                  </a:ext>
                </a:extLst>
              </a:tr>
              <a:tr h="91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Increase in accounts receivable ($65 − $70)</a:t>
                      </a:r>
                    </a:p>
                  </a:txBody>
                  <a:tcPr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−5</a:t>
                      </a:r>
                    </a:p>
                  </a:txBody>
                  <a:tcPr marR="274320"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3580843911"/>
                  </a:ext>
                </a:extLst>
              </a:tr>
              <a:tr h="91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Increase in inventory ($100 − $111)</a:t>
                      </a:r>
                    </a:p>
                  </a:txBody>
                  <a:tcPr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b="0" i="0" u="sng" strike="noStrike" kern="1200" baseline="0" dirty="0">
                          <a:solidFill>
                            <a:schemeClr val="dk1"/>
                          </a:solidFill>
                          <a:latin typeface="+mn-lt"/>
                          <a:ea typeface="+mn-ea"/>
                          <a:cs typeface="+mn-cs"/>
                        </a:rPr>
                        <a:t>    −11</a:t>
                      </a:r>
                      <a:endParaRPr lang="en-US" sz="1100" b="0" i="0" u="none" strike="noStrike" kern="1200" baseline="0" dirty="0">
                        <a:solidFill>
                          <a:schemeClr val="dk1"/>
                        </a:solidFill>
                        <a:latin typeface="+mn-lt"/>
                        <a:ea typeface="+mn-ea"/>
                        <a:cs typeface="+mn-cs"/>
                      </a:endParaRPr>
                    </a:p>
                  </a:txBody>
                  <a:tcPr marR="274320"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833216012"/>
                  </a:ext>
                </a:extLst>
              </a:tr>
              <a:tr h="91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Net cash flow from operating activities</a:t>
                      </a:r>
                    </a:p>
                  </a:txBody>
                  <a:tcPr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$116</a:t>
                      </a:r>
                    </a:p>
                  </a:txBody>
                  <a:tcPr marR="274320"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722601071"/>
                  </a:ext>
                </a:extLst>
              </a:tr>
              <a:tr h="91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i="0" u="none" strike="noStrike" kern="1200" baseline="0" dirty="0">
                          <a:solidFill>
                            <a:schemeClr val="dk1"/>
                          </a:solidFill>
                          <a:latin typeface="+mn-lt"/>
                          <a:ea typeface="+mn-ea"/>
                          <a:cs typeface="+mn-cs"/>
                        </a:rPr>
                        <a:t>Section B. Cash flows from investing activities</a:t>
                      </a:r>
                      <a:endParaRPr lang="en-US" sz="1100" b="0" i="0" u="none" strike="noStrike" kern="1200" baseline="0" dirty="0">
                        <a:solidFill>
                          <a:schemeClr val="dk1"/>
                        </a:solidFill>
                        <a:latin typeface="+mn-lt"/>
                        <a:ea typeface="+mn-ea"/>
                        <a:cs typeface="+mn-cs"/>
                      </a:endParaRPr>
                    </a:p>
                  </a:txBody>
                  <a:tcPr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endParaRPr lang="en-US" sz="1100" dirty="0"/>
                    </a:p>
                  </a:txBody>
                  <a:tcPr marR="274320"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413015009"/>
                  </a:ext>
                </a:extLst>
              </a:tr>
              <a:tr h="91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Subtractions:</a:t>
                      </a:r>
                    </a:p>
                  </a:txBody>
                  <a:tcPr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100" b="0" i="0" u="none" strike="noStrike" kern="1200" baseline="0" dirty="0">
                        <a:solidFill>
                          <a:schemeClr val="dk1"/>
                        </a:solidFill>
                        <a:latin typeface="+mn-lt"/>
                        <a:ea typeface="+mn-ea"/>
                        <a:cs typeface="+mn-cs"/>
                      </a:endParaRPr>
                    </a:p>
                  </a:txBody>
                  <a:tcPr marR="274320"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725524857"/>
                  </a:ext>
                </a:extLst>
              </a:tr>
              <a:tr h="91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Increase in fixed assets ($300 − $368)</a:t>
                      </a:r>
                    </a:p>
                  </a:txBody>
                  <a:tcPr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  68</a:t>
                      </a:r>
                    </a:p>
                  </a:txBody>
                  <a:tcPr marR="274320"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734264085"/>
                  </a:ext>
                </a:extLst>
              </a:tr>
              <a:tr h="91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Increase in other long-term assets ($50 − $50)</a:t>
                      </a:r>
                    </a:p>
                  </a:txBody>
                  <a:tcPr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b="0" i="0" u="sng" strike="noStrike" kern="1200" baseline="0" dirty="0">
                          <a:solidFill>
                            <a:schemeClr val="dk1"/>
                          </a:solidFill>
                          <a:latin typeface="+mn-lt"/>
                          <a:ea typeface="+mn-ea"/>
                          <a:cs typeface="+mn-cs"/>
                        </a:rPr>
                        <a:t>        0 </a:t>
                      </a:r>
                      <a:endParaRPr lang="en-US" sz="1100" b="0" i="0" u="none" strike="noStrike" kern="1200" baseline="0" dirty="0">
                        <a:solidFill>
                          <a:schemeClr val="dk1"/>
                        </a:solidFill>
                        <a:latin typeface="+mn-lt"/>
                        <a:ea typeface="+mn-ea"/>
                        <a:cs typeface="+mn-cs"/>
                      </a:endParaRPr>
                    </a:p>
                  </a:txBody>
                  <a:tcPr marR="274320"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767829101"/>
                  </a:ext>
                </a:extLst>
              </a:tr>
              <a:tr h="91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Net cash flow from investing activities</a:t>
                      </a:r>
                    </a:p>
                  </a:txBody>
                  <a:tcPr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  68</a:t>
                      </a:r>
                    </a:p>
                  </a:txBody>
                  <a:tcPr marR="274320"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112314387"/>
                  </a:ext>
                </a:extLst>
              </a:tr>
              <a:tr h="91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i="0" u="none" strike="noStrike" kern="1200" baseline="0" dirty="0">
                          <a:solidFill>
                            <a:schemeClr val="dk1"/>
                          </a:solidFill>
                          <a:latin typeface="+mn-lt"/>
                          <a:ea typeface="+mn-ea"/>
                          <a:cs typeface="+mn-cs"/>
                        </a:rPr>
                        <a:t>Section C. Cash flows from financing activities</a:t>
                      </a:r>
                      <a:endParaRPr lang="en-US" sz="1100" b="0" i="0" u="none" strike="noStrike" kern="1200" baseline="0" dirty="0">
                        <a:solidFill>
                          <a:schemeClr val="dk1"/>
                        </a:solidFill>
                        <a:latin typeface="+mn-lt"/>
                        <a:ea typeface="+mn-ea"/>
                        <a:cs typeface="+mn-cs"/>
                      </a:endParaRPr>
                    </a:p>
                  </a:txBody>
                  <a:tcPr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endParaRPr lang="en-US" sz="1100" dirty="0"/>
                    </a:p>
                  </a:txBody>
                  <a:tcPr marR="274320"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808514708"/>
                  </a:ext>
                </a:extLst>
              </a:tr>
              <a:tr h="91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Additions:</a:t>
                      </a:r>
                    </a:p>
                  </a:txBody>
                  <a:tcPr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endParaRPr lang="en-US" sz="1100" dirty="0"/>
                    </a:p>
                  </a:txBody>
                  <a:tcPr marR="274320"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231533393"/>
                  </a:ext>
                </a:extLst>
              </a:tr>
              <a:tr h="91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Increase in notes payable ($48 − $45)</a:t>
                      </a:r>
                    </a:p>
                  </a:txBody>
                  <a:tcPr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endParaRPr lang="en-US" sz="1100" dirty="0"/>
                    </a:p>
                  </a:txBody>
                  <a:tcPr marR="274320"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651186913"/>
                  </a:ext>
                </a:extLst>
              </a:tr>
              <a:tr h="91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Increase in long-term debt ($192 − $190)</a:t>
                      </a:r>
                    </a:p>
                  </a:txBody>
                  <a:tcPr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    3</a:t>
                      </a:r>
                    </a:p>
                  </a:txBody>
                  <a:tcPr marR="274320"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049037140"/>
                  </a:ext>
                </a:extLst>
              </a:tr>
              <a:tr h="91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Increase in common and preferred stock ($40 − $40) + ($5 − $5)</a:t>
                      </a:r>
                    </a:p>
                  </a:txBody>
                  <a:tcPr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2</a:t>
                      </a:r>
                    </a:p>
                  </a:txBody>
                  <a:tcPr marR="274320"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700521465"/>
                  </a:ext>
                </a:extLst>
              </a:tr>
              <a:tr h="91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Subtractions:</a:t>
                      </a:r>
                    </a:p>
                  </a:txBody>
                  <a:tcPr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0</a:t>
                      </a:r>
                    </a:p>
                  </a:txBody>
                  <a:tcPr marR="274320"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4269822748"/>
                  </a:ext>
                </a:extLst>
              </a:tr>
              <a:tr h="91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Preferred stock dividends paid</a:t>
                      </a:r>
                    </a:p>
                  </a:txBody>
                  <a:tcPr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−10</a:t>
                      </a:r>
                    </a:p>
                  </a:txBody>
                  <a:tcPr marR="274320"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23721184"/>
                  </a:ext>
                </a:extLst>
              </a:tr>
              <a:tr h="91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Common stock dividends paid</a:t>
                      </a:r>
                    </a:p>
                  </a:txBody>
                  <a:tcPr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b="0" i="0" u="sng" strike="noStrike" kern="1200" baseline="0" dirty="0">
                          <a:solidFill>
                            <a:schemeClr val="dk1"/>
                          </a:solidFill>
                          <a:latin typeface="+mn-lt"/>
                          <a:ea typeface="+mn-ea"/>
                          <a:cs typeface="+mn-cs"/>
                        </a:rPr>
                        <a:t>     −44</a:t>
                      </a:r>
                      <a:endParaRPr lang="en-US" sz="1100" b="0" i="0" u="none" strike="noStrike" kern="1200" baseline="0" dirty="0">
                        <a:solidFill>
                          <a:schemeClr val="dk1"/>
                        </a:solidFill>
                        <a:latin typeface="+mn-lt"/>
                        <a:ea typeface="+mn-ea"/>
                        <a:cs typeface="+mn-cs"/>
                      </a:endParaRPr>
                    </a:p>
                  </a:txBody>
                  <a:tcPr marR="274320"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3102879291"/>
                  </a:ext>
                </a:extLst>
              </a:tr>
              <a:tr h="91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a:solidFill>
                            <a:schemeClr val="dk1"/>
                          </a:solidFill>
                          <a:latin typeface="+mn-lt"/>
                          <a:ea typeface="+mn-ea"/>
                          <a:cs typeface="+mn-cs"/>
                        </a:rPr>
                        <a:t>Net cash flow from financing activities</a:t>
                      </a:r>
                    </a:p>
                  </a:txBody>
                  <a:tcPr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b="0" i="0" u="sng" strike="noStrike" kern="1200" baseline="0" dirty="0">
                          <a:solidFill>
                            <a:schemeClr val="dk1"/>
                          </a:solidFill>
                          <a:latin typeface="+mn-lt"/>
                          <a:ea typeface="+mn-ea"/>
                          <a:cs typeface="+mn-cs"/>
                        </a:rPr>
                        <a:t>−$  49</a:t>
                      </a:r>
                      <a:endParaRPr lang="en-US" sz="1100" b="0" i="0" u="none" strike="noStrike" kern="1200" baseline="0" dirty="0">
                        <a:solidFill>
                          <a:schemeClr val="dk1"/>
                        </a:solidFill>
                        <a:latin typeface="+mn-lt"/>
                        <a:ea typeface="+mn-ea"/>
                        <a:cs typeface="+mn-cs"/>
                      </a:endParaRPr>
                    </a:p>
                  </a:txBody>
                  <a:tcPr marR="274320"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823963673"/>
                  </a:ext>
                </a:extLst>
              </a:tr>
              <a:tr h="91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i="0" u="none" strike="noStrike" kern="1200" baseline="0" dirty="0">
                          <a:solidFill>
                            <a:schemeClr val="dk1"/>
                          </a:solidFill>
                          <a:latin typeface="+mn-lt"/>
                          <a:ea typeface="+mn-ea"/>
                          <a:cs typeface="+mn-cs"/>
                        </a:rPr>
                        <a:t>Section D. Net change in cash and marketable securities</a:t>
                      </a:r>
                      <a:endParaRPr lang="en-US" sz="1100" b="0" i="0" u="none" strike="noStrike" kern="1200" baseline="0" dirty="0">
                        <a:solidFill>
                          <a:schemeClr val="dk1"/>
                        </a:solidFill>
                        <a:latin typeface="+mn-lt"/>
                        <a:ea typeface="+mn-ea"/>
                        <a:cs typeface="+mn-cs"/>
                      </a:endParaRPr>
                    </a:p>
                  </a:txBody>
                  <a:tcPr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b="0" i="0" u="sng" strike="noStrike" kern="1200" baseline="0" dirty="0">
                          <a:solidFill>
                            <a:schemeClr val="dk1"/>
                          </a:solidFill>
                          <a:latin typeface="+mn-lt"/>
                          <a:ea typeface="+mn-ea"/>
                          <a:cs typeface="+mn-cs"/>
                        </a:rPr>
                        <a:t> −$    1</a:t>
                      </a:r>
                      <a:endParaRPr lang="en-US" sz="1100" b="0" i="0" u="none" strike="noStrike" kern="1200" baseline="0" dirty="0">
                        <a:solidFill>
                          <a:schemeClr val="dk1"/>
                        </a:solidFill>
                        <a:latin typeface="+mn-lt"/>
                        <a:ea typeface="+mn-ea"/>
                        <a:cs typeface="+mn-cs"/>
                      </a:endParaRPr>
                    </a:p>
                  </a:txBody>
                  <a:tcPr marR="274320" marT="9144" marB="9144">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915001985"/>
                  </a:ext>
                </a:extLst>
              </a:tr>
            </a:tbl>
          </a:graphicData>
        </a:graphic>
      </p:graphicFrame>
    </p:spTree>
    <p:extLst>
      <p:ext uri="{BB962C8B-B14F-4D97-AF65-F5344CB8AC3E}">
        <p14:creationId xmlns:p14="http://schemas.microsoft.com/office/powerpoint/2010/main" val="34797777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Cash Flows from Operations</a:t>
            </a:r>
            <a:endParaRPr lang="en-US" sz="1500" dirty="0"/>
          </a:p>
        </p:txBody>
      </p:sp>
      <p:sp>
        <p:nvSpPr>
          <p:cNvPr id="3" name="Content Placeholder 2"/>
          <p:cNvSpPr>
            <a:spLocks noGrp="1"/>
          </p:cNvSpPr>
          <p:nvPr>
            <p:ph idx="1"/>
          </p:nvPr>
        </p:nvSpPr>
        <p:spPr>
          <a:xfrm>
            <a:off x="443625" y="1295400"/>
            <a:ext cx="8321040" cy="5181600"/>
          </a:xfrm>
        </p:spPr>
        <p:txBody>
          <a:bodyPr/>
          <a:lstStyle/>
          <a:p>
            <a:r>
              <a:rPr lang="en-US" dirty="0"/>
              <a:t>Cash flows that are the direct result of the production and sale of the firm’s products are </a:t>
            </a:r>
            <a:r>
              <a:rPr lang="en-US" b="1" dirty="0"/>
              <a:t>cash flows from operations</a:t>
            </a:r>
            <a:r>
              <a:rPr lang="en-US" dirty="0"/>
              <a:t>, and include:</a:t>
            </a:r>
            <a:endParaRPr lang="en-US" b="1" dirty="0"/>
          </a:p>
          <a:p>
            <a:pPr lvl="1"/>
            <a:r>
              <a:rPr lang="en-US" dirty="0"/>
              <a:t>Net income (adding back depreciation).</a:t>
            </a:r>
          </a:p>
          <a:p>
            <a:pPr lvl="1"/>
            <a:r>
              <a:rPr lang="en-US" dirty="0"/>
              <a:t>Change in working capital accounts other than cash and operations-related short-term debt.</a:t>
            </a:r>
          </a:p>
          <a:p>
            <a:r>
              <a:rPr lang="en-US" dirty="0"/>
              <a:t>Positive cash flows from operations is what gives the firm value.</a:t>
            </a:r>
          </a:p>
        </p:txBody>
      </p:sp>
    </p:spTree>
    <p:extLst>
      <p:ext uri="{BB962C8B-B14F-4D97-AF65-F5344CB8AC3E}">
        <p14:creationId xmlns:p14="http://schemas.microsoft.com/office/powerpoint/2010/main" val="7073927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r>
              <a:rPr lang="en-US" sz="1500" dirty="0"/>
              <a:t> 2</a:t>
            </a:r>
          </a:p>
        </p:txBody>
      </p:sp>
      <p:sp>
        <p:nvSpPr>
          <p:cNvPr id="3" name="Content Placeholder 2"/>
          <p:cNvSpPr>
            <a:spLocks noGrp="1"/>
          </p:cNvSpPr>
          <p:nvPr>
            <p:ph idx="1"/>
          </p:nvPr>
        </p:nvSpPr>
        <p:spPr>
          <a:xfrm>
            <a:off x="443625" y="1295400"/>
            <a:ext cx="8229600" cy="5105400"/>
          </a:xfrm>
        </p:spPr>
        <p:txBody>
          <a:bodyPr/>
          <a:lstStyle/>
          <a:p>
            <a:r>
              <a:rPr lang="en-US" dirty="0"/>
              <a:t>Reports are used by accountants as a picture of past financial performance.</a:t>
            </a:r>
          </a:p>
          <a:p>
            <a:r>
              <a:rPr lang="en-US" dirty="0"/>
              <a:t>Finance professionals use financial statements to draw inferences about the future.</a:t>
            </a:r>
          </a:p>
        </p:txBody>
      </p:sp>
    </p:spTree>
    <p:extLst>
      <p:ext uri="{BB962C8B-B14F-4D97-AF65-F5344CB8AC3E}">
        <p14:creationId xmlns:p14="http://schemas.microsoft.com/office/powerpoint/2010/main" val="37498118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Cash Flows from Investing Activities</a:t>
            </a:r>
            <a:endParaRPr lang="en-US" sz="1500" dirty="0"/>
          </a:p>
        </p:txBody>
      </p:sp>
      <p:sp>
        <p:nvSpPr>
          <p:cNvPr id="3" name="Content Placeholder 2"/>
          <p:cNvSpPr>
            <a:spLocks noGrp="1"/>
          </p:cNvSpPr>
          <p:nvPr>
            <p:ph idx="1"/>
          </p:nvPr>
        </p:nvSpPr>
        <p:spPr>
          <a:xfrm>
            <a:off x="443625" y="1295400"/>
            <a:ext cx="8321040" cy="5181600"/>
          </a:xfrm>
        </p:spPr>
        <p:txBody>
          <a:bodyPr/>
          <a:lstStyle/>
          <a:p>
            <a:r>
              <a:rPr lang="en-US" dirty="0"/>
              <a:t>Cash flows associated with the purchase or sale of fixed or other long-term assets are </a:t>
            </a:r>
            <a:r>
              <a:rPr lang="en-US" b="1" dirty="0"/>
              <a:t>cash flows from investing activities.</a:t>
            </a:r>
          </a:p>
          <a:p>
            <a:pPr lvl="1"/>
            <a:r>
              <a:rPr lang="en-US" dirty="0"/>
              <a:t>Shows inflows and outflows from changes in long-term investing activities.</a:t>
            </a:r>
          </a:p>
        </p:txBody>
      </p:sp>
    </p:spTree>
    <p:extLst>
      <p:ext uri="{BB962C8B-B14F-4D97-AF65-F5344CB8AC3E}">
        <p14:creationId xmlns:p14="http://schemas.microsoft.com/office/powerpoint/2010/main" val="11622757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Cash Flows from Financing Activities</a:t>
            </a:r>
            <a:endParaRPr lang="en-US" sz="1500" dirty="0"/>
          </a:p>
        </p:txBody>
      </p:sp>
      <p:sp>
        <p:nvSpPr>
          <p:cNvPr id="3" name="Content Placeholder 2"/>
          <p:cNvSpPr>
            <a:spLocks noGrp="1"/>
          </p:cNvSpPr>
          <p:nvPr>
            <p:ph idx="1"/>
          </p:nvPr>
        </p:nvSpPr>
        <p:spPr>
          <a:xfrm>
            <a:off x="443625" y="1295400"/>
            <a:ext cx="8321040" cy="5181600"/>
          </a:xfrm>
        </p:spPr>
        <p:txBody>
          <a:bodyPr/>
          <a:lstStyle/>
          <a:p>
            <a:r>
              <a:rPr lang="en-US" b="1" dirty="0"/>
              <a:t>Cash flows from financing activities </a:t>
            </a:r>
            <a:r>
              <a:rPr lang="en-US" dirty="0"/>
              <a:t>result from debt and equity financing transactions and include:</a:t>
            </a:r>
          </a:p>
          <a:p>
            <a:pPr lvl="1"/>
            <a:r>
              <a:rPr lang="en-US" dirty="0"/>
              <a:t>Issuing short-term debt.</a:t>
            </a:r>
          </a:p>
          <a:p>
            <a:pPr lvl="1"/>
            <a:r>
              <a:rPr lang="en-US" dirty="0"/>
              <a:t>Issuing long-term debt.</a:t>
            </a:r>
          </a:p>
          <a:p>
            <a:pPr lvl="1"/>
            <a:r>
              <a:rPr lang="en-US" dirty="0"/>
              <a:t>Issuing stock.</a:t>
            </a:r>
          </a:p>
          <a:p>
            <a:pPr lvl="1"/>
            <a:r>
              <a:rPr lang="en-US" dirty="0"/>
              <a:t>Using cash to pay dividends.</a:t>
            </a:r>
          </a:p>
          <a:p>
            <a:pPr lvl="1"/>
            <a:r>
              <a:rPr lang="en-US" dirty="0"/>
              <a:t>Using cash to pay off debt.</a:t>
            </a:r>
          </a:p>
          <a:p>
            <a:pPr lvl="1"/>
            <a:r>
              <a:rPr lang="en-US" dirty="0"/>
              <a:t>Using cash to buy back stock.</a:t>
            </a:r>
          </a:p>
        </p:txBody>
      </p:sp>
    </p:spTree>
    <p:extLst>
      <p:ext uri="{BB962C8B-B14F-4D97-AF65-F5344CB8AC3E}">
        <p14:creationId xmlns:p14="http://schemas.microsoft.com/office/powerpoint/2010/main" val="30452752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Net Change in Cash and Marketable Securities</a:t>
            </a:r>
            <a:endParaRPr lang="en-US" sz="1100" dirty="0"/>
          </a:p>
        </p:txBody>
      </p:sp>
      <p:sp>
        <p:nvSpPr>
          <p:cNvPr id="3" name="Content Placeholder 2"/>
          <p:cNvSpPr>
            <a:spLocks noGrp="1"/>
          </p:cNvSpPr>
          <p:nvPr>
            <p:ph idx="1"/>
          </p:nvPr>
        </p:nvSpPr>
        <p:spPr>
          <a:xfrm>
            <a:off x="443625" y="1295400"/>
            <a:ext cx="8321040" cy="5181600"/>
          </a:xfrm>
        </p:spPr>
        <p:txBody>
          <a:bodyPr/>
          <a:lstStyle/>
          <a:p>
            <a:r>
              <a:rPr lang="en-US" dirty="0"/>
              <a:t>The sum of the cash flows from operations, investing activities, and financing activities is the </a:t>
            </a:r>
            <a:r>
              <a:rPr lang="en-US" b="1" dirty="0"/>
              <a:t>net change in cash and marketable securities</a:t>
            </a:r>
            <a:r>
              <a:rPr lang="en-US" dirty="0"/>
              <a:t> (that is, the bottom line of the statement of cash flows).</a:t>
            </a:r>
            <a:endParaRPr lang="en-US" b="1" dirty="0"/>
          </a:p>
          <a:p>
            <a:pPr lvl="1"/>
            <a:r>
              <a:rPr lang="en-US" dirty="0"/>
              <a:t>Reconciles to the net change in cash and marketable securities account on the balance sheet over period of analysis.</a:t>
            </a:r>
          </a:p>
          <a:p>
            <a:r>
              <a:rPr lang="en-US" dirty="0"/>
              <a:t>Positive bottom line indicates cash inflows exceeded cash outflows for the period.</a:t>
            </a:r>
          </a:p>
        </p:txBody>
      </p:sp>
    </p:spTree>
    <p:extLst>
      <p:ext uri="{BB962C8B-B14F-4D97-AF65-F5344CB8AC3E}">
        <p14:creationId xmlns:p14="http://schemas.microsoft.com/office/powerpoint/2010/main" val="777533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Free Cash Flow</a:t>
            </a:r>
            <a:r>
              <a:rPr lang="en-US" sz="1500" dirty="0"/>
              <a:t> 1</a:t>
            </a:r>
          </a:p>
        </p:txBody>
      </p:sp>
      <p:sp>
        <p:nvSpPr>
          <p:cNvPr id="3" name="Content Placeholder 2"/>
          <p:cNvSpPr>
            <a:spLocks noGrp="1"/>
          </p:cNvSpPr>
          <p:nvPr>
            <p:ph idx="1"/>
          </p:nvPr>
        </p:nvSpPr>
        <p:spPr>
          <a:xfrm>
            <a:off x="443625" y="1295400"/>
            <a:ext cx="8321040" cy="5181600"/>
          </a:xfrm>
        </p:spPr>
        <p:txBody>
          <a:bodyPr/>
          <a:lstStyle/>
          <a:p>
            <a:r>
              <a:rPr lang="en-US" b="1" dirty="0"/>
              <a:t>Free cash flows </a:t>
            </a:r>
            <a:r>
              <a:rPr lang="en-US" dirty="0"/>
              <a:t>is the cash actually available for distribution to the investors in the firm after the investments that are necessary to sustain the firm’s ongoing operations are made.</a:t>
            </a:r>
          </a:p>
        </p:txBody>
      </p:sp>
    </p:spTree>
    <p:extLst>
      <p:ext uri="{BB962C8B-B14F-4D97-AF65-F5344CB8AC3E}">
        <p14:creationId xmlns:p14="http://schemas.microsoft.com/office/powerpoint/2010/main" val="10027358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Free Cash Flow</a:t>
            </a:r>
            <a:r>
              <a:rPr lang="en-US" sz="1500" dirty="0"/>
              <a:t> 2</a:t>
            </a:r>
          </a:p>
        </p:txBody>
      </p:sp>
      <p:sp>
        <p:nvSpPr>
          <p:cNvPr id="3" name="Content Placeholder 2"/>
          <p:cNvSpPr>
            <a:spLocks noGrp="1"/>
          </p:cNvSpPr>
          <p:nvPr>
            <p:ph idx="1"/>
          </p:nvPr>
        </p:nvSpPr>
        <p:spPr>
          <a:xfrm>
            <a:off x="443625" y="1295400"/>
            <a:ext cx="8321040" cy="5181600"/>
          </a:xfrm>
        </p:spPr>
        <p:txBody>
          <a:bodyPr/>
          <a:lstStyle/>
          <a:p>
            <a:r>
              <a:rPr lang="en-US" dirty="0"/>
              <a:t>Firms generate operating cash flow (OCF) after they have paid necessary operating expenses and taxes.</a:t>
            </a:r>
          </a:p>
          <a:p>
            <a:r>
              <a:rPr lang="en-US" b="1" dirty="0"/>
              <a:t>Net operating profit after taxes (NOPAT) </a:t>
            </a:r>
            <a:r>
              <a:rPr lang="en-US" dirty="0"/>
              <a:t>is the net profit a firm earns after taxes, but before any financing costs.</a:t>
            </a:r>
          </a:p>
          <a:p>
            <a:r>
              <a:rPr lang="en-US" dirty="0"/>
              <a:t>Investment in operating capital (IOC) includes gross investments in fixed assets, current assets, and spontaneous current liabilities.</a:t>
            </a:r>
          </a:p>
        </p:txBody>
      </p:sp>
    </p:spTree>
    <p:extLst>
      <p:ext uri="{BB962C8B-B14F-4D97-AF65-F5344CB8AC3E}">
        <p14:creationId xmlns:p14="http://schemas.microsoft.com/office/powerpoint/2010/main" val="14959137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Free Cash Flow</a:t>
            </a:r>
            <a:r>
              <a:rPr lang="en-US" sz="1500" dirty="0"/>
              <a:t> 3</a:t>
            </a:r>
          </a:p>
        </p:txBody>
      </p:sp>
      <p:sp>
        <p:nvSpPr>
          <p:cNvPr id="3" name="Content Placeholder 2"/>
          <p:cNvSpPr>
            <a:spLocks noGrp="1"/>
          </p:cNvSpPr>
          <p:nvPr>
            <p:ph idx="1"/>
          </p:nvPr>
        </p:nvSpPr>
        <p:spPr>
          <a:xfrm>
            <a:off x="443625" y="1295400"/>
            <a:ext cx="8321040" cy="5181600"/>
          </a:xfrm>
        </p:spPr>
        <p:txBody>
          <a:bodyPr/>
          <a:lstStyle/>
          <a:p>
            <a:r>
              <a:rPr lang="en-US" sz="3000" dirty="0"/>
              <a:t>Firms with positive free cash flow (FCF) have funds available for distribution to investors.</a:t>
            </a:r>
          </a:p>
          <a:p>
            <a:r>
              <a:rPr lang="en-US" sz="3000" dirty="0"/>
              <a:t>Potential implications for firms with negative FCF.</a:t>
            </a:r>
          </a:p>
          <a:p>
            <a:pPr lvl="1"/>
            <a:r>
              <a:rPr lang="en-US" sz="2600" dirty="0"/>
              <a:t>May be experiencing operating or managerial problems.</a:t>
            </a:r>
          </a:p>
          <a:p>
            <a:pPr lvl="1"/>
            <a:r>
              <a:rPr lang="en-US" sz="2600" dirty="0"/>
              <a:t>May be investing heavily in operating capital to support growth.</a:t>
            </a:r>
          </a:p>
          <a:p>
            <a:pPr lvl="2"/>
            <a:r>
              <a:rPr lang="en-US" sz="2200" dirty="0"/>
              <a:t>Note: FCF might be negative while OCF is positive.</a:t>
            </a:r>
          </a:p>
        </p:txBody>
      </p:sp>
    </p:spTree>
    <p:extLst>
      <p:ext uri="{BB962C8B-B14F-4D97-AF65-F5344CB8AC3E}">
        <p14:creationId xmlns:p14="http://schemas.microsoft.com/office/powerpoint/2010/main" val="25944798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Free Cash Flow Equation</a:t>
            </a:r>
            <a:endParaRPr lang="en-US" sz="1500" dirty="0"/>
          </a:p>
        </p:txBody>
      </p:sp>
      <p:graphicFrame>
        <p:nvGraphicFramePr>
          <p:cNvPr id="5" name="Object 2"/>
          <p:cNvGraphicFramePr>
            <a:graphicFrameLocks noChangeAspect="1"/>
          </p:cNvGraphicFramePr>
          <p:nvPr>
            <p:extLst>
              <p:ext uri="{D42A27DB-BD31-4B8C-83A1-F6EECF244321}">
                <p14:modId xmlns:p14="http://schemas.microsoft.com/office/powerpoint/2010/main" val="2255505193"/>
              </p:ext>
            </p:extLst>
          </p:nvPr>
        </p:nvGraphicFramePr>
        <p:xfrm>
          <a:off x="457200" y="2154238"/>
          <a:ext cx="8229600" cy="1944687"/>
        </p:xfrm>
        <a:graphic>
          <a:graphicData uri="http://schemas.openxmlformats.org/presentationml/2006/ole">
            <mc:AlternateContent xmlns:mc="http://schemas.openxmlformats.org/markup-compatibility/2006">
              <mc:Choice xmlns:v="urn:schemas-microsoft-com:vml" Requires="v">
                <p:oleObj spid="_x0000_s3087" name="Equation" r:id="rId3" imgW="4356000" imgH="1028520" progId="Equation.DSMT4">
                  <p:embed/>
                </p:oleObj>
              </mc:Choice>
              <mc:Fallback>
                <p:oleObj name="Equation" r:id="rId3" imgW="4356000" imgH="1028520" progId="Equation.DSMT4">
                  <p:embed/>
                  <p:pic>
                    <p:nvPicPr>
                      <p:cNvPr id="0" name=""/>
                      <p:cNvPicPr/>
                      <p:nvPr/>
                    </p:nvPicPr>
                    <p:blipFill>
                      <a:blip r:embed="rId4"/>
                      <a:stretch>
                        <a:fillRect/>
                      </a:stretch>
                    </p:blipFill>
                    <p:spPr>
                      <a:xfrm>
                        <a:off x="457200" y="2154238"/>
                        <a:ext cx="8229600" cy="1944687"/>
                      </a:xfrm>
                      <a:prstGeom prst="rect">
                        <a:avLst/>
                      </a:prstGeom>
                    </p:spPr>
                  </p:pic>
                </p:oleObj>
              </mc:Fallback>
            </mc:AlternateContent>
          </a:graphicData>
        </a:graphic>
      </p:graphicFrame>
    </p:spTree>
    <p:extLst>
      <p:ext uri="{BB962C8B-B14F-4D97-AF65-F5344CB8AC3E}">
        <p14:creationId xmlns:p14="http://schemas.microsoft.com/office/powerpoint/2010/main" val="7102550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Statement of Retained Earnings</a:t>
            </a:r>
            <a:endParaRPr lang="en-US" sz="1500" dirty="0"/>
          </a:p>
        </p:txBody>
      </p:sp>
      <p:sp>
        <p:nvSpPr>
          <p:cNvPr id="3" name="Content Placeholder 2"/>
          <p:cNvSpPr>
            <a:spLocks noGrp="1"/>
          </p:cNvSpPr>
          <p:nvPr>
            <p:ph idx="1"/>
          </p:nvPr>
        </p:nvSpPr>
        <p:spPr>
          <a:xfrm>
            <a:off x="443625" y="1295400"/>
            <a:ext cx="8321040" cy="5181600"/>
          </a:xfrm>
        </p:spPr>
        <p:txBody>
          <a:bodyPr/>
          <a:lstStyle/>
          <a:p>
            <a:r>
              <a:rPr lang="en-US" dirty="0"/>
              <a:t>The </a:t>
            </a:r>
            <a:r>
              <a:rPr lang="en-US" b="1" dirty="0"/>
              <a:t>statement of retained earnings </a:t>
            </a:r>
            <a:r>
              <a:rPr lang="en-US" dirty="0"/>
              <a:t>reconciles net income earned during a given period and any cash dividends paid with the change in retained earnings over the period. </a:t>
            </a:r>
          </a:p>
          <a:p>
            <a:pPr lvl="1"/>
            <a:r>
              <a:rPr lang="en-US" dirty="0"/>
              <a:t>Advantages of reinvesting.</a:t>
            </a:r>
          </a:p>
          <a:p>
            <a:pPr lvl="2"/>
            <a:r>
              <a:rPr lang="en-US" dirty="0"/>
              <a:t>Less expensive than raising capital from outside sources (equity markets).</a:t>
            </a:r>
          </a:p>
          <a:p>
            <a:pPr lvl="2"/>
            <a:r>
              <a:rPr lang="en-US" dirty="0"/>
              <a:t>Allows the firm to grow by providing additional funds that can be spent on plant and equipment.</a:t>
            </a:r>
          </a:p>
        </p:txBody>
      </p:sp>
    </p:spTree>
    <p:extLst>
      <p:ext uri="{BB962C8B-B14F-4D97-AF65-F5344CB8AC3E}">
        <p14:creationId xmlns:p14="http://schemas.microsoft.com/office/powerpoint/2010/main" val="22950248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Cautions in Interpreting Financial Statements</a:t>
            </a:r>
            <a:endParaRPr lang="en-US" sz="1100" dirty="0"/>
          </a:p>
        </p:txBody>
      </p:sp>
      <p:sp>
        <p:nvSpPr>
          <p:cNvPr id="3" name="Content Placeholder 2"/>
          <p:cNvSpPr>
            <a:spLocks noGrp="1"/>
          </p:cNvSpPr>
          <p:nvPr>
            <p:ph idx="1"/>
          </p:nvPr>
        </p:nvSpPr>
        <p:spPr>
          <a:xfrm>
            <a:off x="443625" y="1295400"/>
            <a:ext cx="8321040" cy="5303520"/>
          </a:xfrm>
        </p:spPr>
        <p:txBody>
          <a:bodyPr/>
          <a:lstStyle/>
          <a:p>
            <a:pPr>
              <a:spcBef>
                <a:spcPts val="400"/>
              </a:spcBef>
            </a:pPr>
            <a:r>
              <a:rPr lang="en-US" dirty="0"/>
              <a:t>GAAP standards required for financial statements.</a:t>
            </a:r>
          </a:p>
          <a:p>
            <a:pPr>
              <a:spcBef>
                <a:spcPts val="400"/>
              </a:spcBef>
            </a:pPr>
            <a:r>
              <a:rPr lang="en-US" dirty="0"/>
              <a:t>Firms can use </a:t>
            </a:r>
            <a:r>
              <a:rPr lang="en-US" b="1" dirty="0"/>
              <a:t>earnings management </a:t>
            </a:r>
            <a:r>
              <a:rPr lang="en-US" dirty="0"/>
              <a:t>with GAAP accounting rules.</a:t>
            </a:r>
          </a:p>
          <a:p>
            <a:pPr lvl="1">
              <a:spcBef>
                <a:spcPts val="400"/>
              </a:spcBef>
            </a:pPr>
            <a:r>
              <a:rPr lang="en-US" dirty="0"/>
              <a:t>Firms may wish to smooth earnings.</a:t>
            </a:r>
          </a:p>
          <a:p>
            <a:pPr lvl="1">
              <a:spcBef>
                <a:spcPts val="400"/>
              </a:spcBef>
            </a:pPr>
            <a:r>
              <a:rPr lang="en-US" dirty="0"/>
              <a:t>Firms utilize different depreciation methods, making comparison across firms difficult.</a:t>
            </a:r>
          </a:p>
          <a:p>
            <a:pPr>
              <a:spcBef>
                <a:spcPts val="400"/>
              </a:spcBef>
            </a:pPr>
            <a:r>
              <a:rPr lang="en-US" dirty="0"/>
              <a:t>Sarbanes-Oxley Act passed in 2002.</a:t>
            </a:r>
          </a:p>
          <a:p>
            <a:pPr lvl="1">
              <a:spcBef>
                <a:spcPts val="400"/>
              </a:spcBef>
            </a:pPr>
            <a:r>
              <a:rPr lang="en-US" dirty="0"/>
              <a:t>Aims to prevent deceptive accounting and management practices.</a:t>
            </a:r>
          </a:p>
        </p:txBody>
      </p:sp>
    </p:spTree>
    <p:extLst>
      <p:ext uri="{BB962C8B-B14F-4D97-AF65-F5344CB8AC3E}">
        <p14:creationId xmlns:p14="http://schemas.microsoft.com/office/powerpoint/2010/main" val="42884533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Balance Sheet</a:t>
            </a:r>
            <a:endParaRPr lang="en-US" sz="1500" dirty="0"/>
          </a:p>
        </p:txBody>
      </p:sp>
      <p:sp>
        <p:nvSpPr>
          <p:cNvPr id="3" name="Content Placeholder 2"/>
          <p:cNvSpPr>
            <a:spLocks noGrp="1"/>
          </p:cNvSpPr>
          <p:nvPr>
            <p:ph idx="1"/>
          </p:nvPr>
        </p:nvSpPr>
        <p:spPr>
          <a:xfrm>
            <a:off x="443625" y="1295400"/>
            <a:ext cx="8412480" cy="5105400"/>
          </a:xfrm>
        </p:spPr>
        <p:txBody>
          <a:bodyPr/>
          <a:lstStyle/>
          <a:p>
            <a:r>
              <a:rPr lang="en-US" dirty="0"/>
              <a:t>The </a:t>
            </a:r>
            <a:r>
              <a:rPr lang="en-US" b="1" dirty="0"/>
              <a:t>balance sheet </a:t>
            </a:r>
            <a:r>
              <a:rPr lang="en-US" dirty="0"/>
              <a:t>reports firm’s assets, liabilities and equity at a point in time.</a:t>
            </a:r>
          </a:p>
          <a:p>
            <a:pPr algn="ctr"/>
            <a:r>
              <a:rPr lang="en-US" i="1" dirty="0"/>
              <a:t>Assets = Liabilities + Equity</a:t>
            </a:r>
            <a:endParaRPr lang="en-US" dirty="0"/>
          </a:p>
          <a:p>
            <a:r>
              <a:rPr lang="en-US" dirty="0"/>
              <a:t>Assets of firm appear on left side.</a:t>
            </a:r>
          </a:p>
          <a:p>
            <a:r>
              <a:rPr lang="en-US" dirty="0"/>
              <a:t>Liabilities and equity appear on right side.</a:t>
            </a:r>
          </a:p>
          <a:p>
            <a:pPr lvl="1"/>
            <a:r>
              <a:rPr lang="en-US" dirty="0"/>
              <a:t>Both assets and liabilities are listed in decreasing order of </a:t>
            </a:r>
            <a:r>
              <a:rPr lang="en-US" b="1" dirty="0"/>
              <a:t>liquidity</a:t>
            </a:r>
            <a:r>
              <a:rPr lang="en-US" dirty="0"/>
              <a:t>, that is, the time and effort needed to convert the accounts to cash.</a:t>
            </a:r>
          </a:p>
          <a:p>
            <a:pPr lvl="2"/>
            <a:r>
              <a:rPr lang="en-US" dirty="0"/>
              <a:t>Equity never matures, and therefore appears last.</a:t>
            </a:r>
          </a:p>
        </p:txBody>
      </p:sp>
    </p:spTree>
    <p:extLst>
      <p:ext uri="{BB962C8B-B14F-4D97-AF65-F5344CB8AC3E}">
        <p14:creationId xmlns:p14="http://schemas.microsoft.com/office/powerpoint/2010/main" val="18907928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2.1 - Balance Sheet for DPH</a:t>
            </a:r>
            <a:endParaRPr lang="en-US" sz="1500" dirty="0"/>
          </a:p>
        </p:txBody>
      </p:sp>
      <p:sp>
        <p:nvSpPr>
          <p:cNvPr id="4" name="Content Placeholder 2"/>
          <p:cNvSpPr>
            <a:spLocks noGrp="1"/>
          </p:cNvSpPr>
          <p:nvPr>
            <p:ph idx="1"/>
          </p:nvPr>
        </p:nvSpPr>
        <p:spPr>
          <a:xfrm>
            <a:off x="274320" y="1219200"/>
            <a:ext cx="8595360" cy="822960"/>
          </a:xfrm>
          <a:solidFill>
            <a:srgbClr val="B9CFE4"/>
          </a:solidFill>
        </p:spPr>
        <p:txBody>
          <a:bodyPr/>
          <a:lstStyle/>
          <a:p>
            <a:pPr algn="ctr">
              <a:spcBef>
                <a:spcPts val="0"/>
              </a:spcBef>
            </a:pPr>
            <a:r>
              <a:rPr lang="en-US" sz="1600" b="1" dirty="0"/>
              <a:t>DPH TREE FARM, INC. </a:t>
            </a:r>
            <a:br>
              <a:rPr lang="en-US" sz="1600" b="1" dirty="0"/>
            </a:br>
            <a:r>
              <a:rPr lang="en-US" sz="1600" b="1" dirty="0"/>
              <a:t>Balance Sheet as of December 31, 2021 and 2020 </a:t>
            </a:r>
            <a:br>
              <a:rPr lang="en-US" sz="1600" b="1" dirty="0"/>
            </a:br>
            <a:r>
              <a:rPr lang="en-US" sz="1600" b="1" dirty="0"/>
              <a:t>(in millions of dollars)</a:t>
            </a:r>
            <a:endParaRPr lang="en-US" sz="1600" dirty="0"/>
          </a:p>
        </p:txBody>
      </p:sp>
      <p:graphicFrame>
        <p:nvGraphicFramePr>
          <p:cNvPr id="7" name="Table 3"/>
          <p:cNvGraphicFramePr>
            <a:graphicFrameLocks noGrp="1"/>
          </p:cNvGraphicFramePr>
          <p:nvPr>
            <p:ph idx="10"/>
            <p:extLst>
              <p:ext uri="{D42A27DB-BD31-4B8C-83A1-F6EECF244321}">
                <p14:modId xmlns:p14="http://schemas.microsoft.com/office/powerpoint/2010/main" val="1295861348"/>
              </p:ext>
            </p:extLst>
          </p:nvPr>
        </p:nvGraphicFramePr>
        <p:xfrm>
          <a:off x="274320" y="2057400"/>
          <a:ext cx="8595360" cy="432816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1362531553"/>
                    </a:ext>
                  </a:extLst>
                </a:gridCol>
                <a:gridCol w="731520">
                  <a:extLst>
                    <a:ext uri="{9D8B030D-6E8A-4147-A177-3AD203B41FA5}">
                      <a16:colId xmlns:a16="http://schemas.microsoft.com/office/drawing/2014/main" val="1052928609"/>
                    </a:ext>
                  </a:extLst>
                </a:gridCol>
                <a:gridCol w="731520">
                  <a:extLst>
                    <a:ext uri="{9D8B030D-6E8A-4147-A177-3AD203B41FA5}">
                      <a16:colId xmlns:a16="http://schemas.microsoft.com/office/drawing/2014/main" val="4143844107"/>
                    </a:ext>
                  </a:extLst>
                </a:gridCol>
                <a:gridCol w="2926080">
                  <a:extLst>
                    <a:ext uri="{9D8B030D-6E8A-4147-A177-3AD203B41FA5}">
                      <a16:colId xmlns:a16="http://schemas.microsoft.com/office/drawing/2014/main" val="299756339"/>
                    </a:ext>
                  </a:extLst>
                </a:gridCol>
                <a:gridCol w="731520">
                  <a:extLst>
                    <a:ext uri="{9D8B030D-6E8A-4147-A177-3AD203B41FA5}">
                      <a16:colId xmlns:a16="http://schemas.microsoft.com/office/drawing/2014/main" val="2006343122"/>
                    </a:ext>
                  </a:extLst>
                </a:gridCol>
                <a:gridCol w="731520">
                  <a:extLst>
                    <a:ext uri="{9D8B030D-6E8A-4147-A177-3AD203B41FA5}">
                      <a16:colId xmlns:a16="http://schemas.microsoft.com/office/drawing/2014/main" val="480972954"/>
                    </a:ext>
                  </a:extLst>
                </a:gridCol>
              </a:tblGrid>
              <a:tr h="0">
                <a:tc>
                  <a:txBody>
                    <a:bodyPr/>
                    <a:lstStyle/>
                    <a:p>
                      <a:endParaRPr lang="en-US" sz="1400" u="none" dirty="0">
                        <a:solidFill>
                          <a:schemeClr val="tx1"/>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CD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i="0" u="sng" strike="noStrike" kern="1200" baseline="0" dirty="0">
                          <a:solidFill>
                            <a:schemeClr val="tx1"/>
                          </a:solidFill>
                          <a:latin typeface="+mj-lt"/>
                          <a:ea typeface="+mn-ea"/>
                          <a:cs typeface="+mn-cs"/>
                        </a:rPr>
                        <a:t>2021</a:t>
                      </a:r>
                      <a:endParaRPr lang="en-US" sz="1400" b="0" i="0" u="sng" strike="noStrike" kern="1200" baseline="0" dirty="0">
                        <a:solidFill>
                          <a:schemeClr val="tx1"/>
                        </a:solidFill>
                        <a:latin typeface="+mj-lt"/>
                        <a:ea typeface="+mn-ea"/>
                        <a:cs typeface="+mn-cs"/>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CD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i="0" u="sng" strike="noStrike" kern="1200" baseline="0" dirty="0">
                          <a:solidFill>
                            <a:schemeClr val="tx1"/>
                          </a:solidFill>
                          <a:latin typeface="+mj-lt"/>
                          <a:ea typeface="+mn-ea"/>
                          <a:cs typeface="+mn-cs"/>
                        </a:rPr>
                        <a:t>2020</a:t>
                      </a:r>
                      <a:endParaRPr lang="en-US" sz="1400" b="0" i="0" u="sng" strike="noStrike" kern="1200" baseline="0" dirty="0">
                        <a:solidFill>
                          <a:schemeClr val="tx1"/>
                        </a:solidFill>
                        <a:latin typeface="+mj-lt"/>
                        <a:ea typeface="+mn-ea"/>
                        <a:cs typeface="+mn-cs"/>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CDD"/>
                    </a:solidFill>
                  </a:tcPr>
                </a:tc>
                <a:tc>
                  <a:txBody>
                    <a:bodyPr/>
                    <a:lstStyle/>
                    <a:p>
                      <a:pPr algn="ctr"/>
                      <a:endParaRPr lang="en-US" sz="1400" u="sng" dirty="0">
                        <a:solidFill>
                          <a:schemeClr val="tx1"/>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CD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i="0" u="sng" strike="noStrike" kern="1200" baseline="0" dirty="0">
                          <a:solidFill>
                            <a:schemeClr val="tx1"/>
                          </a:solidFill>
                          <a:latin typeface="+mj-lt"/>
                          <a:ea typeface="+mn-ea"/>
                          <a:cs typeface="+mn-cs"/>
                        </a:rPr>
                        <a:t>2021</a:t>
                      </a:r>
                      <a:endParaRPr lang="en-US" sz="1400" b="0" i="0" u="sng" strike="noStrike" kern="1200" baseline="0" dirty="0">
                        <a:solidFill>
                          <a:schemeClr val="tx1"/>
                        </a:solidFill>
                        <a:latin typeface="+mj-lt"/>
                        <a:ea typeface="+mn-ea"/>
                        <a:cs typeface="+mn-cs"/>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CD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i="0" u="sng" strike="noStrike" kern="1200" baseline="0" dirty="0">
                          <a:solidFill>
                            <a:schemeClr val="tx1"/>
                          </a:solidFill>
                          <a:latin typeface="+mj-lt"/>
                          <a:ea typeface="+mn-ea"/>
                          <a:cs typeface="+mn-cs"/>
                        </a:rPr>
                        <a:t>2020</a:t>
                      </a:r>
                      <a:endParaRPr lang="en-US" sz="1400" b="0" i="0" u="sng" strike="noStrike" kern="1200" baseline="0" dirty="0">
                        <a:solidFill>
                          <a:schemeClr val="tx1"/>
                        </a:solidFill>
                        <a:latin typeface="+mj-lt"/>
                        <a:ea typeface="+mn-ea"/>
                        <a:cs typeface="+mn-cs"/>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4119079429"/>
                  </a:ext>
                </a:extLst>
              </a:tr>
              <a:tr h="0">
                <a:tc>
                  <a:txBody>
                    <a:bodyPr/>
                    <a:lstStyle/>
                    <a:p>
                      <a:r>
                        <a:rPr lang="en-US" sz="1200" b="1" u="none" dirty="0">
                          <a:solidFill>
                            <a:schemeClr val="tx1"/>
                          </a:solidFill>
                          <a:latin typeface="+mj-lt"/>
                        </a:rPr>
                        <a:t>Assets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CDD"/>
                    </a:solidFill>
                  </a:tcPr>
                </a:tc>
                <a:tc>
                  <a:txBody>
                    <a:bodyPr/>
                    <a:lstStyle/>
                    <a:p>
                      <a:endParaRPr lang="en-US" sz="1200" u="none" dirty="0">
                        <a:solidFill>
                          <a:schemeClr val="tx1"/>
                        </a:solidFill>
                        <a:latin typeface="+mj-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CDD"/>
                    </a:solidFill>
                  </a:tcPr>
                </a:tc>
                <a:tc>
                  <a:txBody>
                    <a:bodyPr/>
                    <a:lstStyle/>
                    <a:p>
                      <a:endParaRPr lang="en-US" sz="1200" u="none" dirty="0">
                        <a:solidFill>
                          <a:schemeClr val="tx1"/>
                        </a:solidFill>
                        <a:latin typeface="+mj-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CDD"/>
                    </a:solidFill>
                  </a:tcPr>
                </a:tc>
                <a:tc>
                  <a:txBody>
                    <a:bodyPr/>
                    <a:lstStyle/>
                    <a:p>
                      <a:r>
                        <a:rPr lang="en-US" sz="1200" b="0" i="0" u="none" strike="noStrike" kern="1200" baseline="0" dirty="0">
                          <a:solidFill>
                            <a:schemeClr val="tx1"/>
                          </a:solidFill>
                          <a:latin typeface="+mj-lt"/>
                          <a:ea typeface="+mn-ea"/>
                          <a:cs typeface="+mn-cs"/>
                        </a:rPr>
                        <a:t> </a:t>
                      </a:r>
                      <a:r>
                        <a:rPr lang="en-US" sz="1200" b="1" i="0" u="none" strike="noStrike" kern="1200" baseline="0" dirty="0">
                          <a:solidFill>
                            <a:schemeClr val="tx1"/>
                          </a:solidFill>
                          <a:latin typeface="+mj-lt"/>
                          <a:ea typeface="+mn-ea"/>
                          <a:cs typeface="+mn-cs"/>
                        </a:rPr>
                        <a:t>Liabilities and Equity</a:t>
                      </a:r>
                      <a:endParaRPr lang="en-US" sz="1200" b="0" i="0" u="none" strike="noStrike" kern="1200" baseline="0" dirty="0">
                        <a:solidFill>
                          <a:schemeClr val="tx1"/>
                        </a:solidFill>
                        <a:latin typeface="+mj-lt"/>
                        <a:ea typeface="+mn-ea"/>
                        <a:cs typeface="+mn-cs"/>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CDD"/>
                    </a:solidFill>
                  </a:tcPr>
                </a:tc>
                <a:tc>
                  <a:txBody>
                    <a:bodyPr/>
                    <a:lstStyle/>
                    <a:p>
                      <a:endParaRPr lang="en-US" sz="1200" u="none" dirty="0">
                        <a:solidFill>
                          <a:schemeClr val="tx1"/>
                        </a:solidFill>
                        <a:latin typeface="+mj-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CDD"/>
                    </a:solidFill>
                  </a:tcPr>
                </a:tc>
                <a:tc>
                  <a:txBody>
                    <a:bodyPr/>
                    <a:lstStyle/>
                    <a:p>
                      <a:endParaRPr lang="en-US" sz="1200" u="none" dirty="0">
                        <a:solidFill>
                          <a:schemeClr val="tx1"/>
                        </a:solidFill>
                        <a:latin typeface="+mj-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123339823"/>
                  </a:ext>
                </a:extLst>
              </a:tr>
              <a:tr h="0">
                <a:tc>
                  <a:txBody>
                    <a:bodyPr/>
                    <a:lstStyle/>
                    <a:p>
                      <a:r>
                        <a:rPr lang="en-US" sz="1200" u="none" dirty="0">
                          <a:solidFill>
                            <a:schemeClr val="tx1"/>
                          </a:solidFill>
                          <a:latin typeface="+mj-lt"/>
                        </a:rPr>
                        <a:t>Current assets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endParaRPr lang="en-US" sz="1200" u="none">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endParaRPr lang="en-US" sz="1200" u="none"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r>
                        <a:rPr lang="en-US" sz="1200" b="0" u="none" dirty="0">
                          <a:solidFill>
                            <a:schemeClr val="tx1"/>
                          </a:solidFill>
                          <a:latin typeface="+mj-lt"/>
                          <a:cs typeface="Proxima Nova Lt"/>
                        </a:rPr>
                        <a:t>Current liabilities</a:t>
                      </a:r>
                      <a:endParaRPr lang="en-US" sz="1200" u="none"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endParaRPr lang="en-US" sz="1200" u="none"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endParaRPr lang="en-US" sz="1200" u="none"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3209641594"/>
                  </a:ext>
                </a:extLst>
              </a:tr>
              <a:tr h="0">
                <a:tc>
                  <a:txBody>
                    <a:bodyPr/>
                    <a:lstStyle/>
                    <a:p>
                      <a:pPr marL="182880"/>
                      <a:r>
                        <a:rPr lang="en-US" sz="1200" u="none" dirty="0">
                          <a:solidFill>
                            <a:schemeClr val="tx1"/>
                          </a:solidFill>
                          <a:latin typeface="+mj-lt"/>
                        </a:rPr>
                        <a:t>Cash and marketable securities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dirty="0">
                          <a:solidFill>
                            <a:schemeClr val="tx1"/>
                          </a:solidFill>
                          <a:latin typeface="+mj-lt"/>
                          <a:cs typeface="Proxima Nova Lt"/>
                        </a:rPr>
                        <a:t>$ </a:t>
                      </a:r>
                      <a:r>
                        <a:rPr lang="en-US" sz="1200" b="0" u="none" spc="85" dirty="0">
                          <a:solidFill>
                            <a:schemeClr val="tx1"/>
                          </a:solidFill>
                          <a:latin typeface="+mj-lt"/>
                          <a:cs typeface="Proxima Nova Lt"/>
                        </a:rPr>
                        <a:t> </a:t>
                      </a:r>
                      <a:r>
                        <a:rPr lang="en-US" sz="1200" b="0" u="none" dirty="0">
                          <a:solidFill>
                            <a:schemeClr val="tx1"/>
                          </a:solidFill>
                          <a:latin typeface="+mj-lt"/>
                          <a:cs typeface="Proxima Nova Lt"/>
                        </a:rPr>
                        <a:t>24</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dirty="0">
                          <a:solidFill>
                            <a:schemeClr val="tx1"/>
                          </a:solidFill>
                          <a:latin typeface="+mj-lt"/>
                          <a:cs typeface="Proxima Nova Lt"/>
                        </a:rPr>
                        <a:t>$ </a:t>
                      </a:r>
                      <a:r>
                        <a:rPr lang="en-US" sz="1200" b="0" u="none" spc="85" dirty="0">
                          <a:solidFill>
                            <a:schemeClr val="tx1"/>
                          </a:solidFill>
                          <a:latin typeface="+mj-lt"/>
                          <a:cs typeface="Proxima Nova Lt"/>
                        </a:rPr>
                        <a:t> </a:t>
                      </a:r>
                      <a:r>
                        <a:rPr lang="en-US" sz="1200" b="0" u="none" dirty="0">
                          <a:solidFill>
                            <a:schemeClr val="tx1"/>
                          </a:solidFill>
                          <a:latin typeface="+mj-lt"/>
                          <a:cs typeface="Proxima Nova Lt"/>
                        </a:rPr>
                        <a:t>25</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182880"/>
                      <a:r>
                        <a:rPr lang="en-US" sz="1200" b="0" u="none" dirty="0">
                          <a:solidFill>
                            <a:schemeClr val="tx1"/>
                          </a:solidFill>
                          <a:latin typeface="+mj-lt"/>
                          <a:cs typeface="Proxima Nova Lt"/>
                        </a:rPr>
                        <a:t>Accrued wages and ta</a:t>
                      </a:r>
                      <a:r>
                        <a:rPr lang="en-US" sz="1200" b="0" u="none" spc="-35" dirty="0">
                          <a:solidFill>
                            <a:schemeClr val="tx1"/>
                          </a:solidFill>
                          <a:latin typeface="+mj-lt"/>
                          <a:cs typeface="Proxima Nova Lt"/>
                        </a:rPr>
                        <a:t>x</a:t>
                      </a:r>
                      <a:r>
                        <a:rPr lang="en-US" sz="1200" b="0" u="none" dirty="0">
                          <a:solidFill>
                            <a:schemeClr val="tx1"/>
                          </a:solidFill>
                          <a:latin typeface="+mj-lt"/>
                          <a:cs typeface="Proxima Nova Lt"/>
                        </a:rPr>
                        <a:t>es</a:t>
                      </a:r>
                      <a:endParaRPr lang="en-US" sz="1200" u="none"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dirty="0">
                          <a:solidFill>
                            <a:schemeClr val="tx1"/>
                          </a:solidFill>
                          <a:latin typeface="+mj-lt"/>
                          <a:cs typeface="Proxima Nova Lt"/>
                        </a:rPr>
                        <a:t>$  </a:t>
                      </a:r>
                      <a:r>
                        <a:rPr lang="en-US" sz="1200" b="0" u="none" spc="25" dirty="0">
                          <a:solidFill>
                            <a:schemeClr val="tx1"/>
                          </a:solidFill>
                          <a:latin typeface="+mj-lt"/>
                          <a:cs typeface="Proxima Nova Lt"/>
                        </a:rPr>
                        <a:t> </a:t>
                      </a:r>
                      <a:r>
                        <a:rPr lang="en-US" sz="1200" b="0" u="none" dirty="0">
                          <a:solidFill>
                            <a:schemeClr val="tx1"/>
                          </a:solidFill>
                          <a:latin typeface="+mj-lt"/>
                          <a:cs typeface="Proxima Nova Lt"/>
                        </a:rPr>
                        <a:t>20</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dirty="0">
                          <a:solidFill>
                            <a:schemeClr val="tx1"/>
                          </a:solidFill>
                          <a:latin typeface="+mj-lt"/>
                          <a:cs typeface="Proxima Nova Lt"/>
                        </a:rPr>
                        <a:t>$  </a:t>
                      </a:r>
                      <a:r>
                        <a:rPr lang="en-US" sz="1200" b="0" u="none" spc="-85" dirty="0">
                          <a:solidFill>
                            <a:schemeClr val="tx1"/>
                          </a:solidFill>
                          <a:latin typeface="+mj-lt"/>
                          <a:cs typeface="Proxima Nova Lt"/>
                        </a:rPr>
                        <a:t> </a:t>
                      </a:r>
                      <a:r>
                        <a:rPr lang="en-US" sz="1200" b="0" u="none" dirty="0">
                          <a:solidFill>
                            <a:schemeClr val="tx1"/>
                          </a:solidFill>
                          <a:latin typeface="+mj-lt"/>
                          <a:cs typeface="Proxima Nova Lt"/>
                        </a:rPr>
                        <a:t>15</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675121086"/>
                  </a:ext>
                </a:extLst>
              </a:tr>
              <a:tr h="0">
                <a:tc>
                  <a:txBody>
                    <a:bodyPr/>
                    <a:lstStyle/>
                    <a:p>
                      <a:pPr marL="182880"/>
                      <a:r>
                        <a:rPr lang="en-US" sz="1200" b="0" u="none" dirty="0">
                          <a:solidFill>
                            <a:schemeClr val="tx1"/>
                          </a:solidFill>
                          <a:latin typeface="+mj-lt"/>
                          <a:cs typeface="Proxima Nova Lt"/>
                        </a:rPr>
                        <a:t>Accounts receivable</a:t>
                      </a:r>
                      <a:endParaRPr lang="en-US" sz="1200" u="none"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dirty="0">
                          <a:solidFill>
                            <a:schemeClr val="tx1"/>
                          </a:solidFill>
                          <a:latin typeface="+mj-lt"/>
                          <a:cs typeface="Proxima Nova Lt"/>
                        </a:rPr>
                        <a:t>70</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dirty="0">
                          <a:solidFill>
                            <a:schemeClr val="tx1"/>
                          </a:solidFill>
                          <a:latin typeface="+mj-lt"/>
                          <a:cs typeface="Proxima Nova Lt"/>
                        </a:rPr>
                        <a:t>65</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182880"/>
                      <a:r>
                        <a:rPr lang="en-US" sz="1200" b="0" u="none" dirty="0">
                          <a:solidFill>
                            <a:schemeClr val="tx1"/>
                          </a:solidFill>
                          <a:latin typeface="+mj-lt"/>
                          <a:cs typeface="Proxima Nova Lt"/>
                        </a:rPr>
                        <a:t>Accounts payable</a:t>
                      </a:r>
                      <a:endParaRPr lang="en-US" sz="1200" u="none"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dirty="0">
                          <a:solidFill>
                            <a:schemeClr val="tx1"/>
                          </a:solidFill>
                          <a:latin typeface="+mj-lt"/>
                          <a:cs typeface="Proxima Nova Lt"/>
                        </a:rPr>
                        <a:t>55</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dirty="0">
                          <a:solidFill>
                            <a:schemeClr val="tx1"/>
                          </a:solidFill>
                          <a:latin typeface="+mj-lt"/>
                          <a:cs typeface="Proxima Nova Lt"/>
                        </a:rPr>
                        <a:t>50</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076555118"/>
                  </a:ext>
                </a:extLst>
              </a:tr>
              <a:tr h="0">
                <a:tc>
                  <a:txBody>
                    <a:bodyPr/>
                    <a:lstStyle/>
                    <a:p>
                      <a:pPr marL="182880" marR="0" indent="0" algn="l" defTabSz="914400" rtl="0" eaLnBrk="1" fontAlgn="auto" latinLnBrk="0" hangingPunct="1">
                        <a:lnSpc>
                          <a:spcPct val="100000"/>
                        </a:lnSpc>
                        <a:spcBef>
                          <a:spcPts val="0"/>
                        </a:spcBef>
                        <a:spcAft>
                          <a:spcPts val="0"/>
                        </a:spcAft>
                        <a:buClrTx/>
                        <a:buSzTx/>
                        <a:buFontTx/>
                        <a:buNone/>
                        <a:tabLst/>
                        <a:defRPr/>
                      </a:pPr>
                      <a:r>
                        <a:rPr lang="en-US" sz="1200" b="0" u="none" dirty="0">
                          <a:solidFill>
                            <a:schemeClr val="tx1"/>
                          </a:solidFill>
                          <a:latin typeface="+mj-lt"/>
                          <a:cs typeface="Proxima Nova Lt"/>
                        </a:rPr>
                        <a:t>Inventory</a:t>
                      </a:r>
                      <a:endParaRPr lang="en-US" sz="1200" u="none" dirty="0">
                        <a:solidFill>
                          <a:schemeClr val="tx1"/>
                        </a:solidFill>
                        <a:latin typeface="+mj-lt"/>
                        <a:cs typeface="Proxima Nova 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sng" dirty="0">
                          <a:solidFill>
                            <a:schemeClr val="tx1"/>
                          </a:solidFill>
                          <a:latin typeface="+mj-lt"/>
                          <a:cs typeface="Proxima Nova Lt"/>
                        </a:rPr>
                        <a:t>   111</a:t>
                      </a:r>
                      <a:endParaRPr lang="en-US" sz="1200" u="sng"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sng" dirty="0">
                          <a:solidFill>
                            <a:schemeClr val="tx1"/>
                          </a:solidFill>
                          <a:latin typeface="+mj-lt"/>
                          <a:cs typeface="Proxima Nova Lt"/>
                        </a:rPr>
                        <a:t>   100</a:t>
                      </a:r>
                      <a:endParaRPr lang="en-US" sz="1200" u="sng"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182880"/>
                      <a:r>
                        <a:rPr lang="en-US" sz="1200" b="0" u="none" dirty="0">
                          <a:solidFill>
                            <a:schemeClr val="tx1"/>
                          </a:solidFill>
                          <a:latin typeface="+mj-lt"/>
                          <a:cs typeface="Proxima Nova Lt"/>
                        </a:rPr>
                        <a:t>Notes payable</a:t>
                      </a:r>
                      <a:endParaRPr lang="en-US" sz="1200" u="none"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sng" dirty="0">
                          <a:solidFill>
                            <a:schemeClr val="tx1"/>
                          </a:solidFill>
                          <a:latin typeface="+mj-lt"/>
                          <a:cs typeface="Proxima Nova Lt"/>
                        </a:rPr>
                        <a:t>     48</a:t>
                      </a:r>
                      <a:endParaRPr lang="en-US" sz="1200" u="sng"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sng" dirty="0">
                          <a:solidFill>
                            <a:schemeClr val="tx1"/>
                          </a:solidFill>
                          <a:latin typeface="+mj-lt"/>
                          <a:cs typeface="Proxima Nova Lt"/>
                        </a:rPr>
                        <a:t>     45</a:t>
                      </a:r>
                      <a:endParaRPr lang="en-US" sz="1200" u="sng"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358221676"/>
                  </a:ext>
                </a:extLst>
              </a:tr>
              <a:tr h="0">
                <a:tc>
                  <a:txBody>
                    <a:bodyPr/>
                    <a:lstStyle/>
                    <a:p>
                      <a:pPr marL="365760"/>
                      <a:r>
                        <a:rPr lang="en-US" sz="1200" b="0" u="none" spc="-100" dirty="0">
                          <a:solidFill>
                            <a:schemeClr val="tx1"/>
                          </a:solidFill>
                          <a:latin typeface="+mj-lt"/>
                          <a:cs typeface="Proxima Nova Lt"/>
                        </a:rPr>
                        <a:t>T</a:t>
                      </a:r>
                      <a:r>
                        <a:rPr lang="en-US" sz="1200" b="0" u="none" dirty="0">
                          <a:solidFill>
                            <a:schemeClr val="tx1"/>
                          </a:solidFill>
                          <a:latin typeface="+mj-lt"/>
                          <a:cs typeface="Proxima Nova Lt"/>
                        </a:rPr>
                        <a:t>otal</a:t>
                      </a:r>
                      <a:endParaRPr lang="en-US" sz="1200" u="none"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spc="25" dirty="0">
                          <a:solidFill>
                            <a:schemeClr val="tx1"/>
                          </a:solidFill>
                          <a:latin typeface="+mj-lt"/>
                          <a:cs typeface="Proxima Nova Lt"/>
                        </a:rPr>
                        <a:t>$</a:t>
                      </a:r>
                      <a:r>
                        <a:rPr lang="en-US" sz="1200" b="0" u="none" dirty="0">
                          <a:solidFill>
                            <a:schemeClr val="tx1"/>
                          </a:solidFill>
                          <a:latin typeface="+mj-lt"/>
                          <a:cs typeface="Proxima Nova Lt"/>
                        </a:rPr>
                        <a:t>205</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spc="25" dirty="0">
                          <a:solidFill>
                            <a:schemeClr val="tx1"/>
                          </a:solidFill>
                          <a:latin typeface="+mj-lt"/>
                          <a:cs typeface="Proxima Nova Lt"/>
                        </a:rPr>
                        <a:t>$</a:t>
                      </a:r>
                      <a:r>
                        <a:rPr lang="en-US" sz="1200" b="0" u="none" dirty="0">
                          <a:solidFill>
                            <a:schemeClr val="tx1"/>
                          </a:solidFill>
                          <a:latin typeface="+mj-lt"/>
                          <a:cs typeface="Proxima Nova Lt"/>
                        </a:rPr>
                        <a:t>190</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365760"/>
                      <a:r>
                        <a:rPr lang="en-US" sz="1200" b="0" u="none" spc="-100" dirty="0">
                          <a:solidFill>
                            <a:schemeClr val="tx1"/>
                          </a:solidFill>
                          <a:latin typeface="+mj-lt"/>
                          <a:cs typeface="Proxima Nova Lt"/>
                        </a:rPr>
                        <a:t>T</a:t>
                      </a:r>
                      <a:r>
                        <a:rPr lang="en-US" sz="1200" b="0" u="none" dirty="0">
                          <a:solidFill>
                            <a:schemeClr val="tx1"/>
                          </a:solidFill>
                          <a:latin typeface="+mj-lt"/>
                          <a:cs typeface="Proxima Nova Lt"/>
                        </a:rPr>
                        <a:t>otal</a:t>
                      </a:r>
                      <a:endParaRPr lang="en-US" sz="1200" u="none"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dirty="0">
                          <a:solidFill>
                            <a:schemeClr val="tx1"/>
                          </a:solidFill>
                          <a:latin typeface="+mj-lt"/>
                          <a:cs typeface="Proxima Nova Lt"/>
                        </a:rPr>
                        <a:t>$</a:t>
                      </a:r>
                      <a:r>
                        <a:rPr lang="en-US" sz="1200" b="0" u="none" spc="-30" dirty="0">
                          <a:solidFill>
                            <a:schemeClr val="tx1"/>
                          </a:solidFill>
                          <a:latin typeface="+mj-lt"/>
                          <a:cs typeface="Proxima Nova Lt"/>
                        </a:rPr>
                        <a:t> </a:t>
                      </a:r>
                      <a:r>
                        <a:rPr lang="en-US" sz="1200" b="0" u="none" dirty="0">
                          <a:solidFill>
                            <a:schemeClr val="tx1"/>
                          </a:solidFill>
                          <a:latin typeface="+mj-lt"/>
                          <a:cs typeface="Proxima Nova Lt"/>
                        </a:rPr>
                        <a:t>123</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spc="65" dirty="0">
                          <a:solidFill>
                            <a:schemeClr val="tx1"/>
                          </a:solidFill>
                          <a:latin typeface="+mj-lt"/>
                          <a:cs typeface="Proxima Nova Lt"/>
                        </a:rPr>
                        <a:t>$</a:t>
                      </a:r>
                      <a:r>
                        <a:rPr lang="en-US" sz="1200" b="0" u="none" dirty="0">
                          <a:solidFill>
                            <a:schemeClr val="tx1"/>
                          </a:solidFill>
                          <a:latin typeface="+mj-lt"/>
                          <a:cs typeface="Proxima Nova Lt"/>
                        </a:rPr>
                        <a:t>110</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84681763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u="none" dirty="0">
                          <a:solidFill>
                            <a:schemeClr val="tx1"/>
                          </a:solidFill>
                          <a:latin typeface="+mj-lt"/>
                          <a:cs typeface="Proxima Nova Lt"/>
                        </a:rPr>
                        <a:t>Fi</a:t>
                      </a:r>
                      <a:r>
                        <a:rPr lang="en-US" sz="1200" b="0" u="none" spc="-35" dirty="0">
                          <a:solidFill>
                            <a:schemeClr val="tx1"/>
                          </a:solidFill>
                          <a:latin typeface="+mj-lt"/>
                          <a:cs typeface="Proxima Nova Lt"/>
                        </a:rPr>
                        <a:t>x</a:t>
                      </a:r>
                      <a:r>
                        <a:rPr lang="en-US" sz="1200" b="0" u="none" dirty="0">
                          <a:solidFill>
                            <a:schemeClr val="tx1"/>
                          </a:solidFill>
                          <a:latin typeface="+mj-lt"/>
                          <a:cs typeface="Proxima Nova Lt"/>
                        </a:rPr>
                        <a:t>ed assets</a:t>
                      </a:r>
                      <a:endParaRPr lang="en-US" sz="1200" u="none" dirty="0">
                        <a:solidFill>
                          <a:schemeClr val="tx1"/>
                        </a:solidFill>
                        <a:latin typeface="+mj-lt"/>
                        <a:cs typeface="Proxima Nova 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r>
                        <a:rPr lang="en-US" sz="1200" b="0" u="none" spc="-25" dirty="0">
                          <a:solidFill>
                            <a:schemeClr val="tx1"/>
                          </a:solidFill>
                          <a:latin typeface="+mj-lt"/>
                          <a:cs typeface="Proxima Nova Lt"/>
                        </a:rPr>
                        <a:t>L</a:t>
                      </a:r>
                      <a:r>
                        <a:rPr lang="en-US" sz="1200" b="0" u="none" dirty="0">
                          <a:solidFill>
                            <a:schemeClr val="tx1"/>
                          </a:solidFill>
                          <a:latin typeface="+mj-lt"/>
                          <a:cs typeface="Proxima Nova Lt"/>
                        </a:rPr>
                        <a:t>ong-term debt</a:t>
                      </a:r>
                      <a:endParaRPr lang="en-US" sz="1200" u="none"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sng" dirty="0">
                          <a:solidFill>
                            <a:schemeClr val="tx1"/>
                          </a:solidFill>
                          <a:latin typeface="+mj-lt"/>
                          <a:cs typeface="Proxima Nova Lt"/>
                        </a:rPr>
                        <a:t>   192</a:t>
                      </a:r>
                      <a:endParaRPr lang="en-US" sz="1200" u="sng"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sng" dirty="0">
                          <a:solidFill>
                            <a:schemeClr val="tx1"/>
                          </a:solidFill>
                          <a:latin typeface="+mj-lt"/>
                          <a:cs typeface="Proxima Nova Lt"/>
                        </a:rPr>
                        <a:t>   190</a:t>
                      </a:r>
                      <a:endParaRPr lang="en-US" sz="1200" u="sng"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343824287"/>
                  </a:ext>
                </a:extLst>
              </a:tr>
              <a:tr h="0">
                <a:tc>
                  <a:txBody>
                    <a:bodyPr/>
                    <a:lstStyle/>
                    <a:p>
                      <a:pPr marL="182880" marR="0" indent="0" algn="l" defTabSz="914400" rtl="0" eaLnBrk="1" fontAlgn="auto" latinLnBrk="0" hangingPunct="1">
                        <a:lnSpc>
                          <a:spcPct val="100000"/>
                        </a:lnSpc>
                        <a:spcBef>
                          <a:spcPts val="0"/>
                        </a:spcBef>
                        <a:spcAft>
                          <a:spcPts val="0"/>
                        </a:spcAft>
                        <a:buClrTx/>
                        <a:buSzTx/>
                        <a:buFontTx/>
                        <a:buNone/>
                        <a:tabLst/>
                        <a:defRPr/>
                      </a:pPr>
                      <a:r>
                        <a:rPr lang="en-US" sz="1200" b="0" u="none" dirty="0">
                          <a:solidFill>
                            <a:schemeClr val="tx1"/>
                          </a:solidFill>
                          <a:latin typeface="+mj-lt"/>
                          <a:cs typeface="Proxima Nova Lt"/>
                        </a:rPr>
                        <a:t>Gross plant and equipment</a:t>
                      </a:r>
                      <a:endParaRPr lang="en-US" sz="1200" u="none" dirty="0">
                        <a:solidFill>
                          <a:schemeClr val="tx1"/>
                        </a:solidFill>
                        <a:latin typeface="+mj-lt"/>
                        <a:cs typeface="Proxima Nova 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spc="25" dirty="0">
                          <a:solidFill>
                            <a:schemeClr val="tx1"/>
                          </a:solidFill>
                          <a:latin typeface="+mj-lt"/>
                          <a:cs typeface="Proxima Nova Lt"/>
                        </a:rPr>
                        <a:t>$</a:t>
                      </a:r>
                      <a:r>
                        <a:rPr lang="en-US" sz="1200" b="0" u="none" dirty="0">
                          <a:solidFill>
                            <a:schemeClr val="tx1"/>
                          </a:solidFill>
                          <a:latin typeface="+mj-lt"/>
                          <a:cs typeface="Proxima Nova Lt"/>
                        </a:rPr>
                        <a:t>368</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spc="25" dirty="0">
                          <a:solidFill>
                            <a:schemeClr val="tx1"/>
                          </a:solidFill>
                          <a:latin typeface="+mj-lt"/>
                          <a:cs typeface="Proxima Nova Lt"/>
                        </a:rPr>
                        <a:t>$</a:t>
                      </a:r>
                      <a:r>
                        <a:rPr lang="en-US" sz="1200" b="0" u="none" dirty="0">
                          <a:solidFill>
                            <a:schemeClr val="tx1"/>
                          </a:solidFill>
                          <a:latin typeface="+mj-lt"/>
                          <a:cs typeface="Proxima Nova Lt"/>
                        </a:rPr>
                        <a:t>300</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r>
                        <a:rPr lang="en-US" sz="1200" b="0" u="none" spc="-100" dirty="0">
                          <a:solidFill>
                            <a:schemeClr val="tx1"/>
                          </a:solidFill>
                          <a:latin typeface="+mj-lt"/>
                          <a:cs typeface="Proxima Nova Lt"/>
                        </a:rPr>
                        <a:t>T</a:t>
                      </a:r>
                      <a:r>
                        <a:rPr lang="en-US" sz="1200" b="0" u="none" dirty="0">
                          <a:solidFill>
                            <a:schemeClr val="tx1"/>
                          </a:solidFill>
                          <a:latin typeface="+mj-lt"/>
                          <a:cs typeface="Proxima Nova Lt"/>
                        </a:rPr>
                        <a:t>otal debt</a:t>
                      </a:r>
                      <a:endParaRPr lang="en-US" sz="1200" u="none"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dirty="0">
                          <a:solidFill>
                            <a:schemeClr val="tx1"/>
                          </a:solidFill>
                          <a:latin typeface="+mj-lt"/>
                          <a:cs typeface="Proxima Nova Lt"/>
                        </a:rPr>
                        <a:t>315</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dirty="0">
                          <a:solidFill>
                            <a:schemeClr val="tx1"/>
                          </a:solidFill>
                          <a:latin typeface="+mj-lt"/>
                          <a:cs typeface="Proxima Nova Lt"/>
                        </a:rPr>
                        <a:t>300</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007910841"/>
                  </a:ext>
                </a:extLst>
              </a:tr>
              <a:tr h="0">
                <a:tc>
                  <a:txBody>
                    <a:bodyPr/>
                    <a:lstStyle/>
                    <a:p>
                      <a:pPr marL="182880"/>
                      <a:r>
                        <a:rPr lang="en-US" sz="1200" b="0" u="none" spc="-25" dirty="0">
                          <a:solidFill>
                            <a:schemeClr val="tx1"/>
                          </a:solidFill>
                          <a:latin typeface="+mj-lt"/>
                          <a:cs typeface="Proxima Nova Lt"/>
                        </a:rPr>
                        <a:t>L</a:t>
                      </a:r>
                      <a:r>
                        <a:rPr lang="en-US" sz="1200" b="0" u="none" dirty="0">
                          <a:solidFill>
                            <a:schemeClr val="tx1"/>
                          </a:solidFill>
                          <a:latin typeface="+mj-lt"/>
                          <a:cs typeface="Proxima Nova Lt"/>
                        </a:rPr>
                        <a:t>ess: Accumulated depreciation</a:t>
                      </a:r>
                      <a:endParaRPr lang="en-US" sz="1200" u="none"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sng" dirty="0">
                          <a:solidFill>
                            <a:schemeClr val="tx1"/>
                          </a:solidFill>
                          <a:latin typeface="+mj-lt"/>
                          <a:cs typeface="Proxima Nova Lt"/>
                        </a:rPr>
                        <a:t>     53</a:t>
                      </a:r>
                      <a:endParaRPr lang="en-US" sz="1200" u="sng"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sng" dirty="0">
                          <a:solidFill>
                            <a:schemeClr val="tx1"/>
                          </a:solidFill>
                          <a:latin typeface="+mj-lt"/>
                          <a:cs typeface="Proxima Nova Lt"/>
                        </a:rPr>
                        <a:t>     40</a:t>
                      </a:r>
                      <a:endParaRPr lang="en-US" sz="1200" u="sng"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r>
                        <a:rPr lang="en-US" sz="1200" b="0" u="none" spc="-20" dirty="0">
                          <a:solidFill>
                            <a:schemeClr val="tx1"/>
                          </a:solidFill>
                          <a:latin typeface="+mj-lt"/>
                          <a:cs typeface="Proxima Nova Lt"/>
                        </a:rPr>
                        <a:t>S</a:t>
                      </a:r>
                      <a:r>
                        <a:rPr lang="en-US" sz="1200" b="0" u="none" dirty="0">
                          <a:solidFill>
                            <a:schemeClr val="tx1"/>
                          </a:solidFill>
                          <a:latin typeface="+mj-lt"/>
                          <a:cs typeface="Proxima Nova Lt"/>
                        </a:rPr>
                        <a:t>tockholder</a:t>
                      </a:r>
                      <a:r>
                        <a:rPr lang="en-US" sz="1200" b="0" u="none" spc="-20" dirty="0">
                          <a:solidFill>
                            <a:schemeClr val="tx1"/>
                          </a:solidFill>
                          <a:latin typeface="+mj-lt"/>
                          <a:cs typeface="Proxima Nova Lt"/>
                        </a:rPr>
                        <a:t>s</a:t>
                      </a:r>
                      <a:r>
                        <a:rPr lang="en-US" sz="1200" b="0" u="none" dirty="0">
                          <a:solidFill>
                            <a:schemeClr val="tx1"/>
                          </a:solidFill>
                          <a:latin typeface="+mj-lt"/>
                          <a:cs typeface="Proxima Nova Lt"/>
                        </a:rPr>
                        <a:t>’ equity</a:t>
                      </a:r>
                      <a:endParaRPr lang="en-US" sz="1200" u="none"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512825643"/>
                  </a:ext>
                </a:extLst>
              </a:tr>
              <a:tr h="0">
                <a:tc>
                  <a:txBody>
                    <a:bodyPr/>
                    <a:lstStyle/>
                    <a:p>
                      <a:pPr marL="182880"/>
                      <a:r>
                        <a:rPr lang="en-US" sz="1200" b="0" u="none" dirty="0">
                          <a:solidFill>
                            <a:schemeClr val="tx1"/>
                          </a:solidFill>
                          <a:latin typeface="+mj-lt"/>
                          <a:cs typeface="Proxima Nova Lt"/>
                        </a:rPr>
                        <a:t>Net plant and equipment</a:t>
                      </a:r>
                      <a:endParaRPr lang="en-US" sz="1200" u="none"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spc="25" dirty="0">
                          <a:solidFill>
                            <a:schemeClr val="tx1"/>
                          </a:solidFill>
                          <a:latin typeface="+mj-lt"/>
                          <a:cs typeface="Proxima Nova Lt"/>
                        </a:rPr>
                        <a:t>$</a:t>
                      </a:r>
                      <a:r>
                        <a:rPr lang="en-US" sz="1200" b="0" u="none" dirty="0">
                          <a:solidFill>
                            <a:schemeClr val="tx1"/>
                          </a:solidFill>
                          <a:latin typeface="+mj-lt"/>
                          <a:cs typeface="Proxima Nova Lt"/>
                        </a:rPr>
                        <a:t>315</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spc="25" dirty="0">
                          <a:solidFill>
                            <a:schemeClr val="tx1"/>
                          </a:solidFill>
                          <a:latin typeface="+mj-lt"/>
                          <a:cs typeface="Proxima Nova Lt"/>
                        </a:rPr>
                        <a:t>$</a:t>
                      </a:r>
                      <a:r>
                        <a:rPr lang="en-US" sz="1200" b="0" u="none" dirty="0">
                          <a:solidFill>
                            <a:schemeClr val="tx1"/>
                          </a:solidFill>
                          <a:latin typeface="+mj-lt"/>
                          <a:cs typeface="Proxima Nova Lt"/>
                        </a:rPr>
                        <a:t>260</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182880"/>
                      <a:r>
                        <a:rPr lang="en-US" sz="1200" b="0" u="none" dirty="0">
                          <a:solidFill>
                            <a:schemeClr val="tx1"/>
                          </a:solidFill>
                          <a:latin typeface="+mj-lt"/>
                          <a:cs typeface="Proxima Nova Lt"/>
                        </a:rPr>
                        <a:t>Preferred stock (5 million shares)</a:t>
                      </a:r>
                      <a:endParaRPr lang="en-US" sz="1200" u="none"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dirty="0">
                          <a:solidFill>
                            <a:schemeClr val="tx1"/>
                          </a:solidFill>
                          <a:latin typeface="+mj-lt"/>
                          <a:cs typeface="Proxima Nova Lt"/>
                        </a:rPr>
                        <a:t>$    5</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dirty="0">
                          <a:solidFill>
                            <a:schemeClr val="tx1"/>
                          </a:solidFill>
                          <a:latin typeface="+mj-lt"/>
                          <a:cs typeface="Proxima Nova Lt"/>
                        </a:rPr>
                        <a:t>$   </a:t>
                      </a:r>
                      <a:r>
                        <a:rPr lang="en-US" sz="1200" b="0" u="none" baseline="0" dirty="0">
                          <a:solidFill>
                            <a:schemeClr val="tx1"/>
                          </a:solidFill>
                          <a:latin typeface="+mj-lt"/>
                          <a:cs typeface="Proxima Nova Lt"/>
                        </a:rPr>
                        <a:t> </a:t>
                      </a:r>
                      <a:r>
                        <a:rPr lang="en-US" sz="1200" b="0" u="none" dirty="0">
                          <a:solidFill>
                            <a:schemeClr val="tx1"/>
                          </a:solidFill>
                          <a:latin typeface="+mj-lt"/>
                          <a:cs typeface="Proxima Nova Lt"/>
                        </a:rPr>
                        <a:t>5</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779474860"/>
                  </a:ext>
                </a:extLst>
              </a:tr>
              <a:tr h="0">
                <a:tc>
                  <a:txBody>
                    <a:bodyPr/>
                    <a:lstStyle/>
                    <a:p>
                      <a:pPr marL="182880"/>
                      <a:r>
                        <a:rPr lang="en-US" sz="1200" b="0" u="none" dirty="0">
                          <a:solidFill>
                            <a:schemeClr val="tx1"/>
                          </a:solidFill>
                          <a:latin typeface="+mj-lt"/>
                          <a:cs typeface="Proxima Nova Lt"/>
                        </a:rPr>
                        <a:t>Other long-term assets</a:t>
                      </a:r>
                      <a:endParaRPr lang="en-US" sz="1200" u="none"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dirty="0">
                          <a:solidFill>
                            <a:schemeClr val="tx1"/>
                          </a:solidFill>
                          <a:latin typeface="+mj-lt"/>
                          <a:cs typeface="Proxima Nova Lt"/>
                        </a:rPr>
                        <a:t>50</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dirty="0">
                          <a:solidFill>
                            <a:schemeClr val="tx1"/>
                          </a:solidFill>
                          <a:latin typeface="+mj-lt"/>
                          <a:cs typeface="Proxima Nova Lt"/>
                        </a:rPr>
                        <a:t>50</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182880"/>
                      <a:r>
                        <a:rPr lang="en-US" sz="1200" b="0" u="none" dirty="0">
                          <a:solidFill>
                            <a:schemeClr val="tx1"/>
                          </a:solidFill>
                          <a:latin typeface="+mj-lt"/>
                          <a:cs typeface="Proxima Nova Lt"/>
                        </a:rPr>
                        <a:t>Common stock and paid-in surplus (20 million shares)</a:t>
                      </a:r>
                      <a:endParaRPr lang="en-US" sz="1200" u="none"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dirty="0">
                          <a:solidFill>
                            <a:schemeClr val="tx1"/>
                          </a:solidFill>
                          <a:latin typeface="+mj-lt"/>
                          <a:cs typeface="Proxima Nova Lt"/>
                        </a:rPr>
                        <a:t>40</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dirty="0">
                          <a:solidFill>
                            <a:schemeClr val="tx1"/>
                          </a:solidFill>
                          <a:latin typeface="+mj-lt"/>
                          <a:cs typeface="Proxima Nova Lt"/>
                        </a:rPr>
                        <a:t>40</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4283227610"/>
                  </a:ext>
                </a:extLst>
              </a:tr>
              <a:tr h="0">
                <a:tc>
                  <a:txBody>
                    <a:bodyPr/>
                    <a:lstStyle/>
                    <a:p>
                      <a:endParaRPr lang="en-US" sz="1200" u="none"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182880"/>
                      <a:r>
                        <a:rPr lang="en-US" sz="1200" b="0" u="none" kern="1200" spc="-25" dirty="0">
                          <a:solidFill>
                            <a:schemeClr val="tx1"/>
                          </a:solidFill>
                          <a:latin typeface="+mn-lt"/>
                          <a:ea typeface="+mn-ea"/>
                          <a:cs typeface="Proxima Nova Lt"/>
                        </a:rPr>
                        <a:t>R</a:t>
                      </a:r>
                      <a:r>
                        <a:rPr lang="en-US" sz="1200" b="0" u="none" kern="1200" dirty="0">
                          <a:solidFill>
                            <a:schemeClr val="tx1"/>
                          </a:solidFill>
                          <a:latin typeface="+mn-lt"/>
                          <a:ea typeface="+mn-ea"/>
                          <a:cs typeface="Proxima Nova Lt"/>
                        </a:rPr>
                        <a:t>etained earnings</a:t>
                      </a:r>
                      <a:endParaRPr lang="en-US" sz="1200" u="none"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sng" dirty="0">
                          <a:solidFill>
                            <a:schemeClr val="tx1"/>
                          </a:solidFill>
                          <a:latin typeface="+mj-lt"/>
                          <a:cs typeface="Proxima Nova Lt"/>
                        </a:rPr>
                        <a:t>   210</a:t>
                      </a:r>
                      <a:endParaRPr lang="en-US" sz="1200" u="sng"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sng" dirty="0">
                          <a:solidFill>
                            <a:schemeClr val="tx1"/>
                          </a:solidFill>
                          <a:latin typeface="+mj-lt"/>
                          <a:cs typeface="Proxima Nova Lt"/>
                        </a:rPr>
                        <a:t>   155</a:t>
                      </a:r>
                      <a:endParaRPr lang="en-US" sz="1200" u="sng"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4268621842"/>
                  </a:ext>
                </a:extLst>
              </a:tr>
              <a:tr h="0">
                <a:tc>
                  <a:txBody>
                    <a:bodyPr/>
                    <a:lstStyle/>
                    <a:p>
                      <a:pPr marL="365760"/>
                      <a:r>
                        <a:rPr lang="en-US" sz="1200" b="0" i="0" u="none" strike="noStrike" kern="1200" baseline="0" dirty="0">
                          <a:solidFill>
                            <a:schemeClr val="tx1"/>
                          </a:solidFill>
                          <a:latin typeface="+mj-lt"/>
                          <a:ea typeface="+mn-ea"/>
                          <a:cs typeface="+mn-cs"/>
                        </a:rPr>
                        <a:t>Total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spc="25" dirty="0">
                          <a:solidFill>
                            <a:schemeClr val="tx1"/>
                          </a:solidFill>
                          <a:latin typeface="+mj-lt"/>
                          <a:cs typeface="Proxima Nova Lt"/>
                        </a:rPr>
                        <a:t>$</a:t>
                      </a:r>
                      <a:r>
                        <a:rPr lang="en-US" sz="1200" b="0" u="none" dirty="0">
                          <a:solidFill>
                            <a:schemeClr val="tx1"/>
                          </a:solidFill>
                          <a:latin typeface="+mj-lt"/>
                          <a:cs typeface="Proxima Nova Lt"/>
                        </a:rPr>
                        <a:t>365</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spc="25" dirty="0">
                          <a:solidFill>
                            <a:schemeClr val="tx1"/>
                          </a:solidFill>
                          <a:latin typeface="+mj-lt"/>
                          <a:cs typeface="Proxima Nova Lt"/>
                        </a:rPr>
                        <a:t>$</a:t>
                      </a:r>
                      <a:r>
                        <a:rPr lang="en-US" sz="1200" b="0" u="none" dirty="0">
                          <a:solidFill>
                            <a:schemeClr val="tx1"/>
                          </a:solidFill>
                          <a:latin typeface="+mj-lt"/>
                          <a:cs typeface="Proxima Nova Lt"/>
                        </a:rPr>
                        <a:t>310</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365760"/>
                      <a:r>
                        <a:rPr lang="en-US" sz="1200" b="0" u="none" spc="-100" dirty="0">
                          <a:solidFill>
                            <a:schemeClr val="tx1"/>
                          </a:solidFill>
                          <a:latin typeface="+mj-lt"/>
                          <a:cs typeface="Proxima Nova Lt"/>
                        </a:rPr>
                        <a:t>T</a:t>
                      </a:r>
                      <a:r>
                        <a:rPr lang="en-US" sz="1200" b="0" u="none" dirty="0">
                          <a:solidFill>
                            <a:schemeClr val="tx1"/>
                          </a:solidFill>
                          <a:latin typeface="+mj-lt"/>
                          <a:cs typeface="Proxima Nova Lt"/>
                        </a:rPr>
                        <a:t>otal</a:t>
                      </a:r>
                      <a:endParaRPr lang="en-US" sz="1200" u="none"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dirty="0">
                          <a:solidFill>
                            <a:schemeClr val="tx1"/>
                          </a:solidFill>
                          <a:latin typeface="+mj-lt"/>
                          <a:cs typeface="Proxima Nova Lt"/>
                        </a:rPr>
                        <a:t>$</a:t>
                      </a:r>
                      <a:r>
                        <a:rPr lang="en-US" sz="1200" b="0" u="none" spc="-30" dirty="0">
                          <a:solidFill>
                            <a:schemeClr val="tx1"/>
                          </a:solidFill>
                          <a:latin typeface="+mj-lt"/>
                          <a:cs typeface="Proxima Nova Lt"/>
                        </a:rPr>
                        <a:t> </a:t>
                      </a:r>
                      <a:r>
                        <a:rPr lang="en-US" sz="1200" b="0" u="none" dirty="0">
                          <a:solidFill>
                            <a:schemeClr val="tx1"/>
                          </a:solidFill>
                          <a:latin typeface="+mj-lt"/>
                          <a:cs typeface="Proxima Nova Lt"/>
                        </a:rPr>
                        <a:t>255</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none" spc="65" dirty="0">
                          <a:solidFill>
                            <a:schemeClr val="tx1"/>
                          </a:solidFill>
                          <a:latin typeface="+mj-lt"/>
                          <a:cs typeface="Proxima Nova Lt"/>
                        </a:rPr>
                        <a:t>$</a:t>
                      </a:r>
                      <a:r>
                        <a:rPr lang="en-US" sz="1200" b="0" u="none" dirty="0">
                          <a:solidFill>
                            <a:schemeClr val="tx1"/>
                          </a:solidFill>
                          <a:latin typeface="+mj-lt"/>
                          <a:cs typeface="Proxima Nova Lt"/>
                        </a:rPr>
                        <a:t>200</a:t>
                      </a:r>
                      <a:endParaRPr lang="en-US" sz="1200" u="none"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666615384"/>
                  </a:ext>
                </a:extLst>
              </a:tr>
              <a:tr h="0">
                <a:tc>
                  <a:txBody>
                    <a:bodyPr/>
                    <a:lstStyle/>
                    <a:p>
                      <a:r>
                        <a:rPr lang="en-US" sz="1200" b="0" i="0" u="none" strike="noStrike" kern="1200" baseline="0" dirty="0">
                          <a:solidFill>
                            <a:schemeClr val="tx1"/>
                          </a:solidFill>
                          <a:latin typeface="+mj-lt"/>
                          <a:ea typeface="+mn-ea"/>
                          <a:cs typeface="+mn-cs"/>
                        </a:rPr>
                        <a:t>Total assets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dbl" spc="25" baseline="0" dirty="0">
                          <a:solidFill>
                            <a:schemeClr val="tx1"/>
                          </a:solidFill>
                          <a:latin typeface="+mj-lt"/>
                          <a:cs typeface="Proxima Nova Lt"/>
                        </a:rPr>
                        <a:t> $</a:t>
                      </a:r>
                      <a:r>
                        <a:rPr lang="en-US" sz="1200" b="0" u="dbl" baseline="0" dirty="0">
                          <a:solidFill>
                            <a:schemeClr val="tx1"/>
                          </a:solidFill>
                          <a:latin typeface="+mj-lt"/>
                          <a:cs typeface="Proxima Nova Lt"/>
                        </a:rPr>
                        <a:t>570</a:t>
                      </a:r>
                      <a:endParaRPr lang="en-US" sz="1200" u="dbl" baseline="0"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dbl" spc="25" baseline="0" dirty="0">
                          <a:solidFill>
                            <a:schemeClr val="tx1"/>
                          </a:solidFill>
                          <a:latin typeface="+mj-lt"/>
                          <a:cs typeface="Proxima Nova Lt"/>
                        </a:rPr>
                        <a:t> $</a:t>
                      </a:r>
                      <a:r>
                        <a:rPr lang="en-US" sz="1200" b="0" u="dbl" baseline="0" dirty="0">
                          <a:solidFill>
                            <a:schemeClr val="tx1"/>
                          </a:solidFill>
                          <a:latin typeface="+mj-lt"/>
                          <a:cs typeface="Proxima Nova Lt"/>
                        </a:rPr>
                        <a:t>500</a:t>
                      </a:r>
                      <a:endParaRPr lang="en-US" sz="1200" u="dbl" baseline="0"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r>
                        <a:rPr lang="en-US" sz="1200" b="0" u="none" spc="-100" dirty="0">
                          <a:solidFill>
                            <a:schemeClr val="tx1"/>
                          </a:solidFill>
                          <a:latin typeface="+mj-lt"/>
                          <a:cs typeface="Proxima Nova Lt"/>
                        </a:rPr>
                        <a:t>T</a:t>
                      </a:r>
                      <a:r>
                        <a:rPr lang="en-US" sz="1200" b="0" u="none" dirty="0">
                          <a:solidFill>
                            <a:schemeClr val="tx1"/>
                          </a:solidFill>
                          <a:latin typeface="+mj-lt"/>
                          <a:cs typeface="Proxima Nova Lt"/>
                        </a:rPr>
                        <a:t>otal liabilities and equity</a:t>
                      </a:r>
                      <a:endParaRPr lang="en-US" sz="1200" u="none" dirty="0">
                        <a:solidFill>
                          <a:schemeClr val="tx1"/>
                        </a:solidFill>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dbl" spc="25" baseline="0" dirty="0">
                          <a:solidFill>
                            <a:schemeClr val="tx1"/>
                          </a:solidFill>
                          <a:latin typeface="+mj-lt"/>
                          <a:cs typeface="Proxima Nova Lt"/>
                        </a:rPr>
                        <a:t> $</a:t>
                      </a:r>
                      <a:r>
                        <a:rPr lang="en-US" sz="1200" b="0" u="dbl" baseline="0" dirty="0">
                          <a:solidFill>
                            <a:schemeClr val="tx1"/>
                          </a:solidFill>
                          <a:latin typeface="+mj-lt"/>
                          <a:cs typeface="Proxima Nova Lt"/>
                        </a:rPr>
                        <a:t>570</a:t>
                      </a:r>
                      <a:endParaRPr lang="en-US" sz="1200" u="dbl" baseline="0"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algn="r"/>
                      <a:r>
                        <a:rPr lang="en-US" sz="1200" b="0" u="dbl" spc="25" baseline="0" dirty="0">
                          <a:solidFill>
                            <a:schemeClr val="tx1"/>
                          </a:solidFill>
                          <a:latin typeface="+mj-lt"/>
                          <a:cs typeface="Proxima Nova Lt"/>
                        </a:rPr>
                        <a:t> $</a:t>
                      </a:r>
                      <a:r>
                        <a:rPr lang="en-US" sz="1200" b="0" u="dbl" baseline="0" dirty="0">
                          <a:solidFill>
                            <a:schemeClr val="tx1"/>
                          </a:solidFill>
                          <a:latin typeface="+mj-lt"/>
                          <a:cs typeface="Proxima Nova Lt"/>
                        </a:rPr>
                        <a:t>500</a:t>
                      </a:r>
                      <a:endParaRPr lang="en-US" sz="1200" u="dbl" baseline="0" dirty="0">
                        <a:solidFill>
                          <a:schemeClr val="tx1"/>
                        </a:solidFill>
                        <a:latin typeface="+mj-lt"/>
                      </a:endParaRPr>
                    </a:p>
                  </a:txBody>
                  <a:tcPr marR="18288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660696766"/>
                  </a:ext>
                </a:extLst>
              </a:tr>
            </a:tbl>
          </a:graphicData>
        </a:graphic>
      </p:graphicFrame>
    </p:spTree>
    <p:extLst>
      <p:ext uri="{BB962C8B-B14F-4D97-AF65-F5344CB8AC3E}">
        <p14:creationId xmlns:p14="http://schemas.microsoft.com/office/powerpoint/2010/main" val="36285031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Assets</a:t>
            </a:r>
            <a:endParaRPr lang="en-US" sz="1500" dirty="0"/>
          </a:p>
        </p:txBody>
      </p:sp>
      <p:sp>
        <p:nvSpPr>
          <p:cNvPr id="3" name="Content Placeholder 2"/>
          <p:cNvSpPr>
            <a:spLocks noGrp="1"/>
          </p:cNvSpPr>
          <p:nvPr>
            <p:ph idx="1"/>
          </p:nvPr>
        </p:nvSpPr>
        <p:spPr>
          <a:xfrm>
            <a:off x="443625" y="1295400"/>
            <a:ext cx="8412480" cy="5105400"/>
          </a:xfrm>
        </p:spPr>
        <p:txBody>
          <a:bodyPr/>
          <a:lstStyle/>
          <a:p>
            <a:r>
              <a:rPr lang="en-US" b="1" dirty="0"/>
              <a:t>Current assets </a:t>
            </a:r>
            <a:r>
              <a:rPr lang="en-US" dirty="0"/>
              <a:t>normally convert to cash within one year.</a:t>
            </a:r>
          </a:p>
          <a:p>
            <a:pPr lvl="2"/>
            <a:r>
              <a:rPr lang="en-US" dirty="0"/>
              <a:t>For example, cash and marketable securities, accounts receivable, and inventory.</a:t>
            </a:r>
          </a:p>
          <a:p>
            <a:r>
              <a:rPr lang="en-US" b="1" dirty="0"/>
              <a:t>Fixed assets </a:t>
            </a:r>
            <a:r>
              <a:rPr lang="en-US" dirty="0"/>
              <a:t>have a useful life exceeding one year.</a:t>
            </a:r>
          </a:p>
          <a:p>
            <a:pPr lvl="2"/>
            <a:r>
              <a:rPr lang="en-US" dirty="0"/>
              <a:t>Physical (tangible) assets.</a:t>
            </a:r>
          </a:p>
          <a:p>
            <a:pPr lvl="3"/>
            <a:r>
              <a:rPr lang="en-US" dirty="0"/>
              <a:t>For example, net plant and equipment.</a:t>
            </a:r>
          </a:p>
          <a:p>
            <a:pPr lvl="2"/>
            <a:r>
              <a:rPr lang="en-US" dirty="0"/>
              <a:t>Less tangible, long-term assets.</a:t>
            </a:r>
          </a:p>
          <a:p>
            <a:pPr lvl="3"/>
            <a:r>
              <a:rPr lang="en-US" dirty="0"/>
              <a:t>For example, patents and trademarks.</a:t>
            </a:r>
          </a:p>
        </p:txBody>
      </p:sp>
    </p:spTree>
    <p:extLst>
      <p:ext uri="{BB962C8B-B14F-4D97-AF65-F5344CB8AC3E}">
        <p14:creationId xmlns:p14="http://schemas.microsoft.com/office/powerpoint/2010/main" val="7643893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Liabilities</a:t>
            </a:r>
            <a:endParaRPr lang="en-US" sz="1500" dirty="0"/>
          </a:p>
        </p:txBody>
      </p:sp>
      <p:sp>
        <p:nvSpPr>
          <p:cNvPr id="3" name="Content Placeholder 2"/>
          <p:cNvSpPr>
            <a:spLocks noGrp="1"/>
          </p:cNvSpPr>
          <p:nvPr>
            <p:ph idx="1"/>
          </p:nvPr>
        </p:nvSpPr>
        <p:spPr>
          <a:xfrm>
            <a:off x="443625" y="1295400"/>
            <a:ext cx="8412480" cy="5105400"/>
          </a:xfrm>
        </p:spPr>
        <p:txBody>
          <a:bodyPr/>
          <a:lstStyle/>
          <a:p>
            <a:r>
              <a:rPr lang="en-US" b="1" dirty="0"/>
              <a:t>Liabilities</a:t>
            </a:r>
            <a:r>
              <a:rPr lang="en-US" dirty="0"/>
              <a:t> are funds provided to the firm by lenders.</a:t>
            </a:r>
          </a:p>
          <a:p>
            <a:pPr lvl="1"/>
            <a:r>
              <a:rPr lang="en-US" b="1" dirty="0"/>
              <a:t>Current liabilities </a:t>
            </a:r>
            <a:r>
              <a:rPr lang="en-US" dirty="0"/>
              <a:t>constitute the firm’s obligations due within one year.</a:t>
            </a:r>
          </a:p>
          <a:p>
            <a:pPr lvl="3"/>
            <a:r>
              <a:rPr lang="en-US" dirty="0"/>
              <a:t>For example, accrued wages and taxes, accounts payable, and notes payable.</a:t>
            </a:r>
          </a:p>
          <a:p>
            <a:pPr lvl="1"/>
            <a:r>
              <a:rPr lang="en-US" b="1" dirty="0"/>
              <a:t>Long-term debt </a:t>
            </a:r>
            <a:r>
              <a:rPr lang="en-US" dirty="0"/>
              <a:t>include those obligations with maturities of more than one year.</a:t>
            </a:r>
          </a:p>
          <a:p>
            <a:pPr lvl="2"/>
            <a:r>
              <a:rPr lang="en-US" dirty="0"/>
              <a:t>For example, long-term loans and bonds with maturities greater than one year.</a:t>
            </a:r>
          </a:p>
        </p:txBody>
      </p:sp>
    </p:spTree>
    <p:extLst>
      <p:ext uri="{BB962C8B-B14F-4D97-AF65-F5344CB8AC3E}">
        <p14:creationId xmlns:p14="http://schemas.microsoft.com/office/powerpoint/2010/main" val="5476458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Stockholders’ Equity</a:t>
            </a:r>
            <a:endParaRPr lang="en-US" sz="1500" dirty="0"/>
          </a:p>
        </p:txBody>
      </p:sp>
      <p:sp>
        <p:nvSpPr>
          <p:cNvPr id="3" name="Content Placeholder 2"/>
          <p:cNvSpPr>
            <a:spLocks noGrp="1"/>
          </p:cNvSpPr>
          <p:nvPr>
            <p:ph idx="1"/>
          </p:nvPr>
        </p:nvSpPr>
        <p:spPr>
          <a:xfrm>
            <a:off x="443625" y="1295400"/>
            <a:ext cx="8412480" cy="5105400"/>
          </a:xfrm>
        </p:spPr>
        <p:txBody>
          <a:bodyPr/>
          <a:lstStyle/>
          <a:p>
            <a:r>
              <a:rPr lang="en-US" sz="3000" b="1" dirty="0"/>
              <a:t>Stockholders’ equity </a:t>
            </a:r>
            <a:r>
              <a:rPr lang="en-US" sz="3000" dirty="0"/>
              <a:t>is the difference between a firm’s total assets and total liabilities.</a:t>
            </a:r>
          </a:p>
          <a:p>
            <a:pPr lvl="1"/>
            <a:r>
              <a:rPr lang="en-US" sz="2600" b="1" dirty="0"/>
              <a:t>Preferred stock </a:t>
            </a:r>
            <a:r>
              <a:rPr lang="en-US" sz="2600" dirty="0"/>
              <a:t>is a hybrid security with characteristics of both long-term debt and common stock.</a:t>
            </a:r>
          </a:p>
          <a:p>
            <a:pPr lvl="1"/>
            <a:r>
              <a:rPr lang="en-US" sz="2600" b="1" dirty="0"/>
              <a:t>Common stock and paid-in-surplus </a:t>
            </a:r>
            <a:r>
              <a:rPr lang="en-US" sz="2600" dirty="0"/>
              <a:t>is the fundamental ownership claim in public or private company.</a:t>
            </a:r>
          </a:p>
          <a:p>
            <a:pPr lvl="1"/>
            <a:r>
              <a:rPr lang="en-US" sz="2600" b="1" dirty="0"/>
              <a:t>Retained earnings </a:t>
            </a:r>
            <a:r>
              <a:rPr lang="en-US" sz="2600" dirty="0"/>
              <a:t>are company profits that are kept by the firm rather than distributed to the stockholders as cash dividends.</a:t>
            </a:r>
          </a:p>
        </p:txBody>
      </p:sp>
    </p:spTree>
    <p:extLst>
      <p:ext uri="{BB962C8B-B14F-4D97-AF65-F5344CB8AC3E}">
        <p14:creationId xmlns:p14="http://schemas.microsoft.com/office/powerpoint/2010/main" val="41377877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Managing the Balance Sheet</a:t>
            </a:r>
            <a:endParaRPr lang="en-US" sz="1500" dirty="0"/>
          </a:p>
        </p:txBody>
      </p:sp>
      <p:sp>
        <p:nvSpPr>
          <p:cNvPr id="3" name="Content Placeholder 2"/>
          <p:cNvSpPr>
            <a:spLocks noGrp="1"/>
          </p:cNvSpPr>
          <p:nvPr>
            <p:ph idx="1"/>
          </p:nvPr>
        </p:nvSpPr>
        <p:spPr>
          <a:xfrm>
            <a:off x="443625" y="1295400"/>
            <a:ext cx="8412480" cy="5303520"/>
          </a:xfrm>
        </p:spPr>
        <p:txBody>
          <a:bodyPr/>
          <a:lstStyle/>
          <a:p>
            <a:r>
              <a:rPr lang="en-US" dirty="0"/>
              <a:t>Managers must monitor a number of issues underlying items reported on their firms’ balance sheets:</a:t>
            </a:r>
          </a:p>
          <a:p>
            <a:pPr lvl="1"/>
            <a:r>
              <a:rPr lang="en-US" dirty="0"/>
              <a:t>Accounting method for fixed asset depreciation.</a:t>
            </a:r>
          </a:p>
          <a:p>
            <a:pPr lvl="1"/>
            <a:r>
              <a:rPr lang="en-US" dirty="0"/>
              <a:t>Level of net working capital.</a:t>
            </a:r>
          </a:p>
          <a:p>
            <a:pPr lvl="1"/>
            <a:r>
              <a:rPr lang="en-US" dirty="0"/>
              <a:t>Liquidity position of the firm.</a:t>
            </a:r>
          </a:p>
          <a:p>
            <a:pPr lvl="1"/>
            <a:r>
              <a:rPr lang="en-US" dirty="0"/>
              <a:t>Method for financing the firm’s assets.</a:t>
            </a:r>
          </a:p>
          <a:p>
            <a:pPr lvl="2"/>
            <a:r>
              <a:rPr lang="en-US" dirty="0"/>
              <a:t>Equity or debt.</a:t>
            </a:r>
          </a:p>
          <a:p>
            <a:pPr lvl="1"/>
            <a:r>
              <a:rPr lang="en-US" dirty="0"/>
              <a:t>Difference between firm’s book value and true market value.</a:t>
            </a:r>
          </a:p>
        </p:txBody>
      </p:sp>
    </p:spTree>
    <p:extLst>
      <p:ext uri="{BB962C8B-B14F-4D97-AF65-F5344CB8AC3E}">
        <p14:creationId xmlns:p14="http://schemas.microsoft.com/office/powerpoint/2010/main" val="211314835"/>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9e PPT design template">
  <a:themeElements>
    <a:clrScheme name="Custom 65">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214E91"/>
      </a:hlink>
      <a:folHlink>
        <a:srgbClr val="214E91"/>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MHHE_Accessible_PPT_Template-v4</Template>
  <TotalTime>3100</TotalTime>
  <Words>2514</Words>
  <Application>Microsoft Office PowerPoint</Application>
  <PresentationFormat>On-screen Show (4:3)</PresentationFormat>
  <Paragraphs>387</Paragraphs>
  <Slides>38</Slides>
  <Notes>1</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38</vt:i4>
      </vt:variant>
    </vt:vector>
  </HeadingPairs>
  <TitlesOfParts>
    <vt:vector size="49" baseType="lpstr">
      <vt:lpstr>Aharoni</vt:lpstr>
      <vt:lpstr>Arial</vt:lpstr>
      <vt:lpstr>ArumSans Bd</vt:lpstr>
      <vt:lpstr>ArumSans Bold</vt:lpstr>
      <vt:lpstr>ArumSans Regular</vt:lpstr>
      <vt:lpstr>Calibri</vt:lpstr>
      <vt:lpstr>Proxima Nova Lt</vt:lpstr>
      <vt:lpstr>Verdana</vt:lpstr>
      <vt:lpstr>FIRST, BREAK, LAST slides </vt:lpstr>
      <vt:lpstr>9e PPT design template</vt:lpstr>
      <vt:lpstr>Equation</vt:lpstr>
      <vt:lpstr>Finance</vt:lpstr>
      <vt:lpstr>Introduction 1</vt:lpstr>
      <vt:lpstr>Introduction 2</vt:lpstr>
      <vt:lpstr>Balance Sheet</vt:lpstr>
      <vt:lpstr>Table 2.1 - Balance Sheet for DPH</vt:lpstr>
      <vt:lpstr>Assets</vt:lpstr>
      <vt:lpstr>Liabilities</vt:lpstr>
      <vt:lpstr>Stockholders’ Equity</vt:lpstr>
      <vt:lpstr>Managing the Balance Sheet</vt:lpstr>
      <vt:lpstr>Accounting Method for Fixed Asset Depreciation</vt:lpstr>
      <vt:lpstr>Net Working Capital</vt:lpstr>
      <vt:lpstr>Liquidity 1</vt:lpstr>
      <vt:lpstr>Liquidity 2</vt:lpstr>
      <vt:lpstr>Debt versus Equity Financing</vt:lpstr>
      <vt:lpstr>Book Value versus Market Value</vt:lpstr>
      <vt:lpstr>Income Statement</vt:lpstr>
      <vt:lpstr>Income Statement Structure</vt:lpstr>
      <vt:lpstr>DPH Tree Farm Income Statement</vt:lpstr>
      <vt:lpstr>Income/Firm Value Summary Below the Bottom Line</vt:lpstr>
      <vt:lpstr>Corporate Income Taxes 1</vt:lpstr>
      <vt:lpstr>Corporate Income Taxes 2</vt:lpstr>
      <vt:lpstr>Interest and Dividends Received</vt:lpstr>
      <vt:lpstr>Interest and Dividends Paid</vt:lpstr>
      <vt:lpstr>Statement of Cash Flows</vt:lpstr>
      <vt:lpstr>GAAP Accounting Principles</vt:lpstr>
      <vt:lpstr>Sources and Uses of Cash 1</vt:lpstr>
      <vt:lpstr>Sources and Uses of Cash 2</vt:lpstr>
      <vt:lpstr>DPH Tree Farm Statement of Cash Flows</vt:lpstr>
      <vt:lpstr>Cash Flows from Operations</vt:lpstr>
      <vt:lpstr>Cash Flows from Investing Activities</vt:lpstr>
      <vt:lpstr>Cash Flows from Financing Activities</vt:lpstr>
      <vt:lpstr>Net Change in Cash and Marketable Securities</vt:lpstr>
      <vt:lpstr>Free Cash Flow 1</vt:lpstr>
      <vt:lpstr>Free Cash Flow 2</vt:lpstr>
      <vt:lpstr>Free Cash Flow 3</vt:lpstr>
      <vt:lpstr>Free Cash Flow Equation</vt:lpstr>
      <vt:lpstr>Statement of Retained Earnings</vt:lpstr>
      <vt:lpstr>Cautions in Interpreting Financial Statements</vt:lpstr>
    </vt:vector>
  </TitlesOfParts>
  <Company>The McGraw-Hill Companies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Start With 1 of These Slides</dc:title>
  <dc:creator>Hahn, Sandra</dc:creator>
  <cp:lastModifiedBy>Prasanna kumar. Tripathy</cp:lastModifiedBy>
  <cp:revision>503</cp:revision>
  <dcterms:created xsi:type="dcterms:W3CDTF">2017-12-05T17:18:18Z</dcterms:created>
  <dcterms:modified xsi:type="dcterms:W3CDTF">2019-04-10T09:03:22Z</dcterms:modified>
</cp:coreProperties>
</file>