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41"/>
  </p:notesMasterIdLst>
  <p:handoutMasterIdLst>
    <p:handoutMasterId r:id="rId42"/>
  </p:handoutMasterIdLst>
  <p:sldIdLst>
    <p:sldId id="273" r:id="rId3"/>
    <p:sldId id="274" r:id="rId4"/>
    <p:sldId id="318" r:id="rId5"/>
    <p:sldId id="275" r:id="rId6"/>
    <p:sldId id="276" r:id="rId7"/>
    <p:sldId id="277" r:id="rId8"/>
    <p:sldId id="319" r:id="rId9"/>
    <p:sldId id="320" r:id="rId10"/>
    <p:sldId id="321"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34" r:id="rId24"/>
    <p:sldId id="335" r:id="rId25"/>
    <p:sldId id="336" r:id="rId26"/>
    <p:sldId id="337" r:id="rId27"/>
    <p:sldId id="338" r:id="rId28"/>
    <p:sldId id="339" r:id="rId29"/>
    <p:sldId id="340" r:id="rId30"/>
    <p:sldId id="341" r:id="rId31"/>
    <p:sldId id="342" r:id="rId32"/>
    <p:sldId id="281" r:id="rId33"/>
    <p:sldId id="343" r:id="rId34"/>
    <p:sldId id="344" r:id="rId35"/>
    <p:sldId id="345" r:id="rId36"/>
    <p:sldId id="346" r:id="rId37"/>
    <p:sldId id="317" r:id="rId38"/>
    <p:sldId id="316" r:id="rId39"/>
    <p:sldId id="347"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274"/>
            <p14:sldId id="318"/>
            <p14:sldId id="275"/>
            <p14:sldId id="276"/>
            <p14:sldId id="277"/>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281"/>
            <p14:sldId id="343"/>
            <p14:sldId id="344"/>
            <p14:sldId id="345"/>
            <p14:sldId id="346"/>
          </p14:sldIdLst>
        </p14:section>
        <p14:section name="Appendix: Image Descriptions for Unsighted Students" id="{FCEA2F57-A407-4BE7-B677-629F34303C19}">
          <p14:sldIdLst>
            <p14:sldId id="317"/>
            <p14:sldId id="316"/>
            <p14:sldId id="347"/>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0AD"/>
    <a:srgbClr val="C0D1DE"/>
    <a:srgbClr val="AAC1D3"/>
    <a:srgbClr val="0A0A32"/>
    <a:srgbClr val="B60000"/>
    <a:srgbClr val="B44600"/>
    <a:srgbClr val="DDD9C3"/>
    <a:srgbClr val="9BB9EF"/>
    <a:srgbClr val="C6D9F1"/>
    <a:srgbClr val="FCD5B5"/>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06" autoAdjust="0"/>
  </p:normalViewPr>
  <p:slideViewPr>
    <p:cSldViewPr>
      <p:cViewPr varScale="1">
        <p:scale>
          <a:sx n="82" d="100"/>
          <a:sy n="82" d="100"/>
        </p:scale>
        <p:origin x="677" y="48"/>
      </p:cViewPr>
      <p:guideLst>
        <p:guide orient="horz" pos="3408"/>
        <p:guide orient="horz" pos="3600"/>
        <p:guide orient="horz" pos="912"/>
        <p:guide orient="horz" pos="3360"/>
        <p:guide pos="5616"/>
        <p:guide pos="4320"/>
      </p:guideLst>
    </p:cSldViewPr>
  </p:slideViewPr>
  <p:outlineViewPr>
    <p:cViewPr>
      <p:scale>
        <a:sx n="33" d="100"/>
        <a:sy n="33" d="100"/>
      </p:scale>
      <p:origin x="0" y="-3064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3/27/2019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3/27/2019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Corporate governance balances the needs of stockholders and managers. Inside the public firm, the members of the board of directors monitor how the firm is run. Outside the firm, auditors, analysts, investment banks, and credit rating agencies act as monitors.</a:t>
            </a:r>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a:p>
        </p:txBody>
      </p:sp>
    </p:spTree>
    <p:extLst>
      <p:ext uri="{BB962C8B-B14F-4D97-AF65-F5344CB8AC3E}">
        <p14:creationId xmlns:p14="http://schemas.microsoft.com/office/powerpoint/2010/main" val="923931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Corporate governance balances the needs of stockholders and managers. Inside the public firm, the members of the board of directors monitor how the firm is run. Outside the firm, auditors, analysts, investment banks, and credit rating agencies act as monitors.</a:t>
            </a:r>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a:p>
        </p:txBody>
      </p:sp>
    </p:spTree>
    <p:extLst>
      <p:ext uri="{BB962C8B-B14F-4D97-AF65-F5344CB8AC3E}">
        <p14:creationId xmlns:p14="http://schemas.microsoft.com/office/powerpoint/2010/main" val="3963164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3/27/2019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1-</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1</a:t>
            </a:r>
          </a:p>
        </p:txBody>
      </p:sp>
      <p:sp>
        <p:nvSpPr>
          <p:cNvPr id="13" name="Content Placeholder 5"/>
          <p:cNvSpPr>
            <a:spLocks noGrp="1"/>
          </p:cNvSpPr>
          <p:nvPr>
            <p:ph sz="quarter" idx="15"/>
          </p:nvPr>
        </p:nvSpPr>
        <p:spPr/>
        <p:txBody>
          <a:bodyPr/>
          <a:lstStyle/>
          <a:p>
            <a:r>
              <a:rPr lang="en-US" dirty="0"/>
              <a:t>Introduction to Financial Management</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Subareas of Finance</a:t>
            </a:r>
            <a:r>
              <a:rPr lang="en-US" sz="1500" dirty="0"/>
              <a:t> 3</a:t>
            </a:r>
          </a:p>
        </p:txBody>
      </p:sp>
      <p:sp>
        <p:nvSpPr>
          <p:cNvPr id="3" name="Content Placeholder 2"/>
          <p:cNvSpPr>
            <a:spLocks noGrp="1"/>
          </p:cNvSpPr>
          <p:nvPr>
            <p:ph idx="1"/>
          </p:nvPr>
        </p:nvSpPr>
        <p:spPr>
          <a:xfrm>
            <a:off x="443625" y="1295400"/>
            <a:ext cx="8412480" cy="5181600"/>
          </a:xfrm>
        </p:spPr>
        <p:txBody>
          <a:bodyPr/>
          <a:lstStyle/>
          <a:p>
            <a:r>
              <a:rPr lang="en-US" b="1" dirty="0"/>
              <a:t>Financial institutions and markets.</a:t>
            </a:r>
          </a:p>
          <a:p>
            <a:pPr lvl="1"/>
            <a:r>
              <a:rPr lang="en-US" dirty="0"/>
              <a:t>Facilitate flow of capital between investors and companies.</a:t>
            </a:r>
          </a:p>
          <a:p>
            <a:r>
              <a:rPr lang="en-US" dirty="0"/>
              <a:t>International finance.</a:t>
            </a:r>
          </a:p>
          <a:p>
            <a:pPr lvl="1"/>
            <a:r>
              <a:rPr lang="en-US" dirty="0"/>
              <a:t>The use of financial theory in a global business environment.</a:t>
            </a:r>
          </a:p>
          <a:p>
            <a:pPr lvl="1"/>
            <a:r>
              <a:rPr lang="en-US" dirty="0"/>
              <a:t>Decisions are complicated by the uncertainty about future exchange rates, political risk, and changing business laws across the globe.</a:t>
            </a:r>
          </a:p>
        </p:txBody>
      </p:sp>
    </p:spTree>
    <p:extLst>
      <p:ext uri="{BB962C8B-B14F-4D97-AF65-F5344CB8AC3E}">
        <p14:creationId xmlns:p14="http://schemas.microsoft.com/office/powerpoint/2010/main" val="1780965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Application and Theory</a:t>
            </a:r>
            <a:r>
              <a:rPr lang="en-US" sz="1500" dirty="0"/>
              <a:t> 1</a:t>
            </a:r>
          </a:p>
        </p:txBody>
      </p:sp>
      <p:sp>
        <p:nvSpPr>
          <p:cNvPr id="3" name="Content Placeholder 2"/>
          <p:cNvSpPr>
            <a:spLocks noGrp="1"/>
          </p:cNvSpPr>
          <p:nvPr>
            <p:ph idx="1"/>
          </p:nvPr>
        </p:nvSpPr>
        <p:spPr>
          <a:xfrm>
            <a:off x="443625" y="1295400"/>
            <a:ext cx="8412480" cy="5181600"/>
          </a:xfrm>
        </p:spPr>
        <p:txBody>
          <a:bodyPr/>
          <a:lstStyle/>
          <a:p>
            <a:r>
              <a:rPr lang="en-US" b="1" dirty="0"/>
              <a:t>Risk.</a:t>
            </a:r>
          </a:p>
          <a:p>
            <a:pPr lvl="1"/>
            <a:r>
              <a:rPr lang="en-US" dirty="0"/>
              <a:t>Uncertainty of future cash flows due to timing and size.</a:t>
            </a:r>
            <a:endParaRPr lang="en-US" b="1" dirty="0"/>
          </a:p>
          <a:p>
            <a:pPr>
              <a:spcBef>
                <a:spcPts val="3000"/>
              </a:spcBef>
            </a:pPr>
            <a:r>
              <a:rPr lang="en-US" b="1" dirty="0"/>
              <a:t>Financial asset.</a:t>
            </a:r>
          </a:p>
          <a:p>
            <a:pPr lvl="1"/>
            <a:r>
              <a:rPr lang="en-US" dirty="0"/>
              <a:t>Something worth money, such as a stock or bond.</a:t>
            </a:r>
          </a:p>
          <a:p>
            <a:pPr lvl="1"/>
            <a:r>
              <a:rPr lang="en-US" dirty="0"/>
              <a:t>Should depend on the cash flows you expect to receive from that asset in the future.</a:t>
            </a:r>
          </a:p>
        </p:txBody>
      </p:sp>
    </p:spTree>
    <p:extLst>
      <p:ext uri="{BB962C8B-B14F-4D97-AF65-F5344CB8AC3E}">
        <p14:creationId xmlns:p14="http://schemas.microsoft.com/office/powerpoint/2010/main" val="240404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Application and Theory</a:t>
            </a:r>
            <a:r>
              <a:rPr lang="en-US" sz="1500" dirty="0"/>
              <a:t> 2</a:t>
            </a:r>
          </a:p>
        </p:txBody>
      </p:sp>
      <p:sp>
        <p:nvSpPr>
          <p:cNvPr id="3" name="Content Placeholder 2"/>
          <p:cNvSpPr>
            <a:spLocks noGrp="1"/>
          </p:cNvSpPr>
          <p:nvPr>
            <p:ph idx="1"/>
          </p:nvPr>
        </p:nvSpPr>
        <p:spPr>
          <a:xfrm>
            <a:off x="443625" y="1295400"/>
            <a:ext cx="8229600" cy="5181600"/>
          </a:xfrm>
        </p:spPr>
        <p:txBody>
          <a:bodyPr/>
          <a:lstStyle/>
          <a:p>
            <a:r>
              <a:rPr lang="en-US" b="1" dirty="0"/>
              <a:t>Real assets.</a:t>
            </a:r>
          </a:p>
          <a:p>
            <a:pPr lvl="1"/>
            <a:r>
              <a:rPr lang="en-US" dirty="0"/>
              <a:t>Physical property like gold, machinery, equipment, or real estate.</a:t>
            </a:r>
          </a:p>
          <a:p>
            <a:r>
              <a:rPr lang="en-US" b="1" dirty="0"/>
              <a:t>Real markets.</a:t>
            </a:r>
          </a:p>
          <a:p>
            <a:pPr lvl="1"/>
            <a:r>
              <a:rPr lang="en-US" dirty="0"/>
              <a:t>Places/processes that facilitate the trading of real assets.</a:t>
            </a:r>
          </a:p>
          <a:p>
            <a:r>
              <a:rPr lang="en-US" b="1" dirty="0"/>
              <a:t>Time value of money (TVM).</a:t>
            </a:r>
          </a:p>
          <a:p>
            <a:pPr lvl="1"/>
            <a:r>
              <a:rPr lang="en-US" dirty="0"/>
              <a:t>Theory and application of valuing cash flows at various points in time.</a:t>
            </a:r>
          </a:p>
        </p:txBody>
      </p:sp>
    </p:spTree>
    <p:extLst>
      <p:ext uri="{BB962C8B-B14F-4D97-AF65-F5344CB8AC3E}">
        <p14:creationId xmlns:p14="http://schemas.microsoft.com/office/powerpoint/2010/main" val="3920358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Finance versus Accounting</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Accounting.</a:t>
            </a:r>
          </a:p>
          <a:p>
            <a:pPr lvl="1"/>
            <a:r>
              <a:rPr lang="en-US" dirty="0"/>
              <a:t>Tracks what happened to firm’s money in the past.</a:t>
            </a:r>
          </a:p>
          <a:p>
            <a:pPr>
              <a:spcBef>
                <a:spcPts val="3000"/>
              </a:spcBef>
            </a:pPr>
            <a:r>
              <a:rPr lang="en-US" dirty="0"/>
              <a:t>Financial management.</a:t>
            </a:r>
          </a:p>
          <a:p>
            <a:pPr lvl="1"/>
            <a:r>
              <a:rPr lang="en-US" dirty="0"/>
              <a:t>Combines historical figures and current information.</a:t>
            </a:r>
          </a:p>
          <a:p>
            <a:pPr lvl="1"/>
            <a:r>
              <a:rPr lang="en-US" dirty="0"/>
              <a:t>Determines what should happen with firm’s money now and in the future.</a:t>
            </a:r>
          </a:p>
        </p:txBody>
      </p:sp>
    </p:spTree>
    <p:extLst>
      <p:ext uri="{BB962C8B-B14F-4D97-AF65-F5344CB8AC3E}">
        <p14:creationId xmlns:p14="http://schemas.microsoft.com/office/powerpoint/2010/main" val="2716926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Financial Manager</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Chief Financial Officer.</a:t>
            </a:r>
          </a:p>
          <a:p>
            <a:pPr lvl="1"/>
            <a:r>
              <a:rPr lang="en-US" dirty="0"/>
              <a:t>Highest level financial officer.</a:t>
            </a:r>
          </a:p>
          <a:p>
            <a:r>
              <a:rPr lang="en-US" dirty="0"/>
              <a:t>Controller.</a:t>
            </a:r>
          </a:p>
          <a:p>
            <a:pPr lvl="1"/>
            <a:r>
              <a:rPr lang="en-US" dirty="0"/>
              <a:t>Oversees accounting function.</a:t>
            </a:r>
          </a:p>
          <a:p>
            <a:r>
              <a:rPr lang="en-US" dirty="0"/>
              <a:t>Treasurer.</a:t>
            </a:r>
          </a:p>
          <a:p>
            <a:pPr lvl="1"/>
            <a:r>
              <a:rPr lang="en-US" dirty="0"/>
              <a:t>Responsible for managing cash, credit, financing, capital budgeting, and risk management.</a:t>
            </a:r>
          </a:p>
        </p:txBody>
      </p:sp>
    </p:spTree>
    <p:extLst>
      <p:ext uri="{BB962C8B-B14F-4D97-AF65-F5344CB8AC3E}">
        <p14:creationId xmlns:p14="http://schemas.microsoft.com/office/powerpoint/2010/main" val="1488940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Finance in Other Business Functions</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CFO and treasurer positions tend to be the most visible finance-related positions.</a:t>
            </a:r>
          </a:p>
          <a:p>
            <a:pPr>
              <a:spcBef>
                <a:spcPts val="2400"/>
              </a:spcBef>
            </a:pPr>
            <a:r>
              <a:rPr lang="en-US" dirty="0"/>
              <a:t>Finance permeates the entire business organization.</a:t>
            </a:r>
          </a:p>
          <a:p>
            <a:pPr lvl="1"/>
            <a:r>
              <a:rPr lang="en-US" dirty="0"/>
              <a:t>Provides guidance for both strategic and day-to-day decisions of the firm and collecting information for control and feedback about the firm’s financial decisions.</a:t>
            </a:r>
          </a:p>
        </p:txBody>
      </p:sp>
    </p:spTree>
    <p:extLst>
      <p:ext uri="{BB962C8B-B14F-4D97-AF65-F5344CB8AC3E}">
        <p14:creationId xmlns:p14="http://schemas.microsoft.com/office/powerpoint/2010/main" val="1076488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Finance in Your Personal Life</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Help you make good personal financial decisions.</a:t>
            </a:r>
          </a:p>
          <a:p>
            <a:pPr lvl="1"/>
            <a:r>
              <a:rPr lang="en-US" dirty="0"/>
              <a:t>Borrowing money for a new car.</a:t>
            </a:r>
          </a:p>
          <a:p>
            <a:pPr lvl="1"/>
            <a:r>
              <a:rPr lang="en-US" dirty="0"/>
              <a:t>Refinancing home mortgage at lower rate.</a:t>
            </a:r>
          </a:p>
          <a:p>
            <a:pPr lvl="1"/>
            <a:r>
              <a:rPr lang="en-US" dirty="0"/>
              <a:t>Making credit card or student loan payments.</a:t>
            </a:r>
          </a:p>
          <a:p>
            <a:pPr lvl="1"/>
            <a:r>
              <a:rPr lang="en-US" dirty="0"/>
              <a:t>Saving for retirement.</a:t>
            </a:r>
          </a:p>
        </p:txBody>
      </p:sp>
    </p:spTree>
    <p:extLst>
      <p:ext uri="{BB962C8B-B14F-4D97-AF65-F5344CB8AC3E}">
        <p14:creationId xmlns:p14="http://schemas.microsoft.com/office/powerpoint/2010/main" val="878545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Business Organization</a:t>
            </a:r>
            <a:endParaRPr lang="en-US" sz="1500" dirty="0"/>
          </a:p>
        </p:txBody>
      </p:sp>
      <p:sp>
        <p:nvSpPr>
          <p:cNvPr id="3" name="Content Placeholder 2"/>
          <p:cNvSpPr>
            <a:spLocks noGrp="1"/>
          </p:cNvSpPr>
          <p:nvPr>
            <p:ph idx="1"/>
          </p:nvPr>
        </p:nvSpPr>
        <p:spPr>
          <a:xfrm>
            <a:off x="443625" y="1295400"/>
            <a:ext cx="8229600" cy="5181600"/>
          </a:xfrm>
        </p:spPr>
        <p:txBody>
          <a:bodyPr/>
          <a:lstStyle/>
          <a:p>
            <a:pPr>
              <a:spcBef>
                <a:spcPts val="1800"/>
              </a:spcBef>
            </a:pPr>
            <a:r>
              <a:rPr lang="en-US" dirty="0"/>
              <a:t>The number of owners is the key to how business structures are classified.</a:t>
            </a:r>
          </a:p>
          <a:p>
            <a:pPr>
              <a:spcBef>
                <a:spcPts val="1800"/>
              </a:spcBef>
            </a:pPr>
            <a:r>
              <a:rPr lang="en-US" dirty="0"/>
              <a:t>Single owners, partners, and corporations operate businesses.</a:t>
            </a:r>
          </a:p>
          <a:p>
            <a:pPr>
              <a:spcBef>
                <a:spcPts val="1800"/>
              </a:spcBef>
            </a:pPr>
            <a:r>
              <a:rPr lang="en-US" dirty="0"/>
              <a:t>Advantages and disadvantages related to:</a:t>
            </a:r>
          </a:p>
          <a:p>
            <a:pPr lvl="1"/>
            <a:r>
              <a:rPr lang="en-US" dirty="0"/>
              <a:t>Controls and ownership of firm.</a:t>
            </a:r>
          </a:p>
          <a:p>
            <a:pPr lvl="1"/>
            <a:r>
              <a:rPr lang="en-US" dirty="0"/>
              <a:t>Owners’ risks.</a:t>
            </a:r>
          </a:p>
          <a:p>
            <a:pPr lvl="1"/>
            <a:r>
              <a:rPr lang="en-US" dirty="0"/>
              <a:t>Access to capital and tax ramifications.</a:t>
            </a:r>
          </a:p>
        </p:txBody>
      </p:sp>
    </p:spTree>
    <p:extLst>
      <p:ext uri="{BB962C8B-B14F-4D97-AF65-F5344CB8AC3E}">
        <p14:creationId xmlns:p14="http://schemas.microsoft.com/office/powerpoint/2010/main" val="2606636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Organizational Forms of Business</a:t>
            </a:r>
            <a:endParaRPr lang="en-US" sz="1500" dirty="0"/>
          </a:p>
        </p:txBody>
      </p:sp>
      <p:sp>
        <p:nvSpPr>
          <p:cNvPr id="3" name="Content Placeholder 2"/>
          <p:cNvSpPr>
            <a:spLocks noGrp="1"/>
          </p:cNvSpPr>
          <p:nvPr>
            <p:ph idx="1"/>
          </p:nvPr>
        </p:nvSpPr>
        <p:spPr>
          <a:xfrm>
            <a:off x="443625" y="1295400"/>
            <a:ext cx="8229600" cy="5181600"/>
          </a:xfrm>
        </p:spPr>
        <p:txBody>
          <a:bodyPr/>
          <a:lstStyle/>
          <a:p>
            <a:pPr>
              <a:spcBef>
                <a:spcPts val="1200"/>
              </a:spcBef>
              <a:spcAft>
                <a:spcPts val="1200"/>
              </a:spcAft>
            </a:pPr>
            <a:r>
              <a:rPr lang="en-US" dirty="0"/>
              <a:t>Sole Proprietorships.</a:t>
            </a:r>
          </a:p>
          <a:p>
            <a:pPr>
              <a:spcBef>
                <a:spcPts val="1200"/>
              </a:spcBef>
              <a:spcAft>
                <a:spcPts val="1200"/>
              </a:spcAft>
            </a:pPr>
            <a:r>
              <a:rPr lang="en-US" dirty="0"/>
              <a:t>General Partnerships.</a:t>
            </a:r>
          </a:p>
          <a:p>
            <a:pPr>
              <a:spcBef>
                <a:spcPts val="1200"/>
              </a:spcBef>
              <a:spcAft>
                <a:spcPts val="1200"/>
              </a:spcAft>
            </a:pPr>
            <a:r>
              <a:rPr lang="en-US" dirty="0"/>
              <a:t>Corporations.</a:t>
            </a:r>
          </a:p>
          <a:p>
            <a:pPr>
              <a:spcBef>
                <a:spcPts val="1200"/>
              </a:spcBef>
              <a:spcAft>
                <a:spcPts val="1200"/>
              </a:spcAft>
            </a:pPr>
            <a:r>
              <a:rPr lang="en-US" dirty="0"/>
              <a:t>Hybrids.</a:t>
            </a:r>
          </a:p>
        </p:txBody>
      </p:sp>
    </p:spTree>
    <p:extLst>
      <p:ext uri="{BB962C8B-B14F-4D97-AF65-F5344CB8AC3E}">
        <p14:creationId xmlns:p14="http://schemas.microsoft.com/office/powerpoint/2010/main" val="26033405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Sole Proprietorships</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Most common type of business in the U.S.</a:t>
            </a:r>
          </a:p>
          <a:p>
            <a:pPr lvl="1"/>
            <a:r>
              <a:rPr lang="en-US" dirty="0"/>
              <a:t>Advantages.</a:t>
            </a:r>
          </a:p>
          <a:p>
            <a:pPr lvl="2"/>
            <a:r>
              <a:rPr lang="en-US" dirty="0"/>
              <a:t>Easy to start.</a:t>
            </a:r>
          </a:p>
          <a:p>
            <a:pPr lvl="2"/>
            <a:r>
              <a:rPr lang="en-US" dirty="0"/>
              <a:t>Light regulatory and paperwork burden.</a:t>
            </a:r>
          </a:p>
          <a:p>
            <a:pPr lvl="2"/>
            <a:r>
              <a:rPr lang="en-US" dirty="0"/>
              <a:t>Owner receives all the firm’s profits and is solely responsible for all losses.</a:t>
            </a:r>
          </a:p>
          <a:p>
            <a:pPr lvl="1"/>
            <a:r>
              <a:rPr lang="en-US" dirty="0"/>
              <a:t>Disadvantages.</a:t>
            </a:r>
          </a:p>
          <a:p>
            <a:pPr lvl="2"/>
            <a:r>
              <a:rPr lang="en-US" dirty="0"/>
              <a:t>Unlimited liability.</a:t>
            </a:r>
          </a:p>
          <a:p>
            <a:pPr lvl="2"/>
            <a:r>
              <a:rPr lang="en-US" dirty="0"/>
              <a:t>Limited access to capital.</a:t>
            </a:r>
          </a:p>
        </p:txBody>
      </p:sp>
    </p:spTree>
    <p:extLst>
      <p:ext uri="{BB962C8B-B14F-4D97-AF65-F5344CB8AC3E}">
        <p14:creationId xmlns:p14="http://schemas.microsoft.com/office/powerpoint/2010/main" val="2938100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Finance in Business and in Life</a:t>
            </a:r>
          </a:p>
        </p:txBody>
      </p:sp>
      <p:sp>
        <p:nvSpPr>
          <p:cNvPr id="3" name="Content Placeholder 2"/>
          <p:cNvSpPr>
            <a:spLocks noGrp="1"/>
          </p:cNvSpPr>
          <p:nvPr>
            <p:ph idx="1"/>
          </p:nvPr>
        </p:nvSpPr>
        <p:spPr>
          <a:xfrm>
            <a:off x="443625" y="1295400"/>
            <a:ext cx="8229600" cy="5105400"/>
          </a:xfrm>
        </p:spPr>
        <p:txBody>
          <a:bodyPr/>
          <a:lstStyle/>
          <a:p>
            <a:pPr>
              <a:spcBef>
                <a:spcPts val="2400"/>
              </a:spcBef>
            </a:pPr>
            <a:r>
              <a:rPr lang="en-US" dirty="0"/>
              <a:t>Money flows from individuals who want to improve their financial future to businesses that want to expand the scale or scope of their operations.</a:t>
            </a:r>
          </a:p>
          <a:p>
            <a:pPr>
              <a:spcBef>
                <a:spcPts val="2400"/>
              </a:spcBef>
            </a:pPr>
            <a:r>
              <a:rPr lang="en-US" dirty="0"/>
              <a:t>These financial exchanges lead to:</a:t>
            </a:r>
          </a:p>
          <a:p>
            <a:pPr lvl="1"/>
            <a:r>
              <a:rPr lang="en-US" dirty="0"/>
              <a:t>A more productive economy.</a:t>
            </a:r>
          </a:p>
          <a:p>
            <a:pPr lvl="1"/>
            <a:r>
              <a:rPr lang="en-US" dirty="0"/>
              <a:t>The growth of individuals’ wealth.</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General Partnerships</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Partners own the business together.</a:t>
            </a:r>
          </a:p>
          <a:p>
            <a:pPr lvl="1"/>
            <a:r>
              <a:rPr lang="en-US" dirty="0"/>
              <a:t>Advantages.</a:t>
            </a:r>
          </a:p>
          <a:p>
            <a:pPr lvl="2"/>
            <a:r>
              <a:rPr lang="en-US" dirty="0"/>
              <a:t>Relatively easy to start.</a:t>
            </a:r>
          </a:p>
          <a:p>
            <a:pPr lvl="2"/>
            <a:r>
              <a:rPr lang="en-US" dirty="0"/>
              <a:t>Profits are added to each partner’s personal income and taxed at personal income tax rates.</a:t>
            </a:r>
          </a:p>
          <a:p>
            <a:pPr lvl="1"/>
            <a:r>
              <a:rPr lang="en-US" dirty="0"/>
              <a:t>Disadvantages.</a:t>
            </a:r>
          </a:p>
          <a:p>
            <a:pPr lvl="2"/>
            <a:r>
              <a:rPr lang="en-US" dirty="0"/>
              <a:t>Partners jointly share unlimited liability.</a:t>
            </a:r>
          </a:p>
          <a:p>
            <a:pPr lvl="2"/>
            <a:r>
              <a:rPr lang="en-US" dirty="0"/>
              <a:t>Personally liable for legal actions and debts of firm.</a:t>
            </a:r>
          </a:p>
          <a:p>
            <a:pPr lvl="2"/>
            <a:r>
              <a:rPr lang="en-US" dirty="0"/>
              <a:t>Partners may need to give up some ownership and control in the firm to raise more equity capital.</a:t>
            </a:r>
          </a:p>
        </p:txBody>
      </p:sp>
    </p:spTree>
    <p:extLst>
      <p:ext uri="{BB962C8B-B14F-4D97-AF65-F5344CB8AC3E}">
        <p14:creationId xmlns:p14="http://schemas.microsoft.com/office/powerpoint/2010/main" val="2126677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Public Corporations</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Legally independent entity entirely separate from its owners.</a:t>
            </a:r>
          </a:p>
          <a:p>
            <a:pPr lvl="1"/>
            <a:r>
              <a:rPr lang="en-US" dirty="0"/>
              <a:t>Advantages.</a:t>
            </a:r>
          </a:p>
          <a:p>
            <a:pPr lvl="2"/>
            <a:r>
              <a:rPr lang="en-US" dirty="0"/>
              <a:t>Limited liability for owners.</a:t>
            </a:r>
          </a:p>
          <a:p>
            <a:pPr lvl="2"/>
            <a:r>
              <a:rPr lang="en-US" dirty="0"/>
              <a:t>Can raise large amounts of capital.</a:t>
            </a:r>
          </a:p>
          <a:p>
            <a:pPr lvl="2"/>
            <a:r>
              <a:rPr lang="en-US" dirty="0"/>
              <a:t>Easy to transfer ownership.</a:t>
            </a:r>
          </a:p>
          <a:p>
            <a:pPr lvl="1"/>
            <a:r>
              <a:rPr lang="en-US" dirty="0"/>
              <a:t>Disadvantages.</a:t>
            </a:r>
          </a:p>
          <a:p>
            <a:pPr lvl="2"/>
            <a:r>
              <a:rPr lang="en-US" dirty="0"/>
              <a:t>Double taxation (corporate level and personal level).</a:t>
            </a:r>
          </a:p>
        </p:txBody>
      </p:sp>
    </p:spTree>
    <p:extLst>
      <p:ext uri="{BB962C8B-B14F-4D97-AF65-F5344CB8AC3E}">
        <p14:creationId xmlns:p14="http://schemas.microsoft.com/office/powerpoint/2010/main" val="729556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Hybrid Organizations</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Combine some attributes of corporations and some of proprietorships/partnerships.</a:t>
            </a:r>
          </a:p>
          <a:p>
            <a:pPr lvl="1"/>
            <a:r>
              <a:rPr lang="en-US" dirty="0"/>
              <a:t>Advantages.</a:t>
            </a:r>
          </a:p>
          <a:p>
            <a:pPr lvl="2"/>
            <a:r>
              <a:rPr lang="en-US" dirty="0"/>
              <a:t>Offer single taxation and limited liability to all owners.</a:t>
            </a:r>
          </a:p>
          <a:p>
            <a:pPr lvl="3"/>
            <a:r>
              <a:rPr lang="en-US" dirty="0"/>
              <a:t>S Corporations.</a:t>
            </a:r>
          </a:p>
          <a:p>
            <a:pPr lvl="3"/>
            <a:r>
              <a:rPr lang="en-US" dirty="0"/>
              <a:t>Limited Liability Partnerships (LLPs).</a:t>
            </a:r>
          </a:p>
          <a:p>
            <a:pPr lvl="3"/>
            <a:r>
              <a:rPr lang="en-US" dirty="0"/>
              <a:t>Limited Liability Companies (LLCs).</a:t>
            </a:r>
          </a:p>
        </p:txBody>
      </p:sp>
    </p:spTree>
    <p:extLst>
      <p:ext uri="{BB962C8B-B14F-4D97-AF65-F5344CB8AC3E}">
        <p14:creationId xmlns:p14="http://schemas.microsoft.com/office/powerpoint/2010/main" val="1404053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Firm Goals</a:t>
            </a:r>
            <a:endParaRPr lang="en-US" sz="1500" dirty="0"/>
          </a:p>
        </p:txBody>
      </p:sp>
      <p:sp>
        <p:nvSpPr>
          <p:cNvPr id="3" name="Content Placeholder 2"/>
          <p:cNvSpPr>
            <a:spLocks noGrp="1"/>
          </p:cNvSpPr>
          <p:nvPr>
            <p:ph idx="1"/>
          </p:nvPr>
        </p:nvSpPr>
        <p:spPr>
          <a:xfrm>
            <a:off x="443625" y="1295400"/>
            <a:ext cx="8412480" cy="5181600"/>
          </a:xfrm>
        </p:spPr>
        <p:txBody>
          <a:bodyPr/>
          <a:lstStyle/>
          <a:p>
            <a:r>
              <a:rPr lang="en-US" dirty="0"/>
              <a:t>Owners’ perspective says the appropriate goal is to maximize shareholder wealth.</a:t>
            </a:r>
          </a:p>
          <a:p>
            <a:r>
              <a:rPr lang="en-US" dirty="0"/>
              <a:t>Stakeholders’ perspective emphasizes social responsibility over profitability.</a:t>
            </a:r>
          </a:p>
          <a:p>
            <a:pPr lvl="1"/>
            <a:r>
              <a:rPr lang="en-US" dirty="0"/>
              <a:t>Managers must maximize total satisfaction of all stakeholders in a business (for example, owners, shareholders, customers, employees, etc.)</a:t>
            </a:r>
          </a:p>
          <a:p>
            <a:r>
              <a:rPr lang="en-US" dirty="0"/>
              <a:t>Practitioners and academics believe primary responsibility is to maximize shareholder wealth.</a:t>
            </a:r>
          </a:p>
        </p:txBody>
      </p:sp>
    </p:spTree>
    <p:extLst>
      <p:ext uri="{BB962C8B-B14F-4D97-AF65-F5344CB8AC3E}">
        <p14:creationId xmlns:p14="http://schemas.microsoft.com/office/powerpoint/2010/main" val="2998717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Corporate Goals</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Maximize value of owners’ equity.</a:t>
            </a:r>
          </a:p>
          <a:p>
            <a:pPr lvl="1"/>
            <a:r>
              <a:rPr lang="en-US" dirty="0"/>
              <a:t>Increase current value per share (stock price) of existing shares.</a:t>
            </a:r>
          </a:p>
          <a:p>
            <a:pPr>
              <a:spcBef>
                <a:spcPts val="3000"/>
              </a:spcBef>
            </a:pPr>
            <a:r>
              <a:rPr lang="en-US" dirty="0"/>
              <a:t>Common alternatives to maximizing the value of owners’ equity.</a:t>
            </a:r>
          </a:p>
          <a:p>
            <a:pPr lvl="1"/>
            <a:r>
              <a:rPr lang="en-US" dirty="0"/>
              <a:t>Maximize net income or profit.</a:t>
            </a:r>
          </a:p>
          <a:p>
            <a:pPr lvl="1"/>
            <a:r>
              <a:rPr lang="en-US" dirty="0"/>
              <a:t>Minimize costs.</a:t>
            </a:r>
          </a:p>
          <a:p>
            <a:pPr lvl="1"/>
            <a:r>
              <a:rPr lang="en-US" dirty="0"/>
              <a:t>Maximize market share.</a:t>
            </a:r>
          </a:p>
        </p:txBody>
      </p:sp>
    </p:spTree>
    <p:extLst>
      <p:ext uri="{BB962C8B-B14F-4D97-AF65-F5344CB8AC3E}">
        <p14:creationId xmlns:p14="http://schemas.microsoft.com/office/powerpoint/2010/main" val="2332869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Agency Problem</a:t>
            </a:r>
            <a:r>
              <a:rPr lang="en-US" sz="1500" dirty="0"/>
              <a:t> 1</a:t>
            </a:r>
          </a:p>
        </p:txBody>
      </p:sp>
      <p:sp>
        <p:nvSpPr>
          <p:cNvPr id="3" name="Content Placeholder 2"/>
          <p:cNvSpPr>
            <a:spLocks noGrp="1"/>
          </p:cNvSpPr>
          <p:nvPr>
            <p:ph idx="1"/>
          </p:nvPr>
        </p:nvSpPr>
        <p:spPr>
          <a:xfrm>
            <a:off x="443625" y="1295400"/>
            <a:ext cx="8229600" cy="5181600"/>
          </a:xfrm>
        </p:spPr>
        <p:txBody>
          <a:bodyPr/>
          <a:lstStyle/>
          <a:p>
            <a:pPr>
              <a:spcBef>
                <a:spcPts val="1200"/>
              </a:spcBef>
              <a:spcAft>
                <a:spcPts val="1200"/>
              </a:spcAft>
            </a:pPr>
            <a:r>
              <a:rPr lang="en-US" dirty="0"/>
              <a:t>Stockholders hire managers to run the company, but managers may be tempted to act in their own best interests.</a:t>
            </a:r>
          </a:p>
          <a:p>
            <a:pPr>
              <a:spcBef>
                <a:spcPts val="1200"/>
              </a:spcBef>
              <a:spcAft>
                <a:spcPts val="1200"/>
              </a:spcAft>
            </a:pPr>
            <a:r>
              <a:rPr lang="en-US" dirty="0"/>
              <a:t>The </a:t>
            </a:r>
            <a:r>
              <a:rPr lang="en-US" b="1" dirty="0"/>
              <a:t>agency problem </a:t>
            </a:r>
            <a:r>
              <a:rPr lang="en-US" dirty="0"/>
              <a:t>states that problems arise when a principal (shareholder) hires an agent (manager) and cannot carefully monitor the agent’s actions.</a:t>
            </a:r>
          </a:p>
          <a:p>
            <a:pPr>
              <a:spcBef>
                <a:spcPts val="1200"/>
              </a:spcBef>
              <a:spcAft>
                <a:spcPts val="1200"/>
              </a:spcAft>
            </a:pPr>
            <a:r>
              <a:rPr lang="en-US" dirty="0"/>
              <a:t>Manager’s interest may not be aligned with shareholder goals.</a:t>
            </a:r>
          </a:p>
        </p:txBody>
      </p:sp>
    </p:spTree>
    <p:extLst>
      <p:ext uri="{BB962C8B-B14F-4D97-AF65-F5344CB8AC3E}">
        <p14:creationId xmlns:p14="http://schemas.microsoft.com/office/powerpoint/2010/main" val="25293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Agency Problem</a:t>
            </a:r>
            <a:r>
              <a:rPr lang="en-US" sz="1500" dirty="0"/>
              <a:t> 2</a:t>
            </a:r>
          </a:p>
        </p:txBody>
      </p:sp>
      <p:sp>
        <p:nvSpPr>
          <p:cNvPr id="3" name="Content Placeholder 2"/>
          <p:cNvSpPr>
            <a:spLocks noGrp="1"/>
          </p:cNvSpPr>
          <p:nvPr>
            <p:ph idx="1"/>
          </p:nvPr>
        </p:nvSpPr>
        <p:spPr>
          <a:xfrm>
            <a:off x="443625" y="1295400"/>
            <a:ext cx="8229600" cy="5181600"/>
          </a:xfrm>
        </p:spPr>
        <p:txBody>
          <a:bodyPr/>
          <a:lstStyle/>
          <a:p>
            <a:r>
              <a:rPr lang="en-US" dirty="0"/>
              <a:t>Three approaches to minimizing this conflict of interest.</a:t>
            </a:r>
          </a:p>
          <a:p>
            <a:pPr lvl="1"/>
            <a:r>
              <a:rPr lang="en-US" dirty="0"/>
              <a:t>Ignore it.</a:t>
            </a:r>
          </a:p>
          <a:p>
            <a:pPr lvl="2"/>
            <a:r>
              <a:rPr lang="en-US" dirty="0"/>
              <a:t>Research suggests allowing the manager a certain amount of perks might enhance owner value because it may boost managers’ productivity.</a:t>
            </a:r>
          </a:p>
          <a:p>
            <a:pPr lvl="1"/>
            <a:r>
              <a:rPr lang="en-US" dirty="0"/>
              <a:t>Monitor managers’ actions.</a:t>
            </a:r>
          </a:p>
          <a:p>
            <a:pPr lvl="1"/>
            <a:r>
              <a:rPr lang="en-US" dirty="0"/>
              <a:t>Make the managers owners.</a:t>
            </a:r>
          </a:p>
          <a:p>
            <a:pPr lvl="2"/>
            <a:r>
              <a:rPr lang="en-US" dirty="0"/>
              <a:t>For example, award options on the firm’s stock, allow purchase through an ESPO, etc.</a:t>
            </a:r>
          </a:p>
        </p:txBody>
      </p:sp>
    </p:spTree>
    <p:extLst>
      <p:ext uri="{BB962C8B-B14F-4D97-AF65-F5344CB8AC3E}">
        <p14:creationId xmlns:p14="http://schemas.microsoft.com/office/powerpoint/2010/main" val="2714124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Corporate Governance Defined</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The process of monitoring managers and aligning their incentives with shareholder goals is known as </a:t>
            </a:r>
            <a:r>
              <a:rPr lang="en-US" b="1" dirty="0"/>
              <a:t>corporate governance.</a:t>
            </a:r>
          </a:p>
          <a:p>
            <a:pPr lvl="1"/>
            <a:r>
              <a:rPr lang="en-US" dirty="0"/>
              <a:t>Corporate governance involves the set of laws, policies, incentives, and monitors designed to handle the issues arising from the separation of ownership and control.</a:t>
            </a:r>
          </a:p>
        </p:txBody>
      </p:sp>
    </p:spTree>
    <p:extLst>
      <p:ext uri="{BB962C8B-B14F-4D97-AF65-F5344CB8AC3E}">
        <p14:creationId xmlns:p14="http://schemas.microsoft.com/office/powerpoint/2010/main" val="2686807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Corporate Governance – Inside</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Inside monitors.</a:t>
            </a:r>
          </a:p>
          <a:p>
            <a:pPr lvl="1"/>
            <a:r>
              <a:rPr lang="en-US" dirty="0"/>
              <a:t>Board of Directors.</a:t>
            </a:r>
          </a:p>
          <a:p>
            <a:pPr lvl="2"/>
            <a:r>
              <a:rPr lang="en-US" dirty="0"/>
              <a:t>Hires the CEO.</a:t>
            </a:r>
          </a:p>
          <a:p>
            <a:pPr lvl="2"/>
            <a:r>
              <a:rPr lang="en-US" dirty="0"/>
              <a:t>Evaluates management.</a:t>
            </a:r>
          </a:p>
          <a:p>
            <a:pPr lvl="2"/>
            <a:r>
              <a:rPr lang="en-US" dirty="0"/>
              <a:t>Design compensation contracts to tie management’s salaries to firm performance.</a:t>
            </a:r>
          </a:p>
        </p:txBody>
      </p:sp>
    </p:spTree>
    <p:extLst>
      <p:ext uri="{BB962C8B-B14F-4D97-AF65-F5344CB8AC3E}">
        <p14:creationId xmlns:p14="http://schemas.microsoft.com/office/powerpoint/2010/main" val="4287424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Corporate Governance – Outside</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sz="3000" dirty="0"/>
              <a:t>Outside monitors.</a:t>
            </a:r>
          </a:p>
          <a:p>
            <a:pPr lvl="1"/>
            <a:r>
              <a:rPr lang="en-US" sz="2500" b="1" dirty="0"/>
              <a:t>Auditors</a:t>
            </a:r>
            <a:r>
              <a:rPr lang="en-US" sz="2500" dirty="0"/>
              <a:t> examine the firm’s accounting systems and comment on whether financial statements fairly represent the firm’s financial position.</a:t>
            </a:r>
          </a:p>
          <a:p>
            <a:pPr lvl="1"/>
            <a:r>
              <a:rPr lang="en-US" sz="2500" b="1" dirty="0"/>
              <a:t>Investment analysts </a:t>
            </a:r>
            <a:r>
              <a:rPr lang="en-US" sz="2500" dirty="0"/>
              <a:t>follow a firm, conduct their own evaluations, and report to the investment community.</a:t>
            </a:r>
          </a:p>
          <a:p>
            <a:pPr lvl="1"/>
            <a:r>
              <a:rPr lang="en-US" sz="2500" b="1" dirty="0"/>
              <a:t>Investment banks </a:t>
            </a:r>
            <a:r>
              <a:rPr lang="en-US" sz="2500" dirty="0"/>
              <a:t>help firms access capital markets.</a:t>
            </a:r>
          </a:p>
          <a:p>
            <a:pPr lvl="1"/>
            <a:r>
              <a:rPr lang="en-US" sz="2500" b="1" dirty="0"/>
              <a:t>Credit rating agencies </a:t>
            </a:r>
            <a:r>
              <a:rPr lang="en-US" sz="2500" dirty="0"/>
              <a:t>examine a firm’s financial strength for its debt holders.</a:t>
            </a:r>
          </a:p>
          <a:p>
            <a:pPr lvl="1"/>
            <a:r>
              <a:rPr lang="en-US" sz="2500" dirty="0"/>
              <a:t>The </a:t>
            </a:r>
            <a:r>
              <a:rPr lang="en-US" sz="2500" b="1" dirty="0"/>
              <a:t>government</a:t>
            </a:r>
            <a:r>
              <a:rPr lang="en-US" sz="2500" dirty="0"/>
              <a:t> monitors activities via the SEC and the IRS.</a:t>
            </a:r>
          </a:p>
        </p:txBody>
      </p:sp>
    </p:spTree>
    <p:extLst>
      <p:ext uri="{BB962C8B-B14F-4D97-AF65-F5344CB8AC3E}">
        <p14:creationId xmlns:p14="http://schemas.microsoft.com/office/powerpoint/2010/main" val="1283024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 Participants</a:t>
            </a:r>
          </a:p>
        </p:txBody>
      </p:sp>
      <p:sp>
        <p:nvSpPr>
          <p:cNvPr id="3" name="Content Placeholder 2"/>
          <p:cNvSpPr>
            <a:spLocks noGrp="1"/>
          </p:cNvSpPr>
          <p:nvPr>
            <p:ph idx="1"/>
          </p:nvPr>
        </p:nvSpPr>
        <p:spPr>
          <a:xfrm>
            <a:off x="443625" y="1295400"/>
            <a:ext cx="8229600" cy="1828800"/>
          </a:xfrm>
        </p:spPr>
        <p:txBody>
          <a:bodyPr/>
          <a:lstStyle/>
          <a:p>
            <a:r>
              <a:rPr lang="en-US" dirty="0"/>
              <a:t>Two dimensions.</a:t>
            </a:r>
          </a:p>
          <a:p>
            <a:pPr lvl="1"/>
            <a:r>
              <a:rPr lang="en-US" dirty="0"/>
              <a:t>Participants with “extra” investment money. </a:t>
            </a:r>
          </a:p>
          <a:p>
            <a:pPr lvl="1"/>
            <a:r>
              <a:rPr lang="en-US" dirty="0"/>
              <a:t>Participants with economically viable ideas.</a:t>
            </a:r>
          </a:p>
        </p:txBody>
      </p:sp>
      <p:graphicFrame>
        <p:nvGraphicFramePr>
          <p:cNvPr id="5" name="Table 3"/>
          <p:cNvGraphicFramePr>
            <a:graphicFrameLocks noGrp="1"/>
          </p:cNvGraphicFramePr>
          <p:nvPr>
            <p:ph idx="10"/>
            <p:extLst>
              <p:ext uri="{D42A27DB-BD31-4B8C-83A1-F6EECF244321}">
                <p14:modId xmlns:p14="http://schemas.microsoft.com/office/powerpoint/2010/main" val="3350238464"/>
              </p:ext>
            </p:extLst>
          </p:nvPr>
        </p:nvGraphicFramePr>
        <p:xfrm>
          <a:off x="442913" y="3474720"/>
          <a:ext cx="8046720" cy="2468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803612498"/>
                    </a:ext>
                  </a:extLst>
                </a:gridCol>
                <a:gridCol w="2560320">
                  <a:extLst>
                    <a:ext uri="{9D8B030D-6E8A-4147-A177-3AD203B41FA5}">
                      <a16:colId xmlns:a16="http://schemas.microsoft.com/office/drawing/2014/main" val="2810834699"/>
                    </a:ext>
                  </a:extLst>
                </a:gridCol>
                <a:gridCol w="2743200">
                  <a:extLst>
                    <a:ext uri="{9D8B030D-6E8A-4147-A177-3AD203B41FA5}">
                      <a16:colId xmlns:a16="http://schemas.microsoft.com/office/drawing/2014/main" val="3930959827"/>
                    </a:ext>
                  </a:extLst>
                </a:gridCol>
              </a:tblGrid>
              <a:tr h="640080">
                <a:tc>
                  <a:txBody>
                    <a:bodyPr/>
                    <a:lstStyle/>
                    <a:p>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0AD"/>
                    </a:solidFill>
                  </a:tcPr>
                </a:tc>
                <a:tc>
                  <a:txBody>
                    <a:bodyPr/>
                    <a:lstStyle/>
                    <a:p>
                      <a:r>
                        <a:rPr lang="en-US" dirty="0">
                          <a:solidFill>
                            <a:schemeClr val="tx1"/>
                          </a:solidFill>
                        </a:rPr>
                        <a:t>No Extra Money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0AD"/>
                    </a:solidFill>
                  </a:tcPr>
                </a:tc>
                <a:tc>
                  <a:txBody>
                    <a:bodyPr/>
                    <a:lstStyle/>
                    <a:p>
                      <a:r>
                        <a:rPr lang="en-US" dirty="0">
                          <a:solidFill>
                            <a:schemeClr val="tx1"/>
                          </a:solidFill>
                        </a:rPr>
                        <a:t>Extra Money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0AD"/>
                    </a:solidFill>
                  </a:tcPr>
                </a:tc>
                <a:extLst>
                  <a:ext uri="{0D108BD9-81ED-4DB2-BD59-A6C34878D82A}">
                    <a16:rowId xmlns:a16="http://schemas.microsoft.com/office/drawing/2014/main" val="715459384"/>
                  </a:ext>
                </a:extLst>
              </a:tr>
              <a:tr h="914400">
                <a:tc>
                  <a:txBody>
                    <a:bodyPr/>
                    <a:lstStyle/>
                    <a:p>
                      <a:r>
                        <a:rPr lang="en-US" b="1" dirty="0"/>
                        <a:t>No Economically Viable Business Ideas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0AD"/>
                    </a:solidFill>
                  </a:tcPr>
                </a:tc>
                <a:tc>
                  <a:txBody>
                    <a:bodyPr/>
                    <a:lstStyle/>
                    <a:p>
                      <a:r>
                        <a:rPr lang="en-US" dirty="0"/>
                        <a:t>Type 1: No money and no ideas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Type 2: Money but no ideas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5281607"/>
                  </a:ext>
                </a:extLst>
              </a:tr>
              <a:tr h="914400">
                <a:tc>
                  <a:txBody>
                    <a:bodyPr/>
                    <a:lstStyle/>
                    <a:p>
                      <a:r>
                        <a:rPr lang="en-US" b="1" dirty="0"/>
                        <a:t>Economically Viable Business Ideas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0A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Type 3: No money but ideas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Type 4: Both money and</a:t>
                      </a:r>
                      <a:r>
                        <a:rPr lang="en-US" baseline="0" dirty="0"/>
                        <a:t> </a:t>
                      </a:r>
                      <a:r>
                        <a:rPr lang="en-US" dirty="0"/>
                        <a:t>ideas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7308477"/>
                  </a:ext>
                </a:extLst>
              </a:tr>
            </a:tbl>
          </a:graphicData>
        </a:graphic>
      </p:graphicFrame>
    </p:spTree>
    <p:extLst>
      <p:ext uri="{BB962C8B-B14F-4D97-AF65-F5344CB8AC3E}">
        <p14:creationId xmlns:p14="http://schemas.microsoft.com/office/powerpoint/2010/main" val="35345364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Corporate Governance Monitors</a:t>
            </a:r>
            <a:endParaRPr lang="en-US" sz="1500" dirty="0"/>
          </a:p>
        </p:txBody>
      </p:sp>
      <p:pic>
        <p:nvPicPr>
          <p:cNvPr id="5" name="Picture 2" descr="A diagram showing Corporate Governance Monitors.">
            <a:extLst>
              <a:ext uri="{FF2B5EF4-FFF2-40B4-BE49-F238E27FC236}">
                <a16:creationId xmlns:a16="http://schemas.microsoft.com/office/drawing/2014/main" id="{84F2F2A8-B62E-4CB5-9426-CA436AB78E5F}"/>
              </a:ext>
            </a:extLst>
          </p:cNvPr>
          <p:cNvPicPr>
            <a:picLocks noGrp="1" noChangeAspect="1"/>
          </p:cNvPicPr>
          <p:nvPr>
            <p:ph idx="1"/>
          </p:nvPr>
        </p:nvPicPr>
        <p:blipFill>
          <a:blip r:embed="rId3"/>
          <a:stretch>
            <a:fillRect/>
          </a:stretch>
        </p:blipFill>
        <p:spPr>
          <a:xfrm>
            <a:off x="1188609" y="1295400"/>
            <a:ext cx="6766783" cy="5120640"/>
          </a:xfrm>
          <a:prstGeom prst="rect">
            <a:avLst/>
          </a:prstGeom>
        </p:spPr>
      </p:pic>
      <p:sp>
        <p:nvSpPr>
          <p:cNvPr id="7" name="Text Placeholder 3"/>
          <p:cNvSpPr>
            <a:spLocks noGrp="1"/>
          </p:cNvSpPr>
          <p:nvPr>
            <p:ph type="body" sz="quarter" idx="13"/>
          </p:nvPr>
        </p:nvSpPr>
        <p:spPr/>
        <p:txBody>
          <a:bodyPr/>
          <a:lstStyle/>
          <a:p>
            <a:r>
              <a:rPr lang="en-US" dirty="0">
                <a:hlinkClick r:id="rId4" action="ppaction://hlinksldjump"/>
              </a:rPr>
              <a:t>Access the text alternative for these images</a:t>
            </a:r>
            <a:endParaRPr lang="en-US" dirty="0"/>
          </a:p>
        </p:txBody>
      </p:sp>
    </p:spTree>
    <p:extLst>
      <p:ext uri="{BB962C8B-B14F-4D97-AF65-F5344CB8AC3E}">
        <p14:creationId xmlns:p14="http://schemas.microsoft.com/office/powerpoint/2010/main" val="40402847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Ethics</a:t>
            </a:r>
          </a:p>
        </p:txBody>
      </p:sp>
      <p:sp>
        <p:nvSpPr>
          <p:cNvPr id="3" name="Content Placeholder 2"/>
          <p:cNvSpPr>
            <a:spLocks noGrp="1"/>
          </p:cNvSpPr>
          <p:nvPr>
            <p:ph idx="1"/>
          </p:nvPr>
        </p:nvSpPr>
        <p:spPr>
          <a:xfrm>
            <a:off x="443625" y="1295399"/>
            <a:ext cx="8321040" cy="5105401"/>
          </a:xfrm>
        </p:spPr>
        <p:txBody>
          <a:bodyPr/>
          <a:lstStyle/>
          <a:p>
            <a:r>
              <a:rPr lang="en-US" dirty="0"/>
              <a:t>Financial professionals manage other people’s money.</a:t>
            </a:r>
          </a:p>
          <a:p>
            <a:pPr lvl="1"/>
            <a:r>
              <a:rPr lang="en-US" dirty="0"/>
              <a:t>Corporate managers.</a:t>
            </a:r>
          </a:p>
          <a:p>
            <a:pPr lvl="1"/>
            <a:r>
              <a:rPr lang="en-US" dirty="0"/>
              <a:t>Bankers.</a:t>
            </a:r>
          </a:p>
          <a:p>
            <a:pPr lvl="1"/>
            <a:r>
              <a:rPr lang="en-US" dirty="0"/>
              <a:t>Investment advisors.</a:t>
            </a:r>
          </a:p>
          <a:p>
            <a:r>
              <a:rPr lang="en-US" dirty="0"/>
              <a:t>Ethical dilemmas of corporate agency relationship.</a:t>
            </a:r>
          </a:p>
          <a:p>
            <a:pPr lvl="1"/>
            <a:r>
              <a:rPr lang="en-US" dirty="0"/>
              <a:t>Stealing from firms = stealing from shareholders.</a:t>
            </a:r>
          </a:p>
        </p:txBody>
      </p:sp>
    </p:spTree>
    <p:extLst>
      <p:ext uri="{BB962C8B-B14F-4D97-AF65-F5344CB8AC3E}">
        <p14:creationId xmlns:p14="http://schemas.microsoft.com/office/powerpoint/2010/main" val="39530694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Financial Markets and Intermediaries</a:t>
            </a:r>
          </a:p>
        </p:txBody>
      </p:sp>
      <p:sp>
        <p:nvSpPr>
          <p:cNvPr id="3" name="Content Placeholder 2"/>
          <p:cNvSpPr>
            <a:spLocks noGrp="1"/>
          </p:cNvSpPr>
          <p:nvPr>
            <p:ph idx="1"/>
          </p:nvPr>
        </p:nvSpPr>
        <p:spPr>
          <a:xfrm>
            <a:off x="443625" y="1295399"/>
            <a:ext cx="8229600" cy="5105401"/>
          </a:xfrm>
        </p:spPr>
        <p:txBody>
          <a:bodyPr/>
          <a:lstStyle/>
          <a:p>
            <a:r>
              <a:rPr lang="en-US" dirty="0"/>
              <a:t>Financial markets and financial intermediaries.</a:t>
            </a:r>
          </a:p>
          <a:p>
            <a:pPr lvl="1"/>
            <a:r>
              <a:rPr lang="en-US" dirty="0"/>
              <a:t>Facilitate flow of capital from investors to firms and back to investors.</a:t>
            </a:r>
          </a:p>
          <a:p>
            <a:pPr lvl="1"/>
            <a:r>
              <a:rPr lang="en-US" dirty="0"/>
              <a:t>Earn very high profits because of specialized expertise and assets.</a:t>
            </a:r>
          </a:p>
        </p:txBody>
      </p:sp>
    </p:spTree>
    <p:extLst>
      <p:ext uri="{BB962C8B-B14F-4D97-AF65-F5344CB8AC3E}">
        <p14:creationId xmlns:p14="http://schemas.microsoft.com/office/powerpoint/2010/main" val="350140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Financial Institutions’ Cash Flows</a:t>
            </a:r>
            <a:endParaRPr lang="en-US" sz="1500" dirty="0"/>
          </a:p>
        </p:txBody>
      </p:sp>
      <p:pic>
        <p:nvPicPr>
          <p:cNvPr id="6" name="Picture 2" descr="An expansion of Figure 1.4, adding Financial Institutions to the flow.">
            <a:extLst>
              <a:ext uri="{FF2B5EF4-FFF2-40B4-BE49-F238E27FC236}">
                <a16:creationId xmlns:a16="http://schemas.microsoft.com/office/drawing/2014/main" id="{EA3F3C12-1DEB-4EF6-A217-A8F681E3FE84}"/>
              </a:ext>
            </a:extLst>
          </p:cNvPr>
          <p:cNvPicPr>
            <a:picLocks noGrp="1" noChangeAspect="1"/>
          </p:cNvPicPr>
          <p:nvPr>
            <p:ph idx="1"/>
          </p:nvPr>
        </p:nvPicPr>
        <p:blipFill rotWithShape="1">
          <a:blip r:embed="rId3"/>
          <a:srcRect b="3508"/>
          <a:stretch/>
        </p:blipFill>
        <p:spPr>
          <a:xfrm>
            <a:off x="1332632" y="1295400"/>
            <a:ext cx="6478736" cy="5029200"/>
          </a:xfrm>
          <a:prstGeom prst="rect">
            <a:avLst/>
          </a:prstGeom>
        </p:spPr>
      </p:pic>
      <p:sp>
        <p:nvSpPr>
          <p:cNvPr id="8" name="Text Placeholder 3"/>
          <p:cNvSpPr>
            <a:spLocks noGrp="1"/>
          </p:cNvSpPr>
          <p:nvPr>
            <p:ph type="body" sz="quarter" idx="13"/>
          </p:nvPr>
        </p:nvSpPr>
        <p:spPr>
          <a:xfrm>
            <a:off x="3108960" y="6477000"/>
            <a:ext cx="2926080" cy="182880"/>
          </a:xfrm>
        </p:spPr>
        <p:txBody>
          <a:bodyPr/>
          <a:lstStyle/>
          <a:p>
            <a:r>
              <a:rPr lang="en-US" dirty="0">
                <a:hlinkClick r:id="rId4" action="ppaction://hlinksldjump"/>
              </a:rPr>
              <a:t>Access the text alternative for these images</a:t>
            </a:r>
            <a:endParaRPr lang="en-US" dirty="0"/>
          </a:p>
        </p:txBody>
      </p:sp>
    </p:spTree>
    <p:extLst>
      <p:ext uri="{BB962C8B-B14F-4D97-AF65-F5344CB8AC3E}">
        <p14:creationId xmlns:p14="http://schemas.microsoft.com/office/powerpoint/2010/main" val="35931432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Big Picture Environment</a:t>
            </a:r>
          </a:p>
        </p:txBody>
      </p:sp>
      <p:sp>
        <p:nvSpPr>
          <p:cNvPr id="3" name="Content Placeholder 2"/>
          <p:cNvSpPr>
            <a:spLocks noGrp="1"/>
          </p:cNvSpPr>
          <p:nvPr>
            <p:ph idx="1"/>
          </p:nvPr>
        </p:nvSpPr>
        <p:spPr>
          <a:xfrm>
            <a:off x="443625" y="1295399"/>
            <a:ext cx="8229600" cy="5105401"/>
          </a:xfrm>
        </p:spPr>
        <p:txBody>
          <a:bodyPr/>
          <a:lstStyle/>
          <a:p>
            <a:r>
              <a:rPr lang="en-US" dirty="0"/>
              <a:t>One of the biggest recent factors affecting the business environment in the U.S. is the Tax Cuts and Jobs Act (TCJA) of 2017.</a:t>
            </a:r>
          </a:p>
          <a:p>
            <a:pPr lvl="1"/>
            <a:r>
              <a:rPr lang="en-US" dirty="0"/>
              <a:t>Reduces the amount of debt interest that can be deducted from tax bill.</a:t>
            </a:r>
          </a:p>
          <a:p>
            <a:pPr lvl="2"/>
            <a:r>
              <a:rPr lang="en-US" dirty="0"/>
              <a:t>Companies are, therefore, likely to use more equity financing and less debt financing in the future.</a:t>
            </a:r>
          </a:p>
        </p:txBody>
      </p:sp>
    </p:spTree>
    <p:extLst>
      <p:ext uri="{BB962C8B-B14F-4D97-AF65-F5344CB8AC3E}">
        <p14:creationId xmlns:p14="http://schemas.microsoft.com/office/powerpoint/2010/main" val="3337318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Tax Cuts and Jobs Act (TCJA) of 2017</a:t>
            </a:r>
          </a:p>
        </p:txBody>
      </p:sp>
      <p:sp>
        <p:nvSpPr>
          <p:cNvPr id="3" name="Content Placeholder 2"/>
          <p:cNvSpPr>
            <a:spLocks noGrp="1"/>
          </p:cNvSpPr>
          <p:nvPr>
            <p:ph idx="1"/>
          </p:nvPr>
        </p:nvSpPr>
        <p:spPr>
          <a:xfrm>
            <a:off x="443625" y="1295398"/>
            <a:ext cx="8412480" cy="5303520"/>
          </a:xfrm>
        </p:spPr>
        <p:txBody>
          <a:bodyPr/>
          <a:lstStyle/>
          <a:p>
            <a:pPr>
              <a:spcBef>
                <a:spcPts val="300"/>
              </a:spcBef>
            </a:pPr>
            <a:r>
              <a:rPr lang="en-US" sz="2800" dirty="0"/>
              <a:t>Reductions in individual income tax rates.</a:t>
            </a:r>
          </a:p>
          <a:p>
            <a:pPr>
              <a:spcBef>
                <a:spcPts val="300"/>
              </a:spcBef>
            </a:pPr>
            <a:r>
              <a:rPr lang="en-US" sz="2800" dirty="0"/>
              <a:t>Corporate tax rates reduced.</a:t>
            </a:r>
          </a:p>
          <a:p>
            <a:pPr>
              <a:spcBef>
                <a:spcPts val="300"/>
              </a:spcBef>
            </a:pPr>
            <a:r>
              <a:rPr lang="en-US" sz="2800" dirty="0"/>
              <a:t>New deduction for “pass-through” business income.</a:t>
            </a:r>
          </a:p>
          <a:p>
            <a:pPr>
              <a:spcBef>
                <a:spcPts val="300"/>
              </a:spcBef>
            </a:pPr>
            <a:r>
              <a:rPr lang="en-US" sz="2800" dirty="0"/>
              <a:t>Liberalized asset expensing and depreciation provisions.</a:t>
            </a:r>
          </a:p>
          <a:p>
            <a:pPr>
              <a:spcBef>
                <a:spcPts val="300"/>
              </a:spcBef>
            </a:pPr>
            <a:r>
              <a:rPr lang="en-US" sz="2800" dirty="0"/>
              <a:t>New limits on business interest deductions.</a:t>
            </a:r>
          </a:p>
          <a:p>
            <a:pPr>
              <a:spcBef>
                <a:spcPts val="300"/>
              </a:spcBef>
            </a:pPr>
            <a:r>
              <a:rPr lang="en-US" sz="2800" dirty="0"/>
              <a:t>Stricter rules for deducting losses.</a:t>
            </a:r>
          </a:p>
          <a:p>
            <a:pPr>
              <a:spcBef>
                <a:spcPts val="300"/>
              </a:spcBef>
            </a:pPr>
            <a:r>
              <a:rPr lang="en-US" sz="2800" dirty="0"/>
              <a:t>Reduced or eliminated deductions for business entertainment and some employee fringe benefits.</a:t>
            </a:r>
          </a:p>
          <a:p>
            <a:pPr>
              <a:spcBef>
                <a:spcPts val="300"/>
              </a:spcBef>
            </a:pPr>
            <a:r>
              <a:rPr lang="en-US" sz="2800" dirty="0"/>
              <a:t>Change to R&amp;D expense deduction.</a:t>
            </a:r>
          </a:p>
        </p:txBody>
      </p:sp>
    </p:spTree>
    <p:extLst>
      <p:ext uri="{BB962C8B-B14F-4D97-AF65-F5344CB8AC3E}">
        <p14:creationId xmlns:p14="http://schemas.microsoft.com/office/powerpoint/2010/main" val="1967208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Corporate Governance Monitors </a:t>
            </a:r>
            <a:r>
              <a:rPr lang="en-US" altLang="en-US" sz="3600" dirty="0"/>
              <a:t>Text Alternative</a:t>
            </a:r>
            <a:endParaRPr lang="en-US" sz="3600" dirty="0"/>
          </a:p>
        </p:txBody>
      </p:sp>
      <p:sp>
        <p:nvSpPr>
          <p:cNvPr id="3" name="Content Placeholder 2"/>
          <p:cNvSpPr>
            <a:spLocks noGrp="1"/>
          </p:cNvSpPr>
          <p:nvPr>
            <p:ph idx="1"/>
          </p:nvPr>
        </p:nvSpPr>
        <p:spPr/>
        <p:txBody>
          <a:bodyPr/>
          <a:lstStyle/>
          <a:p>
            <a:r>
              <a:rPr lang="en-US" sz="2800" dirty="0"/>
              <a:t>The monitors inside the company are the Board of Directors; outside the company are auditors, analysts, bankers, credit agencies, as well as stockholders and managers, and government agencies including the SEC and the IRS.</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9317775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Financial Institutions’ Cash Flows </a:t>
            </a:r>
            <a:r>
              <a:rPr lang="en-US" altLang="en-US" sz="3600" dirty="0"/>
              <a:t>Text Alternative</a:t>
            </a:r>
            <a:endParaRPr lang="en-US" sz="3600" dirty="0"/>
          </a:p>
        </p:txBody>
      </p:sp>
      <p:sp>
        <p:nvSpPr>
          <p:cNvPr id="3" name="Content Placeholder 2"/>
          <p:cNvSpPr>
            <a:spLocks noGrp="1"/>
          </p:cNvSpPr>
          <p:nvPr>
            <p:ph idx="1"/>
          </p:nvPr>
        </p:nvSpPr>
        <p:spPr>
          <a:xfrm>
            <a:off x="443625" y="1295399"/>
            <a:ext cx="8243176" cy="4876801"/>
          </a:xfrm>
        </p:spPr>
        <p:txBody>
          <a:bodyPr/>
          <a:lstStyle/>
          <a:p>
            <a:r>
              <a:rPr lang="en-US" sz="2800" dirty="0"/>
              <a:t>From investors, flow to FI investors, to FI, to FI product = Services to others, and back to investors.</a:t>
            </a:r>
          </a:p>
        </p:txBody>
      </p:sp>
      <p:sp>
        <p:nvSpPr>
          <p:cNvPr id="5" name="Text Placeholder 3"/>
          <p:cNvSpPr>
            <a:spLocks noGrp="1"/>
          </p:cNvSpPr>
          <p:nvPr>
            <p:ph type="body" sz="quarter" idx="13"/>
          </p:nvPr>
        </p:nvSpPr>
        <p:spPr>
          <a:xfrm>
            <a:off x="3108960" y="6477000"/>
            <a:ext cx="2926080" cy="182880"/>
          </a:xfrm>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53934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 Participants – Type 1</a:t>
            </a:r>
          </a:p>
        </p:txBody>
      </p:sp>
      <p:sp>
        <p:nvSpPr>
          <p:cNvPr id="3" name="Content Placeholder 2"/>
          <p:cNvSpPr>
            <a:spLocks noGrp="1"/>
          </p:cNvSpPr>
          <p:nvPr>
            <p:ph idx="1"/>
          </p:nvPr>
        </p:nvSpPr>
        <p:spPr>
          <a:xfrm>
            <a:off x="443625" y="1295400"/>
            <a:ext cx="8229600" cy="5181600"/>
          </a:xfrm>
        </p:spPr>
        <p:txBody>
          <a:bodyPr/>
          <a:lstStyle/>
          <a:p>
            <a:r>
              <a:rPr lang="en-US" dirty="0"/>
              <a:t>Type 1 participants.</a:t>
            </a:r>
          </a:p>
          <a:p>
            <a:pPr lvl="1"/>
            <a:r>
              <a:rPr lang="en-US" dirty="0"/>
              <a:t>Do not lend significant sums of money or spend much in business context.</a:t>
            </a:r>
          </a:p>
          <a:p>
            <a:pPr lvl="2"/>
            <a:r>
              <a:rPr lang="en-US" dirty="0"/>
              <a:t>No direct role in financial markets.</a:t>
            </a:r>
          </a:p>
          <a:p>
            <a:pPr lvl="1"/>
            <a:r>
              <a:rPr lang="en-US" dirty="0"/>
              <a:t>Play an indirect role by providing labor to economic enterprises or by consuming their products.</a:t>
            </a:r>
          </a:p>
        </p:txBody>
      </p:sp>
    </p:spTree>
    <p:extLst>
      <p:ext uri="{BB962C8B-B14F-4D97-AF65-F5344CB8AC3E}">
        <p14:creationId xmlns:p14="http://schemas.microsoft.com/office/powerpoint/2010/main" val="1901497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 Participants – Type 4</a:t>
            </a:r>
          </a:p>
        </p:txBody>
      </p:sp>
      <p:sp>
        <p:nvSpPr>
          <p:cNvPr id="3" name="Content Placeholder 2"/>
          <p:cNvSpPr>
            <a:spLocks noGrp="1"/>
          </p:cNvSpPr>
          <p:nvPr>
            <p:ph idx="1"/>
          </p:nvPr>
        </p:nvSpPr>
        <p:spPr>
          <a:xfrm>
            <a:off x="443625" y="1295400"/>
            <a:ext cx="8229600" cy="5181600"/>
          </a:xfrm>
        </p:spPr>
        <p:txBody>
          <a:bodyPr/>
          <a:lstStyle/>
          <a:p>
            <a:r>
              <a:rPr lang="en-US" dirty="0"/>
              <a:t>Type 4 participants.</a:t>
            </a:r>
          </a:p>
          <a:p>
            <a:pPr lvl="1"/>
            <a:r>
              <a:rPr lang="en-US" dirty="0"/>
              <a:t>Use financial tools to evaluate their own business concepts and then choose the ideas with the most potential.</a:t>
            </a:r>
          </a:p>
          <a:p>
            <a:pPr lvl="1"/>
            <a:r>
              <a:rPr lang="en-US" dirty="0"/>
              <a:t>Self-funded, so have no need for financial markets.</a:t>
            </a:r>
          </a:p>
          <a:p>
            <a:pPr lvl="1"/>
            <a:r>
              <a:rPr lang="en-US" dirty="0"/>
              <a:t>Financial tools used and types of decisions made are narrowly focused to their own purposes.</a:t>
            </a:r>
          </a:p>
        </p:txBody>
      </p:sp>
    </p:spTree>
    <p:extLst>
      <p:ext uri="{BB962C8B-B14F-4D97-AF65-F5344CB8AC3E}">
        <p14:creationId xmlns:p14="http://schemas.microsoft.com/office/powerpoint/2010/main" val="758315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Economic Participants – Types 2 and 3</a:t>
            </a:r>
          </a:p>
        </p:txBody>
      </p:sp>
      <p:sp>
        <p:nvSpPr>
          <p:cNvPr id="3" name="Content Placeholder 2"/>
          <p:cNvSpPr>
            <a:spLocks noGrp="1"/>
          </p:cNvSpPr>
          <p:nvPr>
            <p:ph idx="1"/>
          </p:nvPr>
        </p:nvSpPr>
        <p:spPr>
          <a:xfrm>
            <a:off x="443625" y="1295400"/>
            <a:ext cx="8229600" cy="5181600"/>
          </a:xfrm>
        </p:spPr>
        <p:txBody>
          <a:bodyPr/>
          <a:lstStyle/>
          <a:p>
            <a:r>
              <a:rPr lang="en-US" dirty="0"/>
              <a:t>Types 2 and 3 participants.</a:t>
            </a:r>
          </a:p>
          <a:p>
            <a:pPr lvl="1"/>
            <a:r>
              <a:rPr lang="en-US" dirty="0"/>
              <a:t>Use financial institutions and financial markets for mutually beneficial exchange.</a:t>
            </a:r>
          </a:p>
          <a:p>
            <a:pPr lvl="2"/>
            <a:r>
              <a:rPr lang="en-US" dirty="0"/>
              <a:t>Type 2 participants make temporary loans to type 3 participants, who put that money to use with their good business ideas.</a:t>
            </a:r>
          </a:p>
          <a:p>
            <a:pPr lvl="3"/>
            <a:r>
              <a:rPr lang="en-US" dirty="0"/>
              <a:t>Usually individual investors.</a:t>
            </a:r>
          </a:p>
          <a:p>
            <a:pPr lvl="2"/>
            <a:r>
              <a:rPr lang="en-US" dirty="0"/>
              <a:t>Type 3 participants are idea generators, typically companies with research and development (R&amp;D) departments.</a:t>
            </a:r>
          </a:p>
        </p:txBody>
      </p:sp>
    </p:spTree>
    <p:extLst>
      <p:ext uri="{BB962C8B-B14F-4D97-AF65-F5344CB8AC3E}">
        <p14:creationId xmlns:p14="http://schemas.microsoft.com/office/powerpoint/2010/main" val="2749809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Where Does the Cash Go?</a:t>
            </a:r>
          </a:p>
        </p:txBody>
      </p:sp>
      <p:sp>
        <p:nvSpPr>
          <p:cNvPr id="3" name="Content Placeholder 2"/>
          <p:cNvSpPr>
            <a:spLocks noGrp="1"/>
          </p:cNvSpPr>
          <p:nvPr>
            <p:ph idx="1"/>
          </p:nvPr>
        </p:nvSpPr>
        <p:spPr>
          <a:xfrm>
            <a:off x="443625" y="1295400"/>
            <a:ext cx="8229600" cy="5181600"/>
          </a:xfrm>
        </p:spPr>
        <p:txBody>
          <a:bodyPr/>
          <a:lstStyle/>
          <a:p>
            <a:pPr>
              <a:spcBef>
                <a:spcPts val="2400"/>
              </a:spcBef>
            </a:pPr>
            <a:r>
              <a:rPr lang="en-US" dirty="0"/>
              <a:t>Economically successful projects repay money (plus profit) to investors.</a:t>
            </a:r>
          </a:p>
          <a:p>
            <a:pPr>
              <a:spcBef>
                <a:spcPts val="2400"/>
              </a:spcBef>
            </a:pPr>
            <a:r>
              <a:rPr lang="en-US" dirty="0"/>
              <a:t>Sources of friction arise, thereby reducing the amount of capital returned to investors.</a:t>
            </a:r>
          </a:p>
          <a:p>
            <a:pPr lvl="1"/>
            <a:r>
              <a:rPr lang="en-US" b="1" dirty="0"/>
              <a:t>Retained earnings </a:t>
            </a:r>
            <a:r>
              <a:rPr lang="en-US" dirty="0"/>
              <a:t>are funds the firm keeps for its ongoing operations.</a:t>
            </a:r>
          </a:p>
          <a:p>
            <a:pPr lvl="1"/>
            <a:r>
              <a:rPr lang="en-US" dirty="0"/>
              <a:t>Taxes are imposed on corporations and individuals by the government to help fund public services.</a:t>
            </a:r>
          </a:p>
        </p:txBody>
      </p:sp>
    </p:spTree>
    <p:extLst>
      <p:ext uri="{BB962C8B-B14F-4D97-AF65-F5344CB8AC3E}">
        <p14:creationId xmlns:p14="http://schemas.microsoft.com/office/powerpoint/2010/main" val="151240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Subareas of Finance</a:t>
            </a:r>
            <a:r>
              <a:rPr lang="en-US" sz="1500" dirty="0"/>
              <a:t> 1</a:t>
            </a:r>
          </a:p>
        </p:txBody>
      </p:sp>
      <p:sp>
        <p:nvSpPr>
          <p:cNvPr id="3" name="Content Placeholder 2"/>
          <p:cNvSpPr>
            <a:spLocks noGrp="1"/>
          </p:cNvSpPr>
          <p:nvPr>
            <p:ph idx="1"/>
          </p:nvPr>
        </p:nvSpPr>
        <p:spPr>
          <a:xfrm>
            <a:off x="443625" y="1295400"/>
            <a:ext cx="8229600" cy="5181600"/>
          </a:xfrm>
        </p:spPr>
        <p:txBody>
          <a:bodyPr/>
          <a:lstStyle/>
          <a:p>
            <a:r>
              <a:rPr lang="en-US" b="1" dirty="0"/>
              <a:t>Investments</a:t>
            </a:r>
            <a:r>
              <a:rPr lang="en-US" dirty="0"/>
              <a:t>.</a:t>
            </a:r>
          </a:p>
          <a:p>
            <a:pPr lvl="1"/>
            <a:r>
              <a:rPr lang="en-US" dirty="0"/>
              <a:t>Subarea of finance that involves methods and techniques for making decisions about the following:</a:t>
            </a:r>
          </a:p>
          <a:p>
            <a:pPr lvl="2"/>
            <a:r>
              <a:rPr lang="en-US" dirty="0"/>
              <a:t>What kinds of securities to own (for example, bonds or stocks).</a:t>
            </a:r>
          </a:p>
          <a:p>
            <a:pPr lvl="2"/>
            <a:r>
              <a:rPr lang="en-US" dirty="0"/>
              <a:t>Which firms’ securities to buy.</a:t>
            </a:r>
          </a:p>
          <a:p>
            <a:pPr lvl="2"/>
            <a:r>
              <a:rPr lang="en-US" dirty="0"/>
              <a:t>How to pay the investor back in the form that the investor wishes (for example, the timing and certainty of the promised cash flows).</a:t>
            </a:r>
          </a:p>
        </p:txBody>
      </p:sp>
    </p:spTree>
    <p:extLst>
      <p:ext uri="{BB962C8B-B14F-4D97-AF65-F5344CB8AC3E}">
        <p14:creationId xmlns:p14="http://schemas.microsoft.com/office/powerpoint/2010/main" val="1399514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Subareas of Finance</a:t>
            </a:r>
            <a:r>
              <a:rPr lang="en-US" sz="1500" dirty="0"/>
              <a:t> 2</a:t>
            </a:r>
          </a:p>
        </p:txBody>
      </p:sp>
      <p:sp>
        <p:nvSpPr>
          <p:cNvPr id="3" name="Content Placeholder 2"/>
          <p:cNvSpPr>
            <a:spLocks noGrp="1"/>
          </p:cNvSpPr>
          <p:nvPr>
            <p:ph idx="1"/>
          </p:nvPr>
        </p:nvSpPr>
        <p:spPr>
          <a:xfrm>
            <a:off x="443625" y="1295400"/>
            <a:ext cx="8595360" cy="5181600"/>
          </a:xfrm>
        </p:spPr>
        <p:txBody>
          <a:bodyPr/>
          <a:lstStyle/>
          <a:p>
            <a:r>
              <a:rPr lang="en-US" b="1" dirty="0"/>
              <a:t>Financial management.</a:t>
            </a:r>
          </a:p>
          <a:p>
            <a:pPr lvl="1"/>
            <a:r>
              <a:rPr lang="en-US" dirty="0"/>
              <a:t>Subarea of finance that deals with a firm’s decisions in acquiring and using the cash that is received from investors or from retained earnings. </a:t>
            </a:r>
          </a:p>
          <a:p>
            <a:pPr lvl="2"/>
            <a:r>
              <a:rPr lang="en-US" dirty="0"/>
              <a:t>How to organize the firm in a manner that will attract capital.</a:t>
            </a:r>
          </a:p>
          <a:p>
            <a:pPr lvl="2"/>
            <a:r>
              <a:rPr lang="en-US" dirty="0"/>
              <a:t>How to raise capital (for example, bonds versus stocks).</a:t>
            </a:r>
          </a:p>
          <a:p>
            <a:pPr lvl="2"/>
            <a:r>
              <a:rPr lang="en-US" dirty="0"/>
              <a:t>How to minimize taxation.</a:t>
            </a:r>
          </a:p>
          <a:p>
            <a:pPr lvl="2"/>
            <a:r>
              <a:rPr lang="en-US" dirty="0"/>
              <a:t>Which projects to fund.</a:t>
            </a:r>
          </a:p>
          <a:p>
            <a:pPr lvl="2"/>
            <a:r>
              <a:rPr lang="en-US" dirty="0"/>
              <a:t>How to pay back capital providers.</a:t>
            </a:r>
          </a:p>
        </p:txBody>
      </p:sp>
    </p:spTree>
    <p:extLst>
      <p:ext uri="{BB962C8B-B14F-4D97-AF65-F5344CB8AC3E}">
        <p14:creationId xmlns:p14="http://schemas.microsoft.com/office/powerpoint/2010/main" val="94657695"/>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2848</TotalTime>
  <Words>1910</Words>
  <Application>Microsoft Office PowerPoint</Application>
  <PresentationFormat>On-screen Show (4:3)</PresentationFormat>
  <Paragraphs>224</Paragraphs>
  <Slides>38</Slides>
  <Notes>3</Notes>
  <HiddenSlides>3</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38</vt:i4>
      </vt:variant>
    </vt:vector>
  </HeadingPairs>
  <TitlesOfParts>
    <vt:vector size="45" baseType="lpstr">
      <vt:lpstr>Arial</vt:lpstr>
      <vt:lpstr>ArumSans Bd</vt:lpstr>
      <vt:lpstr>ArumSans Bold</vt:lpstr>
      <vt:lpstr>ArumSans Regular</vt:lpstr>
      <vt:lpstr>Calibri</vt:lpstr>
      <vt:lpstr>FIRST, BREAK, LAST slides </vt:lpstr>
      <vt:lpstr>9e PPT design template</vt:lpstr>
      <vt:lpstr>Finance</vt:lpstr>
      <vt:lpstr>Finance in Business and in Life</vt:lpstr>
      <vt:lpstr>Economic Participants</vt:lpstr>
      <vt:lpstr>Economic Participants – Type 1</vt:lpstr>
      <vt:lpstr>Economic Participants – Type 4</vt:lpstr>
      <vt:lpstr>Economic Participants – Types 2 and 3</vt:lpstr>
      <vt:lpstr>Where Does the Cash Go?</vt:lpstr>
      <vt:lpstr>Subareas of Finance 1</vt:lpstr>
      <vt:lpstr>Subareas of Finance 2</vt:lpstr>
      <vt:lpstr>Subareas of Finance 3</vt:lpstr>
      <vt:lpstr>Application and Theory 1</vt:lpstr>
      <vt:lpstr>Application and Theory 2</vt:lpstr>
      <vt:lpstr>Finance versus Accounting</vt:lpstr>
      <vt:lpstr>The Financial Manager</vt:lpstr>
      <vt:lpstr>Finance in Other Business Functions</vt:lpstr>
      <vt:lpstr>Finance in Your Personal Life</vt:lpstr>
      <vt:lpstr>Business Organization</vt:lpstr>
      <vt:lpstr>Organizational Forms of Business</vt:lpstr>
      <vt:lpstr>Sole Proprietorships</vt:lpstr>
      <vt:lpstr>General Partnerships</vt:lpstr>
      <vt:lpstr>Public Corporations</vt:lpstr>
      <vt:lpstr>Hybrid Organizations</vt:lpstr>
      <vt:lpstr>Firm Goals</vt:lpstr>
      <vt:lpstr>Corporate Goals</vt:lpstr>
      <vt:lpstr>Agency Problem 1</vt:lpstr>
      <vt:lpstr>Agency Problem 2</vt:lpstr>
      <vt:lpstr>Corporate Governance Defined</vt:lpstr>
      <vt:lpstr>Corporate Governance – Inside</vt:lpstr>
      <vt:lpstr>Corporate Governance – Outside</vt:lpstr>
      <vt:lpstr>Corporate Governance Monitors</vt:lpstr>
      <vt:lpstr>Ethics</vt:lpstr>
      <vt:lpstr>Financial Markets and Intermediaries</vt:lpstr>
      <vt:lpstr>Financial Institutions’ Cash Flows</vt:lpstr>
      <vt:lpstr>Big Picture Environment</vt:lpstr>
      <vt:lpstr>Tax Cuts and Jobs Act (TCJA) of 2017</vt:lpstr>
      <vt:lpstr>Accessibility Content: Text Alternatives for Images</vt:lpstr>
      <vt:lpstr>Corporate Governance Monitors Text Alternative</vt:lpstr>
      <vt:lpstr>Financial Institutions’ Cash Flows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Becky Wills</cp:lastModifiedBy>
  <cp:revision>463</cp:revision>
  <dcterms:created xsi:type="dcterms:W3CDTF">2017-12-05T17:18:18Z</dcterms:created>
  <dcterms:modified xsi:type="dcterms:W3CDTF">2019-03-27T18:46:26Z</dcterms:modified>
</cp:coreProperties>
</file>