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0"/>
  </p:notesMasterIdLst>
  <p:handoutMasterIdLst>
    <p:handoutMasterId r:id="rId41"/>
  </p:handoutMasterIdLst>
  <p:sldIdLst>
    <p:sldId id="305" r:id="rId2"/>
    <p:sldId id="259" r:id="rId3"/>
    <p:sldId id="260" r:id="rId4"/>
    <p:sldId id="261" r:id="rId5"/>
    <p:sldId id="306" r:id="rId6"/>
    <p:sldId id="262" r:id="rId7"/>
    <p:sldId id="263" r:id="rId8"/>
    <p:sldId id="264" r:id="rId9"/>
    <p:sldId id="265" r:id="rId10"/>
    <p:sldId id="266" r:id="rId11"/>
    <p:sldId id="268" r:id="rId12"/>
    <p:sldId id="269" r:id="rId13"/>
    <p:sldId id="299" r:id="rId14"/>
    <p:sldId id="270" r:id="rId15"/>
    <p:sldId id="271" r:id="rId16"/>
    <p:sldId id="273" r:id="rId17"/>
    <p:sldId id="274" r:id="rId18"/>
    <p:sldId id="307" r:id="rId19"/>
    <p:sldId id="277" r:id="rId20"/>
    <p:sldId id="278" r:id="rId21"/>
    <p:sldId id="280" r:id="rId22"/>
    <p:sldId id="282" r:id="rId23"/>
    <p:sldId id="283" r:id="rId24"/>
    <p:sldId id="286" r:id="rId25"/>
    <p:sldId id="310" r:id="rId26"/>
    <p:sldId id="287" r:id="rId27"/>
    <p:sldId id="303" r:id="rId28"/>
    <p:sldId id="309" r:id="rId29"/>
    <p:sldId id="289" r:id="rId30"/>
    <p:sldId id="290" r:id="rId31"/>
    <p:sldId id="291" r:id="rId32"/>
    <p:sldId id="292" r:id="rId33"/>
    <p:sldId id="294" r:id="rId34"/>
    <p:sldId id="311" r:id="rId35"/>
    <p:sldId id="295" r:id="rId36"/>
    <p:sldId id="293" r:id="rId37"/>
    <p:sldId id="296" r:id="rId38"/>
    <p:sldId id="298" r:id="rId3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pos="29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larmon" initials="m" lastIdx="4" clrIdx="0">
    <p:extLst/>
  </p:cmAuthor>
  <p:cmAuthor id="2" name="AW" initials="AW" lastIdx="1"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33"/>
    <a:srgbClr val="D54E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62" autoAdjust="0"/>
    <p:restoredTop sz="86414" autoAdjust="0"/>
  </p:normalViewPr>
  <p:slideViewPr>
    <p:cSldViewPr>
      <p:cViewPr varScale="1">
        <p:scale>
          <a:sx n="112" d="100"/>
          <a:sy n="112" d="100"/>
        </p:scale>
        <p:origin x="1182" y="108"/>
      </p:cViewPr>
      <p:guideLst>
        <p:guide orient="horz" pos="2160"/>
        <p:guide pos="2880"/>
        <p:guide pos="2980"/>
      </p:guideLst>
    </p:cSldViewPr>
  </p:slideViewPr>
  <p:outlineViewPr>
    <p:cViewPr>
      <p:scale>
        <a:sx n="33" d="100"/>
        <a:sy n="33" d="100"/>
      </p:scale>
      <p:origin x="0" y="-2805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dirty="0"/>
          </a:p>
        </p:txBody>
      </p:sp>
      <p:sp>
        <p:nvSpPr>
          <p:cNvPr id="59395"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fld id="{0D8F2024-17D0-4B9A-B387-F294B2145BF7}" type="datetimeFigureOut">
              <a:rPr lang="en-US"/>
              <a:pPr/>
              <a:t>10/15/2018</a:t>
            </a:fld>
            <a:endParaRPr lang="en-US" dirty="0"/>
          </a:p>
        </p:txBody>
      </p:sp>
      <p:sp>
        <p:nvSpPr>
          <p:cNvPr id="59396"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dirty="0"/>
          </a:p>
        </p:txBody>
      </p:sp>
      <p:sp>
        <p:nvSpPr>
          <p:cNvPr id="59397"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AC816026-D6F8-4D6C-AE2B-6BBD28AF71F7}" type="slidenum">
              <a:rPr lang="en-US"/>
              <a:pPr/>
              <a:t>‹#›</a:t>
            </a:fld>
            <a:endParaRPr lang="en-US" dirty="0"/>
          </a:p>
        </p:txBody>
      </p:sp>
    </p:spTree>
    <p:extLst>
      <p:ext uri="{BB962C8B-B14F-4D97-AF65-F5344CB8AC3E}">
        <p14:creationId xmlns:p14="http://schemas.microsoft.com/office/powerpoint/2010/main" val="30978192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dirty="0">
                <a:latin typeface="Arial" charset="0"/>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atin typeface="Arial" charset="0"/>
              </a:defRPr>
            </a:lvl1pPr>
          </a:lstStyle>
          <a:p>
            <a:pPr>
              <a:defRPr/>
            </a:pPr>
            <a:fld id="{2749DD12-46A6-4ADF-852C-475D1CCDCC3B}" type="datetimeFigureOut">
              <a:rPr lang="en-US"/>
              <a:pPr>
                <a:defRPr/>
              </a:pPr>
              <a:t>10/15/2018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dirty="0">
                <a:latin typeface="Arial" charset="0"/>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atin typeface="Arial" charset="0"/>
              </a:defRPr>
            </a:lvl1pPr>
          </a:lstStyle>
          <a:p>
            <a:pPr>
              <a:defRPr/>
            </a:pPr>
            <a:fld id="{DA4A3C1B-C1C7-4C78-84BC-B1FE406CF9B8}" type="slidenum">
              <a:rPr lang="en-US"/>
              <a:pPr>
                <a:defRPr/>
              </a:pPr>
              <a:t>‹#›</a:t>
            </a:fld>
            <a:endParaRPr lang="en-US" dirty="0"/>
          </a:p>
        </p:txBody>
      </p:sp>
    </p:spTree>
    <p:extLst>
      <p:ext uri="{BB962C8B-B14F-4D97-AF65-F5344CB8AC3E}">
        <p14:creationId xmlns:p14="http://schemas.microsoft.com/office/powerpoint/2010/main" val="212129057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3914917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9711185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t>Highly liquid assets can be sold quickly at their fair market values, while illiquid assets cannot be sold quickly unless the price is reduced far below fair value. </a:t>
            </a:r>
          </a:p>
        </p:txBody>
      </p:sp>
    </p:spTree>
    <p:extLst>
      <p:ext uri="{BB962C8B-B14F-4D97-AF65-F5344CB8AC3E}">
        <p14:creationId xmlns:p14="http://schemas.microsoft.com/office/powerpoint/2010/main" val="34124300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5941992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41723083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317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509F5B6D-78CA-47C6-BF19-F36887A079D3}" type="slidenum">
              <a:rPr lang="en-US"/>
              <a:pPr/>
              <a:t>15</a:t>
            </a:fld>
            <a:endParaRPr lang="en-US" dirty="0"/>
          </a:p>
        </p:txBody>
      </p:sp>
    </p:spTree>
    <p:extLst>
      <p:ext uri="{BB962C8B-B14F-4D97-AF65-F5344CB8AC3E}">
        <p14:creationId xmlns:p14="http://schemas.microsoft.com/office/powerpoint/2010/main" val="27793259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t>Remember, the balance sheet reports a firm’s position at a specific point in time, while the income statement reports performance over a period of time (e.g., the last year).</a:t>
            </a:r>
          </a:p>
        </p:txBody>
      </p:sp>
    </p:spTree>
    <p:extLst>
      <p:ext uri="{BB962C8B-B14F-4D97-AF65-F5344CB8AC3E}">
        <p14:creationId xmlns:p14="http://schemas.microsoft.com/office/powerpoint/2010/main" val="26837251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8084557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7325943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581798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t>The TCJA of 2017 represents one of the most significant changes to corporate tax laws in more than 30 years.</a:t>
            </a:r>
          </a:p>
        </p:txBody>
      </p:sp>
    </p:spTree>
    <p:extLst>
      <p:ext uri="{BB962C8B-B14F-4D97-AF65-F5344CB8AC3E}">
        <p14:creationId xmlns:p14="http://schemas.microsoft.com/office/powerpoint/2010/main" val="23579440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1979928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3329670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6684159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6318433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440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67BC6EE8-99FB-4965-813C-2C070E442381}" type="slidenum">
              <a:rPr lang="en-US"/>
              <a:pPr/>
              <a:t>24</a:t>
            </a:fld>
            <a:endParaRPr lang="en-US" dirty="0"/>
          </a:p>
        </p:txBody>
      </p:sp>
    </p:spTree>
    <p:extLst>
      <p:ext uri="{BB962C8B-B14F-4D97-AF65-F5344CB8AC3E}">
        <p14:creationId xmlns:p14="http://schemas.microsoft.com/office/powerpoint/2010/main" val="38073139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A4A3C1B-C1C7-4C78-84BC-B1FE406CF9B8}" type="slidenum">
              <a:rPr lang="en-US" smtClean="0"/>
              <a:pPr>
                <a:defRPr/>
              </a:pPr>
              <a:t>25</a:t>
            </a:fld>
            <a:endParaRPr lang="en-US" dirty="0"/>
          </a:p>
        </p:txBody>
      </p:sp>
    </p:spTree>
    <p:extLst>
      <p:ext uri="{BB962C8B-B14F-4D97-AF65-F5344CB8AC3E}">
        <p14:creationId xmlns:p14="http://schemas.microsoft.com/office/powerpoint/2010/main" val="11438272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2611532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6091776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a:bodyPr>
          <a:lstStyle/>
          <a:p>
            <a:pPr fontAlgn="auto">
              <a:spcBef>
                <a:spcPts val="0"/>
              </a:spcBef>
              <a:spcAft>
                <a:spcPts val="0"/>
              </a:spcAft>
              <a:defRPr/>
            </a:pPr>
            <a:endParaRPr lang="en-US" dirty="0"/>
          </a:p>
        </p:txBody>
      </p:sp>
      <p:sp>
        <p:nvSpPr>
          <p:cNvPr id="481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ABBDB6FF-DC2E-4505-BD95-9C3AB3D6D101}" type="slidenum">
              <a:rPr lang="en-US"/>
              <a:pPr/>
              <a:t>28</a:t>
            </a:fld>
            <a:endParaRPr lang="en-US" dirty="0"/>
          </a:p>
        </p:txBody>
      </p:sp>
    </p:spTree>
    <p:extLst>
      <p:ext uri="{BB962C8B-B14F-4D97-AF65-F5344CB8AC3E}">
        <p14:creationId xmlns:p14="http://schemas.microsoft.com/office/powerpoint/2010/main" val="31277655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Considered to be the most important section of the statement of cash flows by most finance professionals</a:t>
            </a:r>
          </a:p>
          <a:p>
            <a:endParaRPr lang="en-US" dirty="0"/>
          </a:p>
        </p:txBody>
      </p:sp>
    </p:spTree>
    <p:extLst>
      <p:ext uri="{BB962C8B-B14F-4D97-AF65-F5344CB8AC3E}">
        <p14:creationId xmlns:p14="http://schemas.microsoft.com/office/powerpoint/2010/main" val="11028638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5880092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t>The most liquid assets (called current assets) appear first on the asset side of the balance sheet. The least liquid, called fixed assets, appear last. Similarly, current liabilities – those obligations that the firm must pay within a year – appear first on the right hand side of the balance sheet. Stockholders’ equity, which never matures, appears last on the balance sheet.</a:t>
            </a:r>
          </a:p>
        </p:txBody>
      </p:sp>
    </p:spTree>
    <p:extLst>
      <p:ext uri="{BB962C8B-B14F-4D97-AF65-F5344CB8AC3E}">
        <p14:creationId xmlns:p14="http://schemas.microsoft.com/office/powerpoint/2010/main" val="30460996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7954834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8936734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5911487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563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6B29FB33-7769-41A6-9ED9-924A9418B046}" type="slidenum">
              <a:rPr lang="en-US"/>
              <a:pPr/>
              <a:t>35</a:t>
            </a:fld>
            <a:endParaRPr lang="en-US" dirty="0"/>
          </a:p>
        </p:txBody>
      </p:sp>
    </p:spTree>
    <p:extLst>
      <p:ext uri="{BB962C8B-B14F-4D97-AF65-F5344CB8AC3E}">
        <p14:creationId xmlns:p14="http://schemas.microsoft.com/office/powerpoint/2010/main" val="8803769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7221407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2835365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8908574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5873524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2">
              <a:spcBef>
                <a:spcPct val="0"/>
              </a:spcBef>
            </a:pPr>
            <a:r>
              <a:rPr lang="en-US" sz="2200" dirty="0"/>
              <a:t>The value of net plant and equipment is found by taking the difference between gross plant and equipment and the depreciation accumulated against the fixed assets since their purchase.</a:t>
            </a:r>
            <a:endParaRPr lang="en-US" dirty="0"/>
          </a:p>
        </p:txBody>
      </p:sp>
      <p:sp>
        <p:nvSpPr>
          <p:cNvPr id="204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4AF28929-C52C-46AD-B040-0D70208BFD14}" type="slidenum">
              <a:rPr lang="en-US"/>
              <a:pPr/>
              <a:t>6</a:t>
            </a:fld>
            <a:endParaRPr lang="en-US" dirty="0"/>
          </a:p>
        </p:txBody>
      </p:sp>
    </p:spTree>
    <p:extLst>
      <p:ext uri="{BB962C8B-B14F-4D97-AF65-F5344CB8AC3E}">
        <p14:creationId xmlns:p14="http://schemas.microsoft.com/office/powerpoint/2010/main" val="4863515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6192750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235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fld id="{C9125435-26A3-4E80-8C01-1211E567DD44}" type="slidenum">
              <a:rPr lang="en-US"/>
              <a:pPr/>
              <a:t>8</a:t>
            </a:fld>
            <a:endParaRPr lang="en-US" dirty="0"/>
          </a:p>
        </p:txBody>
      </p:sp>
    </p:spTree>
    <p:extLst>
      <p:ext uri="{BB962C8B-B14F-4D97-AF65-F5344CB8AC3E}">
        <p14:creationId xmlns:p14="http://schemas.microsoft.com/office/powerpoint/2010/main" val="20943796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0995485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0530252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Title Slide">
    <p:spTree>
      <p:nvGrpSpPr>
        <p:cNvPr id="1" name=""/>
        <p:cNvGrpSpPr/>
        <p:nvPr/>
      </p:nvGrpSpPr>
      <p:grpSpPr>
        <a:xfrm>
          <a:off x="0" y="0"/>
          <a:ext cx="0" cy="0"/>
          <a:chOff x="0" y="0"/>
          <a:chExt cx="0" cy="0"/>
        </a:xfrm>
      </p:grpSpPr>
      <p:sp>
        <p:nvSpPr>
          <p:cNvPr id="19" name="Rectangle 18"/>
          <p:cNvSpPr/>
          <p:nvPr/>
        </p:nvSpPr>
        <p:spPr>
          <a:xfrm>
            <a:off x="-11576" y="1371600"/>
            <a:ext cx="9155576" cy="410788"/>
          </a:xfrm>
          <a:prstGeom prst="rect">
            <a:avLst/>
          </a:prstGeom>
          <a:solidFill>
            <a:srgbClr val="F3F2D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7" name="Rectangle 6"/>
          <p:cNvSpPr/>
          <p:nvPr/>
        </p:nvSpPr>
        <p:spPr>
          <a:xfrm>
            <a:off x="-11576" y="152399"/>
            <a:ext cx="9155576" cy="1314271"/>
          </a:xfrm>
          <a:prstGeom prst="rect">
            <a:avLst/>
          </a:prstGeom>
          <a:solidFill>
            <a:srgbClr val="8EA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18" name="TextBox 17"/>
          <p:cNvSpPr txBox="1"/>
          <p:nvPr/>
        </p:nvSpPr>
        <p:spPr>
          <a:xfrm>
            <a:off x="2209800" y="4788694"/>
            <a:ext cx="6324600" cy="1231106"/>
          </a:xfrm>
          <a:prstGeom prst="rect">
            <a:avLst/>
          </a:prstGeom>
          <a:noFill/>
        </p:spPr>
        <p:txBody>
          <a:bodyPr wrap="square" rtlCol="0">
            <a:spAutoFit/>
          </a:bodyPr>
          <a:lstStyle/>
          <a:p>
            <a:pPr algn="r" fontAlgn="auto">
              <a:spcBef>
                <a:spcPts val="0"/>
              </a:spcBef>
              <a:spcAft>
                <a:spcPts val="1200"/>
              </a:spcAft>
            </a:pPr>
            <a:r>
              <a:rPr lang="en-US" sz="3200" i="1" dirty="0">
                <a:solidFill>
                  <a:srgbClr val="0B5B7F"/>
                </a:solidFill>
                <a:latin typeface="Cambria" pitchFamily="18" charset="0"/>
              </a:rPr>
              <a:t>Finance </a:t>
            </a:r>
            <a:r>
              <a:rPr lang="en-US" sz="3200" i="0" dirty="0">
                <a:solidFill>
                  <a:srgbClr val="0B5B7F"/>
                </a:solidFill>
                <a:latin typeface="Cambria" pitchFamily="18" charset="0"/>
              </a:rPr>
              <a:t>5th</a:t>
            </a:r>
            <a:r>
              <a:rPr lang="en-US" sz="3200" dirty="0">
                <a:solidFill>
                  <a:srgbClr val="0B5B7F"/>
                </a:solidFill>
                <a:latin typeface="Cambria" pitchFamily="18" charset="0"/>
              </a:rPr>
              <a:t> Edition</a:t>
            </a:r>
          </a:p>
          <a:p>
            <a:pPr algn="r" fontAlgn="auto">
              <a:spcBef>
                <a:spcPts val="0"/>
              </a:spcBef>
              <a:spcAft>
                <a:spcPts val="1200"/>
              </a:spcAft>
            </a:pPr>
            <a:r>
              <a:rPr lang="en-US" sz="3200" dirty="0">
                <a:solidFill>
                  <a:srgbClr val="0B5B7F"/>
                </a:solidFill>
                <a:latin typeface="Cambria" pitchFamily="18" charset="0"/>
              </a:rPr>
              <a:t>Cornett, Adair, and Nofsinger</a:t>
            </a:r>
          </a:p>
        </p:txBody>
      </p:sp>
      <p:sp>
        <p:nvSpPr>
          <p:cNvPr id="6" name="Rectangle 5"/>
          <p:cNvSpPr/>
          <p:nvPr/>
        </p:nvSpPr>
        <p:spPr>
          <a:xfrm>
            <a:off x="-11576" y="-11576"/>
            <a:ext cx="9155575" cy="316375"/>
          </a:xfrm>
          <a:prstGeom prst="rect">
            <a:avLst/>
          </a:prstGeom>
          <a:solidFill>
            <a:srgbClr val="0D6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17" name="Rectangle 16"/>
          <p:cNvSpPr/>
          <p:nvPr/>
        </p:nvSpPr>
        <p:spPr>
          <a:xfrm>
            <a:off x="-11576" y="6488575"/>
            <a:ext cx="9155576" cy="381000"/>
          </a:xfrm>
          <a:prstGeom prst="rect">
            <a:avLst/>
          </a:prstGeom>
          <a:solidFill>
            <a:srgbClr val="1647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52600" y="2438400"/>
            <a:ext cx="1752600" cy="1583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04800" y="76200"/>
            <a:ext cx="1905000" cy="1862048"/>
          </a:xfrm>
          <a:prstGeom prst="rect">
            <a:avLst/>
          </a:prstGeom>
          <a:noFill/>
        </p:spPr>
        <p:txBody>
          <a:bodyPr wrap="square" rtlCol="0">
            <a:spAutoFit/>
          </a:bodyPr>
          <a:lstStyle/>
          <a:p>
            <a:pPr fontAlgn="auto">
              <a:spcBef>
                <a:spcPts val="0"/>
              </a:spcBef>
              <a:spcAft>
                <a:spcPts val="0"/>
              </a:spcAft>
            </a:pPr>
            <a:r>
              <a:rPr lang="en-US" sz="11500" dirty="0">
                <a:solidFill>
                  <a:srgbClr val="0D6C97"/>
                </a:solidFill>
                <a:effectLst>
                  <a:outerShdw blurRad="38100" dist="38100" dir="2700000" algn="tl">
                    <a:srgbClr val="000000">
                      <a:alpha val="43137"/>
                    </a:srgbClr>
                  </a:outerShdw>
                </a:effectLst>
                <a:latin typeface="Cambria" pitchFamily="18" charset="0"/>
                <a:cs typeface="Times New Roman" pitchFamily="18" charset="0"/>
              </a:rPr>
              <a:t>2</a:t>
            </a:r>
          </a:p>
        </p:txBody>
      </p:sp>
      <p:sp>
        <p:nvSpPr>
          <p:cNvPr id="2" name="Title 1"/>
          <p:cNvSpPr>
            <a:spLocks noGrp="1"/>
          </p:cNvSpPr>
          <p:nvPr>
            <p:ph type="ctrTitle"/>
          </p:nvPr>
        </p:nvSpPr>
        <p:spPr>
          <a:xfrm>
            <a:off x="3107877" y="2286000"/>
            <a:ext cx="5404338" cy="2133600"/>
          </a:xfrm>
        </p:spPr>
        <p:txBody>
          <a:bodyPr anchor="t">
            <a:noAutofit/>
          </a:bodyPr>
          <a:lstStyle>
            <a:lvl1pPr algn="r">
              <a:defRPr lang="en-US" sz="4800" i="0" kern="1200" dirty="0">
                <a:solidFill>
                  <a:srgbClr val="A50021"/>
                </a:solidFill>
                <a:latin typeface="Calibri" pitchFamily="34" charset="0"/>
                <a:ea typeface="+mn-ea"/>
                <a:cs typeface="+mn-cs"/>
              </a:defRPr>
            </a:lvl1pPr>
          </a:lstStyle>
          <a:p>
            <a:r>
              <a:rPr lang="en-US"/>
              <a:t>Click to edit Master title style</a:t>
            </a:r>
            <a:endParaRPr lang="en-US" dirty="0"/>
          </a:p>
        </p:txBody>
      </p:sp>
      <p:sp>
        <p:nvSpPr>
          <p:cNvPr id="10" name="Rectangle 12"/>
          <p:cNvSpPr>
            <a:spLocks noChangeArrowheads="1"/>
          </p:cNvSpPr>
          <p:nvPr userDrawn="1"/>
        </p:nvSpPr>
        <p:spPr bwMode="auto">
          <a:xfrm>
            <a:off x="1219200" y="6411912"/>
            <a:ext cx="6629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ltLang="en-US" sz="800" dirty="0">
                <a:solidFill>
                  <a:schemeClr val="bg1"/>
                </a:solidFill>
                <a:latin typeface="Times New Roman" pitchFamily="18" charset="0"/>
                <a:cs typeface="Times New Roman" pitchFamily="18" charset="0"/>
              </a:rPr>
              <a:t>Copyright © 2020 McGraw-Hill Education. All rights reserved. No reproduction or distribution without the prior written consent of McGraw-Hill Education</a:t>
            </a:r>
            <a:r>
              <a:rPr lang="en-US" altLang="en-US" dirty="0">
                <a:solidFill>
                  <a:schemeClr val="bg1"/>
                </a:solidFill>
              </a:rPr>
              <a:t>.</a:t>
            </a:r>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0" name="Rectangle 19"/>
          <p:cNvSpPr/>
          <p:nvPr userDrawn="1"/>
        </p:nvSpPr>
        <p:spPr>
          <a:xfrm>
            <a:off x="0" y="0"/>
            <a:ext cx="9155576" cy="1066800"/>
          </a:xfrm>
          <a:prstGeom prst="rect">
            <a:avLst/>
          </a:prstGeom>
          <a:solidFill>
            <a:srgbClr val="8EA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rgbClr val="0B5B7F"/>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4876800"/>
          </a:xfrm>
          <a:prstGeom prst="rect">
            <a:avLst/>
          </a:prstGeom>
        </p:spPr>
        <p:txBody>
          <a:bodyPr/>
          <a:lstStyle>
            <a:lvl1pPr>
              <a:spcBef>
                <a:spcPts val="600"/>
              </a:spcBef>
              <a:spcAft>
                <a:spcPts val="600"/>
              </a:spcAft>
              <a:buClr>
                <a:srgbClr val="8EACC4"/>
              </a:buClr>
              <a:defRPr/>
            </a:lvl1pPr>
            <a:lvl2pPr>
              <a:spcBef>
                <a:spcPts val="600"/>
              </a:spcBef>
              <a:spcAft>
                <a:spcPts val="600"/>
              </a:spcAft>
              <a:buClr>
                <a:srgbClr val="8EACC4"/>
              </a:buClr>
              <a:defRPr sz="2800"/>
            </a:lvl2pPr>
            <a:lvl3pPr>
              <a:spcBef>
                <a:spcPts val="600"/>
              </a:spcBef>
              <a:spcAft>
                <a:spcPts val="600"/>
              </a:spcAft>
              <a:buClr>
                <a:srgbClr val="8EACC4"/>
              </a:buClr>
              <a:defRPr sz="2400"/>
            </a:lvl3pPr>
            <a:lvl4pPr>
              <a:spcBef>
                <a:spcPts val="600"/>
              </a:spcBef>
              <a:spcAft>
                <a:spcPts val="600"/>
              </a:spcAft>
              <a:buClr>
                <a:srgbClr val="8EACC4"/>
              </a:buClr>
              <a:defRPr sz="2000"/>
            </a:lvl4pPr>
            <a:lvl5pPr>
              <a:spcBef>
                <a:spcPts val="600"/>
              </a:spcBef>
              <a:spcAft>
                <a:spcPts val="600"/>
              </a:spcAft>
              <a:buClr>
                <a:srgbClr val="8EACC4"/>
              </a:buCl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8" name="Slide Number Placeholder 5"/>
          <p:cNvSpPr txBox="1">
            <a:spLocks/>
          </p:cNvSpPr>
          <p:nvPr userDrawn="1"/>
        </p:nvSpPr>
        <p:spPr>
          <a:xfrm>
            <a:off x="6858000" y="6492875"/>
            <a:ext cx="2133600" cy="365125"/>
          </a:xfrm>
          <a:prstGeom prst="rect">
            <a:avLst/>
          </a:prstGeom>
        </p:spPr>
        <p:txBody>
          <a:bodyPr/>
          <a:lstStyle>
            <a:defPPr>
              <a:defRPr lang="en-US"/>
            </a:defPPr>
            <a:lvl1pPr algn="r" rtl="0" fontAlgn="base">
              <a:spcBef>
                <a:spcPct val="0"/>
              </a:spcBef>
              <a:spcAft>
                <a:spcPct val="0"/>
              </a:spcAft>
              <a:defRPr sz="1000"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mn-cs"/>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mn-cs"/>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mn-cs"/>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mn-cs"/>
              </a:defRPr>
            </a:lvl9pPr>
          </a:lstStyle>
          <a:p>
            <a:pPr>
              <a:defRPr/>
            </a:pPr>
            <a:r>
              <a:rPr lang="en-US" dirty="0">
                <a:latin typeface="Times New Roman" panose="02020603050405020304" pitchFamily="18" charset="0"/>
                <a:cs typeface="Times New Roman" panose="02020603050405020304" pitchFamily="18" charset="0"/>
              </a:rPr>
              <a:t>2-</a:t>
            </a:r>
            <a:fld id="{49BDE572-EFAC-466A-AC20-F8D4A44EE2B2}" type="slidenum">
              <a:rPr lang="en-US" smtClean="0">
                <a:latin typeface="Times New Roman" panose="02020603050405020304" pitchFamily="18" charset="0"/>
                <a:cs typeface="Times New Roman" panose="02020603050405020304" pitchFamily="18" charset="0"/>
              </a:rPr>
              <a:pPr>
                <a:defRPr/>
              </a:pPr>
              <a:t>‹#›</a:t>
            </a:fld>
            <a:endParaRPr lang="en-US" dirty="0">
              <a:latin typeface="Times New Roman" panose="02020603050405020304" pitchFamily="18" charset="0"/>
              <a:cs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9213" y="152400"/>
            <a:ext cx="8565574" cy="836426"/>
          </a:xfrm>
          <a:prstGeom prst="rect">
            <a:avLst/>
          </a:prstGeom>
        </p:spPr>
        <p:txBody>
          <a:bodyPr vert="horz" lIns="91440" tIns="45720" rIns="91440" bIns="45720" rtlCol="0" anchor="ctr">
            <a:normAutofit/>
          </a:bodyPr>
          <a:lstStyle/>
          <a:p>
            <a:r>
              <a:rPr lang="en-US" dirty="0"/>
              <a:t>Click to edit Master title style</a:t>
            </a: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Lst>
  <p:hf hdr="0" ftr="0" dt="0"/>
  <p:txStyles>
    <p:titleStyle>
      <a:lvl1pPr algn="l" defTabSz="914400" rtl="0" eaLnBrk="1" latinLnBrk="0" hangingPunct="1">
        <a:spcBef>
          <a:spcPct val="0"/>
        </a:spcBef>
        <a:buNone/>
        <a:defRPr sz="4000" kern="1200" spc="-100" baseline="0">
          <a:solidFill>
            <a:srgbClr val="0B5B7F"/>
          </a:solidFill>
          <a:latin typeface="+mj-lt"/>
          <a:ea typeface="+mj-ea"/>
          <a:cs typeface="Aharoni" pitchFamily="2" charset="-79"/>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32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20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8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6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ctrTitle"/>
          </p:nvPr>
        </p:nvSpPr>
        <p:spPr>
          <a:xfrm>
            <a:off x="1219200" y="1905000"/>
            <a:ext cx="6934200" cy="1600200"/>
          </a:xfrm>
        </p:spPr>
        <p:txBody>
          <a:bodyPr vert="horz" lIns="91440" tIns="45720" rIns="91440" bIns="45720" rtlCol="0" anchor="t">
            <a:noAutofit/>
          </a:bodyPr>
          <a:lstStyle/>
          <a:p>
            <a:pPr marL="0" indent="0">
              <a:spcBef>
                <a:spcPts val="0"/>
              </a:spcBef>
            </a:pPr>
            <a:r>
              <a:rPr lang="en-US" sz="6000" b="1" dirty="0">
                <a:solidFill>
                  <a:srgbClr val="990033"/>
                </a:solidFill>
              </a:rPr>
              <a:t>Reviewing </a:t>
            </a:r>
            <a:br>
              <a:rPr lang="en-US" sz="6000" b="1" dirty="0">
                <a:solidFill>
                  <a:srgbClr val="990033"/>
                </a:solidFill>
              </a:rPr>
            </a:br>
            <a:r>
              <a:rPr lang="en-US" sz="6000" b="1" dirty="0">
                <a:solidFill>
                  <a:srgbClr val="990033"/>
                </a:solidFill>
              </a:rPr>
              <a:t>Financial</a:t>
            </a:r>
            <a:br>
              <a:rPr lang="en-US" sz="6000" b="1" dirty="0">
                <a:solidFill>
                  <a:srgbClr val="990033"/>
                </a:solidFill>
              </a:rPr>
            </a:br>
            <a:r>
              <a:rPr lang="en-US" sz="6000" b="1" dirty="0">
                <a:solidFill>
                  <a:srgbClr val="990033"/>
                </a:solidFill>
              </a:rPr>
              <a:t>Statements</a:t>
            </a:r>
          </a:p>
        </p:txBody>
      </p:sp>
    </p:spTree>
    <p:extLst>
      <p:ext uri="{BB962C8B-B14F-4D97-AF65-F5344CB8AC3E}">
        <p14:creationId xmlns:p14="http://schemas.microsoft.com/office/powerpoint/2010/main" val="32499991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sz="4000" dirty="0"/>
              <a:t>Accounting Method for Fixed Asset Depreciation</a:t>
            </a:r>
          </a:p>
        </p:txBody>
      </p:sp>
      <p:sp>
        <p:nvSpPr>
          <p:cNvPr id="25602" name="Content Placeholder 2"/>
          <p:cNvSpPr>
            <a:spLocks noGrp="1"/>
          </p:cNvSpPr>
          <p:nvPr>
            <p:ph idx="1"/>
          </p:nvPr>
        </p:nvSpPr>
        <p:spPr/>
        <p:txBody>
          <a:bodyPr/>
          <a:lstStyle/>
          <a:p>
            <a:r>
              <a:rPr lang="en-US" dirty="0"/>
              <a:t>Managers can choose the accounting method they use to record depreciation against their fixed assets</a:t>
            </a:r>
          </a:p>
          <a:p>
            <a:pPr lvl="1"/>
            <a:r>
              <a:rPr lang="en-US" dirty="0"/>
              <a:t>Straight-line method</a:t>
            </a:r>
          </a:p>
          <a:p>
            <a:pPr lvl="2"/>
            <a:r>
              <a:rPr lang="en-US" dirty="0"/>
              <a:t>Commonly chosen when reporting income to the firm’s stockholders</a:t>
            </a:r>
          </a:p>
          <a:p>
            <a:pPr lvl="1"/>
            <a:r>
              <a:rPr lang="en-US" dirty="0"/>
              <a:t>MACRS method</a:t>
            </a:r>
          </a:p>
          <a:p>
            <a:pPr lvl="2"/>
            <a:r>
              <a:rPr lang="en-US" dirty="0"/>
              <a:t>Typically used when computing taxes, as it accelerates depreciation, resulting in lower taxable income, which leads to lower taxes in the early years of a project’s life.</a:t>
            </a:r>
          </a:p>
        </p:txBody>
      </p:sp>
      <p:sp>
        <p:nvSpPr>
          <p:cNvPr id="4" name="TextBox 3"/>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p:txBody>
          <a:bodyPr/>
          <a:lstStyle/>
          <a:p>
            <a:r>
              <a:rPr lang="en-US" dirty="0"/>
              <a:t>Net Working Capital</a:t>
            </a:r>
          </a:p>
        </p:txBody>
      </p:sp>
      <p:sp>
        <p:nvSpPr>
          <p:cNvPr id="26626" name="Content Placeholder 2"/>
          <p:cNvSpPr>
            <a:spLocks noGrp="1"/>
          </p:cNvSpPr>
          <p:nvPr>
            <p:ph idx="1"/>
          </p:nvPr>
        </p:nvSpPr>
        <p:spPr/>
        <p:txBody>
          <a:bodyPr/>
          <a:lstStyle/>
          <a:p>
            <a:pPr marL="0" indent="0" algn="ctr">
              <a:buNone/>
            </a:pPr>
            <a:r>
              <a:rPr lang="en-US" b="1" dirty="0"/>
              <a:t>Net Working Capital </a:t>
            </a:r>
            <a:r>
              <a:rPr lang="en-US" dirty="0"/>
              <a:t>= </a:t>
            </a:r>
          </a:p>
          <a:p>
            <a:pPr marL="0" indent="0" algn="ctr">
              <a:buNone/>
            </a:pPr>
            <a:r>
              <a:rPr lang="en-US" dirty="0"/>
              <a:t>Current assets - Current liabilities</a:t>
            </a:r>
          </a:p>
          <a:p>
            <a:pPr marL="0" indent="0">
              <a:buNone/>
            </a:pPr>
            <a:endParaRPr lang="en-US" dirty="0"/>
          </a:p>
          <a:p>
            <a:r>
              <a:rPr lang="en-US" dirty="0"/>
              <a:t>Net working capital is measure of the firm’s ability to pay obligations as they come due</a:t>
            </a:r>
          </a:p>
          <a:p>
            <a:r>
              <a:rPr lang="en-US" dirty="0"/>
              <a:t>Healthy firms have positive net working capital values</a:t>
            </a:r>
          </a:p>
        </p:txBody>
      </p:sp>
      <p:sp>
        <p:nvSpPr>
          <p:cNvPr id="4" name="TextBox 3"/>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p:txBody>
          <a:bodyPr/>
          <a:lstStyle/>
          <a:p>
            <a:r>
              <a:rPr lang="en-US" dirty="0"/>
              <a:t>Liquidity</a:t>
            </a:r>
          </a:p>
        </p:txBody>
      </p:sp>
      <p:sp>
        <p:nvSpPr>
          <p:cNvPr id="27650" name="Content Placeholder 2"/>
          <p:cNvSpPr>
            <a:spLocks noGrp="1"/>
          </p:cNvSpPr>
          <p:nvPr>
            <p:ph idx="1"/>
          </p:nvPr>
        </p:nvSpPr>
        <p:spPr/>
        <p:txBody>
          <a:bodyPr/>
          <a:lstStyle/>
          <a:p>
            <a:r>
              <a:rPr lang="en-US" b="1" dirty="0"/>
              <a:t>Liquidity</a:t>
            </a:r>
            <a:r>
              <a:rPr lang="en-US" dirty="0"/>
              <a:t> refers to two dimensions</a:t>
            </a:r>
          </a:p>
          <a:p>
            <a:pPr lvl="1"/>
            <a:r>
              <a:rPr lang="en-US" dirty="0"/>
              <a:t>Ease with which the firm can convert an asset to cash</a:t>
            </a:r>
          </a:p>
          <a:p>
            <a:pPr lvl="1"/>
            <a:r>
              <a:rPr lang="en-US" dirty="0"/>
              <a:t>Degree to which such a conversation takes place at a fair market value </a:t>
            </a:r>
          </a:p>
          <a:p>
            <a:r>
              <a:rPr lang="en-US" b="1" dirty="0"/>
              <a:t>Current assets </a:t>
            </a:r>
            <a:r>
              <a:rPr lang="en-US" dirty="0"/>
              <a:t>remain relatively liquid</a:t>
            </a:r>
          </a:p>
          <a:p>
            <a:pPr lvl="1"/>
            <a:r>
              <a:rPr lang="en-US" dirty="0"/>
              <a:t>E.g., cash </a:t>
            </a:r>
          </a:p>
          <a:p>
            <a:r>
              <a:rPr lang="en-US" b="1" dirty="0"/>
              <a:t>Fixed assets </a:t>
            </a:r>
            <a:r>
              <a:rPr lang="en-US" dirty="0"/>
              <a:t>remain relatively illiquid</a:t>
            </a:r>
          </a:p>
          <a:p>
            <a:pPr lvl="1"/>
            <a:r>
              <a:rPr lang="en-US" dirty="0"/>
              <a:t>E.g., buildings and equipment</a:t>
            </a:r>
          </a:p>
        </p:txBody>
      </p:sp>
      <p:sp>
        <p:nvSpPr>
          <p:cNvPr id="4" name="TextBox 3"/>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p:txBody>
          <a:bodyPr/>
          <a:lstStyle/>
          <a:p>
            <a:r>
              <a:rPr lang="en-US" dirty="0"/>
              <a:t>Liquidity (continued)</a:t>
            </a:r>
          </a:p>
        </p:txBody>
      </p:sp>
      <p:sp>
        <p:nvSpPr>
          <p:cNvPr id="28674" name="Content Placeholder 2"/>
          <p:cNvSpPr>
            <a:spLocks noGrp="1"/>
          </p:cNvSpPr>
          <p:nvPr>
            <p:ph idx="1"/>
          </p:nvPr>
        </p:nvSpPr>
        <p:spPr/>
        <p:txBody>
          <a:bodyPr/>
          <a:lstStyle/>
          <a:p>
            <a:r>
              <a:rPr lang="en-US" dirty="0"/>
              <a:t>Liquidity is double-edged sword</a:t>
            </a:r>
          </a:p>
          <a:p>
            <a:pPr lvl="1"/>
            <a:r>
              <a:rPr lang="en-US" dirty="0"/>
              <a:t>The good?</a:t>
            </a:r>
          </a:p>
          <a:p>
            <a:pPr lvl="2"/>
            <a:r>
              <a:rPr lang="en-US" dirty="0"/>
              <a:t>The more liquid assets a firm holds, the less likely the firm will be to experience financial distress</a:t>
            </a:r>
          </a:p>
          <a:p>
            <a:pPr lvl="1"/>
            <a:r>
              <a:rPr lang="en-US" dirty="0"/>
              <a:t>The bad?</a:t>
            </a:r>
          </a:p>
          <a:p>
            <a:pPr lvl="2"/>
            <a:r>
              <a:rPr lang="en-US" dirty="0"/>
              <a:t>Liquid assets generate little or no profits for a firm</a:t>
            </a:r>
          </a:p>
          <a:p>
            <a:endParaRPr lang="en-US" dirty="0"/>
          </a:p>
          <a:p>
            <a:r>
              <a:rPr lang="en-US" dirty="0"/>
              <a:t>Managers must carefully consider this trade-off</a:t>
            </a:r>
          </a:p>
        </p:txBody>
      </p:sp>
      <p:sp>
        <p:nvSpPr>
          <p:cNvPr id="4" name="TextBox 3"/>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p:txBody>
          <a:bodyPr/>
          <a:lstStyle/>
          <a:p>
            <a:r>
              <a:rPr lang="en-US" dirty="0"/>
              <a:t>Debt vs. Equity Financing</a:t>
            </a:r>
          </a:p>
        </p:txBody>
      </p:sp>
      <p:sp>
        <p:nvSpPr>
          <p:cNvPr id="29698" name="Content Placeholder 2"/>
          <p:cNvSpPr>
            <a:spLocks noGrp="1"/>
          </p:cNvSpPr>
          <p:nvPr>
            <p:ph idx="1"/>
          </p:nvPr>
        </p:nvSpPr>
        <p:spPr/>
        <p:txBody>
          <a:bodyPr/>
          <a:lstStyle/>
          <a:p>
            <a:r>
              <a:rPr lang="en-US" b="1" dirty="0"/>
              <a:t>Financial leverage </a:t>
            </a:r>
            <a:r>
              <a:rPr lang="en-US" dirty="0"/>
              <a:t>refers to the extent to which a firm chooses to finance its ventures or assets by issuing debt securities</a:t>
            </a:r>
          </a:p>
          <a:p>
            <a:pPr lvl="1"/>
            <a:r>
              <a:rPr lang="en-US" dirty="0"/>
              <a:t>Magnifies gains and losses</a:t>
            </a:r>
          </a:p>
          <a:p>
            <a:pPr lvl="2"/>
            <a:r>
              <a:rPr lang="en-US" dirty="0"/>
              <a:t>Debt holders have a fixed claim on firm’s cash flows (interest paid on securities and principal repayments)</a:t>
            </a:r>
          </a:p>
          <a:p>
            <a:pPr lvl="2"/>
            <a:r>
              <a:rPr lang="en-US" dirty="0"/>
              <a:t>Stockholders claim any cash flows left after debt holders are paid</a:t>
            </a:r>
          </a:p>
          <a:p>
            <a:pPr lvl="1"/>
            <a:r>
              <a:rPr lang="en-US" dirty="0"/>
              <a:t>Choice of firm’s </a:t>
            </a:r>
            <a:r>
              <a:rPr lang="en-US" b="1" dirty="0"/>
              <a:t>capital structure </a:t>
            </a:r>
            <a:r>
              <a:rPr lang="en-US" dirty="0"/>
              <a:t>represents management’s risk and return preference</a:t>
            </a:r>
          </a:p>
        </p:txBody>
      </p:sp>
      <p:sp>
        <p:nvSpPr>
          <p:cNvPr id="4" name="TextBox 3"/>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p:txBody>
          <a:bodyPr>
            <a:normAutofit/>
          </a:bodyPr>
          <a:lstStyle/>
          <a:p>
            <a:r>
              <a:rPr lang="en-US" dirty="0"/>
              <a:t>Book Value vs. Market Value</a:t>
            </a:r>
          </a:p>
        </p:txBody>
      </p:sp>
      <p:sp>
        <p:nvSpPr>
          <p:cNvPr id="30722" name="Content Placeholder 2"/>
          <p:cNvSpPr>
            <a:spLocks noGrp="1"/>
          </p:cNvSpPr>
          <p:nvPr>
            <p:ph idx="1"/>
          </p:nvPr>
        </p:nvSpPr>
        <p:spPr/>
        <p:txBody>
          <a:bodyPr/>
          <a:lstStyle/>
          <a:p>
            <a:r>
              <a:rPr lang="en-US" dirty="0"/>
              <a:t>In many cases, book values differ widely from market values</a:t>
            </a:r>
          </a:p>
          <a:p>
            <a:pPr lvl="1"/>
            <a:r>
              <a:rPr lang="en-US" dirty="0"/>
              <a:t>The </a:t>
            </a:r>
            <a:r>
              <a:rPr lang="en-US" b="1" dirty="0"/>
              <a:t>book (or historical cost) value </a:t>
            </a:r>
            <a:r>
              <a:rPr lang="en-US" dirty="0"/>
              <a:t>is the amount the firm paid for the assets</a:t>
            </a:r>
          </a:p>
          <a:p>
            <a:pPr lvl="2"/>
            <a:r>
              <a:rPr lang="en-US" dirty="0"/>
              <a:t>Under GAAP, assets appear on the balance sheet at what the firm paid for them, regardless of what those assets might be worth today if the firm were to sell them</a:t>
            </a:r>
          </a:p>
          <a:p>
            <a:pPr lvl="1"/>
            <a:r>
              <a:rPr lang="en-US" dirty="0"/>
              <a:t>The </a:t>
            </a:r>
            <a:r>
              <a:rPr lang="en-US" b="1" dirty="0"/>
              <a:t>market value </a:t>
            </a:r>
            <a:r>
              <a:rPr lang="en-US" dirty="0"/>
              <a:t>is the amount the firm would get if it sold the assets</a:t>
            </a:r>
          </a:p>
        </p:txBody>
      </p:sp>
      <p:sp>
        <p:nvSpPr>
          <p:cNvPr id="4" name="TextBox 3"/>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p:cNvSpPr>
            <a:spLocks noGrp="1"/>
          </p:cNvSpPr>
          <p:nvPr>
            <p:ph type="title"/>
          </p:nvPr>
        </p:nvSpPr>
        <p:spPr/>
        <p:txBody>
          <a:bodyPr>
            <a:normAutofit/>
          </a:bodyPr>
          <a:lstStyle/>
          <a:p>
            <a:r>
              <a:rPr lang="en-US" dirty="0"/>
              <a:t>Income Statement</a:t>
            </a:r>
          </a:p>
        </p:txBody>
      </p:sp>
      <p:sp>
        <p:nvSpPr>
          <p:cNvPr id="32770" name="Content Placeholder 2"/>
          <p:cNvSpPr>
            <a:spLocks noGrp="1"/>
          </p:cNvSpPr>
          <p:nvPr>
            <p:ph idx="1"/>
          </p:nvPr>
        </p:nvSpPr>
        <p:spPr/>
        <p:txBody>
          <a:bodyPr>
            <a:normAutofit lnSpcReduction="10000"/>
          </a:bodyPr>
          <a:lstStyle/>
          <a:p>
            <a:pPr>
              <a:lnSpc>
                <a:spcPct val="120000"/>
              </a:lnSpc>
              <a:spcBef>
                <a:spcPts val="600"/>
              </a:spcBef>
              <a:spcAft>
                <a:spcPts val="600"/>
              </a:spcAft>
            </a:pPr>
            <a:r>
              <a:rPr lang="en-US" dirty="0"/>
              <a:t>The </a:t>
            </a:r>
            <a:r>
              <a:rPr lang="en-US" b="1" dirty="0"/>
              <a:t>income statement </a:t>
            </a:r>
            <a:r>
              <a:rPr lang="en-US" dirty="0"/>
              <a:t>shows the total revenues that a firm earns and the total expenses the firm incurs to generate those revenues over a specific period of time </a:t>
            </a:r>
          </a:p>
          <a:p>
            <a:pPr lvl="1">
              <a:lnSpc>
                <a:spcPct val="120000"/>
              </a:lnSpc>
            </a:pPr>
            <a:r>
              <a:rPr lang="en-US" dirty="0"/>
              <a:t>The top part of the income statement reports the firm’s operating income</a:t>
            </a:r>
          </a:p>
          <a:p>
            <a:pPr lvl="1">
              <a:lnSpc>
                <a:spcPct val="120000"/>
              </a:lnSpc>
            </a:pPr>
            <a:r>
              <a:rPr lang="en-US" dirty="0"/>
              <a:t>The bottom part of the income statement summarizes the firm’s financial and tax structure</a:t>
            </a:r>
          </a:p>
        </p:txBody>
      </p:sp>
      <p:sp>
        <p:nvSpPr>
          <p:cNvPr id="4" name="TextBox 3"/>
          <p:cNvSpPr txBox="1"/>
          <p:nvPr/>
        </p:nvSpPr>
        <p:spPr>
          <a:xfrm>
            <a:off x="152400" y="6459379"/>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p:cNvSpPr>
            <a:spLocks noGrp="1"/>
          </p:cNvSpPr>
          <p:nvPr>
            <p:ph type="title"/>
          </p:nvPr>
        </p:nvSpPr>
        <p:spPr/>
        <p:txBody>
          <a:bodyPr/>
          <a:lstStyle/>
          <a:p>
            <a:r>
              <a:rPr lang="en-US" dirty="0"/>
              <a:t>Income Statement Structure</a:t>
            </a:r>
          </a:p>
        </p:txBody>
      </p:sp>
      <p:pic>
        <p:nvPicPr>
          <p:cNvPr id="15" name="Picture 2"/>
          <p:cNvPicPr>
            <a:picLocks noGrp="1" noChangeAspect="1" noChangeArrowheads="1"/>
          </p:cNvPicPr>
          <p:nvPr>
            <p:ph idx="1"/>
          </p:nvPr>
        </p:nvPicPr>
        <p:blipFill>
          <a:blip r:embed="rId3" cstate="print"/>
          <a:stretch>
            <a:fillRect/>
          </a:stretch>
        </p:blipFill>
        <p:spPr bwMode="auto">
          <a:xfrm>
            <a:off x="442913" y="2024996"/>
            <a:ext cx="8229600" cy="3417607"/>
          </a:xfrm>
          <a:prstGeom prst="rect">
            <a:avLst/>
          </a:prstGeom>
          <a:noFill/>
          <a:ln w="3175">
            <a:solidFill>
              <a:schemeClr val="tx1"/>
            </a:solidFill>
            <a:miter lim="800000"/>
            <a:headEnd/>
            <a:tailEnd/>
          </a:ln>
        </p:spPr>
      </p:pic>
      <p:sp>
        <p:nvSpPr>
          <p:cNvPr id="4" name="TextBox 3"/>
          <p:cNvSpPr txBox="1"/>
          <p:nvPr/>
        </p:nvSpPr>
        <p:spPr>
          <a:xfrm>
            <a:off x="152400" y="6459379"/>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en-US" dirty="0" err="1"/>
              <a:t>DPH</a:t>
            </a:r>
            <a:r>
              <a:rPr lang="en-US" dirty="0"/>
              <a:t> Tree Farm Income Statement</a:t>
            </a:r>
          </a:p>
        </p:txBody>
      </p:sp>
      <p:sp>
        <p:nvSpPr>
          <p:cNvPr id="4" name="Content Placeholder 3">
            <a:extLst>
              <a:ext uri="{FF2B5EF4-FFF2-40B4-BE49-F238E27FC236}">
                <a16:creationId xmlns:a16="http://schemas.microsoft.com/office/drawing/2014/main" id="{AA7A0E76-D069-4504-BC93-5B110F1DD328}"/>
              </a:ext>
            </a:extLst>
          </p:cNvPr>
          <p:cNvSpPr>
            <a:spLocks noGrp="1"/>
          </p:cNvSpPr>
          <p:nvPr>
            <p:ph idx="1"/>
          </p:nvPr>
        </p:nvSpPr>
        <p:spPr/>
        <p:txBody>
          <a:bodyPr/>
          <a:lstStyle/>
          <a:p>
            <a:r>
              <a:rPr lang="en-US" dirty="0"/>
              <a:t>XXX – Add Table 2.2</a:t>
            </a:r>
          </a:p>
        </p:txBody>
      </p:sp>
      <p:sp>
        <p:nvSpPr>
          <p:cNvPr id="5" name="TextBox 4"/>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extLst>
      <p:ext uri="{BB962C8B-B14F-4D97-AF65-F5344CB8AC3E}">
        <p14:creationId xmlns:p14="http://schemas.microsoft.com/office/powerpoint/2010/main" val="17538075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3200" dirty="0"/>
              <a:t>Income/Firm Value Summary Below the Bottom Line</a:t>
            </a:r>
          </a:p>
        </p:txBody>
      </p:sp>
      <p:pic>
        <p:nvPicPr>
          <p:cNvPr id="17" name="Picture 3"/>
          <p:cNvPicPr>
            <a:picLocks noGrp="1" noChangeAspect="1" noChangeArrowheads="1"/>
          </p:cNvPicPr>
          <p:nvPr>
            <p:ph idx="1"/>
          </p:nvPr>
        </p:nvPicPr>
        <p:blipFill>
          <a:blip r:embed="rId3" cstate="print"/>
          <a:stretch>
            <a:fillRect/>
          </a:stretch>
        </p:blipFill>
        <p:spPr>
          <a:xfrm>
            <a:off x="760095" y="1895434"/>
            <a:ext cx="7623810" cy="617220"/>
          </a:xfrm>
          <a:effectLst/>
        </p:spPr>
      </p:pic>
      <p:pic>
        <p:nvPicPr>
          <p:cNvPr id="18" name="Picture 4"/>
          <p:cNvPicPr>
            <a:picLocks noChangeAspect="1" noChangeArrowheads="1"/>
          </p:cNvPicPr>
          <p:nvPr/>
        </p:nvPicPr>
        <p:blipFill>
          <a:blip r:embed="rId4" cstate="print"/>
          <a:srcRect/>
          <a:stretch>
            <a:fillRect/>
          </a:stretch>
        </p:blipFill>
        <p:spPr bwMode="auto">
          <a:xfrm>
            <a:off x="605790" y="2992818"/>
            <a:ext cx="7932420" cy="708660"/>
          </a:xfrm>
          <a:prstGeom prst="rect">
            <a:avLst/>
          </a:prstGeom>
          <a:noFill/>
          <a:ln w="9525">
            <a:noFill/>
            <a:miter lim="800000"/>
            <a:headEnd/>
            <a:tailEnd/>
          </a:ln>
          <a:effectLst/>
        </p:spPr>
      </p:pic>
      <p:pic>
        <p:nvPicPr>
          <p:cNvPr id="6" name="Picture 5">
            <a:extLst>
              <a:ext uri="{FF2B5EF4-FFF2-40B4-BE49-F238E27FC236}">
                <a16:creationId xmlns:a16="http://schemas.microsoft.com/office/drawing/2014/main" id="{04345153-EF87-4610-BA5F-246CDDEAA2ED}"/>
              </a:ext>
            </a:extLst>
          </p:cNvPr>
          <p:cNvPicPr>
            <a:picLocks noChangeAspect="1" noChangeArrowheads="1"/>
          </p:cNvPicPr>
          <p:nvPr/>
        </p:nvPicPr>
        <p:blipFill>
          <a:blip r:embed="rId5" cstate="print"/>
          <a:srcRect/>
          <a:stretch>
            <a:fillRect/>
          </a:stretch>
        </p:blipFill>
        <p:spPr bwMode="auto">
          <a:xfrm>
            <a:off x="840105" y="4201878"/>
            <a:ext cx="7475220" cy="685800"/>
          </a:xfrm>
          <a:prstGeom prst="rect">
            <a:avLst/>
          </a:prstGeom>
          <a:noFill/>
          <a:ln w="9525">
            <a:noFill/>
            <a:miter lim="800000"/>
            <a:headEnd/>
            <a:tailEnd/>
          </a:ln>
          <a:effectLst/>
        </p:spPr>
      </p:pic>
      <p:pic>
        <p:nvPicPr>
          <p:cNvPr id="7" name="Picture 6">
            <a:extLst>
              <a:ext uri="{FF2B5EF4-FFF2-40B4-BE49-F238E27FC236}">
                <a16:creationId xmlns:a16="http://schemas.microsoft.com/office/drawing/2014/main" id="{4CBD10BA-FDBF-4E71-8299-3F339F79FB56}"/>
              </a:ext>
            </a:extLst>
          </p:cNvPr>
          <p:cNvPicPr>
            <a:picLocks noChangeAspect="1" noChangeArrowheads="1"/>
          </p:cNvPicPr>
          <p:nvPr/>
        </p:nvPicPr>
        <p:blipFill>
          <a:blip r:embed="rId6" cstate="print"/>
          <a:srcRect/>
          <a:stretch>
            <a:fillRect/>
          </a:stretch>
        </p:blipFill>
        <p:spPr bwMode="auto">
          <a:xfrm>
            <a:off x="851535" y="5444761"/>
            <a:ext cx="7463790" cy="377190"/>
          </a:xfrm>
          <a:prstGeom prst="rect">
            <a:avLst/>
          </a:prstGeom>
          <a:noFill/>
          <a:ln w="9525">
            <a:noFill/>
            <a:miter lim="800000"/>
            <a:headEnd/>
            <a:tailEnd/>
          </a:ln>
          <a:effectLst/>
        </p:spPr>
      </p:pic>
      <p:sp>
        <p:nvSpPr>
          <p:cNvPr id="8" name="TextBox 7"/>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p:txBody>
          <a:bodyPr/>
          <a:lstStyle/>
          <a:p>
            <a:r>
              <a:rPr lang="en-US" dirty="0"/>
              <a:t>Introduction</a:t>
            </a:r>
          </a:p>
        </p:txBody>
      </p:sp>
      <p:sp>
        <p:nvSpPr>
          <p:cNvPr id="15362" name="Content Placeholder 2"/>
          <p:cNvSpPr>
            <a:spLocks noGrp="1"/>
          </p:cNvSpPr>
          <p:nvPr>
            <p:ph idx="1"/>
          </p:nvPr>
        </p:nvSpPr>
        <p:spPr>
          <a:xfrm>
            <a:off x="443625" y="1295400"/>
            <a:ext cx="8229600" cy="5029200"/>
          </a:xfrm>
        </p:spPr>
        <p:txBody>
          <a:bodyPr/>
          <a:lstStyle/>
          <a:p>
            <a:r>
              <a:rPr lang="en-US" dirty="0"/>
              <a:t>A </a:t>
            </a:r>
            <a:r>
              <a:rPr lang="en-US" b="1" dirty="0"/>
              <a:t>financial statement </a:t>
            </a:r>
            <a:r>
              <a:rPr lang="en-US" dirty="0"/>
              <a:t>provides an accounting-based picture of a firm’s financial position</a:t>
            </a:r>
          </a:p>
          <a:p>
            <a:r>
              <a:rPr lang="en-US" dirty="0"/>
              <a:t>An annual report is made up of four basic financial statements</a:t>
            </a:r>
          </a:p>
          <a:p>
            <a:pPr lvl="1"/>
            <a:r>
              <a:rPr lang="en-US" dirty="0"/>
              <a:t>Balance sheet</a:t>
            </a:r>
          </a:p>
          <a:p>
            <a:pPr lvl="1"/>
            <a:r>
              <a:rPr lang="en-US" dirty="0"/>
              <a:t>Income statement</a:t>
            </a:r>
          </a:p>
          <a:p>
            <a:pPr lvl="1"/>
            <a:r>
              <a:rPr lang="en-US" dirty="0"/>
              <a:t>Statement of cash flows</a:t>
            </a:r>
          </a:p>
          <a:p>
            <a:pPr lvl="1"/>
            <a:r>
              <a:rPr lang="en-US" dirty="0"/>
              <a:t>Statement of retained earnings</a:t>
            </a:r>
          </a:p>
        </p:txBody>
      </p:sp>
      <p:sp>
        <p:nvSpPr>
          <p:cNvPr id="2" name="TextBox 1"/>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p:cNvSpPr>
            <a:spLocks noGrp="1"/>
          </p:cNvSpPr>
          <p:nvPr>
            <p:ph type="title"/>
          </p:nvPr>
        </p:nvSpPr>
        <p:spPr/>
        <p:txBody>
          <a:bodyPr/>
          <a:lstStyle/>
          <a:p>
            <a:r>
              <a:rPr lang="en-US" dirty="0"/>
              <a:t>Corporate Income Taxes</a:t>
            </a:r>
          </a:p>
        </p:txBody>
      </p:sp>
      <p:sp>
        <p:nvSpPr>
          <p:cNvPr id="37890" name="Content Placeholder 2"/>
          <p:cNvSpPr>
            <a:spLocks noGrp="1"/>
          </p:cNvSpPr>
          <p:nvPr>
            <p:ph idx="1"/>
          </p:nvPr>
        </p:nvSpPr>
        <p:spPr/>
        <p:txBody>
          <a:bodyPr/>
          <a:lstStyle/>
          <a:p>
            <a:r>
              <a:rPr lang="en-US" dirty="0"/>
              <a:t>Firms taxed on earnings </a:t>
            </a:r>
          </a:p>
          <a:p>
            <a:r>
              <a:rPr lang="en-US" dirty="0"/>
              <a:t>U.S. tax code determines corporate tax obligations – overseen by Congress</a:t>
            </a:r>
          </a:p>
          <a:p>
            <a:pPr lvl="1"/>
            <a:r>
              <a:rPr lang="en-US" dirty="0"/>
              <a:t>Tax rate changes driven by changes in administration or other changes in the business or public environment </a:t>
            </a:r>
          </a:p>
          <a:p>
            <a:pPr lvl="1"/>
            <a:r>
              <a:rPr lang="en-US" dirty="0"/>
              <a:t>Tax Cut and Jobs Act (TCJA) of 2017</a:t>
            </a:r>
          </a:p>
          <a:p>
            <a:pPr lvl="2"/>
            <a:r>
              <a:rPr lang="en-US" dirty="0"/>
              <a:t>Permanently lowers corporate taxes from a progressive schedule (where the highest tax rate was 35%) to a flat 21% beginning in 2018</a:t>
            </a:r>
          </a:p>
        </p:txBody>
      </p:sp>
      <p:sp>
        <p:nvSpPr>
          <p:cNvPr id="4" name="TextBox 3"/>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4" name="Title 1"/>
          <p:cNvSpPr>
            <a:spLocks noGrp="1"/>
          </p:cNvSpPr>
          <p:nvPr>
            <p:ph type="title"/>
          </p:nvPr>
        </p:nvSpPr>
        <p:spPr/>
        <p:txBody>
          <a:bodyPr/>
          <a:lstStyle/>
          <a:p>
            <a:r>
              <a:rPr lang="en-US" dirty="0"/>
              <a:t>Corporate Income Taxes (continued)</a:t>
            </a:r>
          </a:p>
        </p:txBody>
      </p:sp>
      <p:sp>
        <p:nvSpPr>
          <p:cNvPr id="39937" name="Content Placeholder 2"/>
          <p:cNvSpPr>
            <a:spLocks noGrp="1"/>
          </p:cNvSpPr>
          <p:nvPr>
            <p:ph idx="1"/>
          </p:nvPr>
        </p:nvSpPr>
        <p:spPr/>
        <p:txBody>
          <a:bodyPr/>
          <a:lstStyle/>
          <a:p>
            <a:r>
              <a:rPr lang="en-US" b="1" dirty="0"/>
              <a:t>Average tax rate</a:t>
            </a:r>
          </a:p>
          <a:p>
            <a:pPr lvl="1"/>
            <a:r>
              <a:rPr lang="en-US" dirty="0"/>
              <a:t>Percentage of each dollar of taxable income that the firm pays in taxes</a:t>
            </a:r>
          </a:p>
          <a:p>
            <a:endParaRPr lang="en-US" dirty="0"/>
          </a:p>
          <a:p>
            <a:endParaRPr lang="en-US" dirty="0"/>
          </a:p>
          <a:p>
            <a:r>
              <a:rPr lang="en-US" b="1" dirty="0"/>
              <a:t>Marginal tax rate</a:t>
            </a:r>
          </a:p>
          <a:p>
            <a:pPr lvl="1"/>
            <a:r>
              <a:rPr lang="en-US" dirty="0"/>
              <a:t>Amount of additional taxes a firm must pay out for every additional dollar of taxable income it earns</a:t>
            </a:r>
          </a:p>
        </p:txBody>
      </p:sp>
      <p:pic>
        <p:nvPicPr>
          <p:cNvPr id="2" name="Picture 1">
            <a:extLst>
              <a:ext uri="{FF2B5EF4-FFF2-40B4-BE49-F238E27FC236}">
                <a16:creationId xmlns:a16="http://schemas.microsoft.com/office/drawing/2014/main" id="{C46EE00C-57AA-4845-8BF6-921E27ACC234}"/>
              </a:ext>
            </a:extLst>
          </p:cNvPr>
          <p:cNvPicPr>
            <a:picLocks noChangeAspect="1"/>
          </p:cNvPicPr>
          <p:nvPr/>
        </p:nvPicPr>
        <p:blipFill>
          <a:blip r:embed="rId3"/>
          <a:stretch>
            <a:fillRect/>
          </a:stretch>
        </p:blipFill>
        <p:spPr>
          <a:xfrm>
            <a:off x="1772362" y="3048000"/>
            <a:ext cx="5572125" cy="1209675"/>
          </a:xfrm>
          <a:prstGeom prst="rect">
            <a:avLst/>
          </a:prstGeom>
        </p:spPr>
      </p:pic>
      <p:sp>
        <p:nvSpPr>
          <p:cNvPr id="5" name="TextBox 4"/>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title"/>
          </p:nvPr>
        </p:nvSpPr>
        <p:spPr/>
        <p:txBody>
          <a:bodyPr/>
          <a:lstStyle/>
          <a:p>
            <a:r>
              <a:rPr lang="en-US" dirty="0"/>
              <a:t>Interest and Dividends Received</a:t>
            </a:r>
          </a:p>
        </p:txBody>
      </p:sp>
      <p:sp>
        <p:nvSpPr>
          <p:cNvPr id="40962" name="Content Placeholder 2"/>
          <p:cNvSpPr>
            <a:spLocks noGrp="1"/>
          </p:cNvSpPr>
          <p:nvPr>
            <p:ph idx="1"/>
          </p:nvPr>
        </p:nvSpPr>
        <p:spPr/>
        <p:txBody>
          <a:bodyPr/>
          <a:lstStyle/>
          <a:p>
            <a:r>
              <a:rPr lang="en-US" dirty="0"/>
              <a:t>Interest is taxable with two exceptions</a:t>
            </a:r>
          </a:p>
          <a:p>
            <a:pPr lvl="1"/>
            <a:r>
              <a:rPr lang="en-US" dirty="0"/>
              <a:t>Interest on state and local government bonds are federally tax-exempt </a:t>
            </a:r>
          </a:p>
          <a:p>
            <a:pPr lvl="1"/>
            <a:r>
              <a:rPr lang="en-US" dirty="0"/>
              <a:t>One corporation owns stock in another corporation</a:t>
            </a:r>
          </a:p>
          <a:p>
            <a:pPr lvl="2"/>
            <a:r>
              <a:rPr lang="en-US" dirty="0"/>
              <a:t>50% of dividends received from the other corporation are considered tax exempt</a:t>
            </a:r>
          </a:p>
          <a:p>
            <a:pPr lvl="2"/>
            <a:r>
              <a:rPr lang="en-US" dirty="0"/>
              <a:t>Taxed on remaining 50% of dividends received at the receiving corporation’s tax rate</a:t>
            </a:r>
          </a:p>
        </p:txBody>
      </p:sp>
      <p:sp>
        <p:nvSpPr>
          <p:cNvPr id="4" name="TextBox 3"/>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p:cNvSpPr>
            <a:spLocks noGrp="1"/>
          </p:cNvSpPr>
          <p:nvPr>
            <p:ph type="title"/>
          </p:nvPr>
        </p:nvSpPr>
        <p:spPr/>
        <p:txBody>
          <a:bodyPr>
            <a:normAutofit/>
          </a:bodyPr>
          <a:lstStyle/>
          <a:p>
            <a:r>
              <a:rPr lang="en-US" dirty="0"/>
              <a:t>Interest and Dividends Paid</a:t>
            </a:r>
          </a:p>
        </p:txBody>
      </p:sp>
      <p:sp>
        <p:nvSpPr>
          <p:cNvPr id="41986" name="Content Placeholder 2"/>
          <p:cNvSpPr>
            <a:spLocks noGrp="1"/>
          </p:cNvSpPr>
          <p:nvPr>
            <p:ph idx="1"/>
          </p:nvPr>
        </p:nvSpPr>
        <p:spPr/>
        <p:txBody>
          <a:bodyPr/>
          <a:lstStyle/>
          <a:p>
            <a:r>
              <a:rPr lang="en-US" dirty="0"/>
              <a:t>Interest payments appear on the income statement as an expense item </a:t>
            </a:r>
          </a:p>
          <a:p>
            <a:pPr lvl="1"/>
            <a:r>
              <a:rPr lang="en-US" dirty="0"/>
              <a:t>They are deducted from income before calculating taxable income </a:t>
            </a:r>
          </a:p>
          <a:p>
            <a:r>
              <a:rPr lang="en-US" dirty="0"/>
              <a:t>Dividends paid to shareholders by corporations are not tax deductible</a:t>
            </a:r>
          </a:p>
          <a:p>
            <a:pPr lvl="1"/>
            <a:r>
              <a:rPr lang="en-US" dirty="0"/>
              <a:t>Encourages managers to finance with debt, which is less expensive than using equity</a:t>
            </a:r>
          </a:p>
          <a:p>
            <a:pPr lvl="2"/>
            <a:r>
              <a:rPr lang="en-US" dirty="0"/>
              <a:t>Due to the deductible nature of interest paid by firm</a:t>
            </a:r>
          </a:p>
        </p:txBody>
      </p:sp>
      <p:sp>
        <p:nvSpPr>
          <p:cNvPr id="4" name="TextBox 3"/>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5" name="Title 1"/>
          <p:cNvSpPr>
            <a:spLocks noGrp="1"/>
          </p:cNvSpPr>
          <p:nvPr>
            <p:ph type="title"/>
          </p:nvPr>
        </p:nvSpPr>
        <p:spPr/>
        <p:txBody>
          <a:bodyPr/>
          <a:lstStyle/>
          <a:p>
            <a:r>
              <a:rPr lang="en-US" dirty="0"/>
              <a:t>Statement of Cash Flows</a:t>
            </a:r>
          </a:p>
        </p:txBody>
      </p:sp>
      <p:sp>
        <p:nvSpPr>
          <p:cNvPr id="43009" name="Content Placeholder 2"/>
          <p:cNvSpPr>
            <a:spLocks noGrp="1"/>
          </p:cNvSpPr>
          <p:nvPr>
            <p:ph idx="1"/>
          </p:nvPr>
        </p:nvSpPr>
        <p:spPr/>
        <p:txBody>
          <a:bodyPr>
            <a:normAutofit fontScale="92500" lnSpcReduction="20000"/>
          </a:bodyPr>
          <a:lstStyle/>
          <a:p>
            <a:r>
              <a:rPr lang="en-US" dirty="0"/>
              <a:t>The </a:t>
            </a:r>
            <a:r>
              <a:rPr lang="en-US" b="1" dirty="0"/>
              <a:t>statement of cash flows </a:t>
            </a:r>
            <a:r>
              <a:rPr lang="en-US" dirty="0"/>
              <a:t>is a financial statement that shows firm’s cash flows over given period of time</a:t>
            </a:r>
          </a:p>
          <a:p>
            <a:pPr lvl="1"/>
            <a:r>
              <a:rPr lang="en-US" dirty="0"/>
              <a:t>Reports the amounts of cash the firm has generated and distributed during a particular time period</a:t>
            </a:r>
          </a:p>
          <a:p>
            <a:r>
              <a:rPr lang="en-US" dirty="0"/>
              <a:t>Bottom line on the statement of cash flows reflects difference between cash sources and uses</a:t>
            </a:r>
          </a:p>
          <a:p>
            <a:pPr lvl="1"/>
            <a:r>
              <a:rPr lang="en-US" dirty="0"/>
              <a:t>Equal to the change in cash and marketable securities on the firm’s balance sheet over a period of time</a:t>
            </a:r>
          </a:p>
          <a:p>
            <a:pPr marL="274320" lvl="1" indent="0">
              <a:buNone/>
            </a:pPr>
            <a:endParaRPr lang="en-US" dirty="0"/>
          </a:p>
        </p:txBody>
      </p:sp>
      <p:sp>
        <p:nvSpPr>
          <p:cNvPr id="4" name="TextBox 3"/>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05562D-51BD-431B-B466-6AC91CDAF454}"/>
              </a:ext>
            </a:extLst>
          </p:cNvPr>
          <p:cNvSpPr>
            <a:spLocks noGrp="1"/>
          </p:cNvSpPr>
          <p:nvPr>
            <p:ph type="title"/>
          </p:nvPr>
        </p:nvSpPr>
        <p:spPr/>
        <p:txBody>
          <a:bodyPr/>
          <a:lstStyle/>
          <a:p>
            <a:r>
              <a:rPr lang="en-US" dirty="0"/>
              <a:t>GAAP Accounting Principles</a:t>
            </a:r>
          </a:p>
        </p:txBody>
      </p:sp>
      <p:sp>
        <p:nvSpPr>
          <p:cNvPr id="3" name="Content Placeholder 2">
            <a:extLst>
              <a:ext uri="{FF2B5EF4-FFF2-40B4-BE49-F238E27FC236}">
                <a16:creationId xmlns:a16="http://schemas.microsoft.com/office/drawing/2014/main" id="{5AAEECEF-CF64-42C5-94E3-3550D2770516}"/>
              </a:ext>
            </a:extLst>
          </p:cNvPr>
          <p:cNvSpPr>
            <a:spLocks noGrp="1"/>
          </p:cNvSpPr>
          <p:nvPr>
            <p:ph idx="1"/>
          </p:nvPr>
        </p:nvSpPr>
        <p:spPr/>
        <p:txBody>
          <a:bodyPr/>
          <a:lstStyle/>
          <a:p>
            <a:r>
              <a:rPr lang="en-US" dirty="0"/>
              <a:t>Company accountants use GAAP principles to prepare firm income statements</a:t>
            </a:r>
          </a:p>
          <a:p>
            <a:pPr lvl="1"/>
            <a:r>
              <a:rPr lang="en-US" dirty="0"/>
              <a:t>Revenue recognition and actual cash outflows incurred with production may occur at a different time than GAAP principles allow</a:t>
            </a:r>
          </a:p>
          <a:p>
            <a:pPr lvl="1"/>
            <a:r>
              <a:rPr lang="en-US" dirty="0"/>
              <a:t>GAAP principles</a:t>
            </a:r>
          </a:p>
          <a:p>
            <a:pPr lvl="2"/>
            <a:r>
              <a:rPr lang="en-US" dirty="0"/>
              <a:t>Revenue recognized at the time of sale</a:t>
            </a:r>
          </a:p>
          <a:p>
            <a:pPr lvl="2"/>
            <a:r>
              <a:rPr lang="en-US" dirty="0"/>
              <a:t>Production and other expenses shown on the income statement as the sales of those goods take place</a:t>
            </a:r>
          </a:p>
          <a:p>
            <a:pPr lvl="1"/>
            <a:endParaRPr lang="en-US" dirty="0"/>
          </a:p>
          <a:p>
            <a:pPr marL="0" indent="0">
              <a:buNone/>
            </a:pPr>
            <a:endParaRPr lang="en-US" dirty="0"/>
          </a:p>
          <a:p>
            <a:pPr lvl="1"/>
            <a:endParaRPr lang="en-US" dirty="0"/>
          </a:p>
        </p:txBody>
      </p:sp>
      <p:sp>
        <p:nvSpPr>
          <p:cNvPr id="4" name="TextBox 3"/>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extLst>
      <p:ext uri="{BB962C8B-B14F-4D97-AF65-F5344CB8AC3E}">
        <p14:creationId xmlns:p14="http://schemas.microsoft.com/office/powerpoint/2010/main" val="31307324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p:txBody>
          <a:bodyPr/>
          <a:lstStyle/>
          <a:p>
            <a:r>
              <a:rPr lang="en-US" dirty="0"/>
              <a:t>Sources and Uses of Cash</a:t>
            </a:r>
          </a:p>
        </p:txBody>
      </p:sp>
      <p:sp>
        <p:nvSpPr>
          <p:cNvPr id="45058" name="Content Placeholder 2"/>
          <p:cNvSpPr>
            <a:spLocks noGrp="1"/>
          </p:cNvSpPr>
          <p:nvPr>
            <p:ph idx="1"/>
          </p:nvPr>
        </p:nvSpPr>
        <p:spPr/>
        <p:txBody>
          <a:bodyPr/>
          <a:lstStyle/>
          <a:p>
            <a:r>
              <a:rPr lang="en-US" dirty="0"/>
              <a:t>An activity that increases cash is a </a:t>
            </a:r>
            <a:r>
              <a:rPr lang="en-US" i="1" dirty="0"/>
              <a:t>cash source</a:t>
            </a:r>
          </a:p>
          <a:p>
            <a:pPr lvl="1"/>
            <a:r>
              <a:rPr lang="en-US" dirty="0"/>
              <a:t>Increasing liabilities (or equity)</a:t>
            </a:r>
          </a:p>
          <a:p>
            <a:pPr lvl="1"/>
            <a:r>
              <a:rPr lang="en-US" dirty="0"/>
              <a:t>Decreasing noncash assets</a:t>
            </a:r>
          </a:p>
          <a:p>
            <a:r>
              <a:rPr lang="en-US" dirty="0"/>
              <a:t>An activity that decreases cash is a </a:t>
            </a:r>
            <a:r>
              <a:rPr lang="en-US" i="1" dirty="0"/>
              <a:t>cash use</a:t>
            </a:r>
          </a:p>
          <a:p>
            <a:pPr lvl="1"/>
            <a:r>
              <a:rPr lang="en-US" dirty="0"/>
              <a:t>Decreasing liabilities (or equity)</a:t>
            </a:r>
          </a:p>
          <a:p>
            <a:pPr lvl="1"/>
            <a:r>
              <a:rPr lang="en-US" dirty="0"/>
              <a:t>Increasing noncash assets </a:t>
            </a:r>
          </a:p>
        </p:txBody>
      </p:sp>
      <p:sp>
        <p:nvSpPr>
          <p:cNvPr id="4" name="TextBox 3"/>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1"/>
          <p:cNvSpPr>
            <a:spLocks noGrp="1"/>
          </p:cNvSpPr>
          <p:nvPr>
            <p:ph type="title"/>
          </p:nvPr>
        </p:nvSpPr>
        <p:spPr/>
        <p:txBody>
          <a:bodyPr>
            <a:normAutofit fontScale="90000"/>
          </a:bodyPr>
          <a:lstStyle/>
          <a:p>
            <a:r>
              <a:rPr lang="en-US" dirty="0"/>
              <a:t>Sources and Uses of Cash (continued)</a:t>
            </a:r>
          </a:p>
        </p:txBody>
      </p:sp>
      <p:sp>
        <p:nvSpPr>
          <p:cNvPr id="46082" name="Content Placeholder 2"/>
          <p:cNvSpPr>
            <a:spLocks noGrp="1"/>
          </p:cNvSpPr>
          <p:nvPr>
            <p:ph idx="1"/>
          </p:nvPr>
        </p:nvSpPr>
        <p:spPr/>
        <p:txBody>
          <a:bodyPr/>
          <a:lstStyle/>
          <a:p>
            <a:r>
              <a:rPr lang="en-US" dirty="0"/>
              <a:t>Four categories are used to separate cash flows on the statement of cash flows:</a:t>
            </a:r>
          </a:p>
          <a:p>
            <a:pPr marL="788670" lvl="1" indent="-514350">
              <a:buFont typeface="+mj-lt"/>
              <a:buAutoNum type="arabicPeriod"/>
            </a:pPr>
            <a:r>
              <a:rPr lang="en-US" dirty="0"/>
              <a:t>Cash flows from operating activities</a:t>
            </a:r>
          </a:p>
          <a:p>
            <a:pPr marL="788670" lvl="1" indent="-514350">
              <a:buFont typeface="+mj-lt"/>
              <a:buAutoNum type="arabicPeriod"/>
            </a:pPr>
            <a:r>
              <a:rPr lang="en-US" dirty="0"/>
              <a:t>Cash flows from investing activities</a:t>
            </a:r>
          </a:p>
          <a:p>
            <a:pPr marL="788670" lvl="1" indent="-514350">
              <a:buFont typeface="+mj-lt"/>
              <a:buAutoNum type="arabicPeriod"/>
            </a:pPr>
            <a:r>
              <a:rPr lang="en-US" dirty="0"/>
              <a:t>Cash flows from financing activities</a:t>
            </a:r>
          </a:p>
          <a:p>
            <a:pPr marL="788670" lvl="1" indent="-514350">
              <a:buFont typeface="+mj-lt"/>
              <a:buAutoNum type="arabicPeriod"/>
            </a:pPr>
            <a:r>
              <a:rPr lang="en-US" dirty="0"/>
              <a:t>Net change in cash and marketable securities</a:t>
            </a:r>
          </a:p>
        </p:txBody>
      </p:sp>
      <p:sp>
        <p:nvSpPr>
          <p:cNvPr id="4" name="TextBox 3"/>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err="1"/>
              <a:t>DPH</a:t>
            </a:r>
            <a:r>
              <a:rPr lang="en-US" dirty="0"/>
              <a:t> Tree Farm Statement of Cash Flows</a:t>
            </a:r>
          </a:p>
        </p:txBody>
      </p:sp>
      <p:pic>
        <p:nvPicPr>
          <p:cNvPr id="5" name="Content Placeholder 4">
            <a:extLst>
              <a:ext uri="{FF2B5EF4-FFF2-40B4-BE49-F238E27FC236}">
                <a16:creationId xmlns:a16="http://schemas.microsoft.com/office/drawing/2014/main" id="{72129024-7565-49FB-80C0-9CCF6FCE6E5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03571" y="1295400"/>
            <a:ext cx="5908284" cy="4876800"/>
          </a:xfrm>
        </p:spPr>
      </p:pic>
      <p:sp>
        <p:nvSpPr>
          <p:cNvPr id="4" name="TextBox 3"/>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extLst>
      <p:ext uri="{BB962C8B-B14F-4D97-AF65-F5344CB8AC3E}">
        <p14:creationId xmlns:p14="http://schemas.microsoft.com/office/powerpoint/2010/main" val="7797999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9" name="Title 9"/>
          <p:cNvSpPr>
            <a:spLocks noGrp="1"/>
          </p:cNvSpPr>
          <p:nvPr>
            <p:ph type="title"/>
          </p:nvPr>
        </p:nvSpPr>
        <p:spPr/>
        <p:txBody>
          <a:bodyPr/>
          <a:lstStyle/>
          <a:p>
            <a:r>
              <a:rPr lang="en-US" dirty="0"/>
              <a:t>Cash Flows from Operations</a:t>
            </a:r>
          </a:p>
        </p:txBody>
      </p:sp>
      <p:sp>
        <p:nvSpPr>
          <p:cNvPr id="49158" name="Content Placeholder 2"/>
          <p:cNvSpPr>
            <a:spLocks noGrp="1"/>
          </p:cNvSpPr>
          <p:nvPr>
            <p:ph idx="1"/>
          </p:nvPr>
        </p:nvSpPr>
        <p:spPr/>
        <p:txBody>
          <a:bodyPr/>
          <a:lstStyle/>
          <a:p>
            <a:r>
              <a:rPr lang="en-US" dirty="0"/>
              <a:t>Cash flows that are the direct result of the production and sale of the firm’s products are </a:t>
            </a:r>
            <a:r>
              <a:rPr lang="en-US" b="1" dirty="0"/>
              <a:t>cash flows from operations</a:t>
            </a:r>
            <a:r>
              <a:rPr lang="en-US" dirty="0"/>
              <a:t>, and include:</a:t>
            </a:r>
            <a:endParaRPr lang="en-US" b="1" dirty="0"/>
          </a:p>
          <a:p>
            <a:pPr lvl="1"/>
            <a:r>
              <a:rPr lang="en-US" dirty="0"/>
              <a:t>Net income (adding back depreciation)</a:t>
            </a:r>
          </a:p>
          <a:p>
            <a:pPr lvl="1"/>
            <a:r>
              <a:rPr lang="en-US" dirty="0"/>
              <a:t>Change in working capital accounts other than cash and operations-related short-term debt</a:t>
            </a:r>
          </a:p>
          <a:p>
            <a:r>
              <a:rPr lang="en-US" dirty="0"/>
              <a:t>Positive cash flows from operations is what gives the firm value</a:t>
            </a:r>
          </a:p>
        </p:txBody>
      </p:sp>
      <p:sp>
        <p:nvSpPr>
          <p:cNvPr id="4" name="TextBox 3"/>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1" name="Title 1"/>
          <p:cNvSpPr>
            <a:spLocks noGrp="1"/>
          </p:cNvSpPr>
          <p:nvPr>
            <p:ph type="title"/>
          </p:nvPr>
        </p:nvSpPr>
        <p:spPr/>
        <p:txBody>
          <a:bodyPr/>
          <a:lstStyle/>
          <a:p>
            <a:r>
              <a:rPr lang="en-US" dirty="0"/>
              <a:t>Introduction (continued)</a:t>
            </a:r>
          </a:p>
        </p:txBody>
      </p:sp>
      <p:sp>
        <p:nvSpPr>
          <p:cNvPr id="16385" name="Content Placeholder 2"/>
          <p:cNvSpPr>
            <a:spLocks noGrp="1"/>
          </p:cNvSpPr>
          <p:nvPr>
            <p:ph idx="1"/>
          </p:nvPr>
        </p:nvSpPr>
        <p:spPr/>
        <p:txBody>
          <a:bodyPr/>
          <a:lstStyle/>
          <a:p>
            <a:r>
              <a:rPr lang="en-US" dirty="0"/>
              <a:t>Reports are used by accountants as a picture of past financial performance</a:t>
            </a:r>
          </a:p>
          <a:p>
            <a:r>
              <a:rPr lang="en-US" dirty="0"/>
              <a:t>Finance professionals use financial statements to draw inferences about the future</a:t>
            </a:r>
          </a:p>
        </p:txBody>
      </p:sp>
      <p:sp>
        <p:nvSpPr>
          <p:cNvPr id="4" name="TextBox 3"/>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p:cNvSpPr>
            <a:spLocks noGrp="1"/>
          </p:cNvSpPr>
          <p:nvPr>
            <p:ph type="title"/>
          </p:nvPr>
        </p:nvSpPr>
        <p:spPr/>
        <p:txBody>
          <a:bodyPr/>
          <a:lstStyle/>
          <a:p>
            <a:r>
              <a:rPr lang="en-US" dirty="0"/>
              <a:t>Cash Flows from Investing Activities</a:t>
            </a:r>
          </a:p>
        </p:txBody>
      </p:sp>
      <p:sp>
        <p:nvSpPr>
          <p:cNvPr id="50178" name="Content Placeholder 2"/>
          <p:cNvSpPr>
            <a:spLocks noGrp="1"/>
          </p:cNvSpPr>
          <p:nvPr>
            <p:ph idx="1"/>
          </p:nvPr>
        </p:nvSpPr>
        <p:spPr/>
        <p:txBody>
          <a:bodyPr/>
          <a:lstStyle/>
          <a:p>
            <a:r>
              <a:rPr lang="en-US" dirty="0"/>
              <a:t>Cash flows associated with the purchase or sale of fixed or other long-term assets are </a:t>
            </a:r>
            <a:r>
              <a:rPr lang="en-US" b="1" dirty="0"/>
              <a:t>cash flows from investing activities</a:t>
            </a:r>
          </a:p>
          <a:p>
            <a:pPr lvl="1"/>
            <a:r>
              <a:rPr lang="en-US" dirty="0"/>
              <a:t>Shows inflows and outflows from changes in long-term investing activities</a:t>
            </a:r>
          </a:p>
        </p:txBody>
      </p:sp>
      <p:sp>
        <p:nvSpPr>
          <p:cNvPr id="4" name="TextBox 3"/>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1"/>
          <p:cNvSpPr>
            <a:spLocks noGrp="1"/>
          </p:cNvSpPr>
          <p:nvPr>
            <p:ph type="title"/>
          </p:nvPr>
        </p:nvSpPr>
        <p:spPr/>
        <p:txBody>
          <a:bodyPr/>
          <a:lstStyle/>
          <a:p>
            <a:r>
              <a:rPr lang="en-US" dirty="0"/>
              <a:t>Cash Flows from Financing Activities</a:t>
            </a:r>
          </a:p>
        </p:txBody>
      </p:sp>
      <p:sp>
        <p:nvSpPr>
          <p:cNvPr id="51202" name="Content Placeholder 2"/>
          <p:cNvSpPr>
            <a:spLocks noGrp="1"/>
          </p:cNvSpPr>
          <p:nvPr>
            <p:ph idx="1"/>
          </p:nvPr>
        </p:nvSpPr>
        <p:spPr/>
        <p:txBody>
          <a:bodyPr/>
          <a:lstStyle/>
          <a:p>
            <a:r>
              <a:rPr lang="en-US" b="1" dirty="0"/>
              <a:t>Cash flows from financing activities </a:t>
            </a:r>
            <a:r>
              <a:rPr lang="en-US" dirty="0"/>
              <a:t>result from debt and equity financing transactions and include:</a:t>
            </a:r>
          </a:p>
          <a:p>
            <a:pPr lvl="1"/>
            <a:r>
              <a:rPr lang="en-US" dirty="0"/>
              <a:t>Issuing short-term debt</a:t>
            </a:r>
          </a:p>
          <a:p>
            <a:pPr lvl="1"/>
            <a:r>
              <a:rPr lang="en-US" dirty="0"/>
              <a:t>Issuing long-term debt</a:t>
            </a:r>
          </a:p>
          <a:p>
            <a:pPr lvl="1"/>
            <a:r>
              <a:rPr lang="en-US" dirty="0"/>
              <a:t>Issuing stock</a:t>
            </a:r>
          </a:p>
          <a:p>
            <a:pPr lvl="1"/>
            <a:r>
              <a:rPr lang="en-US" dirty="0"/>
              <a:t>Using cash to pay dividends</a:t>
            </a:r>
          </a:p>
          <a:p>
            <a:pPr lvl="1"/>
            <a:r>
              <a:rPr lang="en-US" dirty="0"/>
              <a:t>Using cash to pay off debt</a:t>
            </a:r>
          </a:p>
          <a:p>
            <a:pPr lvl="1"/>
            <a:r>
              <a:rPr lang="en-US" dirty="0"/>
              <a:t>Using cash to buy back stock</a:t>
            </a:r>
          </a:p>
        </p:txBody>
      </p:sp>
      <p:sp>
        <p:nvSpPr>
          <p:cNvPr id="4" name="TextBox 3"/>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31" name="Title 1"/>
          <p:cNvSpPr>
            <a:spLocks noGrp="1"/>
          </p:cNvSpPr>
          <p:nvPr>
            <p:ph type="title"/>
          </p:nvPr>
        </p:nvSpPr>
        <p:spPr/>
        <p:txBody>
          <a:bodyPr>
            <a:normAutofit fontScale="90000"/>
          </a:bodyPr>
          <a:lstStyle/>
          <a:p>
            <a:r>
              <a:rPr lang="en-US" sz="4000" dirty="0"/>
              <a:t>Net Change in Cash and Marketable Securities</a:t>
            </a:r>
          </a:p>
        </p:txBody>
      </p:sp>
      <p:sp>
        <p:nvSpPr>
          <p:cNvPr id="3075" name="Content Placeholder 2"/>
          <p:cNvSpPr>
            <a:spLocks noGrp="1"/>
          </p:cNvSpPr>
          <p:nvPr>
            <p:ph idx="1"/>
          </p:nvPr>
        </p:nvSpPr>
        <p:spPr/>
        <p:txBody>
          <a:bodyPr/>
          <a:lstStyle/>
          <a:p>
            <a:r>
              <a:rPr lang="en-US" dirty="0"/>
              <a:t>The sum of the cash flows from operations, investing activities, and financing activities is the </a:t>
            </a:r>
            <a:r>
              <a:rPr lang="en-US" b="1" dirty="0"/>
              <a:t>net change in cash and marketable securities</a:t>
            </a:r>
            <a:r>
              <a:rPr lang="en-US" dirty="0"/>
              <a:t> (i.e., the bottom line of the statement of cash flows)</a:t>
            </a:r>
            <a:endParaRPr lang="en-US" b="1" dirty="0"/>
          </a:p>
          <a:p>
            <a:pPr lvl="1"/>
            <a:r>
              <a:rPr lang="en-US" dirty="0"/>
              <a:t>Reconciles to the net change in cash and marketable securities account on the balance sheet over period of analysis</a:t>
            </a:r>
          </a:p>
          <a:p>
            <a:r>
              <a:rPr lang="en-US" dirty="0"/>
              <a:t>Positive bottom line indicates cash inflows exceeded cash outflows for the period</a:t>
            </a:r>
          </a:p>
        </p:txBody>
      </p:sp>
      <p:sp>
        <p:nvSpPr>
          <p:cNvPr id="4" name="TextBox 3"/>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9" name="Title 1"/>
          <p:cNvSpPr>
            <a:spLocks noGrp="1"/>
          </p:cNvSpPr>
          <p:nvPr>
            <p:ph type="title"/>
          </p:nvPr>
        </p:nvSpPr>
        <p:spPr/>
        <p:txBody>
          <a:bodyPr/>
          <a:lstStyle/>
          <a:p>
            <a:r>
              <a:rPr lang="en-US" dirty="0"/>
              <a:t>Free Cash Flow </a:t>
            </a:r>
          </a:p>
        </p:txBody>
      </p:sp>
      <p:sp>
        <p:nvSpPr>
          <p:cNvPr id="54273" name="Content Placeholder 2"/>
          <p:cNvSpPr>
            <a:spLocks noGrp="1"/>
          </p:cNvSpPr>
          <p:nvPr>
            <p:ph idx="1"/>
          </p:nvPr>
        </p:nvSpPr>
        <p:spPr/>
        <p:txBody>
          <a:bodyPr/>
          <a:lstStyle/>
          <a:p>
            <a:r>
              <a:rPr lang="en-US" b="1" dirty="0"/>
              <a:t>Free cash flows </a:t>
            </a:r>
            <a:r>
              <a:rPr lang="en-US" dirty="0"/>
              <a:t>is the cash actually available for distribution to the investors in the firm after the investments that are necessary to sustain the firm’s ongoing operations are made</a:t>
            </a:r>
          </a:p>
        </p:txBody>
      </p:sp>
      <p:sp>
        <p:nvSpPr>
          <p:cNvPr id="4" name="TextBox 3"/>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EEEA5-9F10-4A9E-8CC4-A2D50F6D1195}"/>
              </a:ext>
            </a:extLst>
          </p:cNvPr>
          <p:cNvSpPr>
            <a:spLocks noGrp="1"/>
          </p:cNvSpPr>
          <p:nvPr>
            <p:ph type="title"/>
          </p:nvPr>
        </p:nvSpPr>
        <p:spPr/>
        <p:txBody>
          <a:bodyPr/>
          <a:lstStyle/>
          <a:p>
            <a:r>
              <a:rPr lang="en-US" dirty="0"/>
              <a:t>Free Cash Flow (continued)</a:t>
            </a:r>
          </a:p>
        </p:txBody>
      </p:sp>
      <p:sp>
        <p:nvSpPr>
          <p:cNvPr id="3" name="Content Placeholder 2">
            <a:extLst>
              <a:ext uri="{FF2B5EF4-FFF2-40B4-BE49-F238E27FC236}">
                <a16:creationId xmlns:a16="http://schemas.microsoft.com/office/drawing/2014/main" id="{8CEDCB1B-9E8B-496B-BB08-56BA33FBAA57}"/>
              </a:ext>
            </a:extLst>
          </p:cNvPr>
          <p:cNvSpPr>
            <a:spLocks noGrp="1"/>
          </p:cNvSpPr>
          <p:nvPr>
            <p:ph idx="1"/>
          </p:nvPr>
        </p:nvSpPr>
        <p:spPr/>
        <p:txBody>
          <a:bodyPr/>
          <a:lstStyle/>
          <a:p>
            <a:r>
              <a:rPr lang="en-US" dirty="0"/>
              <a:t>Firms generate operating cash flow (OCF) after they have paid necessary operating expenses and taxes</a:t>
            </a:r>
          </a:p>
          <a:p>
            <a:r>
              <a:rPr lang="en-US" b="1" dirty="0"/>
              <a:t>Net operating profit after taxes (NOPAT) </a:t>
            </a:r>
            <a:r>
              <a:rPr lang="en-US" dirty="0"/>
              <a:t>is the net profit a firm earns after taxes, but before any financing costs</a:t>
            </a:r>
          </a:p>
          <a:p>
            <a:r>
              <a:rPr lang="en-US" dirty="0"/>
              <a:t>Investment in operating capital (IOC) includes gross investments in fixed assets, current assets, and spontaneous current liabilities</a:t>
            </a:r>
          </a:p>
          <a:p>
            <a:endParaRPr lang="en-US" dirty="0"/>
          </a:p>
        </p:txBody>
      </p:sp>
      <p:sp>
        <p:nvSpPr>
          <p:cNvPr id="4" name="TextBox 3"/>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extLst>
      <p:ext uri="{BB962C8B-B14F-4D97-AF65-F5344CB8AC3E}">
        <p14:creationId xmlns:p14="http://schemas.microsoft.com/office/powerpoint/2010/main" val="31935446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3" name="Title 1"/>
          <p:cNvSpPr>
            <a:spLocks noGrp="1"/>
          </p:cNvSpPr>
          <p:nvPr>
            <p:ph type="title"/>
          </p:nvPr>
        </p:nvSpPr>
        <p:spPr/>
        <p:txBody>
          <a:bodyPr>
            <a:normAutofit/>
          </a:bodyPr>
          <a:lstStyle/>
          <a:p>
            <a:r>
              <a:rPr lang="en-US" dirty="0"/>
              <a:t>Free Cash Flow (concluded)</a:t>
            </a:r>
          </a:p>
        </p:txBody>
      </p:sp>
      <p:sp>
        <p:nvSpPr>
          <p:cNvPr id="55297" name="Content Placeholder 2"/>
          <p:cNvSpPr>
            <a:spLocks noGrp="1"/>
          </p:cNvSpPr>
          <p:nvPr>
            <p:ph idx="1"/>
          </p:nvPr>
        </p:nvSpPr>
        <p:spPr/>
        <p:txBody>
          <a:bodyPr/>
          <a:lstStyle/>
          <a:p>
            <a:r>
              <a:rPr lang="en-US" sz="3000" dirty="0"/>
              <a:t>Firms with positive free cash flow (FCF) have funds available for distribution to investors</a:t>
            </a:r>
          </a:p>
          <a:p>
            <a:r>
              <a:rPr lang="en-US" sz="3000" dirty="0"/>
              <a:t>Potential implications for firms with negative FCF</a:t>
            </a:r>
          </a:p>
          <a:p>
            <a:pPr lvl="1"/>
            <a:r>
              <a:rPr lang="en-US" sz="2600" dirty="0"/>
              <a:t>May be experiencing operating or managerial problems</a:t>
            </a:r>
          </a:p>
          <a:p>
            <a:pPr lvl="1"/>
            <a:r>
              <a:rPr lang="en-US" sz="2600" dirty="0"/>
              <a:t>May be investing heavily in operating capital to support growth</a:t>
            </a:r>
          </a:p>
          <a:p>
            <a:pPr lvl="2"/>
            <a:r>
              <a:rPr lang="en-US" sz="2200" dirty="0"/>
              <a:t>Note: </a:t>
            </a:r>
            <a:r>
              <a:rPr lang="en-US" sz="2200" dirty="0" err="1"/>
              <a:t>FCF</a:t>
            </a:r>
            <a:r>
              <a:rPr lang="en-US" sz="2200" dirty="0"/>
              <a:t> might be negative while </a:t>
            </a:r>
            <a:r>
              <a:rPr lang="en-US" sz="2200" dirty="0" err="1"/>
              <a:t>OCF</a:t>
            </a:r>
            <a:r>
              <a:rPr lang="en-US" sz="2200" dirty="0"/>
              <a:t> is positive</a:t>
            </a:r>
          </a:p>
        </p:txBody>
      </p:sp>
      <p:sp>
        <p:nvSpPr>
          <p:cNvPr id="4" name="TextBox 3"/>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1"/>
          <p:cNvSpPr>
            <a:spLocks noGrp="1"/>
          </p:cNvSpPr>
          <p:nvPr>
            <p:ph type="title"/>
          </p:nvPr>
        </p:nvSpPr>
        <p:spPr/>
        <p:txBody>
          <a:bodyPr/>
          <a:lstStyle/>
          <a:p>
            <a:r>
              <a:rPr lang="en-US" dirty="0"/>
              <a:t>Free Cash Flow Equation</a:t>
            </a:r>
          </a:p>
        </p:txBody>
      </p:sp>
      <p:pic>
        <p:nvPicPr>
          <p:cNvPr id="8" name="Picture 2"/>
          <p:cNvPicPr>
            <a:picLocks noGrp="1" noChangeAspect="1" noChangeArrowheads="1"/>
          </p:cNvPicPr>
          <p:nvPr>
            <p:ph idx="1"/>
          </p:nvPr>
        </p:nvPicPr>
        <p:blipFill>
          <a:blip r:embed="rId3" cstate="print"/>
          <a:stretch>
            <a:fillRect/>
          </a:stretch>
        </p:blipFill>
        <p:spPr bwMode="auto">
          <a:xfrm>
            <a:off x="448055" y="2286000"/>
            <a:ext cx="8231124" cy="1827276"/>
          </a:xfrm>
          <a:prstGeom prst="rect">
            <a:avLst/>
          </a:prstGeom>
          <a:noFill/>
          <a:ln w="9525">
            <a:noFill/>
            <a:miter lim="800000"/>
            <a:headEnd/>
            <a:tailEnd/>
          </a:ln>
          <a:effectLst/>
        </p:spPr>
      </p:pic>
      <p:sp>
        <p:nvSpPr>
          <p:cNvPr id="4" name="TextBox 3"/>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1"/>
          <p:cNvSpPr>
            <a:spLocks noGrp="1"/>
          </p:cNvSpPr>
          <p:nvPr>
            <p:ph type="title"/>
          </p:nvPr>
        </p:nvSpPr>
        <p:spPr/>
        <p:txBody>
          <a:bodyPr/>
          <a:lstStyle/>
          <a:p>
            <a:r>
              <a:rPr lang="en-US" dirty="0"/>
              <a:t>Statement of Retained Earnings</a:t>
            </a:r>
          </a:p>
        </p:txBody>
      </p:sp>
      <p:sp>
        <p:nvSpPr>
          <p:cNvPr id="3075" name="Content Placeholder 2"/>
          <p:cNvSpPr>
            <a:spLocks noGrp="1"/>
          </p:cNvSpPr>
          <p:nvPr>
            <p:ph idx="1"/>
          </p:nvPr>
        </p:nvSpPr>
        <p:spPr/>
        <p:txBody>
          <a:bodyPr/>
          <a:lstStyle/>
          <a:p>
            <a:r>
              <a:rPr lang="en-US" dirty="0"/>
              <a:t>The </a:t>
            </a:r>
            <a:r>
              <a:rPr lang="en-US" b="1" dirty="0"/>
              <a:t>statement of retained earnings </a:t>
            </a:r>
            <a:r>
              <a:rPr lang="en-US" dirty="0"/>
              <a:t>reconciles net income earned during a given period and any cash dividends paid with the change in retained earnings over the period </a:t>
            </a:r>
          </a:p>
          <a:p>
            <a:pPr lvl="1"/>
            <a:r>
              <a:rPr lang="en-US" dirty="0"/>
              <a:t>Advantages of reinvesting</a:t>
            </a:r>
          </a:p>
          <a:p>
            <a:pPr lvl="2"/>
            <a:r>
              <a:rPr lang="en-US" dirty="0"/>
              <a:t>Less expensive than raising capital from outside sources (equity markets)</a:t>
            </a:r>
          </a:p>
          <a:p>
            <a:pPr lvl="2"/>
            <a:r>
              <a:rPr lang="en-US" dirty="0"/>
              <a:t>Allows the firm to grow by providing additional funds that can be spent on plant and equipment</a:t>
            </a:r>
          </a:p>
        </p:txBody>
      </p:sp>
      <p:sp>
        <p:nvSpPr>
          <p:cNvPr id="4" name="TextBox 3"/>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1"/>
          <p:cNvSpPr>
            <a:spLocks noGrp="1"/>
          </p:cNvSpPr>
          <p:nvPr>
            <p:ph type="title"/>
          </p:nvPr>
        </p:nvSpPr>
        <p:spPr/>
        <p:txBody>
          <a:bodyPr>
            <a:normAutofit/>
          </a:bodyPr>
          <a:lstStyle/>
          <a:p>
            <a:r>
              <a:rPr lang="en-US" sz="3600" dirty="0"/>
              <a:t>Cautions in Interpreting Financial Statements</a:t>
            </a:r>
          </a:p>
        </p:txBody>
      </p:sp>
      <p:sp>
        <p:nvSpPr>
          <p:cNvPr id="58375" name="Content Placeholder 2"/>
          <p:cNvSpPr>
            <a:spLocks noGrp="1"/>
          </p:cNvSpPr>
          <p:nvPr>
            <p:ph idx="1"/>
          </p:nvPr>
        </p:nvSpPr>
        <p:spPr/>
        <p:txBody>
          <a:bodyPr>
            <a:normAutofit fontScale="92500" lnSpcReduction="10000"/>
          </a:bodyPr>
          <a:lstStyle/>
          <a:p>
            <a:r>
              <a:rPr lang="en-US" dirty="0"/>
              <a:t>GAAP standards required for financial statements</a:t>
            </a:r>
          </a:p>
          <a:p>
            <a:r>
              <a:rPr lang="en-US" dirty="0"/>
              <a:t>Firms can use </a:t>
            </a:r>
            <a:r>
              <a:rPr lang="en-US" b="1" dirty="0"/>
              <a:t>earnings management </a:t>
            </a:r>
            <a:r>
              <a:rPr lang="en-US" dirty="0"/>
              <a:t>with GAAP accounting rules </a:t>
            </a:r>
          </a:p>
          <a:p>
            <a:pPr lvl="1"/>
            <a:r>
              <a:rPr lang="en-US" dirty="0"/>
              <a:t>Firms may wish to smooth earnings</a:t>
            </a:r>
          </a:p>
          <a:p>
            <a:pPr lvl="1"/>
            <a:r>
              <a:rPr lang="en-US" dirty="0"/>
              <a:t>Firms utilize different depreciation methods, making comparison across firms difficult</a:t>
            </a:r>
          </a:p>
          <a:p>
            <a:r>
              <a:rPr lang="en-US" dirty="0"/>
              <a:t>Sarbanes-Oxley Act passed in 2002 </a:t>
            </a:r>
          </a:p>
          <a:p>
            <a:pPr lvl="1"/>
            <a:r>
              <a:rPr lang="en-US" dirty="0"/>
              <a:t>Aims to prevent deceptive accounting and management practices</a:t>
            </a:r>
          </a:p>
        </p:txBody>
      </p:sp>
      <p:sp>
        <p:nvSpPr>
          <p:cNvPr id="4" name="TextBox 3"/>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lstStyle/>
          <a:p>
            <a:r>
              <a:rPr lang="en-US" dirty="0"/>
              <a:t>Balance Sheet</a:t>
            </a:r>
          </a:p>
        </p:txBody>
      </p:sp>
      <p:sp>
        <p:nvSpPr>
          <p:cNvPr id="17410" name="Content Placeholder 2"/>
          <p:cNvSpPr>
            <a:spLocks noGrp="1"/>
          </p:cNvSpPr>
          <p:nvPr>
            <p:ph idx="1"/>
          </p:nvPr>
        </p:nvSpPr>
        <p:spPr/>
        <p:txBody>
          <a:bodyPr/>
          <a:lstStyle/>
          <a:p>
            <a:r>
              <a:rPr lang="en-US" dirty="0"/>
              <a:t>The </a:t>
            </a:r>
            <a:r>
              <a:rPr lang="en-US" b="1" dirty="0"/>
              <a:t>balance sheet </a:t>
            </a:r>
            <a:r>
              <a:rPr lang="en-US" dirty="0"/>
              <a:t>reports firm’s assets, liabilities and equity at a point in time</a:t>
            </a:r>
          </a:p>
          <a:p>
            <a:pPr marL="0" indent="0" algn="ctr">
              <a:buNone/>
            </a:pPr>
            <a:r>
              <a:rPr lang="en-US" i="1" dirty="0"/>
              <a:t>Assets = Liabilities + Equity</a:t>
            </a:r>
            <a:endParaRPr lang="en-US" dirty="0"/>
          </a:p>
          <a:p>
            <a:r>
              <a:rPr lang="en-US" dirty="0"/>
              <a:t>Assets of firm appear on left side </a:t>
            </a:r>
          </a:p>
          <a:p>
            <a:r>
              <a:rPr lang="en-US" dirty="0"/>
              <a:t>Liabilities and equity appear on right side </a:t>
            </a:r>
          </a:p>
          <a:p>
            <a:pPr lvl="1"/>
            <a:r>
              <a:rPr lang="en-US" dirty="0"/>
              <a:t>Both assets and liabilities are listed in decreasing order of </a:t>
            </a:r>
            <a:r>
              <a:rPr lang="en-US" b="1" dirty="0"/>
              <a:t>liquidity</a:t>
            </a:r>
            <a:r>
              <a:rPr lang="en-US" dirty="0"/>
              <a:t>, that is, the time and effort needed to convert the accounts to cash</a:t>
            </a:r>
          </a:p>
          <a:p>
            <a:pPr lvl="2"/>
            <a:r>
              <a:rPr lang="en-US" dirty="0"/>
              <a:t>Equity never matures, and therefore appears last</a:t>
            </a:r>
          </a:p>
        </p:txBody>
      </p:sp>
      <p:sp>
        <p:nvSpPr>
          <p:cNvPr id="4" name="TextBox 3"/>
          <p:cNvSpPr txBox="1"/>
          <p:nvPr/>
        </p:nvSpPr>
        <p:spPr>
          <a:xfrm>
            <a:off x="228600" y="6599957"/>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p:cNvSpPr>
            <a:spLocks noGrp="1"/>
          </p:cNvSpPr>
          <p:nvPr>
            <p:ph type="title"/>
          </p:nvPr>
        </p:nvSpPr>
        <p:spPr/>
        <p:txBody>
          <a:bodyPr/>
          <a:lstStyle/>
          <a:p>
            <a:r>
              <a:rPr lang="en-US" dirty="0"/>
              <a:t>Table 2.1 - Balance Sheet for DPH</a:t>
            </a:r>
          </a:p>
        </p:txBody>
      </p:sp>
      <p:pic>
        <p:nvPicPr>
          <p:cNvPr id="5" name="Content Placeholder 4">
            <a:extLst>
              <a:ext uri="{FF2B5EF4-FFF2-40B4-BE49-F238E27FC236}">
                <a16:creationId xmlns:a16="http://schemas.microsoft.com/office/drawing/2014/main" id="{06954B87-2CCF-4CA7-809B-F3CF6E80D35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42913" y="1686636"/>
            <a:ext cx="8229600" cy="4094328"/>
          </a:xfrm>
        </p:spPr>
      </p:pic>
      <p:sp>
        <p:nvSpPr>
          <p:cNvPr id="4" name="TextBox 3"/>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extLst>
      <p:ext uri="{BB962C8B-B14F-4D97-AF65-F5344CB8AC3E}">
        <p14:creationId xmlns:p14="http://schemas.microsoft.com/office/powerpoint/2010/main" val="10733060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US" dirty="0"/>
              <a:t>Assets</a:t>
            </a:r>
          </a:p>
        </p:txBody>
      </p:sp>
      <p:sp>
        <p:nvSpPr>
          <p:cNvPr id="19458" name="Content Placeholder 2"/>
          <p:cNvSpPr>
            <a:spLocks noGrp="1"/>
          </p:cNvSpPr>
          <p:nvPr>
            <p:ph idx="1"/>
          </p:nvPr>
        </p:nvSpPr>
        <p:spPr>
          <a:xfrm>
            <a:off x="443625" y="1295400"/>
            <a:ext cx="8229600" cy="5257800"/>
          </a:xfrm>
        </p:spPr>
        <p:txBody>
          <a:bodyPr>
            <a:noAutofit/>
          </a:bodyPr>
          <a:lstStyle/>
          <a:p>
            <a:pPr>
              <a:spcBef>
                <a:spcPts val="600"/>
              </a:spcBef>
              <a:spcAft>
                <a:spcPts val="600"/>
              </a:spcAft>
            </a:pPr>
            <a:r>
              <a:rPr lang="en-US" b="1" dirty="0"/>
              <a:t>Current assets </a:t>
            </a:r>
            <a:r>
              <a:rPr lang="en-US" dirty="0"/>
              <a:t>normally convert to cash within one year</a:t>
            </a:r>
          </a:p>
          <a:p>
            <a:pPr lvl="2">
              <a:spcBef>
                <a:spcPts val="600"/>
              </a:spcBef>
              <a:spcAft>
                <a:spcPts val="600"/>
              </a:spcAft>
            </a:pPr>
            <a:r>
              <a:rPr lang="en-US" dirty="0"/>
              <a:t>E.g., cash and marketable securities, accounts receivable, and inventory</a:t>
            </a:r>
          </a:p>
          <a:p>
            <a:r>
              <a:rPr lang="en-US" b="1" dirty="0"/>
              <a:t>Fixed assets </a:t>
            </a:r>
            <a:r>
              <a:rPr lang="en-US" dirty="0"/>
              <a:t>have a useful life exceeding one year</a:t>
            </a:r>
          </a:p>
          <a:p>
            <a:pPr lvl="2"/>
            <a:r>
              <a:rPr lang="en-US" dirty="0"/>
              <a:t>Physical (tangible) assets </a:t>
            </a:r>
          </a:p>
          <a:p>
            <a:pPr lvl="3"/>
            <a:r>
              <a:rPr lang="en-US" dirty="0"/>
              <a:t>E.g., net plant and equipment</a:t>
            </a:r>
          </a:p>
          <a:p>
            <a:pPr lvl="2"/>
            <a:r>
              <a:rPr lang="en-US" dirty="0"/>
              <a:t>Less tangible, long-term assets</a:t>
            </a:r>
          </a:p>
          <a:p>
            <a:pPr lvl="3"/>
            <a:r>
              <a:rPr lang="en-US" dirty="0"/>
              <a:t>E.g., patents and trademarks</a:t>
            </a:r>
          </a:p>
          <a:p>
            <a:pPr marL="274320" lvl="1" indent="0">
              <a:buNone/>
            </a:pPr>
            <a:endParaRPr lang="en-US" dirty="0"/>
          </a:p>
        </p:txBody>
      </p:sp>
      <p:sp>
        <p:nvSpPr>
          <p:cNvPr id="4" name="TextBox 3"/>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p:txBody>
          <a:bodyPr/>
          <a:lstStyle/>
          <a:p>
            <a:r>
              <a:rPr lang="en-US" dirty="0"/>
              <a:t>Liabilities</a:t>
            </a:r>
          </a:p>
        </p:txBody>
      </p:sp>
      <p:sp>
        <p:nvSpPr>
          <p:cNvPr id="21506" name="Content Placeholder 2"/>
          <p:cNvSpPr>
            <a:spLocks noGrp="1"/>
          </p:cNvSpPr>
          <p:nvPr>
            <p:ph idx="1"/>
          </p:nvPr>
        </p:nvSpPr>
        <p:spPr/>
        <p:txBody>
          <a:bodyPr/>
          <a:lstStyle/>
          <a:p>
            <a:r>
              <a:rPr lang="en-US" b="1" dirty="0"/>
              <a:t>Liabilities</a:t>
            </a:r>
            <a:r>
              <a:rPr lang="en-US" dirty="0"/>
              <a:t> are funds provided to the firm by lenders </a:t>
            </a:r>
          </a:p>
          <a:p>
            <a:pPr lvl="1"/>
            <a:r>
              <a:rPr lang="en-US" b="1" dirty="0"/>
              <a:t>Current liabilities </a:t>
            </a:r>
            <a:r>
              <a:rPr lang="en-US" dirty="0"/>
              <a:t>constitute the firm’s obligations due within one year</a:t>
            </a:r>
          </a:p>
          <a:p>
            <a:pPr lvl="3"/>
            <a:r>
              <a:rPr lang="en-US" dirty="0"/>
              <a:t>E.g., accrued wages and taxes, accounts payable, and notes payable</a:t>
            </a:r>
          </a:p>
          <a:p>
            <a:pPr lvl="1"/>
            <a:r>
              <a:rPr lang="en-US" b="1" dirty="0"/>
              <a:t>Long-term debt </a:t>
            </a:r>
            <a:r>
              <a:rPr lang="en-US" dirty="0"/>
              <a:t>include those obligations with maturities of more than one year</a:t>
            </a:r>
          </a:p>
          <a:p>
            <a:pPr lvl="2"/>
            <a:r>
              <a:rPr lang="en-US" dirty="0"/>
              <a:t>E.g., long-term loans and bonds with maturities greater than one year</a:t>
            </a:r>
          </a:p>
        </p:txBody>
      </p:sp>
      <p:sp>
        <p:nvSpPr>
          <p:cNvPr id="4" name="TextBox 3"/>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p:txBody>
          <a:bodyPr/>
          <a:lstStyle/>
          <a:p>
            <a:r>
              <a:rPr lang="en-US" dirty="0"/>
              <a:t>Stockholders’ Equity</a:t>
            </a:r>
          </a:p>
        </p:txBody>
      </p:sp>
      <p:sp>
        <p:nvSpPr>
          <p:cNvPr id="22530" name="Content Placeholder 2"/>
          <p:cNvSpPr>
            <a:spLocks noGrp="1"/>
          </p:cNvSpPr>
          <p:nvPr>
            <p:ph idx="1"/>
          </p:nvPr>
        </p:nvSpPr>
        <p:spPr>
          <a:xfrm>
            <a:off x="443625" y="1295400"/>
            <a:ext cx="8229600" cy="5105400"/>
          </a:xfrm>
        </p:spPr>
        <p:txBody>
          <a:bodyPr>
            <a:normAutofit lnSpcReduction="10000"/>
          </a:bodyPr>
          <a:lstStyle/>
          <a:p>
            <a:pPr>
              <a:spcBef>
                <a:spcPts val="600"/>
              </a:spcBef>
              <a:spcAft>
                <a:spcPts val="600"/>
              </a:spcAft>
            </a:pPr>
            <a:r>
              <a:rPr lang="en-US" sz="3200" b="1" dirty="0"/>
              <a:t>Stockholders’ equity </a:t>
            </a:r>
            <a:r>
              <a:rPr lang="en-US" sz="3200" dirty="0"/>
              <a:t>is the difference between a firm’s total assets and total liabilities </a:t>
            </a:r>
          </a:p>
          <a:p>
            <a:pPr lvl="1">
              <a:lnSpc>
                <a:spcPct val="90000"/>
              </a:lnSpc>
              <a:spcBef>
                <a:spcPts val="600"/>
              </a:spcBef>
              <a:spcAft>
                <a:spcPts val="600"/>
              </a:spcAft>
            </a:pPr>
            <a:r>
              <a:rPr lang="en-US" b="1" dirty="0"/>
              <a:t>Preferred stock </a:t>
            </a:r>
            <a:r>
              <a:rPr lang="en-US" dirty="0"/>
              <a:t>is a hybrid security with characteristics of both long-term debt and common stock</a:t>
            </a:r>
          </a:p>
          <a:p>
            <a:pPr lvl="1">
              <a:lnSpc>
                <a:spcPct val="90000"/>
              </a:lnSpc>
              <a:spcBef>
                <a:spcPts val="600"/>
              </a:spcBef>
              <a:spcAft>
                <a:spcPts val="600"/>
              </a:spcAft>
            </a:pPr>
            <a:r>
              <a:rPr lang="en-US" b="1" dirty="0"/>
              <a:t>Common stock and paid-in-surplus </a:t>
            </a:r>
            <a:r>
              <a:rPr lang="en-US" dirty="0"/>
              <a:t>is the fundamental ownership claim in public or private company</a:t>
            </a:r>
          </a:p>
          <a:p>
            <a:pPr lvl="1">
              <a:lnSpc>
                <a:spcPct val="90000"/>
              </a:lnSpc>
              <a:spcBef>
                <a:spcPts val="600"/>
              </a:spcBef>
              <a:spcAft>
                <a:spcPts val="600"/>
              </a:spcAft>
            </a:pPr>
            <a:r>
              <a:rPr lang="en-US" sz="2600" b="1" dirty="0"/>
              <a:t>Retained earnings </a:t>
            </a:r>
            <a:r>
              <a:rPr lang="en-US" sz="2600" dirty="0"/>
              <a:t>are company profits that are kept by the firm rather than distributed to the stockholders as cash dividends</a:t>
            </a:r>
          </a:p>
        </p:txBody>
      </p:sp>
      <p:sp>
        <p:nvSpPr>
          <p:cNvPr id="4" name="TextBox 3"/>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p:txBody>
          <a:bodyPr/>
          <a:lstStyle/>
          <a:p>
            <a:r>
              <a:rPr lang="en-US" dirty="0"/>
              <a:t>Managing the Balance Sheet</a:t>
            </a:r>
          </a:p>
        </p:txBody>
      </p:sp>
      <p:sp>
        <p:nvSpPr>
          <p:cNvPr id="24578" name="Content Placeholder 2"/>
          <p:cNvSpPr>
            <a:spLocks noGrp="1"/>
          </p:cNvSpPr>
          <p:nvPr>
            <p:ph idx="1"/>
          </p:nvPr>
        </p:nvSpPr>
        <p:spPr/>
        <p:txBody>
          <a:bodyPr/>
          <a:lstStyle/>
          <a:p>
            <a:r>
              <a:rPr lang="en-US" dirty="0"/>
              <a:t>Managers must monitor a number of issues underlying items reported on their firms’ balance sheets:</a:t>
            </a:r>
          </a:p>
          <a:p>
            <a:pPr lvl="1"/>
            <a:r>
              <a:rPr lang="en-US" dirty="0"/>
              <a:t>Accounting method for fixed asset depreciation</a:t>
            </a:r>
          </a:p>
          <a:p>
            <a:pPr lvl="1"/>
            <a:r>
              <a:rPr lang="en-US" dirty="0"/>
              <a:t>Level of net working capital</a:t>
            </a:r>
          </a:p>
          <a:p>
            <a:pPr lvl="1"/>
            <a:r>
              <a:rPr lang="en-US" dirty="0"/>
              <a:t>Liquidity position of the firm</a:t>
            </a:r>
          </a:p>
          <a:p>
            <a:pPr lvl="1"/>
            <a:r>
              <a:rPr lang="en-US" dirty="0"/>
              <a:t>Method for financing the firm’s assets </a:t>
            </a:r>
          </a:p>
          <a:p>
            <a:pPr lvl="2"/>
            <a:r>
              <a:rPr lang="en-US" dirty="0"/>
              <a:t>Equity or debt</a:t>
            </a:r>
          </a:p>
          <a:p>
            <a:pPr lvl="1"/>
            <a:r>
              <a:rPr lang="en-US" dirty="0"/>
              <a:t>Difference between firm’s book value and true market value</a:t>
            </a:r>
          </a:p>
        </p:txBody>
      </p:sp>
      <p:sp>
        <p:nvSpPr>
          <p:cNvPr id="4" name="TextBox 3"/>
          <p:cNvSpPr txBox="1"/>
          <p:nvPr/>
        </p:nvSpPr>
        <p:spPr>
          <a:xfrm>
            <a:off x="152400" y="6380665"/>
            <a:ext cx="8251031" cy="246221"/>
          </a:xfrm>
          <a:prstGeom prst="rect">
            <a:avLst/>
          </a:prstGeom>
          <a:noFill/>
        </p:spPr>
        <p:txBody>
          <a:bodyPr wrap="square" rtlCol="0">
            <a:spAutoFit/>
          </a:body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9e PPT design template">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9853</TotalTime>
  <Words>2784</Words>
  <Application>Microsoft Office PowerPoint</Application>
  <PresentationFormat>On-screen Show (4:3)</PresentationFormat>
  <Paragraphs>239</Paragraphs>
  <Slides>38</Slides>
  <Notes>36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38</vt:i4>
      </vt:variant>
    </vt:vector>
  </HeadingPairs>
  <TitlesOfParts>
    <vt:vector size="45" baseType="lpstr">
      <vt:lpstr>ＭＳ Ｐゴシック</vt:lpstr>
      <vt:lpstr>Aharoni</vt:lpstr>
      <vt:lpstr>Arial</vt:lpstr>
      <vt:lpstr>Calibri</vt:lpstr>
      <vt:lpstr>Cambria</vt:lpstr>
      <vt:lpstr>Times New Roman</vt:lpstr>
      <vt:lpstr>9e PPT design template</vt:lpstr>
      <vt:lpstr>Reviewing  Financial Statements</vt:lpstr>
      <vt:lpstr>Introduction</vt:lpstr>
      <vt:lpstr>Introduction (continued)</vt:lpstr>
      <vt:lpstr>Balance Sheet</vt:lpstr>
      <vt:lpstr>Table 2.1 - Balance Sheet for DPH</vt:lpstr>
      <vt:lpstr>Assets</vt:lpstr>
      <vt:lpstr>Liabilities</vt:lpstr>
      <vt:lpstr>Stockholders’ Equity</vt:lpstr>
      <vt:lpstr>Managing the Balance Sheet</vt:lpstr>
      <vt:lpstr>Accounting Method for Fixed Asset Depreciation</vt:lpstr>
      <vt:lpstr>Net Working Capital</vt:lpstr>
      <vt:lpstr>Liquidity</vt:lpstr>
      <vt:lpstr>Liquidity (continued)</vt:lpstr>
      <vt:lpstr>Debt vs. Equity Financing</vt:lpstr>
      <vt:lpstr>Book Value vs. Market Value</vt:lpstr>
      <vt:lpstr>Income Statement</vt:lpstr>
      <vt:lpstr>Income Statement Structure</vt:lpstr>
      <vt:lpstr>DPH Tree Farm Income Statement</vt:lpstr>
      <vt:lpstr>Income/Firm Value Summary Below the Bottom Line</vt:lpstr>
      <vt:lpstr>Corporate Income Taxes</vt:lpstr>
      <vt:lpstr>Corporate Income Taxes (continued)</vt:lpstr>
      <vt:lpstr>Interest and Dividends Received</vt:lpstr>
      <vt:lpstr>Interest and Dividends Paid</vt:lpstr>
      <vt:lpstr>Statement of Cash Flows</vt:lpstr>
      <vt:lpstr>GAAP Accounting Principles</vt:lpstr>
      <vt:lpstr>Sources and Uses of Cash</vt:lpstr>
      <vt:lpstr>Sources and Uses of Cash (continued)</vt:lpstr>
      <vt:lpstr>DPH Tree Farm Statement of Cash Flows</vt:lpstr>
      <vt:lpstr>Cash Flows from Operations</vt:lpstr>
      <vt:lpstr>Cash Flows from Investing Activities</vt:lpstr>
      <vt:lpstr>Cash Flows from Financing Activities</vt:lpstr>
      <vt:lpstr>Net Change in Cash and Marketable Securities</vt:lpstr>
      <vt:lpstr>Free Cash Flow </vt:lpstr>
      <vt:lpstr>Free Cash Flow (continued)</vt:lpstr>
      <vt:lpstr>Free Cash Flow (concluded)</vt:lpstr>
      <vt:lpstr>Free Cash Flow Equation</vt:lpstr>
      <vt:lpstr>Statement of Retained Earnings</vt:lpstr>
      <vt:lpstr>Cautions in Interpreting Financial Statements</vt:lpstr>
    </vt:vector>
  </TitlesOfParts>
  <Company>DU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dc:title>
  <dc:creator>Jingyan Chen</dc:creator>
  <cp:lastModifiedBy>Mccabe, Allison</cp:lastModifiedBy>
  <cp:revision>689</cp:revision>
  <dcterms:created xsi:type="dcterms:W3CDTF">2011-06-16T07:46:11Z</dcterms:created>
  <dcterms:modified xsi:type="dcterms:W3CDTF">2018-10-15T17:31:09Z</dcterms:modified>
</cp:coreProperties>
</file>