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32"/>
  </p:notesMasterIdLst>
  <p:sldIdLst>
    <p:sldId id="315" r:id="rId2"/>
    <p:sldId id="258" r:id="rId3"/>
    <p:sldId id="259" r:id="rId4"/>
    <p:sldId id="261" r:id="rId5"/>
    <p:sldId id="262" r:id="rId6"/>
    <p:sldId id="320" r:id="rId7"/>
    <p:sldId id="321" r:id="rId8"/>
    <p:sldId id="316" r:id="rId9"/>
    <p:sldId id="265" r:id="rId10"/>
    <p:sldId id="302" r:id="rId11"/>
    <p:sldId id="303" r:id="rId12"/>
    <p:sldId id="309" r:id="rId13"/>
    <p:sldId id="304" r:id="rId14"/>
    <p:sldId id="305" r:id="rId15"/>
    <p:sldId id="317" r:id="rId16"/>
    <p:sldId id="275" r:id="rId17"/>
    <p:sldId id="277" r:id="rId18"/>
    <p:sldId id="278" r:id="rId19"/>
    <p:sldId id="279" r:id="rId20"/>
    <p:sldId id="281" r:id="rId21"/>
    <p:sldId id="282" r:id="rId22"/>
    <p:sldId id="310" r:id="rId23"/>
    <p:sldId id="285" r:id="rId24"/>
    <p:sldId id="286" r:id="rId25"/>
    <p:sldId id="287" r:id="rId26"/>
    <p:sldId id="289" r:id="rId27"/>
    <p:sldId id="318" r:id="rId28"/>
    <p:sldId id="292" r:id="rId29"/>
    <p:sldId id="319" r:id="rId30"/>
    <p:sldId id="293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3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58" autoAdjust="0"/>
    <p:restoredTop sz="94718" autoAdjust="0"/>
  </p:normalViewPr>
  <p:slideViewPr>
    <p:cSldViewPr>
      <p:cViewPr varScale="1">
        <p:scale>
          <a:sx n="104" d="100"/>
          <a:sy n="104" d="100"/>
        </p:scale>
        <p:origin x="202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2F1C1B2-FD2F-40DD-A6D9-2FC6F6B1363F}" type="datetimeFigureOut">
              <a:rPr lang="en-US" altLang="en-US"/>
              <a:pPr/>
              <a:t>5/31/2019</a:t>
            </a:fld>
            <a:endParaRPr lang="en-US" alt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B5F4425-B233-405E-9D72-1675EB270EF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39455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000" dirty="0">
                <a:latin typeface="Times New Roman" panose="02020603050405020304" pitchFamily="18" charset="0"/>
              </a:rPr>
              <a:t>20-</a:t>
            </a:r>
            <a:fld id="{493E6DF5-56B5-4568-AC52-EBC763BACC22}" type="slidenum">
              <a:rPr lang="en-US" altLang="en-US" sz="1000">
                <a:latin typeface="Times New Roman" panose="02020603050405020304" pitchFamily="18" charset="0"/>
              </a:rPr>
              <a:pPr algn="r" eaLnBrk="1" hangingPunct="1"/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7615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altLang="en-US" sz="3200" i="1" dirty="0">
                <a:solidFill>
                  <a:srgbClr val="0B5B7F"/>
                </a:solidFill>
                <a:latin typeface="Cambria" pitchFamily="18" charset="0"/>
                <a:ea typeface="+mn-ea"/>
              </a:rPr>
              <a:t>Finance </a:t>
            </a:r>
            <a:r>
              <a:rPr lang="en-US" altLang="en-US" sz="3200" i="0" dirty="0">
                <a:solidFill>
                  <a:srgbClr val="0B5B7F"/>
                </a:solidFill>
                <a:latin typeface="Cambria" pitchFamily="18" charset="0"/>
                <a:ea typeface="+mn-ea"/>
              </a:rPr>
              <a:t>5</a:t>
            </a:r>
            <a:r>
              <a:rPr lang="en-US" altLang="en-US" sz="3200" dirty="0">
                <a:solidFill>
                  <a:srgbClr val="0B5B7F"/>
                </a:solidFill>
                <a:latin typeface="Cambria" pitchFamily="18" charset="0"/>
                <a:ea typeface="+mn-ea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altLang="en-US" sz="3200" dirty="0">
                <a:solidFill>
                  <a:srgbClr val="0B5B7F"/>
                </a:solidFill>
                <a:latin typeface="Cambria" pitchFamily="18" charset="0"/>
                <a:ea typeface="+mn-ea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18621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1500" dirty="0">
                <a:solidFill>
                  <a:srgbClr val="0D6C97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3"/>
            <a:ext cx="6629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88121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Aharoni" charset="0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 charset="0"/>
          <a:cs typeface="Aharoni" pitchFamily="2" charset="-79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 charset="0"/>
          <a:cs typeface="Aharoni" pitchFamily="2" charset="-79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 charset="0"/>
          <a:cs typeface="Aharoni" pitchFamily="2" charset="-79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 charset="0"/>
          <a:cs typeface="Aharoni" pitchFamily="2" charset="-79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743200" y="2362200"/>
            <a:ext cx="5638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400" dirty="0"/>
              <a:t>Mergers and Acquisitions and Financial Distress</a:t>
            </a:r>
            <a:endParaRPr sz="5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 Reduction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Economies of scale </a:t>
            </a:r>
            <a:r>
              <a:rPr lang="en-US" altLang="en-US" dirty="0"/>
              <a:t>are cost advantages that occur when fixed costs are spread over a large number of units</a:t>
            </a:r>
          </a:p>
          <a:p>
            <a:pPr lvl="1"/>
            <a:r>
              <a:rPr lang="en-US" altLang="en-US" dirty="0"/>
              <a:t>Reduce or eliminate overlapping resources</a:t>
            </a:r>
          </a:p>
          <a:p>
            <a:pPr lvl="1"/>
            <a:r>
              <a:rPr lang="en-US" altLang="en-US" dirty="0"/>
              <a:t>Cost of producing goods falls as size of firm increases</a:t>
            </a:r>
          </a:p>
          <a:p>
            <a:pPr lvl="1"/>
            <a:r>
              <a:rPr lang="en-US" altLang="en-US" dirty="0"/>
              <a:t>Larger and more cost-efficient firms will drive out smaller, less cost-efficient firms</a:t>
            </a:r>
          </a:p>
          <a:p>
            <a:pPr lvl="2"/>
            <a:r>
              <a:rPr lang="en-US" altLang="en-US" dirty="0"/>
              <a:t>Leads to increased large-firm dominance and concentration in production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dirty="0"/>
              <a:t>Economies of Scale in Mergers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2" y="1752600"/>
            <a:ext cx="7267575" cy="415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BE8516-91EB-4657-BC33-C1BE63C51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1399775"/>
            <a:ext cx="4420249" cy="20292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Long-Term Effect of Economies of Scale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968" y="1676400"/>
            <a:ext cx="6596063" cy="490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Economies of Scope</a:t>
            </a:r>
          </a:p>
        </p:txBody>
      </p:sp>
      <p:sp>
        <p:nvSpPr>
          <p:cNvPr id="17410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Economy of scale concept ignores the interrelationships among products and the “jointness” in the costs of producing them</a:t>
            </a:r>
          </a:p>
          <a:p>
            <a:r>
              <a:rPr lang="en-US" altLang="en-US" b="1" dirty="0"/>
              <a:t>Economies of scope </a:t>
            </a:r>
            <a:r>
              <a:rPr lang="en-US" altLang="en-US" dirty="0"/>
              <a:t>refers to a merged firm’s ability to generate synergistic cost savings through the joint use of inputs in producing multiple products</a:t>
            </a:r>
            <a:endParaRPr lang="en-US" altLang="ja-JP" dirty="0"/>
          </a:p>
          <a:p>
            <a:pPr lvl="1"/>
            <a:r>
              <a:rPr lang="en-US" altLang="en-US" dirty="0"/>
              <a:t>Use input resources, such as labor and capital, to produce goods at a lower cost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X-Efficiencies</a:t>
            </a:r>
          </a:p>
        </p:txBody>
      </p:sp>
      <p:sp>
        <p:nvSpPr>
          <p:cNvPr id="1843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X-efficiencies </a:t>
            </a:r>
            <a:r>
              <a:rPr lang="en-US" altLang="en-US" dirty="0"/>
              <a:t>are those cost savings not directly due to economies of scope or economies of scale</a:t>
            </a:r>
          </a:p>
          <a:p>
            <a:pPr lvl="1"/>
            <a:r>
              <a:rPr lang="en-US" altLang="en-US" dirty="0"/>
              <a:t>Due to superior management skills and other difficult-to-measure managerial factors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Merger Guidelines for Acceptability</a:t>
            </a:r>
          </a:p>
        </p:txBody>
      </p:sp>
      <p:sp>
        <p:nvSpPr>
          <p:cNvPr id="16387" name="Content Placeholder 3"/>
          <p:cNvSpPr>
            <a:spLocks noGrp="1"/>
          </p:cNvSpPr>
          <p:nvPr>
            <p:ph idx="1"/>
          </p:nvPr>
        </p:nvSpPr>
        <p:spPr>
          <a:xfrm>
            <a:off x="443625" y="1524000"/>
            <a:ext cx="8229600" cy="4648200"/>
          </a:xfrm>
        </p:spPr>
        <p:txBody>
          <a:bodyPr/>
          <a:lstStyle/>
          <a:p>
            <a:r>
              <a:rPr lang="en-US" dirty="0"/>
              <a:t>U.S. Department of Justice serves as the ultimate enforcement of antimonopoly laws and guidelines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Merger guidelines based on measure of market concentration called </a:t>
            </a:r>
            <a:r>
              <a:rPr lang="en-US" b="1" dirty="0"/>
              <a:t>Herfindahl-Hirschman Index (HHI)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Tax Considerations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Tax considerations have been the motive for many mergers</a:t>
            </a:r>
          </a:p>
          <a:p>
            <a:pPr lvl="1"/>
            <a:r>
              <a:rPr lang="en-US" altLang="en-US" dirty="0"/>
              <a:t>Net operating losses</a:t>
            </a:r>
          </a:p>
          <a:p>
            <a:pPr lvl="1"/>
            <a:r>
              <a:rPr lang="en-US" altLang="en-US" dirty="0"/>
              <a:t>Unused debt capacity</a:t>
            </a:r>
          </a:p>
          <a:p>
            <a:pPr lvl="1"/>
            <a:r>
              <a:rPr lang="en-US" altLang="en-US" dirty="0"/>
              <a:t>Surplus funds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Lowering the Cost of Capital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merger can lower a firm’s cost of capital</a:t>
            </a:r>
          </a:p>
          <a:p>
            <a:pPr lvl="1"/>
            <a:r>
              <a:rPr lang="en-US" altLang="en-US" dirty="0"/>
              <a:t>Cost of issuing securities are subject to economies of scale</a:t>
            </a:r>
          </a:p>
          <a:p>
            <a:pPr lvl="1"/>
            <a:r>
              <a:rPr lang="en-US" altLang="en-US" dirty="0"/>
              <a:t>Diversification resulting from a merger also results in a lower cost of capital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Managers</a:t>
            </a:r>
            <a:r>
              <a:rPr lang="en-US" altLang="ja-JP" dirty="0"/>
              <a:t>’ Personal Incentives</a:t>
            </a:r>
            <a:endParaRPr lang="en-US" altLang="en-US" dirty="0"/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Managers’ personal wishes may drive merger rather than sound economic basis</a:t>
            </a:r>
          </a:p>
          <a:p>
            <a:pPr lvl="1"/>
            <a:r>
              <a:rPr lang="en-US" altLang="en-US" dirty="0"/>
              <a:t>Expand to get personal benefits from building and managing large corporations</a:t>
            </a:r>
          </a:p>
          <a:p>
            <a:pPr lvl="1"/>
            <a:r>
              <a:rPr lang="en-US" altLang="en-US" dirty="0"/>
              <a:t>Overestimate their own managerial abilities and merge with the belief they can manage the takeover target better than the target’s current management</a:t>
            </a:r>
          </a:p>
          <a:p>
            <a:pPr lvl="2"/>
            <a:r>
              <a:rPr lang="en-US" altLang="en-US" dirty="0"/>
              <a:t>Failure to realize gains will lead to a decrease in both stock price and stockholders’ wealth 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Valuing a Merger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Net present value (NPV) or discounted cash flow (DCF) method is most accurate tool for valuing a merger </a:t>
            </a:r>
          </a:p>
          <a:p>
            <a:pPr lvl="1"/>
            <a:r>
              <a:rPr lang="en-US" altLang="en-US" dirty="0"/>
              <a:t>Forecasted cash flows discounted to PV based on merged firm’s weighted-average cost of capital (WACC)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443625" y="1676400"/>
            <a:ext cx="8229600" cy="4495800"/>
          </a:xfrm>
        </p:spPr>
        <p:txBody>
          <a:bodyPr/>
          <a:lstStyle/>
          <a:p>
            <a:r>
              <a:rPr lang="en-US" altLang="en-US" dirty="0"/>
              <a:t>Corporations may cease to exist under two situations</a:t>
            </a:r>
          </a:p>
          <a:p>
            <a:pPr lvl="1"/>
            <a:r>
              <a:rPr lang="en-US" altLang="en-US" dirty="0"/>
              <a:t>Mergers and acquisitions</a:t>
            </a:r>
          </a:p>
          <a:p>
            <a:pPr lvl="1"/>
            <a:r>
              <a:rPr lang="en-US" altLang="en-US" dirty="0"/>
              <a:t>Financial distress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Distress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Various degrees of financial distress</a:t>
            </a:r>
          </a:p>
          <a:p>
            <a:pPr lvl="1"/>
            <a:r>
              <a:rPr lang="en-US" altLang="en-US" b="1" dirty="0"/>
              <a:t>Business failure </a:t>
            </a:r>
            <a:r>
              <a:rPr lang="en-US" altLang="en-US" dirty="0"/>
              <a:t>is a type of financial distress in which a firm no longer stays in business</a:t>
            </a:r>
          </a:p>
          <a:p>
            <a:pPr lvl="1"/>
            <a:r>
              <a:rPr lang="en-US" altLang="en-US" b="1" dirty="0"/>
              <a:t>Economic failure </a:t>
            </a:r>
            <a:r>
              <a:rPr lang="en-US" altLang="en-US" dirty="0"/>
              <a:t>is a type of financial distress in which the return on a firm’s assets is less than the firm’s cost of capital</a:t>
            </a:r>
          </a:p>
          <a:p>
            <a:pPr lvl="1"/>
            <a:r>
              <a:rPr lang="en-US" altLang="en-US" b="1" dirty="0"/>
              <a:t>Technical insolvency </a:t>
            </a:r>
            <a:r>
              <a:rPr lang="en-US" altLang="en-US" dirty="0"/>
              <a:t>occurs when a firm’s operating cash flows are not sufficient to pay its liabilities as they come due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Causes of Financial Distress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Financial distress can be the result of one or several factors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Firm-specific causes</a:t>
            </a:r>
          </a:p>
          <a:p>
            <a:pPr lvl="1"/>
            <a:r>
              <a:rPr lang="en-US" altLang="en-US" dirty="0"/>
              <a:t>E.g., excess financial leverage, volatile earnings, or poor management</a:t>
            </a:r>
          </a:p>
          <a:p>
            <a:r>
              <a:rPr lang="en-US" altLang="en-US" dirty="0"/>
              <a:t>Market-specific causes</a:t>
            </a:r>
          </a:p>
          <a:p>
            <a:pPr lvl="1"/>
            <a:r>
              <a:rPr lang="en-US" altLang="en-US" dirty="0"/>
              <a:t>E.g., fluctuations in the business cycle and high interest rates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Restructuring a Firm</a:t>
            </a:r>
            <a:r>
              <a:rPr lang="en-US" altLang="ja-JP" dirty="0"/>
              <a:t>’s Debt Agreements</a:t>
            </a:r>
            <a:endParaRPr lang="en-US" altLang="en-US" dirty="0"/>
          </a:p>
        </p:txBody>
      </p:sp>
      <p:sp>
        <p:nvSpPr>
          <p:cNvPr id="27650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If financial distress is deemed to be temporary, the firm and its creditors will restructure the firm</a:t>
            </a:r>
          </a:p>
          <a:p>
            <a:pPr lvl="1"/>
            <a:r>
              <a:rPr lang="en-US" altLang="en-US" dirty="0"/>
              <a:t>Firm will arrange a voluntary settlement or </a:t>
            </a:r>
            <a:r>
              <a:rPr lang="en-US" altLang="en-US" b="1" dirty="0"/>
              <a:t>workout</a:t>
            </a:r>
            <a:r>
              <a:rPr lang="en-US" altLang="en-US" dirty="0"/>
              <a:t> with its creditors</a:t>
            </a:r>
          </a:p>
          <a:p>
            <a:pPr lvl="2"/>
            <a:r>
              <a:rPr lang="en-US" altLang="en-US" b="1" dirty="0"/>
              <a:t>Extension</a:t>
            </a:r>
            <a:r>
              <a:rPr lang="en-US" altLang="en-US" dirty="0"/>
              <a:t> – firm’s creditors postpone the dates of the required interest and/or principal payments</a:t>
            </a:r>
          </a:p>
          <a:p>
            <a:pPr lvl="2"/>
            <a:r>
              <a:rPr lang="en-US" altLang="en-US" b="1" dirty="0"/>
              <a:t>Composition</a:t>
            </a:r>
            <a:r>
              <a:rPr lang="en-US" altLang="en-US" dirty="0"/>
              <a:t> – creditors voluntarily reduce their claims on the firm, receiving only a partial payment for their claims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Informal Liquidation of a Firm</a:t>
            </a:r>
            <a:r>
              <a:rPr lang="en-US" altLang="ja-JP" dirty="0"/>
              <a:t>’s Assets</a:t>
            </a:r>
            <a:endParaRPr lang="en-US" altLang="en-US" dirty="0"/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Liquidation</a:t>
            </a:r>
            <a:r>
              <a:rPr lang="en-US" altLang="en-US" dirty="0"/>
              <a:t> is the termination of the firm as a going concern in which assets are sold or liquidated and any proceeds go to pay off the firm’s creditors</a:t>
            </a:r>
          </a:p>
          <a:p>
            <a:r>
              <a:rPr lang="en-US" altLang="en-US" b="1" dirty="0"/>
              <a:t>Assignment</a:t>
            </a:r>
            <a:r>
              <a:rPr lang="en-US" altLang="en-US" dirty="0"/>
              <a:t> passes liquidation of the firm’s assets to third party </a:t>
            </a:r>
            <a:r>
              <a:rPr lang="en-US" altLang="en-US" b="1" dirty="0"/>
              <a:t>assignee</a:t>
            </a:r>
            <a:r>
              <a:rPr lang="en-US" altLang="en-US" dirty="0"/>
              <a:t> or </a:t>
            </a:r>
            <a:r>
              <a:rPr lang="en-US" altLang="en-US" b="1" dirty="0"/>
              <a:t>trustee</a:t>
            </a:r>
          </a:p>
          <a:p>
            <a:r>
              <a:rPr lang="en-US" altLang="en-US" dirty="0"/>
              <a:t>Assignments are feasible for small or simple firms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Federal Bankruptcy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Creditors can force the firm into bankruptcy if informal restructure agreement is not reached</a:t>
            </a:r>
          </a:p>
          <a:p>
            <a:r>
              <a:rPr lang="en-US" altLang="en-US" dirty="0"/>
              <a:t>Firm can voluntarily file for bankruptcy 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Bankruptcy can result in restructuring (or reorganization) or liquidation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Bankruptcy Reform Act of 1978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3100" b="1" dirty="0"/>
              <a:t>Chapter 11</a:t>
            </a:r>
          </a:p>
          <a:p>
            <a:pPr lvl="1"/>
            <a:r>
              <a:rPr lang="en-US" altLang="en-US" sz="2700" dirty="0"/>
              <a:t>Outlines the process for reorganization of a failing firm</a:t>
            </a:r>
          </a:p>
          <a:p>
            <a:pPr lvl="1"/>
            <a:r>
              <a:rPr lang="en-US" altLang="en-US" sz="2700" dirty="0"/>
              <a:t>Goal is to plan a reorganization of the corporation with some provision for repayment to the firm’s creditors</a:t>
            </a:r>
          </a:p>
          <a:p>
            <a:r>
              <a:rPr lang="en-US" altLang="en-US" sz="3100" b="1" dirty="0"/>
              <a:t>Chapter 7</a:t>
            </a:r>
          </a:p>
          <a:p>
            <a:pPr lvl="1"/>
            <a:r>
              <a:rPr lang="en-US" altLang="en-US" sz="2700" dirty="0"/>
              <a:t>Outlines the process to be followed for liquidating a failed firm</a:t>
            </a:r>
          </a:p>
          <a:p>
            <a:pPr lvl="1"/>
            <a:r>
              <a:rPr lang="en-US" altLang="en-US" sz="2700" dirty="0"/>
              <a:t>Generally only used if Chapter 11 is unfeasible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Reorganization Procedures in Bankruptcy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Reorganization petition filed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Federal judge reviews petition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Firm submits reorganization plan within 120 days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Creditor committees appointed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CA9770-865E-4EB4-8800-BD0B4E9DF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164" y="1060940"/>
            <a:ext cx="9144000" cy="579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36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Liquidation Procedures in Bankruptcy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Firm is liquidated once the bankruptcy courts determine that reorganization is not feasible</a:t>
            </a:r>
          </a:p>
          <a:p>
            <a:pPr lvl="1"/>
            <a:r>
              <a:rPr lang="en-US" altLang="en-US" dirty="0"/>
              <a:t>Judge appoints trustee to protect the creditors’ interests</a:t>
            </a:r>
          </a:p>
          <a:p>
            <a:pPr lvl="1"/>
            <a:r>
              <a:rPr lang="en-US" altLang="en-US" dirty="0"/>
              <a:t>Distribution of the funds from asset liquidation occurs according to priority of claims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Distribution Procedures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3ACCE4-129E-4736-A533-CA03BB3F6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1" y="1295400"/>
            <a:ext cx="7924800" cy="513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846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Mergers and Acquisitions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merger</a:t>
            </a:r>
            <a:r>
              <a:rPr lang="en-US" altLang="en-US" dirty="0"/>
              <a:t> is a transaction in which two firms combine to form a single firm</a:t>
            </a:r>
          </a:p>
          <a:p>
            <a:r>
              <a:rPr lang="en-US" altLang="en-US" dirty="0"/>
              <a:t>An </a:t>
            </a:r>
            <a:r>
              <a:rPr lang="en-US" altLang="en-US" b="1" dirty="0"/>
              <a:t>acquisition</a:t>
            </a:r>
            <a:r>
              <a:rPr lang="en-US" altLang="en-US" dirty="0"/>
              <a:t> is the purchase of one firm by another</a:t>
            </a:r>
          </a:p>
          <a:p>
            <a:r>
              <a:rPr lang="en-US" altLang="en-US" dirty="0"/>
              <a:t>A </a:t>
            </a:r>
            <a:r>
              <a:rPr lang="en-US" altLang="en-US" b="1" dirty="0"/>
              <a:t>consolidation</a:t>
            </a:r>
            <a:r>
              <a:rPr lang="en-US" altLang="en-US" dirty="0"/>
              <a:t> is another type of merger in which an entirely new firm is created</a:t>
            </a:r>
          </a:p>
          <a:p>
            <a:pPr lvl="1"/>
            <a:r>
              <a:rPr lang="en-US" altLang="en-US" dirty="0"/>
              <a:t>Both the bidder and target firms are absorbed into the new firm and the old firms cease to exist as separate entities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Predicting Bankruptcy</a:t>
            </a: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Credit scoring models </a:t>
            </a:r>
            <a:r>
              <a:rPr lang="en-US" altLang="en-US" dirty="0"/>
              <a:t>are quantitative models that use data on observed firm characteristics either to sort firms into different bankruptcy classes or to calculate the probability of bankruptcy</a:t>
            </a:r>
          </a:p>
          <a:p>
            <a:r>
              <a:rPr lang="en-US" altLang="en-US" dirty="0"/>
              <a:t>Broad types of credit scoring models</a:t>
            </a:r>
          </a:p>
          <a:p>
            <a:pPr lvl="1"/>
            <a:r>
              <a:rPr lang="en-US" altLang="en-US" dirty="0"/>
              <a:t>Linear discriminant models</a:t>
            </a:r>
          </a:p>
          <a:p>
            <a:pPr lvl="1"/>
            <a:r>
              <a:rPr lang="en-US" altLang="en-US" dirty="0"/>
              <a:t>Linear probability models</a:t>
            </a:r>
          </a:p>
          <a:p>
            <a:pPr lvl="1"/>
            <a:r>
              <a:rPr lang="en-US" altLang="en-US" dirty="0"/>
              <a:t>Logit models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Mergers</a:t>
            </a: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43625" y="1600200"/>
            <a:ext cx="8229600" cy="4572000"/>
          </a:xfrm>
        </p:spPr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horizontal merger </a:t>
            </a:r>
            <a:r>
              <a:rPr lang="en-US" altLang="en-US" dirty="0"/>
              <a:t>combines two companies in the same industry</a:t>
            </a:r>
          </a:p>
          <a:p>
            <a:pPr lvl="1"/>
            <a:r>
              <a:rPr lang="en-US" altLang="en-US" dirty="0"/>
              <a:t>A </a:t>
            </a:r>
            <a:r>
              <a:rPr lang="en-US" altLang="en-US" b="1" dirty="0"/>
              <a:t>market extension merger </a:t>
            </a:r>
            <a:r>
              <a:rPr lang="en-US" altLang="en-US" dirty="0"/>
              <a:t>(a type of horizontal merger) combines two firms that sell the same products in different market areas</a:t>
            </a:r>
          </a:p>
          <a:p>
            <a:pPr marL="274637" lvl="1" indent="0">
              <a:buNone/>
            </a:pPr>
            <a:endParaRPr lang="en-US" altLang="en-US" dirty="0"/>
          </a:p>
          <a:p>
            <a:r>
              <a:rPr lang="en-US" altLang="en-US" dirty="0"/>
              <a:t>Forming a larger firm creates beneficial economies of scale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Mergers (continued)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vertical merger </a:t>
            </a:r>
            <a:r>
              <a:rPr lang="en-US" altLang="en-US" dirty="0"/>
              <a:t>combines a firm with a supplier or distributor</a:t>
            </a:r>
          </a:p>
          <a:p>
            <a:pPr lvl="1"/>
            <a:r>
              <a:rPr lang="en-US" altLang="en-US" dirty="0"/>
              <a:t>E.g., Disney and Pixar</a:t>
            </a:r>
          </a:p>
          <a:p>
            <a:r>
              <a:rPr lang="en-US" altLang="en-US" dirty="0"/>
              <a:t>A </a:t>
            </a:r>
            <a:r>
              <a:rPr lang="en-US" altLang="en-US" b="1" dirty="0"/>
              <a:t>conglomerate merger </a:t>
            </a:r>
            <a:r>
              <a:rPr lang="en-US" altLang="en-US" dirty="0"/>
              <a:t>combines two companies that have no related products or markets</a:t>
            </a:r>
          </a:p>
          <a:p>
            <a:r>
              <a:rPr lang="en-US" altLang="en-US" dirty="0"/>
              <a:t>A </a:t>
            </a:r>
            <a:r>
              <a:rPr lang="en-US" altLang="en-US" b="1" dirty="0"/>
              <a:t>product extension merger </a:t>
            </a:r>
            <a:r>
              <a:rPr lang="en-US" altLang="en-US" dirty="0"/>
              <a:t>is a combination of firms that sell different but somewhat related products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99F00E-819E-4D72-A90C-127C5CCCA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8059"/>
            <a:ext cx="9144000" cy="4021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222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0E12A4-F3A6-4449-B627-A23F69749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82" y="1151416"/>
            <a:ext cx="8048625" cy="564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71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Motive for Mergers and Acquisitions</a:t>
            </a:r>
          </a:p>
        </p:txBody>
      </p:sp>
      <p:sp>
        <p:nvSpPr>
          <p:cNvPr id="122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main motivation for a merger or acquisition is </a:t>
            </a:r>
            <a:r>
              <a:rPr lang="en-US" altLang="en-US" b="1" dirty="0"/>
              <a:t>synergy</a:t>
            </a:r>
            <a:r>
              <a:rPr lang="en-US" altLang="en-US" dirty="0"/>
              <a:t>, the working together of the two firms to produce a combined value that is greater than the sum of the individual values</a:t>
            </a:r>
          </a:p>
          <a:p>
            <a:pPr lvl="1"/>
            <a:r>
              <a:rPr lang="en-US" altLang="en-US" dirty="0"/>
              <a:t>Revenue enhancement</a:t>
            </a:r>
          </a:p>
          <a:p>
            <a:pPr lvl="1"/>
            <a:r>
              <a:rPr lang="en-US" altLang="en-US" dirty="0"/>
              <a:t>Cost reduction</a:t>
            </a:r>
          </a:p>
          <a:p>
            <a:pPr lvl="1"/>
            <a:r>
              <a:rPr lang="en-US" altLang="en-US" dirty="0"/>
              <a:t>Tax considerations</a:t>
            </a:r>
          </a:p>
          <a:p>
            <a:pPr lvl="1"/>
            <a:r>
              <a:rPr lang="en-US" altLang="en-US" dirty="0"/>
              <a:t>Lower cost of capital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Revenue Enhancement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Acquisition of firm in growing market may enhance revenues</a:t>
            </a:r>
          </a:p>
          <a:p>
            <a:r>
              <a:rPr lang="en-US" altLang="en-US" dirty="0"/>
              <a:t>Acquiring firm’s revenues may become more stable if the asset and liability portfolio of the target institution exhibits characteristics that differ from the acquirer</a:t>
            </a:r>
          </a:p>
          <a:p>
            <a:r>
              <a:rPr lang="en-US" altLang="en-US" dirty="0"/>
              <a:t>Expanding into markets that are less than fully competitive may provide opportunity for revenue enhancement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19&amp;quot;&quot;/&gt;&lt;property id=&quot;20307&quot; value=&quot;256&quot;/&gt;&lt;/object&gt;&lt;object type=&quot;3&quot; unique_id=&quot;10026&quot;&gt;&lt;property id=&quot;20148&quot; value=&quot;5&quot;/&gt;&lt;property id=&quot;20300&quot; value=&quot;Slide 2&quot;/&gt;&lt;property id=&quot;20307&quot; value=&quot;257&quot;/&gt;&lt;/object&gt;&lt;object type=&quot;3&quot; unique_id=&quot;10043&quot;&gt;&lt;property id=&quot;20148&quot; value=&quot;5&quot;/&gt;&lt;property id=&quot;20300&quot; value=&quot;Slide 3 - &amp;quot;Introduction&amp;quot;&quot;/&gt;&lt;property id=&quot;20307&quot; value=&quot;258&quot;/&gt;&lt;/object&gt;&lt;object type=&quot;3&quot; unique_id=&quot;10084&quot;&gt;&lt;property id=&quot;20148&quot; value=&quot;5&quot;/&gt;&lt;property id=&quot;20300&quot; value=&quot;Slide 4 - &amp;quot;Mergers &amp;amp; Acquisitions&amp;quot;&quot;/&gt;&lt;property id=&quot;20307&quot; value=&quot;259&quot;/&gt;&lt;/object&gt;&lt;object type=&quot;3&quot; unique_id=&quot;10085&quot;&gt;&lt;property id=&quot;20148&quot; value=&quot;5&quot;/&gt;&lt;property id=&quot;20300&quot; value=&quot;Slide 5&quot;/&gt;&lt;property id=&quot;20307&quot; value=&quot;260&quot;/&gt;&lt;/object&gt;&lt;object type=&quot;3&quot; unique_id=&quot;10086&quot;&gt;&lt;property id=&quot;20148&quot; value=&quot;5&quot;/&gt;&lt;property id=&quot;20300&quot; value=&quot;Slide 6&quot;/&gt;&lt;property id=&quot;20307&quot; value=&quot;261&quot;/&gt;&lt;/object&gt;&lt;object type=&quot;3&quot; unique_id=&quot;10087&quot;&gt;&lt;property id=&quot;20148&quot; value=&quot;5&quot;/&gt;&lt;property id=&quot;20300&quot; value=&quot;Slide 7&quot;/&gt;&lt;property id=&quot;20307&quot; value=&quot;262&quot;/&gt;&lt;/object&gt;&lt;object type=&quot;3&quot; unique_id=&quot;10088&quot;&gt;&lt;property id=&quot;20148&quot; value=&quot;5&quot;/&gt;&lt;property id=&quot;20300&quot; value=&quot;Slide 8&quot;/&gt;&lt;property id=&quot;20307&quot; value=&quot;263&quot;/&gt;&lt;/object&gt;&lt;object type=&quot;3&quot; unique_id=&quot;10089&quot;&gt;&lt;property id=&quot;20148&quot; value=&quot;5&quot;/&gt;&lt;property id=&quot;20300&quot; value=&quot;Slide 9&quot;/&gt;&lt;property id=&quot;20307&quot; value=&quot;264&quot;/&gt;&lt;/object&gt;&lt;object type=&quot;3&quot; unique_id=&quot;10090&quot;&gt;&lt;property id=&quot;20148&quot; value=&quot;5&quot;/&gt;&lt;property id=&quot;20300&quot; value=&quot;Slide 10 - &amp;quot;Motives for Mergers &amp;amp; Acquisitions&amp;quot;&quot;/&gt;&lt;property id=&quot;20307&quot; value=&quot;265&quot;/&gt;&lt;/object&gt;&lt;object type=&quot;3&quot; unique_id=&quot;10091&quot;&gt;&lt;property id=&quot;20148&quot; value=&quot;5&quot;/&gt;&lt;property id=&quot;20300&quot; value=&quot;Slide 11&quot;/&gt;&lt;property id=&quot;20307&quot; value=&quot;266&quot;/&gt;&lt;/object&gt;&lt;object type=&quot;3&quot; unique_id=&quot;10235&quot;&gt;&lt;property id=&quot;20148&quot; value=&quot;5&quot;/&gt;&lt;property id=&quot;20300&quot; value=&quot;Slide 12&quot;/&gt;&lt;property id=&quot;20307&quot; value=&quot;267&quot;/&gt;&lt;/object&gt;&lt;object type=&quot;3&quot; unique_id=&quot;10236&quot;&gt;&lt;property id=&quot;20148&quot; value=&quot;5&quot;/&gt;&lt;property id=&quot;20300&quot; value=&quot;Slide 13&quot;/&gt;&lt;property id=&quot;20307&quot; value=&quot;268&quot;/&gt;&lt;/object&gt;&lt;object type=&quot;3&quot; unique_id=&quot;10237&quot;&gt;&lt;property id=&quot;20148&quot; value=&quot;5&quot;/&gt;&lt;property id=&quot;20300&quot; value=&quot;Slide 14&quot;/&gt;&lt;property id=&quot;20307&quot; value=&quot;269&quot;/&gt;&lt;/object&gt;&lt;object type=&quot;3&quot; unique_id=&quot;10238&quot;&gt;&lt;property id=&quot;20148&quot; value=&quot;5&quot;/&gt;&lt;property id=&quot;20300&quot; value=&quot;Slide 15&quot;/&gt;&lt;property id=&quot;20307&quot; value=&quot;270&quot;/&gt;&lt;/object&gt;&lt;object type=&quot;3&quot; unique_id=&quot;10239&quot;&gt;&lt;property id=&quot;20148&quot; value=&quot;5&quot;/&gt;&lt;property id=&quot;20300&quot; value=&quot;Slide 16&quot;/&gt;&lt;property id=&quot;20307&quot; value=&quot;271&quot;/&gt;&lt;/object&gt;&lt;object type=&quot;3&quot; unique_id=&quot;10240&quot;&gt;&lt;property id=&quot;20148&quot; value=&quot;5&quot;/&gt;&lt;property id=&quot;20300&quot; value=&quot;Slide 17&quot;/&gt;&lt;property id=&quot;20307&quot; value=&quot;272&quot;/&gt;&lt;/object&gt;&lt;object type=&quot;3&quot; unique_id=&quot;10336&quot;&gt;&lt;property id=&quot;20148&quot; value=&quot;5&quot;/&gt;&lt;property id=&quot;20300&quot; value=&quot;Slide 18&quot;/&gt;&lt;property id=&quot;20307&quot; value=&quot;273&quot;/&gt;&lt;/object&gt;&lt;object type=&quot;3&quot; unique_id=&quot;10337&quot;&gt;&lt;property id=&quot;20148&quot; value=&quot;5&quot;/&gt;&lt;property id=&quot;20300&quot; value=&quot;Slide 19&quot;/&gt;&lt;property id=&quot;20307&quot; value=&quot;274&quot;/&gt;&lt;/object&gt;&lt;object type=&quot;3&quot; unique_id=&quot;10338&quot;&gt;&lt;property id=&quot;20148&quot; value=&quot;5&quot;/&gt;&lt;property id=&quot;20300&quot; value=&quot;Slide 20&quot;/&gt;&lt;property id=&quot;20307&quot; value=&quot;275&quot;/&gt;&lt;/object&gt;&lt;object type=&quot;3&quot; unique_id=&quot;10405&quot;&gt;&lt;property id=&quot;20148&quot; value=&quot;5&quot;/&gt;&lt;property id=&quot;20300&quot; value=&quot;Slide 21&quot;/&gt;&lt;property id=&quot;20307&quot; value=&quot;276&quot;/&gt;&lt;/object&gt;&lt;object type=&quot;3&quot; unique_id=&quot;10498&quot;&gt;&lt;property id=&quot;20148&quot; value=&quot;5&quot;/&gt;&lt;property id=&quot;20300&quot; value=&quot;Slide 22&quot;/&gt;&lt;property id=&quot;20307&quot; value=&quot;277&quot;/&gt;&lt;/object&gt;&lt;object type=&quot;3&quot; unique_id=&quot;10499&quot;&gt;&lt;property id=&quot;20148&quot; value=&quot;5&quot;/&gt;&lt;property id=&quot;20300&quot; value=&quot;Slide 23&quot;/&gt;&lt;property id=&quot;20307&quot; value=&quot;278&quot;/&gt;&lt;/object&gt;&lt;object type=&quot;3&quot; unique_id=&quot;10625&quot;&gt;&lt;property id=&quot;20148&quot; value=&quot;5&quot;/&gt;&lt;property id=&quot;20300&quot; value=&quot;Slide 24 - &amp;quot;Valuing a Merger&amp;quot;&quot;/&gt;&lt;property id=&quot;20307&quot; value=&quot;279&quot;/&gt;&lt;/object&gt;&lt;object type=&quot;3&quot; unique_id=&quot;10756&quot;&gt;&lt;property id=&quot;20148&quot; value=&quot;5&quot;/&gt;&lt;property id=&quot;20300&quot; value=&quot;Slide 25&quot;/&gt;&lt;property id=&quot;20307&quot; value=&quot;280&quot;/&gt;&lt;/object&gt;&lt;object type=&quot;3&quot; unique_id=&quot;10784&quot;&gt;&lt;property id=&quot;20148&quot; value=&quot;5&quot;/&gt;&lt;property id=&quot;20300&quot; value=&quot;Slide 26 - &amp;quot;Financial Distress&amp;quot;&quot;/&gt;&lt;property id=&quot;20307&quot; value=&quot;281&quot;/&gt;&lt;/object&gt;&lt;object type=&quot;3&quot; unique_id=&quot;10981&quot;&gt;&lt;property id=&quot;20148&quot; value=&quot;5&quot;/&gt;&lt;property id=&quot;20300&quot; value=&quot;Slide 27&quot;/&gt;&lt;property id=&quot;20307&quot; value=&quot;282&quot;/&gt;&lt;/object&gt;&lt;object type=&quot;3&quot; unique_id=&quot;10982&quot;&gt;&lt;property id=&quot;20148&quot; value=&quot;5&quot;/&gt;&lt;property id=&quot;20300&quot; value=&quot;Slide 28&quot;/&gt;&lt;property id=&quot;20307&quot; value=&quot;283&quot;/&gt;&lt;/object&gt;&lt;object type=&quot;3&quot; unique_id=&quot;10983&quot;&gt;&lt;property id=&quot;20148&quot; value=&quot;5&quot;/&gt;&lt;property id=&quot;20300&quot; value=&quot;Slide 29&quot;/&gt;&lt;property id=&quot;20307&quot; value=&quot;284&quot;/&gt;&lt;/object&gt;&lt;object type=&quot;3&quot; unique_id=&quot;10984&quot;&gt;&lt;property id=&quot;20148&quot; value=&quot;5&quot;/&gt;&lt;property id=&quot;20300&quot; value=&quot;Slide 30&quot;/&gt;&lt;property id=&quot;20307&quot; value=&quot;285&quot;/&gt;&lt;/object&gt;&lt;object type=&quot;3&quot; unique_id=&quot;11113&quot;&gt;&lt;property id=&quot;20148&quot; value=&quot;5&quot;/&gt;&lt;property id=&quot;20300&quot; value=&quot;Slide 31&quot;/&gt;&lt;property id=&quot;20307&quot; value=&quot;286&quot;/&gt;&lt;/object&gt;&lt;object type=&quot;3&quot; unique_id=&quot;11114&quot;&gt;&lt;property id=&quot;20148&quot; value=&quot;5&quot;/&gt;&lt;property id=&quot;20300&quot; value=&quot;Slide 32&quot;/&gt;&lt;property id=&quot;20307&quot; value=&quot;287&quot;/&gt;&lt;/object&gt;&lt;object type=&quot;3&quot; unique_id=&quot;11217&quot;&gt;&lt;property id=&quot;20148&quot; value=&quot;5&quot;/&gt;&lt;property id=&quot;20300&quot; value=&quot;Slide 33&quot;/&gt;&lt;property id=&quot;20307&quot; value=&quot;288&quot;/&gt;&lt;/object&gt;&lt;object type=&quot;3&quot; unique_id=&quot;11323&quot;&gt;&lt;property id=&quot;20148&quot; value=&quot;5&quot;/&gt;&lt;property id=&quot;20300&quot; value=&quot;Slide 34&quot;/&gt;&lt;property id=&quot;20307&quot; value=&quot;289&quot;/&gt;&lt;/object&gt;&lt;object type=&quot;3&quot; unique_id=&quot;11468&quot;&gt;&lt;property id=&quot;20148&quot; value=&quot;5&quot;/&gt;&lt;property id=&quot;20300&quot; value=&quot;Slide 35&quot;/&gt;&lt;property id=&quot;20307&quot; value=&quot;290&quot;/&gt;&lt;/object&gt;&lt;object type=&quot;3&quot; unique_id=&quot;11469&quot;&gt;&lt;property id=&quot;20148&quot; value=&quot;5&quot;/&gt;&lt;property id=&quot;20300&quot; value=&quot;Slide 36&quot;/&gt;&lt;property id=&quot;20307&quot; value=&quot;291&quot;/&gt;&lt;/object&gt;&lt;object type=&quot;3&quot; unique_id=&quot;11584&quot;&gt;&lt;property id=&quot;20148&quot; value=&quot;5&quot;/&gt;&lt;property id=&quot;20300&quot; value=&quot;Slide 37&quot;/&gt;&lt;property id=&quot;20307&quot; value=&quot;292&quot;/&gt;&lt;/object&gt;&lt;object type=&quot;3&quot; unique_id=&quot;11702&quot;&gt;&lt;property id=&quot;20148&quot; value=&quot;5&quot;/&gt;&lt;property id=&quot;20300&quot; value=&quot;Slide 38 - &amp;quot;Predicting Bankruptcy&amp;quot;&quot;/&gt;&lt;property id=&quot;20307&quot; value=&quot;293&quot;/&gt;&lt;/object&gt;&lt;object type=&quot;3&quot; unique_id=&quot;11823&quot;&gt;&lt;property id=&quot;20148&quot; value=&quot;5&quot;/&gt;&lt;property id=&quot;20300&quot; value=&quot;Slide 39&quot;/&gt;&lt;property id=&quot;20307&quot; value=&quot;294&quot;/&gt;&lt;/object&gt;&lt;object type=&quot;3&quot; unique_id=&quot;11947&quot;&gt;&lt;property id=&quot;20148&quot; value=&quot;5&quot;/&gt;&lt;property id=&quot;20300&quot; value=&quot;Slide 40&quot;/&gt;&lt;property id=&quot;20307&quot; value=&quot;295&quot;/&gt;&lt;/object&gt;&lt;object type=&quot;3&quot; unique_id=&quot;12116&quot;&gt;&lt;property id=&quot;20148&quot; value=&quot;5&quot;/&gt;&lt;property id=&quot;20300&quot; value=&quot;Slide 41&quot;/&gt;&lt;property id=&quot;20307&quot; value=&quot;296&quot;/&gt;&lt;/object&gt;&lt;object type=&quot;3&quot; unique_id=&quot;12117&quot;&gt;&lt;property id=&quot;20148&quot; value=&quot;5&quot;/&gt;&lt;property id=&quot;20300&quot; value=&quot;Slide 42&quot;/&gt;&lt;property id=&quot;20307&quot; value=&quot;297&quot;/&gt;&lt;/object&gt;&lt;object type=&quot;3&quot; unique_id=&quot;12294&quot;&gt;&lt;property id=&quot;20148&quot; value=&quot;5&quot;/&gt;&lt;property id=&quot;20300&quot; value=&quot;Slide 43&quot;/&gt;&lt;property id=&quot;20307&quot; value=&quot;298&quot;/&gt;&lt;/object&gt;&lt;object type=&quot;3&quot; unique_id=&quot;12295&quot;&gt;&lt;property id=&quot;20148&quot; value=&quot;5&quot;/&gt;&lt;property id=&quot;20300&quot; value=&quot;Slide 44&quot;/&gt;&lt;property id=&quot;20307&quot; value=&quot;299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5024</TotalTime>
  <Words>1710</Words>
  <Application>Microsoft Office PowerPoint</Application>
  <PresentationFormat>On-screen Show (4:3)</PresentationFormat>
  <Paragraphs>144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Cambria</vt:lpstr>
      <vt:lpstr>Times New Roman</vt:lpstr>
      <vt:lpstr>9e PPT design template</vt:lpstr>
      <vt:lpstr>Mergers and Acquisitions and Financial Distress</vt:lpstr>
      <vt:lpstr>Introduction</vt:lpstr>
      <vt:lpstr>Mergers and Acquisitions</vt:lpstr>
      <vt:lpstr>Types of Mergers</vt:lpstr>
      <vt:lpstr>Types of Mergers (continued)</vt:lpstr>
      <vt:lpstr>PowerPoint Presentation</vt:lpstr>
      <vt:lpstr>PowerPoint Presentation</vt:lpstr>
      <vt:lpstr>Motive for Mergers and Acquisitions</vt:lpstr>
      <vt:lpstr>Revenue Enhancement</vt:lpstr>
      <vt:lpstr>Cost Reduction</vt:lpstr>
      <vt:lpstr>Economies of Scale in Mergers</vt:lpstr>
      <vt:lpstr>Long-Term Effect of Economies of Scale</vt:lpstr>
      <vt:lpstr>Economies of Scope</vt:lpstr>
      <vt:lpstr>X-Efficiencies</vt:lpstr>
      <vt:lpstr>Merger Guidelines for Acceptability</vt:lpstr>
      <vt:lpstr>Tax Considerations</vt:lpstr>
      <vt:lpstr>Lowering the Cost of Capital</vt:lpstr>
      <vt:lpstr>Managers’ Personal Incentives</vt:lpstr>
      <vt:lpstr>Valuing a Merger</vt:lpstr>
      <vt:lpstr>Financial Distress</vt:lpstr>
      <vt:lpstr>Causes of Financial Distress</vt:lpstr>
      <vt:lpstr>Restructuring a Firm’s Debt Agreements</vt:lpstr>
      <vt:lpstr>Informal Liquidation of a Firm’s Assets</vt:lpstr>
      <vt:lpstr>Federal Bankruptcy</vt:lpstr>
      <vt:lpstr>Bankruptcy Reform Act of 1978</vt:lpstr>
      <vt:lpstr>Reorganization Procedures in Bankruptcy</vt:lpstr>
      <vt:lpstr>PowerPoint Presentation</vt:lpstr>
      <vt:lpstr>Liquidation Procedures in Bankruptcy</vt:lpstr>
      <vt:lpstr>Distribution Procedures</vt:lpstr>
      <vt:lpstr>Predicting Bankruptcy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19</dc:title>
  <dc:creator>byerstev</dc:creator>
  <cp:lastModifiedBy>John Nofsinger</cp:lastModifiedBy>
  <cp:revision>143</cp:revision>
  <dcterms:created xsi:type="dcterms:W3CDTF">2008-07-01T19:44:33Z</dcterms:created>
  <dcterms:modified xsi:type="dcterms:W3CDTF">2019-06-01T00:30:42Z</dcterms:modified>
</cp:coreProperties>
</file>