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9"/>
  </p:notesMasterIdLst>
  <p:sldIdLst>
    <p:sldId id="299" r:id="rId2"/>
    <p:sldId id="288" r:id="rId3"/>
    <p:sldId id="257" r:id="rId4"/>
    <p:sldId id="259" r:id="rId5"/>
    <p:sldId id="260" r:id="rId6"/>
    <p:sldId id="261" r:id="rId7"/>
    <p:sldId id="264" r:id="rId8"/>
    <p:sldId id="265" r:id="rId9"/>
    <p:sldId id="266" r:id="rId10"/>
    <p:sldId id="300" r:id="rId11"/>
    <p:sldId id="301" r:id="rId12"/>
    <p:sldId id="269" r:id="rId13"/>
    <p:sldId id="302" r:id="rId14"/>
    <p:sldId id="271" r:id="rId15"/>
    <p:sldId id="303" r:id="rId16"/>
    <p:sldId id="290" r:id="rId17"/>
    <p:sldId id="292" r:id="rId18"/>
    <p:sldId id="304" r:id="rId19"/>
    <p:sldId id="275" r:id="rId20"/>
    <p:sldId id="276" r:id="rId21"/>
    <p:sldId id="277" r:id="rId22"/>
    <p:sldId id="278" r:id="rId23"/>
    <p:sldId id="281" r:id="rId24"/>
    <p:sldId id="284" r:id="rId25"/>
    <p:sldId id="305" r:id="rId26"/>
    <p:sldId id="285" r:id="rId27"/>
    <p:sldId id="286" r:id="rId28"/>
  </p:sldIdLst>
  <p:sldSz cx="9144000" cy="6858000" type="screen4x3"/>
  <p:notesSz cx="6858000" cy="9144000"/>
  <p:custDataLst>
    <p:tags r:id="rId30"/>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3" clrIdx="0">
    <p:extLst/>
  </p:cmAuthor>
  <p:cmAuthor id="2" name="mlarmon" initials="m"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37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4" autoAdjust="0"/>
    <p:restoredTop sz="94718" autoAdjust="0"/>
  </p:normalViewPr>
  <p:slideViewPr>
    <p:cSldViewPr>
      <p:cViewPr varScale="1">
        <p:scale>
          <a:sx n="104" d="100"/>
          <a:sy n="104" d="100"/>
        </p:scale>
        <p:origin x="1740" y="108"/>
      </p:cViewPr>
      <p:guideLst>
        <p:guide orient="horz" pos="2160"/>
        <p:guide pos="2880"/>
      </p:guideLst>
    </p:cSldViewPr>
  </p:slideViewPr>
  <p:outlineViewPr>
    <p:cViewPr>
      <p:scale>
        <a:sx n="33" d="100"/>
        <a:sy n="33" d="100"/>
      </p:scale>
      <p:origin x="0" y="-1056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ea typeface="+mn-ea"/>
              </a:defRPr>
            </a:lvl1pPr>
          </a:lstStyle>
          <a:p>
            <a:pPr>
              <a:defRPr/>
            </a:pPr>
            <a:endParaRPr lang="en-US" dirty="0"/>
          </a:p>
        </p:txBody>
      </p:sp>
      <p:sp>
        <p:nvSpPr>
          <p:cNvPr id="5017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2025751F-CEA3-4FFA-A5C9-BCBA5BCA61EE}" type="datetimeFigureOut">
              <a:rPr lang="en-US" altLang="en-US"/>
              <a:pPr/>
              <a:t>5/30/2019</a:t>
            </a:fld>
            <a:endParaRPr lang="en-US" altLang="en-US" dirty="0"/>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018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ea typeface="+mn-ea"/>
              </a:defRPr>
            </a:lvl1pPr>
          </a:lstStyle>
          <a:p>
            <a:pPr>
              <a:defRPr/>
            </a:pPr>
            <a:endParaRPr lang="en-US" dirty="0"/>
          </a:p>
        </p:txBody>
      </p:sp>
      <p:sp>
        <p:nvSpPr>
          <p:cNvPr id="5018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2907C64D-640A-484C-B860-39F7C845E584}" type="slidenum">
              <a:rPr lang="en-US" altLang="en-US"/>
              <a:pPr/>
              <a:t>‹#›</a:t>
            </a:fld>
            <a:endParaRPr lang="en-US" altLang="en-US" dirty="0"/>
          </a:p>
        </p:txBody>
      </p:sp>
    </p:spTree>
    <p:extLst>
      <p:ext uri="{BB962C8B-B14F-4D97-AF65-F5344CB8AC3E}">
        <p14:creationId xmlns:p14="http://schemas.microsoft.com/office/powerpoint/2010/main" val="22268822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55113" cy="106680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292934"/>
              </a:solidFill>
            </a:endParaRPr>
          </a:p>
        </p:txBody>
      </p:sp>
      <p:sp>
        <p:nvSpPr>
          <p:cNvPr id="5" name="Rectangle 4"/>
          <p:cNvSpPr/>
          <p:nvPr userDrawn="1"/>
        </p:nvSpPr>
        <p:spPr>
          <a:xfrm>
            <a:off x="-3175" y="958850"/>
            <a:ext cx="9144000" cy="82550"/>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cxnSp>
        <p:nvCxnSpPr>
          <p:cNvPr id="6" name="Straight Connector 5"/>
          <p:cNvCxnSpPr/>
          <p:nvPr userDrawn="1"/>
        </p:nvCxnSpPr>
        <p:spPr>
          <a:xfrm>
            <a:off x="-3175" y="1069975"/>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Slide Number Placeholder 5"/>
          <p:cNvSpPr txBox="1">
            <a:spLocks/>
          </p:cNvSpPr>
          <p:nvPr userDrawn="1"/>
        </p:nvSpPr>
        <p:spPr>
          <a:xfrm>
            <a:off x="6858000" y="6492875"/>
            <a:ext cx="2133600" cy="365125"/>
          </a:xfrm>
          <a:prstGeom prst="rect">
            <a:avLst/>
          </a:prstGeom>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r>
              <a:rPr lang="en-US" altLang="en-US" sz="1000" dirty="0">
                <a:latin typeface="Times New Roman" panose="02020603050405020304" pitchFamily="18" charset="0"/>
              </a:rPr>
              <a:t>19-</a:t>
            </a:r>
            <a:fld id="{80BE5BB0-FD8C-4D4A-9DBF-89A921DF097F}" type="slidenum">
              <a:rPr lang="en-US" altLang="en-US" sz="1000">
                <a:latin typeface="Times New Roman" panose="02020603050405020304" pitchFamily="18" charset="0"/>
              </a:rPr>
              <a:pPr algn="r" eaLnBrk="1" hangingPunct="1"/>
              <a:t>‹#›</a:t>
            </a:fld>
            <a:endParaRPr lang="en-US" altLang="en-US" sz="1000" dirty="0">
              <a:latin typeface="Times New Roman" panose="02020603050405020304" pitchFamily="18" charset="0"/>
            </a:endParaRPr>
          </a:p>
        </p:txBody>
      </p:sp>
      <p:sp>
        <p:nvSpPr>
          <p:cNvPr id="2" name="Title 1"/>
          <p:cNvSpPr>
            <a:spLocks noGrp="1"/>
          </p:cNvSpPr>
          <p:nvPr>
            <p:ph type="title"/>
          </p:nvPr>
        </p:nvSpPr>
        <p:spPr>
          <a:xfrm>
            <a:off x="152400" y="0"/>
            <a:ext cx="8843672" cy="1060940"/>
          </a:xfrm>
        </p:spPr>
        <p:txBody>
          <a:bodyPr/>
          <a:lstStyle>
            <a:lvl1pPr algn="l" defTabSz="914400" rtl="0" eaLnBrk="1" latinLnBrk="0" hangingPunct="1">
              <a:spcBef>
                <a:spcPct val="0"/>
              </a:spcBef>
              <a:buNone/>
              <a:defRPr lang="en-US" sz="4800" i="0" kern="1200" spc="-100" baseline="0" dirty="0">
                <a:solidFill>
                  <a:srgbClr val="0B5B7F"/>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a:spcBef>
                <a:spcPts val="600"/>
              </a:spcBef>
              <a:spcAft>
                <a:spcPts val="600"/>
              </a:spcAft>
              <a:buClr>
                <a:srgbClr val="8EACC4"/>
              </a:buClr>
              <a:defRPr/>
            </a:lvl1pPr>
            <a:lvl2pPr>
              <a:spcBef>
                <a:spcPts val="600"/>
              </a:spcBef>
              <a:spcAft>
                <a:spcPts val="600"/>
              </a:spcAft>
              <a:buClr>
                <a:srgbClr val="8EACC4"/>
              </a:buClr>
              <a:defRPr sz="2800"/>
            </a:lvl2pPr>
            <a:lvl3pPr>
              <a:spcBef>
                <a:spcPts val="600"/>
              </a:spcBef>
              <a:spcAft>
                <a:spcPts val="600"/>
              </a:spcAft>
              <a:buClr>
                <a:srgbClr val="8EACC4"/>
              </a:buClr>
              <a:defRPr sz="2400"/>
            </a:lvl3pPr>
            <a:lvl4pPr>
              <a:spcBef>
                <a:spcPts val="600"/>
              </a:spcBef>
              <a:spcAft>
                <a:spcPts val="600"/>
              </a:spcAft>
              <a:buClr>
                <a:srgbClr val="8EACC4"/>
              </a:buClr>
              <a:defRPr sz="2000"/>
            </a:lvl4pPr>
            <a:lvl5pPr>
              <a:spcBef>
                <a:spcPts val="600"/>
              </a:spcBef>
              <a:spcAft>
                <a:spcPts val="600"/>
              </a:spcAft>
              <a:buClr>
                <a:srgbClr val="8EACC4"/>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32290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3" name="Rectangle 2"/>
          <p:cNvSpPr/>
          <p:nvPr/>
        </p:nvSpPr>
        <p:spPr>
          <a:xfrm>
            <a:off x="-11113" y="1371600"/>
            <a:ext cx="9155113" cy="411163"/>
          </a:xfrm>
          <a:prstGeom prst="rect">
            <a:avLst/>
          </a:prstGeom>
          <a:solidFill>
            <a:srgbClr val="F3F2D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4" name="Rectangle 3"/>
          <p:cNvSpPr/>
          <p:nvPr/>
        </p:nvSpPr>
        <p:spPr>
          <a:xfrm>
            <a:off x="-11113" y="152400"/>
            <a:ext cx="9155113" cy="131445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5" name="TextBox 4"/>
          <p:cNvSpPr txBox="1">
            <a:spLocks noChangeArrowheads="1"/>
          </p:cNvSpPr>
          <p:nvPr/>
        </p:nvSpPr>
        <p:spPr bwMode="auto">
          <a:xfrm>
            <a:off x="2209800" y="4789488"/>
            <a:ext cx="632460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Aft>
                <a:spcPts val="1200"/>
              </a:spcAft>
              <a:defRPr/>
            </a:pPr>
            <a:r>
              <a:rPr lang="en-US" altLang="en-US" sz="3200" i="1" dirty="0">
                <a:solidFill>
                  <a:srgbClr val="0B5B7F"/>
                </a:solidFill>
                <a:latin typeface="Cambria" pitchFamily="18" charset="0"/>
                <a:ea typeface="+mn-ea"/>
              </a:rPr>
              <a:t>Finance </a:t>
            </a:r>
            <a:r>
              <a:rPr lang="en-US" altLang="en-US" sz="3200" i="0" dirty="0">
                <a:solidFill>
                  <a:srgbClr val="0B5B7F"/>
                </a:solidFill>
                <a:latin typeface="Cambria" pitchFamily="18" charset="0"/>
                <a:ea typeface="+mn-ea"/>
              </a:rPr>
              <a:t>5</a:t>
            </a:r>
            <a:r>
              <a:rPr lang="en-US" altLang="en-US" sz="3200" dirty="0">
                <a:solidFill>
                  <a:srgbClr val="0B5B7F"/>
                </a:solidFill>
                <a:latin typeface="Cambria" pitchFamily="18" charset="0"/>
                <a:ea typeface="+mn-ea"/>
              </a:rPr>
              <a:t>th Edition</a:t>
            </a:r>
          </a:p>
          <a:p>
            <a:pPr algn="r" eaLnBrk="1" hangingPunct="1">
              <a:spcAft>
                <a:spcPts val="1200"/>
              </a:spcAft>
              <a:defRPr/>
            </a:pPr>
            <a:r>
              <a:rPr lang="en-US" altLang="en-US" sz="3200" dirty="0">
                <a:solidFill>
                  <a:srgbClr val="0B5B7F"/>
                </a:solidFill>
                <a:latin typeface="Cambria" pitchFamily="18" charset="0"/>
                <a:ea typeface="+mn-ea"/>
              </a:rPr>
              <a:t>Cornett, Adair, and Nofsinger</a:t>
            </a:r>
          </a:p>
        </p:txBody>
      </p:sp>
      <p:sp>
        <p:nvSpPr>
          <p:cNvPr id="6" name="Rectangle 5"/>
          <p:cNvSpPr/>
          <p:nvPr/>
        </p:nvSpPr>
        <p:spPr>
          <a:xfrm>
            <a:off x="-11113" y="-11113"/>
            <a:ext cx="9155113" cy="315913"/>
          </a:xfrm>
          <a:prstGeom prst="rect">
            <a:avLst/>
          </a:prstGeom>
          <a:solidFill>
            <a:srgbClr val="0D6C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7" name="Rectangle 6"/>
          <p:cNvSpPr/>
          <p:nvPr/>
        </p:nvSpPr>
        <p:spPr>
          <a:xfrm>
            <a:off x="-11113" y="6488113"/>
            <a:ext cx="9155113" cy="381000"/>
          </a:xfrm>
          <a:prstGeom prst="rect">
            <a:avLst/>
          </a:prstGeom>
          <a:solidFill>
            <a:srgbClr val="1647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438400"/>
            <a:ext cx="17526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04800" y="76200"/>
            <a:ext cx="1905000" cy="1862138"/>
          </a:xfrm>
          <a:prstGeom prst="rect">
            <a:avLst/>
          </a:prstGeom>
          <a:noFill/>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1500" dirty="0">
                <a:solidFill>
                  <a:srgbClr val="0D6C97"/>
                </a:solidFill>
                <a:effectLst>
                  <a:outerShdw blurRad="38100" dist="38100" dir="2700000" algn="tl">
                    <a:schemeClr val="tx1">
                      <a:alpha val="43000"/>
                    </a:schemeClr>
                  </a:outerShdw>
                </a:effectLst>
                <a:latin typeface="Cambria" panose="02040503050406030204" pitchFamily="18" charset="0"/>
                <a:cs typeface="Times New Roman" panose="02020603050405020304" pitchFamily="18" charset="0"/>
              </a:rPr>
              <a:t>19</a:t>
            </a:r>
          </a:p>
        </p:txBody>
      </p:sp>
      <p:sp>
        <p:nvSpPr>
          <p:cNvPr id="10" name="Rectangle 12"/>
          <p:cNvSpPr>
            <a:spLocks noChangeArrowheads="1"/>
          </p:cNvSpPr>
          <p:nvPr userDrawn="1"/>
        </p:nvSpPr>
        <p:spPr bwMode="auto">
          <a:xfrm>
            <a:off x="1219200" y="6411913"/>
            <a:ext cx="6629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800" dirty="0">
                <a:solidFill>
                  <a:schemeClr val="bg1"/>
                </a:solidFill>
                <a:latin typeface="Times New Roman" panose="02020603050405020304" pitchFamily="18" charset="0"/>
                <a:cs typeface="Times New Roman" panose="02020603050405020304" pitchFamily="18" charset="0"/>
              </a:rPr>
              <a:t>Copyright © 2020 McGraw-Hill Education. All rights reserved. No reproduction or distribution without the prior written consent of McGraw-Hill Education</a:t>
            </a:r>
            <a:r>
              <a:rPr lang="en-US" altLang="en-US" sz="1800" dirty="0">
                <a:solidFill>
                  <a:schemeClr val="bg1"/>
                </a:solidFill>
                <a:cs typeface="Arial" panose="020B0604020202020204" pitchFamily="34" charset="0"/>
              </a:rPr>
              <a:t>.</a:t>
            </a:r>
          </a:p>
        </p:txBody>
      </p:sp>
      <p:sp>
        <p:nvSpPr>
          <p:cNvPr id="2" name="Title 1"/>
          <p:cNvSpPr>
            <a:spLocks noGrp="1"/>
          </p:cNvSpPr>
          <p:nvPr>
            <p:ph type="ctrTitle"/>
          </p:nvPr>
        </p:nvSpPr>
        <p:spPr>
          <a:xfrm>
            <a:off x="3107877" y="2286000"/>
            <a:ext cx="5404338" cy="2133600"/>
          </a:xfrm>
        </p:spPr>
        <p:txBody>
          <a:bodyPr anchor="t">
            <a:noAutofit/>
          </a:bodyPr>
          <a:lstStyle>
            <a:lvl1pPr algn="r">
              <a:defRPr lang="en-US" sz="4800" i="0" kern="1200" dirty="0">
                <a:solidFill>
                  <a:srgbClr val="A50021"/>
                </a:solidFill>
                <a:latin typeface="Calibri" pitchFamily="34" charset="0"/>
                <a:ea typeface="+mn-ea"/>
                <a:cs typeface="+mn-cs"/>
              </a:defRPr>
            </a:lvl1pPr>
          </a:lstStyle>
          <a:p>
            <a:r>
              <a:rPr lang="en-US"/>
              <a:t>Click to edit Master title style</a:t>
            </a:r>
            <a:endParaRPr lang="en-US" dirty="0"/>
          </a:p>
        </p:txBody>
      </p:sp>
    </p:spTree>
    <p:extLst>
      <p:ext uri="{BB962C8B-B14F-4D97-AF65-F5344CB8AC3E}">
        <p14:creationId xmlns:p14="http://schemas.microsoft.com/office/powerpoint/2010/main" val="2324574041"/>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925" y="152400"/>
            <a:ext cx="8566150" cy="836613"/>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Lst>
  <p:hf hdr="0" ftr="0" dt="0"/>
  <p:txStyles>
    <p:titleStyle>
      <a:lvl1pPr algn="l" rtl="0" eaLnBrk="0" fontAlgn="base" hangingPunct="0">
        <a:spcBef>
          <a:spcPct val="0"/>
        </a:spcBef>
        <a:spcAft>
          <a:spcPct val="0"/>
        </a:spcAft>
        <a:defRPr sz="4000" kern="1200" spc="-100">
          <a:solidFill>
            <a:srgbClr val="0B5B7F"/>
          </a:solidFill>
          <a:latin typeface="+mj-lt"/>
          <a:ea typeface="Aharoni" charset="0"/>
          <a:cs typeface="Aharoni" pitchFamily="2" charset="-79"/>
        </a:defRPr>
      </a:lvl1pPr>
      <a:lvl2pPr algn="l" rtl="0" eaLnBrk="0" fontAlgn="base" hangingPunct="0">
        <a:spcBef>
          <a:spcPct val="0"/>
        </a:spcBef>
        <a:spcAft>
          <a:spcPct val="0"/>
        </a:spcAft>
        <a:defRPr sz="4000">
          <a:solidFill>
            <a:srgbClr val="0B5B7F"/>
          </a:solidFill>
          <a:latin typeface="Arial" pitchFamily="34" charset="0"/>
          <a:ea typeface="Aharoni" charset="0"/>
          <a:cs typeface="Aharoni" pitchFamily="2" charset="-79"/>
        </a:defRPr>
      </a:lvl2pPr>
      <a:lvl3pPr algn="l" rtl="0" eaLnBrk="0" fontAlgn="base" hangingPunct="0">
        <a:spcBef>
          <a:spcPct val="0"/>
        </a:spcBef>
        <a:spcAft>
          <a:spcPct val="0"/>
        </a:spcAft>
        <a:defRPr sz="4000">
          <a:solidFill>
            <a:srgbClr val="0B5B7F"/>
          </a:solidFill>
          <a:latin typeface="Arial" pitchFamily="34" charset="0"/>
          <a:ea typeface="Aharoni" charset="0"/>
          <a:cs typeface="Aharoni" pitchFamily="2" charset="-79"/>
        </a:defRPr>
      </a:lvl3pPr>
      <a:lvl4pPr algn="l" rtl="0" eaLnBrk="0" fontAlgn="base" hangingPunct="0">
        <a:spcBef>
          <a:spcPct val="0"/>
        </a:spcBef>
        <a:spcAft>
          <a:spcPct val="0"/>
        </a:spcAft>
        <a:defRPr sz="4000">
          <a:solidFill>
            <a:srgbClr val="0B5B7F"/>
          </a:solidFill>
          <a:latin typeface="Arial" pitchFamily="34" charset="0"/>
          <a:ea typeface="Aharoni" charset="0"/>
          <a:cs typeface="Aharoni" pitchFamily="2" charset="-79"/>
        </a:defRPr>
      </a:lvl4pPr>
      <a:lvl5pPr algn="l" rtl="0" eaLnBrk="0" fontAlgn="base" hangingPunct="0">
        <a:spcBef>
          <a:spcPct val="0"/>
        </a:spcBef>
        <a:spcAft>
          <a:spcPct val="0"/>
        </a:spcAft>
        <a:defRPr sz="4000">
          <a:solidFill>
            <a:srgbClr val="0B5B7F"/>
          </a:solidFill>
          <a:latin typeface="Arial" pitchFamily="34" charset="0"/>
          <a:ea typeface="Aharoni" charset="0"/>
          <a:cs typeface="Aharoni" pitchFamily="2" charset="-79"/>
        </a:defRPr>
      </a:lvl5pPr>
      <a:lvl6pPr marL="457200" algn="l" rtl="0" fontAlgn="base">
        <a:spcBef>
          <a:spcPct val="0"/>
        </a:spcBef>
        <a:spcAft>
          <a:spcPct val="0"/>
        </a:spcAft>
        <a:defRPr sz="4000">
          <a:solidFill>
            <a:srgbClr val="0B5B7F"/>
          </a:solidFill>
          <a:latin typeface="Arial" pitchFamily="34" charset="0"/>
          <a:cs typeface="Aharoni" pitchFamily="2" charset="-79"/>
        </a:defRPr>
      </a:lvl6pPr>
      <a:lvl7pPr marL="914400" algn="l" rtl="0" fontAlgn="base">
        <a:spcBef>
          <a:spcPct val="0"/>
        </a:spcBef>
        <a:spcAft>
          <a:spcPct val="0"/>
        </a:spcAft>
        <a:defRPr sz="4000">
          <a:solidFill>
            <a:srgbClr val="0B5B7F"/>
          </a:solidFill>
          <a:latin typeface="Arial" pitchFamily="34" charset="0"/>
          <a:cs typeface="Aharoni" pitchFamily="2" charset="-79"/>
        </a:defRPr>
      </a:lvl7pPr>
      <a:lvl8pPr marL="1371600" algn="l" rtl="0" fontAlgn="base">
        <a:spcBef>
          <a:spcPct val="0"/>
        </a:spcBef>
        <a:spcAft>
          <a:spcPct val="0"/>
        </a:spcAft>
        <a:defRPr sz="4000">
          <a:solidFill>
            <a:srgbClr val="0B5B7F"/>
          </a:solidFill>
          <a:latin typeface="Arial" pitchFamily="34" charset="0"/>
          <a:cs typeface="Aharoni" pitchFamily="2" charset="-79"/>
        </a:defRPr>
      </a:lvl8pPr>
      <a:lvl9pPr marL="1828800" algn="l" rtl="0" fontAlgn="base">
        <a:spcBef>
          <a:spcPct val="0"/>
        </a:spcBef>
        <a:spcAft>
          <a:spcPct val="0"/>
        </a:spcAft>
        <a:defRPr sz="4000">
          <a:solidFill>
            <a:srgbClr val="0B5B7F"/>
          </a:solidFill>
          <a:latin typeface="Arial" pitchFamily="34" charset="0"/>
          <a:cs typeface="Aharoni" pitchFamily="2" charset="-79"/>
        </a:defRPr>
      </a:lvl9pPr>
    </p:titleStyle>
    <p:bodyStyle>
      <a:lvl1pPr marL="182563" indent="-182563" algn="l" rtl="0" eaLnBrk="0" fontAlgn="base" hangingPunct="0">
        <a:spcBef>
          <a:spcPct val="20000"/>
        </a:spcBef>
        <a:spcAft>
          <a:spcPct val="0"/>
        </a:spcAft>
        <a:buClr>
          <a:schemeClr val="accent1"/>
        </a:buClr>
        <a:buSzPct val="85000"/>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457200" indent="-182563" algn="l" rtl="0" eaLnBrk="0" fontAlgn="base" hangingPunct="0">
        <a:spcBef>
          <a:spcPct val="20000"/>
        </a:spcBef>
        <a:spcAft>
          <a:spcPct val="0"/>
        </a:spcAft>
        <a:buClr>
          <a:schemeClr val="accent1"/>
        </a:buClr>
        <a:buSzPct val="85000"/>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730250" indent="-182563" algn="l" rtl="0" eaLnBrk="0" fontAlgn="base" hangingPunct="0">
        <a:spcBef>
          <a:spcPct val="20000"/>
        </a:spcBef>
        <a:spcAft>
          <a:spcPct val="0"/>
        </a:spcAft>
        <a:buClr>
          <a:schemeClr val="accent1"/>
        </a:buClr>
        <a:buSzPct val="90000"/>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004888" indent="-182563" algn="l" rtl="0" eaLnBrk="0" fontAlgn="base" hangingPunct="0">
        <a:spcBef>
          <a:spcPct val="20000"/>
        </a:spcBef>
        <a:spcAft>
          <a:spcPct val="0"/>
        </a:spcAft>
        <a:buClr>
          <a:schemeClr val="accent1"/>
        </a:buClr>
        <a:buFont typeface="Arial" panose="020B0604020202020204" pitchFamily="34" charset="0"/>
        <a:buChar char="•"/>
        <a:defRPr kern="1200">
          <a:solidFill>
            <a:schemeClr val="tx1"/>
          </a:solidFill>
          <a:latin typeface="+mn-lt"/>
          <a:ea typeface="MS PGothic" panose="020B0600070205080204" pitchFamily="34" charset="-128"/>
          <a:cs typeface="+mn-cs"/>
        </a:defRPr>
      </a:lvl4pPr>
      <a:lvl5pPr marL="1187450" indent="-136525" algn="l" rtl="0" eaLnBrk="0" fontAlgn="base" hangingPunct="0">
        <a:spcBef>
          <a:spcPct val="20000"/>
        </a:spcBef>
        <a:spcAft>
          <a:spcPct val="0"/>
        </a:spcAft>
        <a:buClr>
          <a:schemeClr val="accent1"/>
        </a:buClr>
        <a:buSzPct val="100000"/>
        <a:buFont typeface="Arial" panose="020B0604020202020204" pitchFamily="34" charset="0"/>
        <a:buChar char="•"/>
        <a:defRPr sz="1600" kern="1200">
          <a:solidFill>
            <a:schemeClr val="tx1"/>
          </a:solidFill>
          <a:latin typeface="+mn-lt"/>
          <a:ea typeface="MS PGothic" panose="020B0600070205080204" pitchFamily="34" charset="-128"/>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a:xfrm>
            <a:off x="2819400" y="2514600"/>
            <a:ext cx="6019800" cy="1066800"/>
          </a:xfrm>
        </p:spPr>
        <p:txBody>
          <a:bodyPr/>
          <a:lstStyle/>
          <a:p>
            <a:pPr eaLnBrk="1" fontAlgn="auto" hangingPunct="1">
              <a:spcAft>
                <a:spcPts val="0"/>
              </a:spcAft>
              <a:defRPr/>
            </a:pPr>
            <a:r>
              <a:rPr sz="5400" dirty="0"/>
              <a:t>International Corporate Finance</a:t>
            </a:r>
            <a:endParaRPr sz="5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p:txBody>
          <a:bodyPr/>
          <a:lstStyle/>
          <a:p>
            <a:r>
              <a:rPr lang="en-US" dirty="0"/>
              <a:t>Currency Exchange Rates, June 2018</a:t>
            </a:r>
          </a:p>
        </p:txBody>
      </p:sp>
      <p:pic>
        <p:nvPicPr>
          <p:cNvPr id="2" name="Content Placeholder 1">
            <a:extLst>
              <a:ext uri="{FF2B5EF4-FFF2-40B4-BE49-F238E27FC236}">
                <a16:creationId xmlns:a16="http://schemas.microsoft.com/office/drawing/2014/main" id="{61DE1BC6-E16A-41A7-9F35-34CC8E2C6969}"/>
              </a:ext>
            </a:extLst>
          </p:cNvPr>
          <p:cNvPicPr>
            <a:picLocks noGrp="1" noChangeAspect="1"/>
          </p:cNvPicPr>
          <p:nvPr>
            <p:ph idx="1"/>
          </p:nvPr>
        </p:nvPicPr>
        <p:blipFill>
          <a:blip r:embed="rId2"/>
          <a:stretch>
            <a:fillRect/>
          </a:stretch>
        </p:blipFill>
        <p:spPr>
          <a:xfrm>
            <a:off x="2382589" y="1249309"/>
            <a:ext cx="4378822" cy="5294655"/>
          </a:xfrm>
          <a:prstGeom prst="rect">
            <a:avLst/>
          </a:prstGeom>
        </p:spPr>
      </p:pic>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2969934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p:txBody>
          <a:bodyPr/>
          <a:lstStyle/>
          <a:p>
            <a:r>
              <a:rPr lang="en-US" dirty="0"/>
              <a:t>Cross Rates</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3" name="Picture 2">
            <a:extLst>
              <a:ext uri="{FF2B5EF4-FFF2-40B4-BE49-F238E27FC236}">
                <a16:creationId xmlns:a16="http://schemas.microsoft.com/office/drawing/2014/main" id="{9D623620-1582-4B35-AF19-EBF8511113A3}"/>
              </a:ext>
            </a:extLst>
          </p:cNvPr>
          <p:cNvPicPr>
            <a:picLocks noChangeAspect="1"/>
          </p:cNvPicPr>
          <p:nvPr/>
        </p:nvPicPr>
        <p:blipFill>
          <a:blip r:embed="rId2"/>
          <a:stretch>
            <a:fillRect/>
          </a:stretch>
        </p:blipFill>
        <p:spPr>
          <a:xfrm>
            <a:off x="1447800" y="2801425"/>
            <a:ext cx="6848475" cy="1181100"/>
          </a:xfrm>
          <a:prstGeom prst="rect">
            <a:avLst/>
          </a:prstGeom>
        </p:spPr>
      </p:pic>
      <p:pic>
        <p:nvPicPr>
          <p:cNvPr id="7" name="Picture 6">
            <a:extLst>
              <a:ext uri="{FF2B5EF4-FFF2-40B4-BE49-F238E27FC236}">
                <a16:creationId xmlns:a16="http://schemas.microsoft.com/office/drawing/2014/main" id="{5644BD50-E3D8-41DC-8534-CCFF0BD3151B}"/>
              </a:ext>
            </a:extLst>
          </p:cNvPr>
          <p:cNvPicPr>
            <a:picLocks noChangeAspect="1"/>
          </p:cNvPicPr>
          <p:nvPr/>
        </p:nvPicPr>
        <p:blipFill>
          <a:blip r:embed="rId3"/>
          <a:stretch>
            <a:fillRect/>
          </a:stretch>
        </p:blipFill>
        <p:spPr>
          <a:xfrm>
            <a:off x="847725" y="4021780"/>
            <a:ext cx="7848600" cy="2501401"/>
          </a:xfrm>
          <a:prstGeom prst="rect">
            <a:avLst/>
          </a:prstGeom>
        </p:spPr>
      </p:pic>
      <p:sp>
        <p:nvSpPr>
          <p:cNvPr id="8" name="TextBox 7">
            <a:extLst>
              <a:ext uri="{FF2B5EF4-FFF2-40B4-BE49-F238E27FC236}">
                <a16:creationId xmlns:a16="http://schemas.microsoft.com/office/drawing/2014/main" id="{24CBDDA1-B511-470E-8D0C-3E57BC496015}"/>
              </a:ext>
            </a:extLst>
          </p:cNvPr>
          <p:cNvSpPr txBox="1"/>
          <p:nvPr/>
        </p:nvSpPr>
        <p:spPr>
          <a:xfrm>
            <a:off x="1752599" y="2141250"/>
            <a:ext cx="6848475" cy="400110"/>
          </a:xfrm>
          <a:prstGeom prst="rect">
            <a:avLst/>
          </a:prstGeom>
          <a:noFill/>
        </p:spPr>
        <p:txBody>
          <a:bodyPr wrap="square" rtlCol="0">
            <a:spAutoFit/>
          </a:bodyPr>
          <a:lstStyle/>
          <a:p>
            <a:r>
              <a:rPr lang="en-US" sz="2000" dirty="0"/>
              <a:t>What is the Yen to Euro cross rate?</a:t>
            </a:r>
          </a:p>
        </p:txBody>
      </p:sp>
      <p:pic>
        <p:nvPicPr>
          <p:cNvPr id="9" name="Picture 8">
            <a:extLst>
              <a:ext uri="{FF2B5EF4-FFF2-40B4-BE49-F238E27FC236}">
                <a16:creationId xmlns:a16="http://schemas.microsoft.com/office/drawing/2014/main" id="{4441AF0F-91ED-4C4A-AF09-4716B2F3E23B}"/>
              </a:ext>
            </a:extLst>
          </p:cNvPr>
          <p:cNvPicPr>
            <a:picLocks noChangeAspect="1"/>
          </p:cNvPicPr>
          <p:nvPr/>
        </p:nvPicPr>
        <p:blipFill>
          <a:blip r:embed="rId4"/>
          <a:stretch>
            <a:fillRect/>
          </a:stretch>
        </p:blipFill>
        <p:spPr>
          <a:xfrm>
            <a:off x="1752599" y="1443602"/>
            <a:ext cx="1869743" cy="369332"/>
          </a:xfrm>
          <a:prstGeom prst="rect">
            <a:avLst/>
          </a:prstGeom>
        </p:spPr>
      </p:pic>
      <p:pic>
        <p:nvPicPr>
          <p:cNvPr id="10" name="Picture 9">
            <a:extLst>
              <a:ext uri="{FF2B5EF4-FFF2-40B4-BE49-F238E27FC236}">
                <a16:creationId xmlns:a16="http://schemas.microsoft.com/office/drawing/2014/main" id="{0C7DFB65-9A9A-4CDE-B0EB-F7FAC659BF10}"/>
              </a:ext>
            </a:extLst>
          </p:cNvPr>
          <p:cNvPicPr>
            <a:picLocks noChangeAspect="1"/>
          </p:cNvPicPr>
          <p:nvPr/>
        </p:nvPicPr>
        <p:blipFill>
          <a:blip r:embed="rId5"/>
          <a:stretch>
            <a:fillRect/>
          </a:stretch>
        </p:blipFill>
        <p:spPr>
          <a:xfrm>
            <a:off x="4800600" y="1475806"/>
            <a:ext cx="2118228" cy="369332"/>
          </a:xfrm>
          <a:prstGeom prst="rect">
            <a:avLst/>
          </a:prstGeom>
        </p:spPr>
      </p:pic>
    </p:spTree>
    <p:extLst>
      <p:ext uri="{BB962C8B-B14F-4D97-AF65-F5344CB8AC3E}">
        <p14:creationId xmlns:p14="http://schemas.microsoft.com/office/powerpoint/2010/main" val="474732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4"/>
          <p:cNvSpPr>
            <a:spLocks noGrp="1"/>
          </p:cNvSpPr>
          <p:nvPr>
            <p:ph type="title"/>
          </p:nvPr>
        </p:nvSpPr>
        <p:spPr/>
        <p:txBody>
          <a:bodyPr/>
          <a:lstStyle/>
          <a:p>
            <a:r>
              <a:rPr lang="en-US" dirty="0"/>
              <a:t>Arbitrage</a:t>
            </a:r>
          </a:p>
        </p:txBody>
      </p:sp>
      <p:sp>
        <p:nvSpPr>
          <p:cNvPr id="14338" name="Content Placeholder 2"/>
          <p:cNvSpPr>
            <a:spLocks noGrp="1"/>
          </p:cNvSpPr>
          <p:nvPr>
            <p:ph idx="1"/>
          </p:nvPr>
        </p:nvSpPr>
        <p:spPr/>
        <p:txBody>
          <a:bodyPr/>
          <a:lstStyle/>
          <a:p>
            <a:r>
              <a:rPr lang="en-US" altLang="en-US" sz="3000" dirty="0"/>
              <a:t>If direct quotes and cross rates differ, arbitrage is possible</a:t>
            </a:r>
          </a:p>
          <a:p>
            <a:pPr lvl="1"/>
            <a:r>
              <a:rPr lang="en-US" altLang="en-US" sz="2600" b="1" dirty="0"/>
              <a:t>Cross rates </a:t>
            </a:r>
            <a:r>
              <a:rPr lang="en-US" altLang="en-US" sz="2600" dirty="0"/>
              <a:t>show the exchange rate between two foreign countries, each of which is not the currency of the domestic country</a:t>
            </a:r>
          </a:p>
          <a:p>
            <a:pPr lvl="1"/>
            <a:endParaRPr lang="en-US" altLang="en-US" sz="2600" dirty="0"/>
          </a:p>
          <a:p>
            <a:r>
              <a:rPr lang="en-US" altLang="en-US" sz="3000" b="1" dirty="0"/>
              <a:t>Arbitrage</a:t>
            </a:r>
            <a:r>
              <a:rPr lang="en-US" altLang="en-US" sz="3000" dirty="0"/>
              <a:t> is the practice of simultaneously purchasing and selling an asset in different forms or markets to take advantage of an imbalance in price</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4"/>
          <p:cNvSpPr>
            <a:spLocks noGrp="1"/>
          </p:cNvSpPr>
          <p:nvPr>
            <p:ph type="title"/>
          </p:nvPr>
        </p:nvSpPr>
        <p:spPr/>
        <p:txBody>
          <a:bodyPr/>
          <a:lstStyle/>
          <a:p>
            <a:r>
              <a:rPr lang="en-US" dirty="0"/>
              <a:t>Arbitrage - Example</a:t>
            </a:r>
          </a:p>
        </p:txBody>
      </p:sp>
      <p:sp>
        <p:nvSpPr>
          <p:cNvPr id="14338" name="Content Placeholder 2"/>
          <p:cNvSpPr>
            <a:spLocks noGrp="1"/>
          </p:cNvSpPr>
          <p:nvPr>
            <p:ph idx="1"/>
          </p:nvPr>
        </p:nvSpPr>
        <p:spPr/>
        <p:txBody>
          <a:bodyPr/>
          <a:lstStyle/>
          <a:p>
            <a:r>
              <a:rPr lang="en-US" altLang="en-US" sz="2400" dirty="0"/>
              <a:t>Suppose the yen to euro exchange rate is mispriced at: </a:t>
            </a:r>
          </a:p>
          <a:p>
            <a:endParaRPr lang="en-US" altLang="en-US" sz="2400" dirty="0"/>
          </a:p>
          <a:p>
            <a:endParaRPr lang="en-US" altLang="en-US" sz="2400" dirty="0"/>
          </a:p>
          <a:p>
            <a:endParaRPr lang="en-US" altLang="en-US" sz="2400" dirty="0"/>
          </a:p>
          <a:p>
            <a:endParaRPr lang="en-US" altLang="en-US" sz="2400" dirty="0"/>
          </a:p>
          <a:p>
            <a:endParaRPr lang="en-US" altLang="en-US" sz="2400" dirty="0"/>
          </a:p>
          <a:p>
            <a:r>
              <a:rPr lang="en-US" altLang="en-US" sz="2400" dirty="0"/>
              <a:t>Note the $2,031.84 profit</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2" name="Picture 1">
            <a:extLst>
              <a:ext uri="{FF2B5EF4-FFF2-40B4-BE49-F238E27FC236}">
                <a16:creationId xmlns:a16="http://schemas.microsoft.com/office/drawing/2014/main" id="{6937C863-4B67-49CF-9530-5B3C742E8D17}"/>
              </a:ext>
            </a:extLst>
          </p:cNvPr>
          <p:cNvPicPr>
            <a:picLocks noChangeAspect="1"/>
          </p:cNvPicPr>
          <p:nvPr/>
        </p:nvPicPr>
        <p:blipFill>
          <a:blip r:embed="rId2"/>
          <a:stretch>
            <a:fillRect/>
          </a:stretch>
        </p:blipFill>
        <p:spPr>
          <a:xfrm>
            <a:off x="152400" y="2790825"/>
            <a:ext cx="8839200" cy="1276350"/>
          </a:xfrm>
          <a:prstGeom prst="rect">
            <a:avLst/>
          </a:prstGeom>
        </p:spPr>
      </p:pic>
      <p:pic>
        <p:nvPicPr>
          <p:cNvPr id="3" name="Picture 2">
            <a:extLst>
              <a:ext uri="{FF2B5EF4-FFF2-40B4-BE49-F238E27FC236}">
                <a16:creationId xmlns:a16="http://schemas.microsoft.com/office/drawing/2014/main" id="{2A0385AD-9B96-4504-8E73-CB333110189F}"/>
              </a:ext>
            </a:extLst>
          </p:cNvPr>
          <p:cNvPicPr>
            <a:picLocks noChangeAspect="1"/>
          </p:cNvPicPr>
          <p:nvPr/>
        </p:nvPicPr>
        <p:blipFill>
          <a:blip r:embed="rId3"/>
          <a:stretch>
            <a:fillRect/>
          </a:stretch>
        </p:blipFill>
        <p:spPr>
          <a:xfrm>
            <a:off x="3124200" y="1828800"/>
            <a:ext cx="2056035" cy="411207"/>
          </a:xfrm>
          <a:prstGeom prst="rect">
            <a:avLst/>
          </a:prstGeom>
        </p:spPr>
      </p:pic>
    </p:spTree>
    <p:extLst>
      <p:ext uri="{BB962C8B-B14F-4D97-AF65-F5344CB8AC3E}">
        <p14:creationId xmlns:p14="http://schemas.microsoft.com/office/powerpoint/2010/main" val="936757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p:nvPr>
        </p:nvSpPr>
        <p:spPr/>
        <p:txBody>
          <a:bodyPr/>
          <a:lstStyle/>
          <a:p>
            <a:r>
              <a:rPr lang="en-US" dirty="0"/>
              <a:t>Exchange Rate Risk</a:t>
            </a:r>
          </a:p>
        </p:txBody>
      </p:sp>
      <p:sp>
        <p:nvSpPr>
          <p:cNvPr id="15362" name="Content Placeholder 2"/>
          <p:cNvSpPr>
            <a:spLocks noGrp="1"/>
          </p:cNvSpPr>
          <p:nvPr>
            <p:ph idx="1"/>
          </p:nvPr>
        </p:nvSpPr>
        <p:spPr/>
        <p:txBody>
          <a:bodyPr/>
          <a:lstStyle/>
          <a:p>
            <a:r>
              <a:rPr lang="en-US" altLang="en-US" dirty="0"/>
              <a:t>The potential for exchange rates to change (unfavorably) over time is called </a:t>
            </a:r>
            <a:r>
              <a:rPr lang="en-US" altLang="en-US" b="1" dirty="0"/>
              <a:t>exchange rate risk</a:t>
            </a:r>
          </a:p>
          <a:p>
            <a:endParaRPr lang="en-US" altLang="en-US" dirty="0"/>
          </a:p>
          <a:p>
            <a:r>
              <a:rPr lang="en-US" altLang="en-US" dirty="0"/>
              <a:t>Exchange rates between most major world currencies have a freely-floating regime</a:t>
            </a:r>
          </a:p>
          <a:p>
            <a:pPr lvl="1"/>
            <a:r>
              <a:rPr lang="en-US" altLang="en-US" dirty="0"/>
              <a:t>In a </a:t>
            </a:r>
            <a:r>
              <a:rPr lang="en-US" altLang="en-US" b="1" dirty="0"/>
              <a:t>freely-floating regime</a:t>
            </a:r>
            <a:r>
              <a:rPr lang="en-US" altLang="en-US" dirty="0"/>
              <a:t>, exchange rates are free to change according to supply and demand for the currencies</a:t>
            </a:r>
          </a:p>
          <a:p>
            <a:pPr marL="274637" lvl="1" indent="0">
              <a:buNone/>
            </a:pPr>
            <a:endParaRPr lang="en-US" altLang="en-US" dirty="0"/>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p:nvPr>
        </p:nvSpPr>
        <p:spPr/>
        <p:txBody>
          <a:bodyPr/>
          <a:lstStyle/>
          <a:p>
            <a:r>
              <a:rPr lang="en-US" dirty="0"/>
              <a:t>Exchange Rate Risk</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5" name="Picture 4">
            <a:extLst>
              <a:ext uri="{FF2B5EF4-FFF2-40B4-BE49-F238E27FC236}">
                <a16:creationId xmlns:a16="http://schemas.microsoft.com/office/drawing/2014/main" id="{EF8C8716-B094-4F64-B3A4-26F4FE5909E3}"/>
              </a:ext>
            </a:extLst>
          </p:cNvPr>
          <p:cNvPicPr>
            <a:picLocks noChangeAspect="1"/>
          </p:cNvPicPr>
          <p:nvPr/>
        </p:nvPicPr>
        <p:blipFill>
          <a:blip r:embed="rId2"/>
          <a:stretch>
            <a:fillRect/>
          </a:stretch>
        </p:blipFill>
        <p:spPr>
          <a:xfrm>
            <a:off x="609600" y="1371600"/>
            <a:ext cx="7772400" cy="4896332"/>
          </a:xfrm>
          <a:prstGeom prst="rect">
            <a:avLst/>
          </a:prstGeom>
        </p:spPr>
      </p:pic>
    </p:spTree>
    <p:extLst>
      <p:ext uri="{BB962C8B-B14F-4D97-AF65-F5344CB8AC3E}">
        <p14:creationId xmlns:p14="http://schemas.microsoft.com/office/powerpoint/2010/main" val="2903842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p:txBody>
          <a:bodyPr/>
          <a:lstStyle/>
          <a:p>
            <a:r>
              <a:rPr lang="en-US" altLang="en-US" dirty="0"/>
              <a:t>Exchange Rate Risk (continued)</a:t>
            </a:r>
          </a:p>
        </p:txBody>
      </p:sp>
      <p:sp>
        <p:nvSpPr>
          <p:cNvPr id="16386" name="Content Placeholder 2"/>
          <p:cNvSpPr>
            <a:spLocks noGrp="1"/>
          </p:cNvSpPr>
          <p:nvPr>
            <p:ph idx="1"/>
          </p:nvPr>
        </p:nvSpPr>
        <p:spPr/>
        <p:txBody>
          <a:bodyPr/>
          <a:lstStyle/>
          <a:p>
            <a:r>
              <a:rPr lang="en-US" altLang="en-US" b="1" dirty="0"/>
              <a:t>Managed-floating regime</a:t>
            </a:r>
          </a:p>
          <a:p>
            <a:pPr lvl="1"/>
            <a:r>
              <a:rPr lang="en-US" altLang="en-US" dirty="0"/>
              <a:t>Country’s central bank allows its currency price to float freely between an upper and lower bound and may buy or sell large amounts of it in order to provide price support or resistance</a:t>
            </a:r>
          </a:p>
          <a:p>
            <a:pPr marL="274637" lvl="1" indent="0">
              <a:buNone/>
            </a:pPr>
            <a:endParaRPr lang="en-US" altLang="en-US" dirty="0"/>
          </a:p>
          <a:p>
            <a:r>
              <a:rPr lang="en-US" altLang="en-US" b="1" dirty="0"/>
              <a:t>Fixed peg arrangement</a:t>
            </a:r>
          </a:p>
          <a:p>
            <a:pPr lvl="1"/>
            <a:r>
              <a:rPr lang="en-US" altLang="en-US" dirty="0"/>
              <a:t>A currency’s price is fixed to the value of another currency or to a basket of other currencies</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title"/>
          </p:nvPr>
        </p:nvSpPr>
        <p:spPr/>
        <p:txBody>
          <a:bodyPr/>
          <a:lstStyle/>
          <a:p>
            <a:r>
              <a:rPr lang="en-US" dirty="0"/>
              <a:t>Forward Exchange Rate and Hedging</a:t>
            </a:r>
          </a:p>
        </p:txBody>
      </p:sp>
      <p:sp>
        <p:nvSpPr>
          <p:cNvPr id="17410" name="Content Placeholder 2"/>
          <p:cNvSpPr>
            <a:spLocks noGrp="1"/>
          </p:cNvSpPr>
          <p:nvPr>
            <p:ph idx="1"/>
          </p:nvPr>
        </p:nvSpPr>
        <p:spPr>
          <a:xfrm>
            <a:off x="228600" y="1447800"/>
            <a:ext cx="8686799" cy="4724400"/>
          </a:xfrm>
        </p:spPr>
        <p:txBody>
          <a:bodyPr/>
          <a:lstStyle/>
          <a:p>
            <a:r>
              <a:rPr lang="en-US" altLang="en-US" b="1" dirty="0"/>
              <a:t>Forward exchange rates </a:t>
            </a:r>
            <a:r>
              <a:rPr lang="en-US" altLang="en-US" dirty="0"/>
              <a:t>state the exchange rate to be used at a future exchange date</a:t>
            </a:r>
          </a:p>
          <a:p>
            <a:pPr lvl="1"/>
            <a:r>
              <a:rPr lang="en-US" altLang="en-US" dirty="0"/>
              <a:t>Used by financial managers to mitigate exchange rate risk</a:t>
            </a:r>
          </a:p>
          <a:p>
            <a:pPr lvl="1"/>
            <a:r>
              <a:rPr lang="en-US" altLang="en-US" dirty="0"/>
              <a:t>Unlike spot exchange rates, which hold for transactions occurring right now, traders quote forward rates for transactions to be completed in 30, 90, or 180 days</a:t>
            </a:r>
          </a:p>
          <a:p>
            <a:endParaRPr lang="en-US" altLang="en-US" dirty="0"/>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title"/>
          </p:nvPr>
        </p:nvSpPr>
        <p:spPr/>
        <p:txBody>
          <a:bodyPr>
            <a:normAutofit/>
          </a:bodyPr>
          <a:lstStyle/>
          <a:p>
            <a:r>
              <a:rPr lang="en-US" dirty="0"/>
              <a:t>Forward Exchange Rates</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5" name="Picture 4">
            <a:extLst>
              <a:ext uri="{FF2B5EF4-FFF2-40B4-BE49-F238E27FC236}">
                <a16:creationId xmlns:a16="http://schemas.microsoft.com/office/drawing/2014/main" id="{925CE647-9616-46FF-A696-5E597BF4E8BC}"/>
              </a:ext>
            </a:extLst>
          </p:cNvPr>
          <p:cNvPicPr>
            <a:picLocks noChangeAspect="1"/>
          </p:cNvPicPr>
          <p:nvPr/>
        </p:nvPicPr>
        <p:blipFill>
          <a:blip r:embed="rId2"/>
          <a:stretch>
            <a:fillRect/>
          </a:stretch>
        </p:blipFill>
        <p:spPr>
          <a:xfrm>
            <a:off x="1009650" y="1433512"/>
            <a:ext cx="7124700" cy="3990975"/>
          </a:xfrm>
          <a:prstGeom prst="rect">
            <a:avLst/>
          </a:prstGeom>
        </p:spPr>
      </p:pic>
    </p:spTree>
    <p:extLst>
      <p:ext uri="{BB962C8B-B14F-4D97-AF65-F5344CB8AC3E}">
        <p14:creationId xmlns:p14="http://schemas.microsoft.com/office/powerpoint/2010/main" val="3284560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itle 3"/>
          <p:cNvSpPr>
            <a:spLocks noGrp="1"/>
          </p:cNvSpPr>
          <p:nvPr>
            <p:ph type="title"/>
          </p:nvPr>
        </p:nvSpPr>
        <p:spPr/>
        <p:txBody>
          <a:bodyPr>
            <a:normAutofit/>
          </a:bodyPr>
          <a:lstStyle/>
          <a:p>
            <a:r>
              <a:rPr lang="en-US" sz="3600" dirty="0"/>
              <a:t>Forward Exchange Rate and Hedging (continued)</a:t>
            </a:r>
          </a:p>
        </p:txBody>
      </p:sp>
      <p:sp>
        <p:nvSpPr>
          <p:cNvPr id="18434" name="Content Placeholder 2"/>
          <p:cNvSpPr>
            <a:spLocks noGrp="1"/>
          </p:cNvSpPr>
          <p:nvPr>
            <p:ph idx="1"/>
          </p:nvPr>
        </p:nvSpPr>
        <p:spPr/>
        <p:txBody>
          <a:bodyPr/>
          <a:lstStyle/>
          <a:p>
            <a:r>
              <a:rPr lang="en-US" altLang="en-US" b="1" dirty="0"/>
              <a:t>Hedging</a:t>
            </a:r>
            <a:r>
              <a:rPr lang="en-US" altLang="en-US" dirty="0"/>
              <a:t> is a strategy used to minimize exposure to an unwanted business or financial risk, while still allowing the business to profit</a:t>
            </a:r>
          </a:p>
          <a:p>
            <a:pPr lvl="1"/>
            <a:r>
              <a:rPr lang="en-US" altLang="en-US" dirty="0"/>
              <a:t>Minimize the amount of foreign currency the firm needs to exchange</a:t>
            </a:r>
          </a:p>
          <a:p>
            <a:pPr lvl="1"/>
            <a:r>
              <a:rPr lang="en-US" altLang="en-US" dirty="0"/>
              <a:t>Lock in exchange rates by using forward rates</a:t>
            </a:r>
          </a:p>
          <a:p>
            <a:pPr lvl="1"/>
            <a:r>
              <a:rPr lang="en-US" altLang="en-US" dirty="0"/>
              <a:t>Financial derivative securities may also be used</a:t>
            </a:r>
          </a:p>
          <a:p>
            <a:pPr lvl="2"/>
            <a:r>
              <a:rPr lang="en-US" altLang="en-US" dirty="0"/>
              <a:t>E.g., futures, options, contracts and currency swaps</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2"/>
          <p:cNvSpPr>
            <a:spLocks noGrp="1"/>
          </p:cNvSpPr>
          <p:nvPr>
            <p:ph type="title"/>
          </p:nvPr>
        </p:nvSpPr>
        <p:spPr/>
        <p:txBody>
          <a:bodyPr/>
          <a:lstStyle/>
          <a:p>
            <a:r>
              <a:rPr lang="en-US" dirty="0"/>
              <a:t>Introduction</a:t>
            </a:r>
          </a:p>
        </p:txBody>
      </p:sp>
      <p:sp>
        <p:nvSpPr>
          <p:cNvPr id="6146" name="Content Placeholder 3"/>
          <p:cNvSpPr>
            <a:spLocks noGrp="1"/>
          </p:cNvSpPr>
          <p:nvPr>
            <p:ph idx="1"/>
          </p:nvPr>
        </p:nvSpPr>
        <p:spPr>
          <a:xfrm>
            <a:off x="443625" y="1524000"/>
            <a:ext cx="8229600" cy="4648200"/>
          </a:xfrm>
        </p:spPr>
        <p:txBody>
          <a:bodyPr/>
          <a:lstStyle/>
          <a:p>
            <a:r>
              <a:rPr lang="en-US" altLang="en-US" dirty="0"/>
              <a:t>Today’s business and financial environment is global</a:t>
            </a:r>
          </a:p>
          <a:p>
            <a:r>
              <a:rPr lang="en-US" altLang="en-US" dirty="0"/>
              <a:t>Typical opportunities and risks are magnified in this global environment</a:t>
            </a:r>
          </a:p>
          <a:p>
            <a:pPr lvl="1"/>
            <a:r>
              <a:rPr lang="en-US" altLang="en-US" dirty="0"/>
              <a:t>Risks of investing in property and building in other countries</a:t>
            </a:r>
          </a:p>
          <a:p>
            <a:pPr lvl="1"/>
            <a:r>
              <a:rPr lang="en-US" altLang="en-US" dirty="0"/>
              <a:t>Foreign exchange rate risk</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a:t>Interest Rate Parity</a:t>
            </a:r>
          </a:p>
        </p:txBody>
      </p:sp>
      <p:sp>
        <p:nvSpPr>
          <p:cNvPr id="19458" name="Content Placeholder 2"/>
          <p:cNvSpPr>
            <a:spLocks noGrp="1"/>
          </p:cNvSpPr>
          <p:nvPr>
            <p:ph idx="1"/>
          </p:nvPr>
        </p:nvSpPr>
        <p:spPr>
          <a:xfrm>
            <a:off x="443625" y="1828800"/>
            <a:ext cx="8229600" cy="4343400"/>
          </a:xfrm>
        </p:spPr>
        <p:txBody>
          <a:bodyPr/>
          <a:lstStyle/>
          <a:p>
            <a:r>
              <a:rPr lang="en-US" altLang="en-US" sz="2800" b="1" dirty="0"/>
              <a:t>Interest rate parity </a:t>
            </a:r>
            <a:r>
              <a:rPr lang="en-US" altLang="en-US" sz="2800" dirty="0"/>
              <a:t>is a theory that the difference in interest rates between two countries is equal to the difference between the forward currency exchange rate and the spot exchange rate</a:t>
            </a:r>
          </a:p>
        </p:txBody>
      </p:sp>
      <p:pic>
        <p:nvPicPr>
          <p:cNvPr id="163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4114800"/>
            <a:ext cx="4705350" cy="101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a:t>Purchasing Power Parity</a:t>
            </a:r>
          </a:p>
        </p:txBody>
      </p:sp>
      <p:sp>
        <p:nvSpPr>
          <p:cNvPr id="20482" name="Content Placeholder 2"/>
          <p:cNvSpPr>
            <a:spLocks noGrp="1"/>
          </p:cNvSpPr>
          <p:nvPr>
            <p:ph idx="1"/>
          </p:nvPr>
        </p:nvSpPr>
        <p:spPr/>
        <p:txBody>
          <a:bodyPr/>
          <a:lstStyle/>
          <a:p>
            <a:r>
              <a:rPr lang="en-US" altLang="en-US" b="1" dirty="0"/>
              <a:t>Purchasing power parity (PPP) </a:t>
            </a:r>
          </a:p>
          <a:p>
            <a:pPr lvl="1"/>
            <a:r>
              <a:rPr lang="en-US" altLang="en-US" dirty="0"/>
              <a:t>Relates the expected adjustment needed in the future spot exchange rate between countries to the inflation rate in each economy</a:t>
            </a:r>
          </a:p>
          <a:p>
            <a:r>
              <a:rPr lang="en-US" altLang="en-US" b="1" dirty="0"/>
              <a:t>Law of one price</a:t>
            </a:r>
          </a:p>
          <a:p>
            <a:pPr lvl="1"/>
            <a:r>
              <a:rPr lang="en-US" altLang="en-US" dirty="0"/>
              <a:t>Economic principle that states all identical goods in different markets must have the same price</a:t>
            </a:r>
          </a:p>
          <a:p>
            <a:pPr marL="274637" lvl="1" indent="0" algn="ctr">
              <a:buNone/>
            </a:pPr>
            <a:endParaRPr lang="en-US" altLang="en-US" dirty="0"/>
          </a:p>
        </p:txBody>
      </p:sp>
      <p:pic>
        <p:nvPicPr>
          <p:cNvPr id="2" name="Picture 1">
            <a:extLst>
              <a:ext uri="{FF2B5EF4-FFF2-40B4-BE49-F238E27FC236}">
                <a16:creationId xmlns:a16="http://schemas.microsoft.com/office/drawing/2014/main" id="{962BE873-4C2E-40C7-91DF-9C09917C000B}"/>
              </a:ext>
            </a:extLst>
          </p:cNvPr>
          <p:cNvPicPr>
            <a:picLocks noChangeAspect="1"/>
          </p:cNvPicPr>
          <p:nvPr/>
        </p:nvPicPr>
        <p:blipFill>
          <a:blip r:embed="rId2"/>
          <a:stretch>
            <a:fillRect/>
          </a:stretch>
        </p:blipFill>
        <p:spPr>
          <a:xfrm>
            <a:off x="3177063" y="5257800"/>
            <a:ext cx="3898583" cy="803831"/>
          </a:xfrm>
          <a:prstGeom prst="rect">
            <a:avLst/>
          </a:prstGeom>
        </p:spPr>
      </p:pic>
      <p:sp>
        <p:nvSpPr>
          <p:cNvPr id="5"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title"/>
          </p:nvPr>
        </p:nvSpPr>
        <p:spPr/>
        <p:txBody>
          <a:bodyPr/>
          <a:lstStyle/>
          <a:p>
            <a:r>
              <a:rPr lang="en-US" dirty="0"/>
              <a:t>Relative Purchasing Power Parity</a:t>
            </a:r>
          </a:p>
        </p:txBody>
      </p:sp>
      <p:sp>
        <p:nvSpPr>
          <p:cNvPr id="21506" name="Content Placeholder 2"/>
          <p:cNvSpPr>
            <a:spLocks noGrp="1"/>
          </p:cNvSpPr>
          <p:nvPr>
            <p:ph idx="1"/>
          </p:nvPr>
        </p:nvSpPr>
        <p:spPr/>
        <p:txBody>
          <a:bodyPr/>
          <a:lstStyle/>
          <a:p>
            <a:r>
              <a:rPr lang="en-US" altLang="en-US" dirty="0"/>
              <a:t>Relative PPP estimate is considered to be the best forecast of future exchange rates between countries</a:t>
            </a:r>
          </a:p>
          <a:p>
            <a:pPr lvl="1"/>
            <a:r>
              <a:rPr lang="en-US" altLang="en-US" dirty="0"/>
              <a:t>Takes into account all current information about the future</a:t>
            </a:r>
          </a:p>
        </p:txBody>
      </p:sp>
      <p:sp>
        <p:nvSpPr>
          <p:cNvPr id="5"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3" name="Picture 2">
            <a:extLst>
              <a:ext uri="{FF2B5EF4-FFF2-40B4-BE49-F238E27FC236}">
                <a16:creationId xmlns:a16="http://schemas.microsoft.com/office/drawing/2014/main" id="{925B097F-6996-4E43-AF9C-6A52EB2B780F}"/>
              </a:ext>
            </a:extLst>
          </p:cNvPr>
          <p:cNvPicPr>
            <a:picLocks noChangeAspect="1"/>
          </p:cNvPicPr>
          <p:nvPr/>
        </p:nvPicPr>
        <p:blipFill>
          <a:blip r:embed="rId2"/>
          <a:stretch>
            <a:fillRect/>
          </a:stretch>
        </p:blipFill>
        <p:spPr>
          <a:xfrm>
            <a:off x="433387" y="4114800"/>
            <a:ext cx="8277225" cy="123825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a:t>Political Risks</a:t>
            </a:r>
          </a:p>
        </p:txBody>
      </p:sp>
      <p:sp>
        <p:nvSpPr>
          <p:cNvPr id="23554" name="Content Placeholder 2"/>
          <p:cNvSpPr>
            <a:spLocks noGrp="1"/>
          </p:cNvSpPr>
          <p:nvPr>
            <p:ph idx="1"/>
          </p:nvPr>
        </p:nvSpPr>
        <p:spPr/>
        <p:txBody>
          <a:bodyPr/>
          <a:lstStyle/>
          <a:p>
            <a:r>
              <a:rPr lang="en-US" altLang="en-US" b="1" dirty="0"/>
              <a:t>Political risk </a:t>
            </a:r>
            <a:r>
              <a:rPr lang="en-US" altLang="en-US" dirty="0"/>
              <a:t>is the possibility that changes in the political environment will occur that reduce the profitability of doing business in that country</a:t>
            </a:r>
          </a:p>
          <a:p>
            <a:pPr lvl="1"/>
            <a:r>
              <a:rPr lang="en-US" altLang="en-US" dirty="0"/>
              <a:t>Government seizure of company’s assets</a:t>
            </a:r>
          </a:p>
          <a:p>
            <a:pPr lvl="1"/>
            <a:r>
              <a:rPr lang="en-US" altLang="en-US" dirty="0"/>
              <a:t>Expropriation with minimal compensation</a:t>
            </a:r>
          </a:p>
          <a:p>
            <a:pPr lvl="1"/>
            <a:r>
              <a:rPr lang="en-US" altLang="en-US" dirty="0"/>
              <a:t>Enactment of new taxation</a:t>
            </a:r>
          </a:p>
          <a:p>
            <a:pPr lvl="1"/>
            <a:r>
              <a:rPr lang="en-US" altLang="en-US" dirty="0"/>
              <a:t>Limiting or blocking currency conversion</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3"/>
          <p:cNvSpPr>
            <a:spLocks noGrp="1"/>
          </p:cNvSpPr>
          <p:nvPr>
            <p:ph type="title"/>
          </p:nvPr>
        </p:nvSpPr>
        <p:spPr/>
        <p:txBody>
          <a:bodyPr>
            <a:normAutofit fontScale="90000"/>
          </a:bodyPr>
          <a:lstStyle/>
          <a:p>
            <a:r>
              <a:rPr lang="en-US" altLang="en-US" dirty="0"/>
              <a:t>Minimizing the Impact of Political Risk</a:t>
            </a:r>
          </a:p>
        </p:txBody>
      </p:sp>
      <p:sp>
        <p:nvSpPr>
          <p:cNvPr id="24578" name="Content Placeholder 2"/>
          <p:cNvSpPr>
            <a:spLocks noGrp="1"/>
          </p:cNvSpPr>
          <p:nvPr>
            <p:ph idx="1"/>
          </p:nvPr>
        </p:nvSpPr>
        <p:spPr/>
        <p:txBody>
          <a:bodyPr/>
          <a:lstStyle/>
          <a:p>
            <a:r>
              <a:rPr lang="en-US" altLang="en-US" dirty="0"/>
              <a:t>World Bank’s country governance indicators</a:t>
            </a:r>
          </a:p>
          <a:p>
            <a:pPr lvl="1"/>
            <a:r>
              <a:rPr lang="en-US" altLang="en-US" dirty="0"/>
              <a:t>Political stability</a:t>
            </a:r>
          </a:p>
          <a:p>
            <a:pPr lvl="1"/>
            <a:r>
              <a:rPr lang="en-US" altLang="en-US" dirty="0"/>
              <a:t>Control of corruption</a:t>
            </a:r>
          </a:p>
          <a:p>
            <a:r>
              <a:rPr lang="en-US" altLang="en-US" dirty="0"/>
              <a:t>Use local financing</a:t>
            </a:r>
          </a:p>
          <a:p>
            <a:r>
              <a:rPr lang="en-US" altLang="en-US" dirty="0"/>
              <a:t>Purchase country risk insurance</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3"/>
          <p:cNvSpPr>
            <a:spLocks noGrp="1"/>
          </p:cNvSpPr>
          <p:nvPr>
            <p:ph type="title"/>
          </p:nvPr>
        </p:nvSpPr>
        <p:spPr/>
        <p:txBody>
          <a:bodyPr>
            <a:normAutofit fontScale="90000"/>
          </a:bodyPr>
          <a:lstStyle/>
          <a:p>
            <a:r>
              <a:rPr lang="en-US" altLang="en-US" dirty="0"/>
              <a:t>Minimizing the Impact of Political Risk</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4C5A6A">
                    <a:lumMod val="60000"/>
                    <a:lumOff val="40000"/>
                  </a:srgbClr>
                </a:solidFill>
                <a:effectLst/>
                <a:uLnTx/>
                <a:uFillTx/>
                <a:latin typeface="Times New Roman" pitchFamily="18" charset="0"/>
                <a:ea typeface="MS PGothic" panose="020B0600070205080204" pitchFamily="34" charset="-128"/>
                <a:cs typeface="Times New Roman" pitchFamily="18" charset="0"/>
              </a:rPr>
              <a:t>Copyright © 2020 McGraw-Hill Education. All rights reserved. No reproduction or distribution without the prior written consent of McGraw-Hill Education</a:t>
            </a:r>
            <a:endParaRPr kumimoji="0" lang="en-US" sz="1000" b="0" i="0" u="none" strike="noStrike" kern="1200" cap="none" spc="0" normalizeH="0" baseline="0" noProof="0" dirty="0">
              <a:ln>
                <a:noFill/>
              </a:ln>
              <a:solidFill>
                <a:srgbClr val="4C5A6A">
                  <a:lumMod val="60000"/>
                  <a:lumOff val="40000"/>
                </a:srgbClr>
              </a:solidFill>
              <a:effectLst/>
              <a:uLnTx/>
              <a:uFillTx/>
              <a:latin typeface="Arial" panose="020B0604020202020204" pitchFamily="34" charset="0"/>
              <a:ea typeface="MS PGothic" panose="020B0600070205080204" pitchFamily="34" charset="-128"/>
              <a:cs typeface="+mn-cs"/>
            </a:endParaRPr>
          </a:p>
        </p:txBody>
      </p:sp>
      <p:pic>
        <p:nvPicPr>
          <p:cNvPr id="5" name="Picture 4">
            <a:extLst>
              <a:ext uri="{FF2B5EF4-FFF2-40B4-BE49-F238E27FC236}">
                <a16:creationId xmlns:a16="http://schemas.microsoft.com/office/drawing/2014/main" id="{179D239E-CEA9-4999-AE1F-854F02DA8E93}"/>
              </a:ext>
            </a:extLst>
          </p:cNvPr>
          <p:cNvPicPr>
            <a:picLocks noChangeAspect="1"/>
          </p:cNvPicPr>
          <p:nvPr/>
        </p:nvPicPr>
        <p:blipFill>
          <a:blip r:embed="rId2"/>
          <a:stretch>
            <a:fillRect/>
          </a:stretch>
        </p:blipFill>
        <p:spPr>
          <a:xfrm>
            <a:off x="-2309" y="1142328"/>
            <a:ext cx="8251031" cy="5687111"/>
          </a:xfrm>
          <a:prstGeom prst="rect">
            <a:avLst/>
          </a:prstGeom>
        </p:spPr>
      </p:pic>
    </p:spTree>
    <p:extLst>
      <p:ext uri="{BB962C8B-B14F-4D97-AF65-F5344CB8AC3E}">
        <p14:creationId xmlns:p14="http://schemas.microsoft.com/office/powerpoint/2010/main" val="31384840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a:t>Additional International Risk</a:t>
            </a:r>
          </a:p>
        </p:txBody>
      </p:sp>
      <p:sp>
        <p:nvSpPr>
          <p:cNvPr id="25602" name="Content Placeholder 2"/>
          <p:cNvSpPr>
            <a:spLocks noGrp="1"/>
          </p:cNvSpPr>
          <p:nvPr>
            <p:ph idx="1"/>
          </p:nvPr>
        </p:nvSpPr>
        <p:spPr>
          <a:xfrm>
            <a:off x="443625" y="1600200"/>
            <a:ext cx="8229600" cy="4572000"/>
          </a:xfrm>
        </p:spPr>
        <p:txBody>
          <a:bodyPr/>
          <a:lstStyle/>
          <a:p>
            <a:r>
              <a:rPr lang="en-US" altLang="en-US" dirty="0"/>
              <a:t>Investing internationally comes with additional sources of risk</a:t>
            </a:r>
          </a:p>
          <a:p>
            <a:pPr lvl="1"/>
            <a:r>
              <a:rPr lang="en-US" altLang="en-US" dirty="0"/>
              <a:t>Managers should use strategies to adjust for higher risks</a:t>
            </a:r>
          </a:p>
          <a:p>
            <a:pPr lvl="2"/>
            <a:r>
              <a:rPr lang="en-US" altLang="en-US" dirty="0"/>
              <a:t>Hedging </a:t>
            </a:r>
          </a:p>
          <a:p>
            <a:pPr lvl="2"/>
            <a:r>
              <a:rPr lang="en-US" altLang="en-US" dirty="0"/>
              <a:t>Higher discount rate</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3"/>
          <p:cNvSpPr>
            <a:spLocks noGrp="1"/>
          </p:cNvSpPr>
          <p:nvPr>
            <p:ph type="title"/>
          </p:nvPr>
        </p:nvSpPr>
        <p:spPr/>
        <p:txBody>
          <a:bodyPr/>
          <a:lstStyle/>
          <a:p>
            <a:r>
              <a:rPr lang="en-US" dirty="0"/>
              <a:t>International Capital Budgeting</a:t>
            </a:r>
          </a:p>
        </p:txBody>
      </p:sp>
      <p:sp>
        <p:nvSpPr>
          <p:cNvPr id="26626" name="Content Placeholder 2"/>
          <p:cNvSpPr>
            <a:spLocks noGrp="1"/>
          </p:cNvSpPr>
          <p:nvPr>
            <p:ph idx="1"/>
          </p:nvPr>
        </p:nvSpPr>
        <p:spPr>
          <a:xfrm>
            <a:off x="443625" y="1447800"/>
            <a:ext cx="8229600" cy="4724400"/>
          </a:xfrm>
        </p:spPr>
        <p:txBody>
          <a:bodyPr/>
          <a:lstStyle/>
          <a:p>
            <a:r>
              <a:rPr lang="en-US" altLang="en-US" dirty="0"/>
              <a:t>Methods to resolve disparity between foreign currency cash flows and domestic discount rate</a:t>
            </a:r>
          </a:p>
          <a:p>
            <a:pPr lvl="1"/>
            <a:r>
              <a:rPr lang="en-US" altLang="en-US" dirty="0"/>
              <a:t>Convert incremental cash flows to domestic currency</a:t>
            </a:r>
          </a:p>
          <a:p>
            <a:pPr lvl="1"/>
            <a:r>
              <a:rPr lang="en-US" altLang="en-US" dirty="0"/>
              <a:t>Convert domestic discount rate to an equivalent rate in the foreign country</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a:t>Global Business</a:t>
            </a:r>
          </a:p>
        </p:txBody>
      </p:sp>
      <p:sp>
        <p:nvSpPr>
          <p:cNvPr id="7170" name="Content Placeholder 2"/>
          <p:cNvSpPr>
            <a:spLocks noGrp="1"/>
          </p:cNvSpPr>
          <p:nvPr>
            <p:ph idx="1"/>
          </p:nvPr>
        </p:nvSpPr>
        <p:spPr>
          <a:xfrm>
            <a:off x="443625" y="1219200"/>
            <a:ext cx="8229600" cy="4953000"/>
          </a:xfrm>
        </p:spPr>
        <p:txBody>
          <a:bodyPr/>
          <a:lstStyle/>
          <a:p>
            <a:r>
              <a:rPr lang="en-US" altLang="en-US" dirty="0"/>
              <a:t>International Opportunities</a:t>
            </a:r>
          </a:p>
          <a:p>
            <a:pPr lvl="1"/>
            <a:r>
              <a:rPr lang="en-US" altLang="en-US" dirty="0"/>
              <a:t>U.S. is the largest economy in the world</a:t>
            </a:r>
          </a:p>
          <a:p>
            <a:pPr lvl="1"/>
            <a:r>
              <a:rPr lang="en-US" altLang="en-US" dirty="0"/>
              <a:t>Some large economies are experiencing faster growth rates than the U.S.</a:t>
            </a:r>
          </a:p>
          <a:p>
            <a:pPr lvl="2"/>
            <a:r>
              <a:rPr lang="en-US" altLang="en-US" dirty="0"/>
              <a:t>E.g., China and India</a:t>
            </a:r>
          </a:p>
          <a:p>
            <a:pPr lvl="2"/>
            <a:endParaRPr lang="en-US" altLang="en-US" sz="1800" dirty="0"/>
          </a:p>
          <a:p>
            <a:r>
              <a:rPr lang="en-US" altLang="en-US" dirty="0"/>
              <a:t>Participation</a:t>
            </a:r>
          </a:p>
          <a:p>
            <a:pPr lvl="1"/>
            <a:r>
              <a:rPr lang="en-US" altLang="en-US" dirty="0"/>
              <a:t>Importing foreign goods or exporting goods overseas is the most basic level of participation in the global economy</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3"/>
          <p:cNvSpPr>
            <a:spLocks noGrp="1"/>
          </p:cNvSpPr>
          <p:nvPr>
            <p:ph type="title"/>
          </p:nvPr>
        </p:nvSpPr>
        <p:spPr/>
        <p:txBody>
          <a:bodyPr/>
          <a:lstStyle/>
          <a:p>
            <a:r>
              <a:rPr lang="en-US" dirty="0"/>
              <a:t>Export and Import Partners</a:t>
            </a:r>
          </a:p>
        </p:txBody>
      </p:sp>
      <p:sp>
        <p:nvSpPr>
          <p:cNvPr id="8194" name="Content Placeholder 2"/>
          <p:cNvSpPr>
            <a:spLocks noGrp="1"/>
          </p:cNvSpPr>
          <p:nvPr>
            <p:ph idx="1"/>
          </p:nvPr>
        </p:nvSpPr>
        <p:spPr>
          <a:xfrm>
            <a:off x="399103" y="1078345"/>
            <a:ext cx="8229600" cy="2362200"/>
          </a:xfrm>
        </p:spPr>
        <p:txBody>
          <a:bodyPr/>
          <a:lstStyle/>
          <a:p>
            <a:r>
              <a:rPr lang="en-US" altLang="en-US" sz="2000" dirty="0"/>
              <a:t>Largest export destinations of the U.S.</a:t>
            </a:r>
          </a:p>
          <a:p>
            <a:pPr lvl="1"/>
            <a:r>
              <a:rPr lang="en-US" altLang="en-US" sz="1800" dirty="0"/>
              <a:t>Canada, Mexico, China, and the United Kingdom</a:t>
            </a:r>
          </a:p>
          <a:p>
            <a:r>
              <a:rPr lang="en-US" altLang="en-US" sz="2000" dirty="0"/>
              <a:t>Countries providing the U.S. with the most imports</a:t>
            </a:r>
          </a:p>
          <a:p>
            <a:pPr lvl="1"/>
            <a:r>
              <a:rPr lang="en-US" altLang="en-US" sz="1800" dirty="0"/>
              <a:t>China, Mexico, Canada, and Japan</a:t>
            </a:r>
          </a:p>
          <a:p>
            <a:pPr lvl="1"/>
            <a:endParaRPr lang="en-US" altLang="en-US" sz="1800" dirty="0"/>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2" name="Picture 1">
            <a:extLst>
              <a:ext uri="{FF2B5EF4-FFF2-40B4-BE49-F238E27FC236}">
                <a16:creationId xmlns:a16="http://schemas.microsoft.com/office/drawing/2014/main" id="{D08B2D8D-CB65-4093-849A-822F2E5BA729}"/>
              </a:ext>
            </a:extLst>
          </p:cNvPr>
          <p:cNvPicPr>
            <a:picLocks noChangeAspect="1"/>
          </p:cNvPicPr>
          <p:nvPr/>
        </p:nvPicPr>
        <p:blipFill>
          <a:blip r:embed="rId2"/>
          <a:stretch>
            <a:fillRect/>
          </a:stretch>
        </p:blipFill>
        <p:spPr>
          <a:xfrm>
            <a:off x="609599" y="2730030"/>
            <a:ext cx="7391401" cy="412796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3"/>
          <p:cNvSpPr>
            <a:spLocks noGrp="1"/>
          </p:cNvSpPr>
          <p:nvPr>
            <p:ph type="title"/>
          </p:nvPr>
        </p:nvSpPr>
        <p:spPr/>
        <p:txBody>
          <a:bodyPr/>
          <a:lstStyle/>
          <a:p>
            <a:r>
              <a:rPr lang="en-US" dirty="0"/>
              <a:t>International Trade</a:t>
            </a:r>
          </a:p>
        </p:txBody>
      </p:sp>
      <p:sp>
        <p:nvSpPr>
          <p:cNvPr id="9218" name="Content Placeholder 2"/>
          <p:cNvSpPr>
            <a:spLocks noGrp="1"/>
          </p:cNvSpPr>
          <p:nvPr>
            <p:ph idx="1"/>
          </p:nvPr>
        </p:nvSpPr>
        <p:spPr>
          <a:xfrm>
            <a:off x="443624" y="1295400"/>
            <a:ext cx="8319375" cy="4876800"/>
          </a:xfrm>
        </p:spPr>
        <p:txBody>
          <a:bodyPr/>
          <a:lstStyle/>
          <a:p>
            <a:r>
              <a:rPr lang="en-US" altLang="en-US" sz="3000" dirty="0"/>
              <a:t>Trade restrictions and tariffs affect trading activity between countries</a:t>
            </a:r>
          </a:p>
          <a:p>
            <a:pPr marL="0" indent="0">
              <a:buNone/>
            </a:pPr>
            <a:endParaRPr lang="en-US" altLang="en-US" sz="3000" dirty="0"/>
          </a:p>
          <a:p>
            <a:r>
              <a:rPr lang="en-US" altLang="en-US" sz="3000" dirty="0"/>
              <a:t>Trade Agreements</a:t>
            </a:r>
          </a:p>
          <a:p>
            <a:pPr lvl="1"/>
            <a:r>
              <a:rPr lang="en-US" altLang="en-US" sz="2600" b="1" dirty="0"/>
              <a:t>North American Free Trade Agreement (NAFTA)</a:t>
            </a:r>
          </a:p>
          <a:p>
            <a:pPr lvl="1"/>
            <a:r>
              <a:rPr lang="en-US" altLang="en-US" sz="2600" b="1" dirty="0"/>
              <a:t>Central American Free Trade Agreement (AFTA)</a:t>
            </a:r>
          </a:p>
          <a:p>
            <a:pPr lvl="1"/>
            <a:r>
              <a:rPr lang="en-US" altLang="en-US" sz="2600" b="1" dirty="0"/>
              <a:t>Mercosur</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title"/>
          </p:nvPr>
        </p:nvSpPr>
        <p:spPr/>
        <p:txBody>
          <a:bodyPr/>
          <a:lstStyle/>
          <a:p>
            <a:r>
              <a:rPr lang="en-US" dirty="0"/>
              <a:t>International Trade (continued)</a:t>
            </a:r>
          </a:p>
        </p:txBody>
      </p:sp>
      <p:sp>
        <p:nvSpPr>
          <p:cNvPr id="10242" name="Content Placeholder 2"/>
          <p:cNvSpPr>
            <a:spLocks noGrp="1"/>
          </p:cNvSpPr>
          <p:nvPr>
            <p:ph idx="1"/>
          </p:nvPr>
        </p:nvSpPr>
        <p:spPr/>
        <p:txBody>
          <a:bodyPr/>
          <a:lstStyle/>
          <a:p>
            <a:r>
              <a:rPr lang="en-US" altLang="en-US" dirty="0"/>
              <a:t>Trading Zones</a:t>
            </a:r>
          </a:p>
          <a:p>
            <a:pPr lvl="1"/>
            <a:r>
              <a:rPr lang="en-US" altLang="en-US" b="1" dirty="0"/>
              <a:t>European Union</a:t>
            </a:r>
          </a:p>
          <a:p>
            <a:pPr lvl="2"/>
            <a:r>
              <a:rPr lang="en-US" altLang="en-US" dirty="0"/>
              <a:t>Note the citizens of Great Britain voted to exit the EU</a:t>
            </a:r>
          </a:p>
          <a:p>
            <a:pPr marL="274637" lvl="1" indent="0">
              <a:buNone/>
            </a:pPr>
            <a:endParaRPr lang="en-US" altLang="en-US" dirty="0"/>
          </a:p>
          <a:p>
            <a:r>
              <a:rPr lang="en-US" altLang="en-US" dirty="0"/>
              <a:t>International organizations, such as the </a:t>
            </a:r>
            <a:r>
              <a:rPr lang="en-US" altLang="en-US" b="1" dirty="0"/>
              <a:t>World Trade Organization (WTO) </a:t>
            </a:r>
            <a:r>
              <a:rPr lang="en-US" altLang="en-US" dirty="0"/>
              <a:t>and the </a:t>
            </a:r>
            <a:r>
              <a:rPr lang="en-US" altLang="en-US" b="1" dirty="0"/>
              <a:t>International Monetary Fund (IMF)</a:t>
            </a:r>
            <a:r>
              <a:rPr lang="en-US" altLang="en-US" dirty="0"/>
              <a:t>, promote and facilitate unrestricted trade</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title"/>
          </p:nvPr>
        </p:nvSpPr>
        <p:spPr/>
        <p:txBody>
          <a:bodyPr>
            <a:normAutofit/>
          </a:bodyPr>
          <a:lstStyle/>
          <a:p>
            <a:r>
              <a:rPr lang="en-US" sz="4000" dirty="0"/>
              <a:t>Corporate Expansion into Other Countries</a:t>
            </a:r>
          </a:p>
        </p:txBody>
      </p:sp>
      <p:sp>
        <p:nvSpPr>
          <p:cNvPr id="11266" name="Content Placeholder 2"/>
          <p:cNvSpPr>
            <a:spLocks noGrp="1"/>
          </p:cNvSpPr>
          <p:nvPr>
            <p:ph idx="1"/>
          </p:nvPr>
        </p:nvSpPr>
        <p:spPr/>
        <p:txBody>
          <a:bodyPr/>
          <a:lstStyle/>
          <a:p>
            <a:r>
              <a:rPr lang="en-US" altLang="en-US" sz="3000" dirty="0"/>
              <a:t>Firms expand internationally through several methods that require increasingly higher participation in capital at risk and potential for profits</a:t>
            </a:r>
          </a:p>
          <a:p>
            <a:pPr lvl="1"/>
            <a:r>
              <a:rPr lang="en-US" altLang="en-US" sz="2600" dirty="0"/>
              <a:t>Import/export</a:t>
            </a:r>
          </a:p>
          <a:p>
            <a:pPr lvl="1"/>
            <a:r>
              <a:rPr lang="en-US" altLang="en-US" sz="2600" dirty="0"/>
              <a:t>Partnering</a:t>
            </a:r>
          </a:p>
          <a:p>
            <a:pPr lvl="2"/>
            <a:r>
              <a:rPr lang="en-US" altLang="en-US" sz="2200" dirty="0"/>
              <a:t>Sales subsidiary</a:t>
            </a:r>
          </a:p>
          <a:p>
            <a:pPr lvl="2"/>
            <a:r>
              <a:rPr lang="en-US" altLang="en-US" sz="2200" dirty="0"/>
              <a:t>Licensing/franchising</a:t>
            </a:r>
          </a:p>
          <a:p>
            <a:pPr lvl="2"/>
            <a:r>
              <a:rPr lang="en-US" altLang="en-US" sz="2200" dirty="0"/>
              <a:t>Joint venture</a:t>
            </a:r>
          </a:p>
          <a:p>
            <a:pPr lvl="1"/>
            <a:r>
              <a:rPr lang="en-US" altLang="en-US" sz="2600" dirty="0"/>
              <a:t>Direct ownership</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a:t>Foreign Currency Exchange</a:t>
            </a:r>
          </a:p>
        </p:txBody>
      </p:sp>
      <p:sp>
        <p:nvSpPr>
          <p:cNvPr id="12290" name="Content Placeholder 2"/>
          <p:cNvSpPr>
            <a:spLocks noGrp="1"/>
          </p:cNvSpPr>
          <p:nvPr>
            <p:ph idx="1"/>
          </p:nvPr>
        </p:nvSpPr>
        <p:spPr/>
        <p:txBody>
          <a:bodyPr/>
          <a:lstStyle/>
          <a:p>
            <a:r>
              <a:rPr lang="en-US" altLang="en-US" dirty="0"/>
              <a:t>The foreign exchange (or forex) market is one of largest financial markets in the world</a:t>
            </a:r>
          </a:p>
          <a:p>
            <a:pPr lvl="1"/>
            <a:r>
              <a:rPr lang="en-US" altLang="en-US" dirty="0"/>
              <a:t>Over-the-counter (OTC) market </a:t>
            </a:r>
          </a:p>
          <a:p>
            <a:pPr lvl="1"/>
            <a:r>
              <a:rPr lang="en-US" altLang="en-US" dirty="0"/>
              <a:t>Main participants</a:t>
            </a:r>
          </a:p>
          <a:p>
            <a:pPr lvl="2"/>
            <a:r>
              <a:rPr lang="en-US" altLang="en-US" dirty="0"/>
              <a:t>Commercial and investment banks</a:t>
            </a:r>
          </a:p>
          <a:p>
            <a:pPr lvl="2"/>
            <a:r>
              <a:rPr lang="en-US" altLang="en-US" dirty="0"/>
              <a:t>Foreign exchange dealers and brokers</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p:txBody>
          <a:bodyPr/>
          <a:lstStyle/>
          <a:p>
            <a:r>
              <a:rPr lang="en-US" dirty="0"/>
              <a:t>Exchange Rates</a:t>
            </a:r>
          </a:p>
        </p:txBody>
      </p:sp>
      <p:sp>
        <p:nvSpPr>
          <p:cNvPr id="13314" name="Content Placeholder 2"/>
          <p:cNvSpPr>
            <a:spLocks noGrp="1"/>
          </p:cNvSpPr>
          <p:nvPr>
            <p:ph idx="1"/>
          </p:nvPr>
        </p:nvSpPr>
        <p:spPr/>
        <p:txBody>
          <a:bodyPr/>
          <a:lstStyle/>
          <a:p>
            <a:r>
              <a:rPr lang="en-US" altLang="en-US" sz="3000" dirty="0"/>
              <a:t>The </a:t>
            </a:r>
            <a:r>
              <a:rPr lang="en-US" altLang="en-US" sz="3000" b="1" dirty="0"/>
              <a:t>exchange rate </a:t>
            </a:r>
            <a:r>
              <a:rPr lang="en-US" altLang="en-US" sz="3000" dirty="0"/>
              <a:t>specifies how much one currency is worth in terms of the other</a:t>
            </a:r>
          </a:p>
          <a:p>
            <a:pPr lvl="1"/>
            <a:r>
              <a:rPr lang="en-US" altLang="en-US" sz="2600" b="1" dirty="0"/>
              <a:t>Spot transactions </a:t>
            </a:r>
            <a:r>
              <a:rPr lang="en-US" altLang="en-US" sz="2600" dirty="0"/>
              <a:t>involve the trading of one currency for another immediately</a:t>
            </a:r>
          </a:p>
          <a:p>
            <a:pPr lvl="1"/>
            <a:r>
              <a:rPr lang="en-US" altLang="en-US" sz="2600" dirty="0"/>
              <a:t>An </a:t>
            </a:r>
            <a:r>
              <a:rPr lang="en-US" altLang="en-US" sz="2600" b="1" dirty="0"/>
              <a:t>indirect quote </a:t>
            </a:r>
            <a:r>
              <a:rPr lang="en-US" altLang="en-US" sz="2600" dirty="0"/>
              <a:t>lists the amount of foreign currency it takes to buy one unit of the domestic currency</a:t>
            </a:r>
          </a:p>
          <a:p>
            <a:pPr lvl="1"/>
            <a:r>
              <a:rPr lang="en-US" altLang="en-US" sz="2600" dirty="0"/>
              <a:t>A </a:t>
            </a:r>
            <a:r>
              <a:rPr lang="en-US" altLang="en-US" sz="2600" b="1" dirty="0"/>
              <a:t>direct quote </a:t>
            </a:r>
            <a:r>
              <a:rPr lang="en-US" altLang="en-US" sz="2600" dirty="0"/>
              <a:t>expresses the exchange rate as the amount of domestic currency needed to buy one unit of foreign currency</a:t>
            </a:r>
          </a:p>
        </p:txBody>
      </p:sp>
      <p:sp>
        <p:nvSpPr>
          <p:cNvPr id="4" name="TextBox 5"/>
          <p:cNvSpPr txBox="1"/>
          <p:nvPr/>
        </p:nvSpPr>
        <p:spPr>
          <a:xfrm>
            <a:off x="429481" y="65532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8"/>
  <p:tag name="MMPROD_UIDATA" val="&lt;database version=&quot;6.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Chapter 18&amp;quot;&quot;/&gt;&lt;property id=&quot;20307&quot; value=&quot;256&quot;/&gt;&lt;/object&gt;&lt;object type=&quot;3&quot; unique_id=&quot;10005&quot;&gt;&lt;property id=&quot;20148&quot; value=&quot;5&quot;/&gt;&lt;property id=&quot;20300&quot; value=&quot;Slide 3 - &amp;quot;Global Business&amp;quot;&quot;/&gt;&lt;property id=&quot;20307&quot; value=&quot;257&quot;/&gt;&lt;/object&gt;&lt;object type=&quot;3&quot; unique_id=&quot;10034&quot;&gt;&lt;property id=&quot;20148&quot; value=&quot;5&quot;/&gt;&lt;property id=&quot;20300&quot; value=&quot;Slide 2&quot;/&gt;&lt;property id=&quot;20307&quot; value=&quot;258&quot;/&gt;&lt;/object&gt;&lt;object type=&quot;3&quot; unique_id=&quot;10075&quot;&gt;&lt;property id=&quot;20148&quot; value=&quot;5&quot;/&gt;&lt;property id=&quot;20300&quot; value=&quot;Slide 4&quot;/&gt;&lt;property id=&quot;20307&quot; value=&quot;259&quot;/&gt;&lt;/object&gt;&lt;object type=&quot;3&quot; unique_id=&quot;10076&quot;&gt;&lt;property id=&quot;20148&quot; value=&quot;5&quot;/&gt;&lt;property id=&quot;20300&quot; value=&quot;Slide 5&quot;/&gt;&lt;property id=&quot;20307&quot; value=&quot;260&quot;/&gt;&lt;/object&gt;&lt;object type=&quot;3&quot; unique_id=&quot;10077&quot;&gt;&lt;property id=&quot;20148&quot; value=&quot;5&quot;/&gt;&lt;property id=&quot;20300&quot; value=&quot;Slide 6&quot;/&gt;&lt;property id=&quot;20307&quot; value=&quot;261&quot;/&gt;&lt;/object&gt;&lt;object type=&quot;3&quot; unique_id=&quot;10102&quot;&gt;&lt;property id=&quot;20148&quot; value=&quot;5&quot;/&gt;&lt;property id=&quot;20300&quot; value=&quot;Slide 7&quot;/&gt;&lt;property id=&quot;20307&quot; value=&quot;262&quot;/&gt;&lt;/object&gt;&lt;object type=&quot;3&quot; unique_id=&quot;10148&quot;&gt;&lt;property id=&quot;20148&quot; value=&quot;5&quot;/&gt;&lt;property id=&quot;20300&quot; value=&quot;Slide 8&quot;/&gt;&lt;property id=&quot;20307&quot; value=&quot;263&quot;/&gt;&lt;/object&gt;&lt;object type=&quot;3&quot; unique_id=&quot;10209&quot;&gt;&lt;property id=&quot;20148&quot; value=&quot;5&quot;/&gt;&lt;property id=&quot;20300&quot; value=&quot;Slide 9&quot;/&gt;&lt;property id=&quot;20307&quot; value=&quot;264&quot;/&gt;&lt;/object&gt;&lt;object type=&quot;3&quot; unique_id=&quot;10210&quot;&gt;&lt;property id=&quot;20148&quot; value=&quot;5&quot;/&gt;&lt;property id=&quot;20300&quot; value=&quot;Slide 10 - &amp;quot;Foreign Currency Exchange&amp;quot;&quot;/&gt;&lt;property id=&quot;20307&quot; value=&quot;265&quot;/&gt;&lt;/object&gt;&lt;object type=&quot;3&quot; unique_id=&quot;10307&quot;&gt;&lt;property id=&quot;20148&quot; value=&quot;5&quot;/&gt;&lt;property id=&quot;20300&quot; value=&quot;Slide 11&quot;/&gt;&lt;property id=&quot;20307&quot; value=&quot;266&quot;/&gt;&lt;/object&gt;&lt;object type=&quot;3&quot; unique_id=&quot;10308&quot;&gt;&lt;property id=&quot;20148&quot; value=&quot;5&quot;/&gt;&lt;property id=&quot;20300&quot; value=&quot;Slide 12&quot;/&gt;&lt;property id=&quot;20307&quot; value=&quot;267&quot;/&gt;&lt;/object&gt;&lt;object type=&quot;3&quot; unique_id=&quot;10309&quot;&gt;&lt;property id=&quot;20148&quot; value=&quot;5&quot;/&gt;&lt;property id=&quot;20300&quot; value=&quot;Slide 13&quot;/&gt;&lt;property id=&quot;20307&quot; value=&quot;268&quot;/&gt;&lt;/object&gt;&lt;object type=&quot;3&quot; unique_id=&quot;10310&quot;&gt;&lt;property id=&quot;20148&quot; value=&quot;5&quot;/&gt;&lt;property id=&quot;20300&quot; value=&quot;Slide 14&quot;/&gt;&lt;property id=&quot;20307&quot; value=&quot;269&quot;/&gt;&lt;/object&gt;&lt;object type=&quot;3&quot; unique_id=&quot;10311&quot;&gt;&lt;property id=&quot;20148&quot; value=&quot;5&quot;/&gt;&lt;property id=&quot;20300&quot; value=&quot;Slide 15&quot;/&gt;&lt;property id=&quot;20307&quot; value=&quot;270&quot;/&gt;&lt;/object&gt;&lt;object type=&quot;3&quot; unique_id=&quot;10312&quot;&gt;&lt;property id=&quot;20148&quot; value=&quot;5&quot;/&gt;&lt;property id=&quot;20300&quot; value=&quot;Slide 16&quot;/&gt;&lt;property id=&quot;20307&quot; value=&quot;271&quot;/&gt;&lt;/object&gt;&lt;object type=&quot;3&quot; unique_id=&quot;10367&quot;&gt;&lt;property id=&quot;20148&quot; value=&quot;5&quot;/&gt;&lt;property id=&quot;20300&quot; value=&quot;Slide 17&quot;/&gt;&lt;property id=&quot;20307&quot; value=&quot;272&quot;/&gt;&lt;/object&gt;&lt;object type=&quot;3&quot; unique_id=&quot;10425&quot;&gt;&lt;property id=&quot;20148&quot; value=&quot;5&quot;/&gt;&lt;property id=&quot;20300&quot; value=&quot;Slide 18&quot;/&gt;&lt;property id=&quot;20307&quot; value=&quot;273&quot;/&gt;&lt;/object&gt;&lt;object type=&quot;3&quot; unique_id=&quot;10546&quot;&gt;&lt;property id=&quot;20148&quot; value=&quot;5&quot;/&gt;&lt;property id=&quot;20300&quot; value=&quot;Slide 19&quot;/&gt;&lt;property id=&quot;20307&quot; value=&quot;274&quot;/&gt;&lt;/object&gt;&lt;object type=&quot;3&quot; unique_id=&quot;10610&quot;&gt;&lt;property id=&quot;20148&quot; value=&quot;5&quot;/&gt;&lt;property id=&quot;20300&quot; value=&quot;Slide 20&quot;/&gt;&lt;property id=&quot;20307&quot; value=&quot;275&quot;/&gt;&lt;/object&gt;&lt;object type=&quot;3&quot; unique_id=&quot;10677&quot;&gt;&lt;property id=&quot;20148&quot; value=&quot;5&quot;/&gt;&lt;property id=&quot;20300&quot; value=&quot;Slide 21 - &amp;quot;Interest Rate Parity&amp;quot;&quot;/&gt;&lt;property id=&quot;20307&quot; value=&quot;276&quot;/&gt;&lt;/object&gt;&lt;object type=&quot;3&quot; unique_id=&quot;10770&quot;&gt;&lt;property id=&quot;20148&quot; value=&quot;5&quot;/&gt;&lt;property id=&quot;20300&quot; value=&quot;Slide 22 - &amp;quot;Purchasing Power Parity&amp;quot;&quot;/&gt;&lt;property id=&quot;20307&quot; value=&quot;277&quot;/&gt;&lt;/object&gt;&lt;object type=&quot;3&quot; unique_id=&quot;10771&quot;&gt;&lt;property id=&quot;20148&quot; value=&quot;5&quot;/&gt;&lt;property id=&quot;20300&quot; value=&quot;Slide 23&quot;/&gt;&lt;property id=&quot;20307&quot; value=&quot;278&quot;/&gt;&lt;/object&gt;&lt;object type=&quot;3&quot; unique_id=&quot;10847&quot;&gt;&lt;property id=&quot;20148&quot; value=&quot;5&quot;/&gt;&lt;property id=&quot;20300&quot; value=&quot;Slide 24&quot;/&gt;&lt;property id=&quot;20307&quot; value=&quot;279&quot;/&gt;&lt;/object&gt;&lt;object type=&quot;3&quot; unique_id=&quot;11108&quot;&gt;&lt;property id=&quot;20148&quot; value=&quot;5&quot;/&gt;&lt;property id=&quot;20300&quot; value=&quot;Slide 25&quot;/&gt;&lt;property id=&quot;20307&quot; value=&quot;280&quot;/&gt;&lt;/object&gt;&lt;object type=&quot;3&quot; unique_id=&quot;11109&quot;&gt;&lt;property id=&quot;20148&quot; value=&quot;5&quot;/&gt;&lt;property id=&quot;20300&quot; value=&quot;Slide 26 - &amp;quot;Political Risks&amp;quot;&quot;/&gt;&lt;property id=&quot;20307&quot; value=&quot;281&quot;/&gt;&lt;/object&gt;&lt;object type=&quot;3&quot; unique_id=&quot;11110&quot;&gt;&lt;property id=&quot;20148&quot; value=&quot;5&quot;/&gt;&lt;property id=&quot;20300&quot; value=&quot;Slide 27&quot;/&gt;&lt;property id=&quot;20307&quot; value=&quot;282&quot;/&gt;&lt;/object&gt;&lt;object type=&quot;3&quot; unique_id=&quot;11111&quot;&gt;&lt;property id=&quot;20148&quot; value=&quot;5&quot;/&gt;&lt;property id=&quot;20300&quot; value=&quot;Slide 28&quot;/&gt;&lt;property id=&quot;20307&quot; value=&quot;283&quot;/&gt;&lt;/object&gt;&lt;object type=&quot;3&quot; unique_id=&quot;11112&quot;&gt;&lt;property id=&quot;20148&quot; value=&quot;5&quot;/&gt;&lt;property id=&quot;20300&quot; value=&quot;Slide 29&quot;/&gt;&lt;property id=&quot;20307&quot; value=&quot;284&quot;/&gt;&lt;/object&gt;&lt;object type=&quot;3&quot; unique_id=&quot;11113&quot;&gt;&lt;property id=&quot;20148&quot; value=&quot;5&quot;/&gt;&lt;property id=&quot;20300&quot; value=&quot;Slide 30 - &amp;quot;International Capital Budgeting&amp;quot;&quot;/&gt;&lt;property id=&quot;20307&quot; value=&quot;285&quot;/&gt;&lt;/object&gt;&lt;object type=&quot;3&quot; unique_id=&quot;11210&quot;&gt;&lt;property id=&quot;20148&quot; value=&quot;5&quot;/&gt;&lt;property id=&quot;20300&quot; value=&quot;Slide 31&quot;/&gt;&lt;property id=&quot;20307&quot; value=&quot;286&quot;/&gt;&lt;/object&gt;&lt;/object&gt;&lt;/object&gt;&lt;/database&gt;"/>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9e PPT design templat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CAN</Template>
  <TotalTime>957</TotalTime>
  <Words>1502</Words>
  <Application>Microsoft Office PowerPoint</Application>
  <PresentationFormat>On-screen Show (4:3)</PresentationFormat>
  <Paragraphs>148</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Cambria</vt:lpstr>
      <vt:lpstr>Times New Roman</vt:lpstr>
      <vt:lpstr>9e PPT design template</vt:lpstr>
      <vt:lpstr>International Corporate Finance</vt:lpstr>
      <vt:lpstr>Introduction</vt:lpstr>
      <vt:lpstr>Global Business</vt:lpstr>
      <vt:lpstr>Export and Import Partners</vt:lpstr>
      <vt:lpstr>International Trade</vt:lpstr>
      <vt:lpstr>International Trade (continued)</vt:lpstr>
      <vt:lpstr>Corporate Expansion into Other Countries</vt:lpstr>
      <vt:lpstr>Foreign Currency Exchange</vt:lpstr>
      <vt:lpstr>Exchange Rates</vt:lpstr>
      <vt:lpstr>Currency Exchange Rates, June 2018</vt:lpstr>
      <vt:lpstr>Cross Rates</vt:lpstr>
      <vt:lpstr>Arbitrage</vt:lpstr>
      <vt:lpstr>Arbitrage - Example</vt:lpstr>
      <vt:lpstr>Exchange Rate Risk</vt:lpstr>
      <vt:lpstr>Exchange Rate Risk</vt:lpstr>
      <vt:lpstr>Exchange Rate Risk (continued)</vt:lpstr>
      <vt:lpstr>Forward Exchange Rate and Hedging</vt:lpstr>
      <vt:lpstr>Forward Exchange Rates</vt:lpstr>
      <vt:lpstr>Forward Exchange Rate and Hedging (continued)</vt:lpstr>
      <vt:lpstr>Interest Rate Parity</vt:lpstr>
      <vt:lpstr>Purchasing Power Parity</vt:lpstr>
      <vt:lpstr>Relative Purchasing Power Parity</vt:lpstr>
      <vt:lpstr>Political Risks</vt:lpstr>
      <vt:lpstr>Minimizing the Impact of Political Risk</vt:lpstr>
      <vt:lpstr>Minimizing the Impact of Political Risk</vt:lpstr>
      <vt:lpstr>Additional International Risk</vt:lpstr>
      <vt:lpstr>International Capital Budgeting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18</dc:title>
  <dc:creator>byerstev</dc:creator>
  <cp:lastModifiedBy>John Nofsinger</cp:lastModifiedBy>
  <cp:revision>106</cp:revision>
  <dcterms:created xsi:type="dcterms:W3CDTF">2008-06-30T20:15:12Z</dcterms:created>
  <dcterms:modified xsi:type="dcterms:W3CDTF">2019-05-30T17:47:43Z</dcterms:modified>
</cp:coreProperties>
</file>