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31"/>
  </p:notesMasterIdLst>
  <p:sldIdLst>
    <p:sldId id="308" r:id="rId2"/>
    <p:sldId id="258" r:id="rId3"/>
    <p:sldId id="259" r:id="rId4"/>
    <p:sldId id="260" r:id="rId5"/>
    <p:sldId id="294" r:id="rId6"/>
    <p:sldId id="296" r:id="rId7"/>
    <p:sldId id="295" r:id="rId8"/>
    <p:sldId id="262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309" r:id="rId19"/>
    <p:sldId id="273" r:id="rId20"/>
    <p:sldId id="275" r:id="rId21"/>
    <p:sldId id="276" r:id="rId22"/>
    <p:sldId id="278" r:id="rId23"/>
    <p:sldId id="300" r:id="rId24"/>
    <p:sldId id="279" r:id="rId25"/>
    <p:sldId id="284" r:id="rId26"/>
    <p:sldId id="301" r:id="rId27"/>
    <p:sldId id="303" r:id="rId28"/>
    <p:sldId id="302" r:id="rId29"/>
    <p:sldId id="310" r:id="rId30"/>
  </p:sldIdLst>
  <p:sldSz cx="9144000" cy="6858000" type="screen4x3"/>
  <p:notesSz cx="6858000" cy="9144000"/>
  <p:custDataLst>
    <p:tags r:id="rId3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W" initials="AW" lastIdx="2" clrIdx="0">
    <p:extLst/>
  </p:cmAuthor>
  <p:cmAuthor id="2" name="mlarmon" initials="m" lastIdx="2" clrIdx="1">
    <p:extLst/>
  </p:cmAuthor>
  <p:cmAuthor id="3" name="Jennifer McCune" initials="JM" lastIdx="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3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4" autoAdjust="0"/>
    <p:restoredTop sz="94718" autoAdjust="0"/>
  </p:normalViewPr>
  <p:slideViewPr>
    <p:cSldViewPr>
      <p:cViewPr varScale="1">
        <p:scale>
          <a:sx n="104" d="100"/>
          <a:sy n="104" d="100"/>
        </p:scale>
        <p:origin x="17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8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B4F4AE9-899B-4A1B-BD88-ABC474042E22}" type="datetimeFigureOut">
              <a:rPr lang="en-US" altLang="en-US"/>
              <a:pPr/>
              <a:t>5/29/2019</a:t>
            </a:fld>
            <a:endParaRPr lang="en-US" altLang="en-US" dirty="0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FD7862-3448-4247-841F-66090B5E5DF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838329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55113" cy="106680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-3175" y="958850"/>
            <a:ext cx="9144000" cy="82550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-3175" y="1069975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858000" y="6492875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000" dirty="0">
                <a:latin typeface="Times New Roman" panose="02020603050405020304" pitchFamily="18" charset="0"/>
              </a:rPr>
              <a:t>18-</a:t>
            </a:r>
            <a:fld id="{752E929F-BC83-4FAF-B44A-927A183B60E2}" type="slidenum">
              <a:rPr lang="en-US" altLang="en-US" sz="1000">
                <a:latin typeface="Times New Roman" panose="02020603050405020304" pitchFamily="18" charset="0"/>
              </a:rPr>
              <a:pPr algn="r" eaLnBrk="1" hangingPunct="1"/>
              <a:t>‹#›</a:t>
            </a:fld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rgbClr val="0B5B7F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/>
            </a:lvl1pPr>
            <a:lvl2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800"/>
            </a:lvl2pPr>
            <a:lvl3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400"/>
            </a:lvl3pPr>
            <a:lvl4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2000"/>
            </a:lvl4pPr>
            <a:lvl5pPr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766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9A6A34AA-BB48-4C8F-AF75-044DB05BB938}" type="datetime1">
              <a:rPr lang="en-US" altLang="en-US"/>
              <a:pPr/>
              <a:t>5/29/2019</a:t>
            </a:fld>
            <a:endParaRPr lang="en-US" alt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62B2AEAC-674A-4073-9091-FCCF3CC37F7C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79544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11113" y="1371600"/>
            <a:ext cx="9155113" cy="411163"/>
          </a:xfrm>
          <a:prstGeom prst="rect">
            <a:avLst/>
          </a:prstGeom>
          <a:solidFill>
            <a:srgbClr val="F3F2D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1113" y="152400"/>
            <a:ext cx="9155113" cy="1314450"/>
          </a:xfrm>
          <a:prstGeom prst="rect">
            <a:avLst/>
          </a:prstGeom>
          <a:solidFill>
            <a:srgbClr val="8EA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09800" y="4789488"/>
            <a:ext cx="6324600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>
              <a:spcAft>
                <a:spcPts val="1200"/>
              </a:spcAft>
              <a:defRPr/>
            </a:pPr>
            <a:r>
              <a:rPr lang="en-US" sz="3200" i="1" dirty="0">
                <a:solidFill>
                  <a:srgbClr val="0B5B7F"/>
                </a:solidFill>
                <a:latin typeface="Cambria" charset="0"/>
              </a:rPr>
              <a:t>Finance </a:t>
            </a:r>
            <a:r>
              <a:rPr lang="en-US" sz="3200" i="0" dirty="0">
                <a:solidFill>
                  <a:srgbClr val="0B5B7F"/>
                </a:solidFill>
                <a:latin typeface="Cambria" charset="0"/>
              </a:rPr>
              <a:t>5</a:t>
            </a:r>
            <a:r>
              <a:rPr lang="en-US" sz="3200" dirty="0">
                <a:solidFill>
                  <a:srgbClr val="0B5B7F"/>
                </a:solidFill>
                <a:latin typeface="Cambria" charset="0"/>
              </a:rPr>
              <a:t>th Edition</a:t>
            </a:r>
          </a:p>
          <a:p>
            <a:pPr algn="r" eaLnBrk="1" hangingPunct="1">
              <a:spcAft>
                <a:spcPts val="1200"/>
              </a:spcAft>
              <a:defRPr/>
            </a:pPr>
            <a:r>
              <a:rPr lang="en-US" sz="3200" dirty="0">
                <a:solidFill>
                  <a:srgbClr val="0B5B7F"/>
                </a:solidFill>
                <a:latin typeface="Cambria" charset="0"/>
              </a:rPr>
              <a:t>Cornett, Adair, and Nofsinger</a:t>
            </a:r>
          </a:p>
        </p:txBody>
      </p:sp>
      <p:sp>
        <p:nvSpPr>
          <p:cNvPr id="6" name="Rectangle 5"/>
          <p:cNvSpPr/>
          <p:nvPr/>
        </p:nvSpPr>
        <p:spPr>
          <a:xfrm>
            <a:off x="-11113" y="-11113"/>
            <a:ext cx="9155113" cy="315913"/>
          </a:xfrm>
          <a:prstGeom prst="rect">
            <a:avLst/>
          </a:prstGeom>
          <a:solidFill>
            <a:srgbClr val="0D6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1113" y="6488113"/>
            <a:ext cx="9155113" cy="381000"/>
          </a:xfrm>
          <a:prstGeom prst="rect">
            <a:avLst/>
          </a:prstGeom>
          <a:solidFill>
            <a:srgbClr val="1647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438400"/>
            <a:ext cx="17526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4800" y="76200"/>
            <a:ext cx="1905000" cy="186213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1500" dirty="0">
                <a:solidFill>
                  <a:srgbClr val="0D6C97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10" name="Rectangle 12"/>
          <p:cNvSpPr>
            <a:spLocks noChangeArrowheads="1"/>
          </p:cNvSpPr>
          <p:nvPr userDrawn="1"/>
        </p:nvSpPr>
        <p:spPr bwMode="auto">
          <a:xfrm>
            <a:off x="1219200" y="6411913"/>
            <a:ext cx="6629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Copyright © 2020 McGraw-Hill Education. All rights reserved. No reproduction or distribution without the prior written consent of McGraw-Hill Education</a:t>
            </a:r>
            <a:r>
              <a:rPr lang="en-US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07877" y="2286000"/>
            <a:ext cx="5404338" cy="2133600"/>
          </a:xfrm>
        </p:spPr>
        <p:txBody>
          <a:bodyPr anchor="t">
            <a:noAutofit/>
          </a:bodyPr>
          <a:lstStyle>
            <a:lvl1pPr algn="r">
              <a:defRPr lang="en-US" sz="4800" i="0" kern="1200" dirty="0">
                <a:solidFill>
                  <a:srgbClr val="A5002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09503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925" y="152400"/>
            <a:ext cx="8566150" cy="836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0B5B7F"/>
          </a:solidFill>
          <a:latin typeface="+mj-lt"/>
          <a:ea typeface="MS PGothic" panose="020B0600070205080204" pitchFamily="34" charset="-128"/>
          <a:cs typeface="Aharoni" pitchFamily="2" charset="-79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charset="0"/>
          <a:ea typeface="MS PGothic" panose="020B0600070205080204" pitchFamily="34" charset="-128"/>
          <a:cs typeface="Aharoni" pitchFamily="2" charset="-79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charset="0"/>
          <a:ea typeface="MS PGothic" panose="020B0600070205080204" pitchFamily="34" charset="-128"/>
          <a:cs typeface="Aharoni" pitchFamily="2" charset="-79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charset="0"/>
          <a:ea typeface="MS PGothic" panose="020B0600070205080204" pitchFamily="34" charset="-128"/>
          <a:cs typeface="Aharoni" pitchFamily="2" charset="-79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charset="0"/>
          <a:ea typeface="MS PGothic" panose="020B0600070205080204" pitchFamily="34" charset="-128"/>
          <a:cs typeface="Aharoni" pitchFamily="2" charset="-79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charset="0"/>
          <a:cs typeface="Aharoni" pitchFamily="2" charset="-79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charset="0"/>
          <a:cs typeface="Aharoni" pitchFamily="2" charset="-79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charset="0"/>
          <a:cs typeface="Aharoni" pitchFamily="2" charset="-79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B5B7F"/>
          </a:solidFill>
          <a:latin typeface="Arial" charset="0"/>
          <a:cs typeface="Aharoni" pitchFamily="2" charset="-79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73025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004888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1187450" indent="-1365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914400" y="1676400"/>
            <a:ext cx="7620000" cy="2895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6000" dirty="0"/>
              <a:t>Issuing Capital and</a:t>
            </a:r>
            <a:br>
              <a:rPr sz="6000" dirty="0"/>
            </a:br>
            <a:r>
              <a:rPr sz="6000" dirty="0"/>
              <a:t> the Investment </a:t>
            </a:r>
            <a:br>
              <a:rPr sz="6000" dirty="0"/>
            </a:br>
            <a:r>
              <a:rPr sz="6000" dirty="0"/>
              <a:t>Banking Process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Small Business Administration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534400" cy="4876800"/>
          </a:xfrm>
        </p:spPr>
        <p:txBody>
          <a:bodyPr/>
          <a:lstStyle/>
          <a:p>
            <a:r>
              <a:rPr lang="en-US" altLang="en-US" dirty="0"/>
              <a:t>Created on July 30, 1953 to help small businesses</a:t>
            </a:r>
          </a:p>
          <a:p>
            <a:r>
              <a:rPr lang="en-US" altLang="en-US" dirty="0"/>
              <a:t>Basic loan guarantee program</a:t>
            </a:r>
          </a:p>
          <a:p>
            <a:pPr lvl="1"/>
            <a:r>
              <a:rPr lang="en-US" altLang="en-US" dirty="0"/>
              <a:t>For qualified new firms that cannot obtain reasonable long-term financing from banks or other financial institutions</a:t>
            </a:r>
          </a:p>
          <a:p>
            <a:r>
              <a:rPr lang="en-US" altLang="en-US" dirty="0"/>
              <a:t>Offers direct loan programs as well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Equity Financing and Expertise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>
          <a:xfrm>
            <a:off x="443625" y="1600200"/>
            <a:ext cx="8229600" cy="4572000"/>
          </a:xfrm>
        </p:spPr>
        <p:txBody>
          <a:bodyPr/>
          <a:lstStyle/>
          <a:p>
            <a:r>
              <a:rPr lang="en-US" altLang="en-US" b="1" dirty="0"/>
              <a:t>Venture capital </a:t>
            </a:r>
            <a:r>
              <a:rPr lang="en-US" altLang="en-US" dirty="0"/>
              <a:t>(VC) is a professional managed pool of money used to finance new and often high-risk firms</a:t>
            </a:r>
          </a:p>
          <a:p>
            <a:pPr lvl="1"/>
            <a:r>
              <a:rPr lang="en-US" altLang="en-US" dirty="0"/>
              <a:t>VC firms do not make outright loans, but instead purchase equity interests in firms that give the VCs the same rights and privileges as other owners</a:t>
            </a:r>
          </a:p>
          <a:p>
            <a:pPr lvl="1"/>
            <a:r>
              <a:rPr lang="en-US" altLang="en-US" dirty="0"/>
              <a:t>VC firms are actively involved in the business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Venture Capital Firms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443625" y="1371600"/>
            <a:ext cx="8229600" cy="4800600"/>
          </a:xfrm>
        </p:spPr>
        <p:txBody>
          <a:bodyPr/>
          <a:lstStyle/>
          <a:p>
            <a:r>
              <a:rPr lang="en-US" altLang="en-US" b="1" dirty="0"/>
              <a:t>Institutional venture capital firms </a:t>
            </a:r>
            <a:r>
              <a:rPr lang="en-US" altLang="en-US" dirty="0"/>
              <a:t>are business entities whose sole purpose is to find and fund the most promising new firms</a:t>
            </a:r>
          </a:p>
          <a:p>
            <a:pPr marL="0" indent="0">
              <a:buNone/>
            </a:pPr>
            <a:endParaRPr lang="en-US" altLang="en-US" sz="2000" dirty="0"/>
          </a:p>
          <a:p>
            <a:r>
              <a:rPr lang="en-US" altLang="en-US" dirty="0"/>
              <a:t>Private-sector institutional VC firms include:</a:t>
            </a:r>
          </a:p>
          <a:p>
            <a:pPr lvl="1"/>
            <a:r>
              <a:rPr lang="en-US" altLang="en-US" dirty="0"/>
              <a:t>VC limited partnerships</a:t>
            </a:r>
          </a:p>
          <a:p>
            <a:pPr lvl="1"/>
            <a:r>
              <a:rPr lang="en-US" altLang="en-US" dirty="0"/>
              <a:t>Financial VC firms</a:t>
            </a:r>
          </a:p>
          <a:p>
            <a:pPr lvl="1"/>
            <a:r>
              <a:rPr lang="en-US" altLang="en-US" dirty="0"/>
              <a:t>Corporate VC firms</a:t>
            </a:r>
          </a:p>
          <a:p>
            <a:pPr lvl="1"/>
            <a:r>
              <a:rPr lang="en-US" altLang="en-US" dirty="0"/>
              <a:t>Small Business Investment Companies (SBICs)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Angel Venture Capitalists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Angel VCs (or angels) </a:t>
            </a:r>
            <a:r>
              <a:rPr lang="en-US" altLang="en-US" dirty="0"/>
              <a:t>are wealthy individuals who make equity investments</a:t>
            </a:r>
          </a:p>
          <a:p>
            <a:pPr lvl="1"/>
            <a:r>
              <a:rPr lang="en-US" altLang="en-US" dirty="0"/>
              <a:t>Have invested much more in new and small firms than institutional VC firms</a:t>
            </a:r>
          </a:p>
          <a:p>
            <a:pPr marL="274637" lvl="1" indent="0">
              <a:buNone/>
            </a:pPr>
            <a:endParaRPr lang="en-US" altLang="en-US" dirty="0"/>
          </a:p>
          <a:p>
            <a:r>
              <a:rPr lang="en-US" altLang="en-US" dirty="0"/>
              <a:t>VC firms look for two things in making their decisions to invest in a firm</a:t>
            </a:r>
          </a:p>
          <a:p>
            <a:pPr lvl="1"/>
            <a:r>
              <a:rPr lang="en-US" altLang="en-US" dirty="0"/>
              <a:t>High return</a:t>
            </a:r>
          </a:p>
          <a:p>
            <a:pPr lvl="1"/>
            <a:r>
              <a:rPr lang="en-US" altLang="en-US" dirty="0"/>
              <a:t>Easy exit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Choice to Go Public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Choice made when firm’s capital needs exceed its ability to raise capital</a:t>
            </a:r>
          </a:p>
          <a:p>
            <a:r>
              <a:rPr lang="en-US" altLang="en-US" b="1" dirty="0"/>
              <a:t>Initial public offerings (IPOs) </a:t>
            </a:r>
            <a:r>
              <a:rPr lang="en-US" altLang="en-US" dirty="0"/>
              <a:t>are first-time issues of stocks by private firms going public </a:t>
            </a:r>
          </a:p>
          <a:p>
            <a:pPr lvl="1"/>
            <a:r>
              <a:rPr lang="en-US" altLang="en-US" dirty="0"/>
              <a:t>Firm allows its equity to be publicly traded in stock markets for the first time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Going Public 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Benefits of being a public firm</a:t>
            </a:r>
          </a:p>
          <a:p>
            <a:pPr lvl="1"/>
            <a:r>
              <a:rPr lang="en-US" altLang="en-US" dirty="0"/>
              <a:t>Access to a larger pool of equity capital</a:t>
            </a:r>
          </a:p>
          <a:p>
            <a:pPr lvl="1"/>
            <a:r>
              <a:rPr lang="en-US" altLang="en-US" dirty="0"/>
              <a:t>Stock market provides a market value for the firm’s stock</a:t>
            </a:r>
          </a:p>
          <a:p>
            <a:pPr lvl="2"/>
            <a:r>
              <a:rPr lang="en-US" altLang="en-US" dirty="0"/>
              <a:t>Firm’s managers can be rewarded with firm’s stock</a:t>
            </a:r>
          </a:p>
          <a:p>
            <a:pPr lvl="1"/>
            <a:r>
              <a:rPr lang="en-US" altLang="en-US" dirty="0"/>
              <a:t>Original owners can reallocate their personal wealth away from the firm and into more diversified portfolios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Disadvantages of Going Public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Disadvantages of being a public firm</a:t>
            </a:r>
          </a:p>
          <a:p>
            <a:pPr lvl="1"/>
            <a:r>
              <a:rPr lang="en-US" altLang="en-US" dirty="0"/>
              <a:t>Cost and time demands of an IPO</a:t>
            </a:r>
          </a:p>
          <a:p>
            <a:pPr lvl="1"/>
            <a:r>
              <a:rPr lang="en-US" altLang="en-US" dirty="0"/>
              <a:t>Managers must disclose firm details that may be valuable to competitors</a:t>
            </a:r>
          </a:p>
          <a:p>
            <a:pPr lvl="1"/>
            <a:r>
              <a:rPr lang="en-US" altLang="en-US" dirty="0"/>
              <a:t>Shareholders have a right to a great deal of information about the firm</a:t>
            </a:r>
          </a:p>
          <a:p>
            <a:pPr lvl="1"/>
            <a:r>
              <a:rPr lang="en-US" altLang="en-US" dirty="0"/>
              <a:t>Reputation cost of unsuccessful IPO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Public Firms</a:t>
            </a:r>
            <a:r>
              <a:rPr lang="en-US" altLang="ja-JP" dirty="0"/>
              <a:t>’ Capital Sources </a:t>
            </a:r>
            <a:endParaRPr lang="en-US" altLang="en-US" dirty="0"/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3000" dirty="0"/>
              <a:t>Public firms obtain debt financing to meet their capital needs in two major ways – commercial paper and corporate bonds</a:t>
            </a:r>
          </a:p>
          <a:p>
            <a:pPr marL="0" indent="0">
              <a:buNone/>
            </a:pPr>
            <a:endParaRPr lang="en-US" altLang="en-US" sz="3000" dirty="0"/>
          </a:p>
          <a:p>
            <a:r>
              <a:rPr lang="en-US" altLang="en-US" sz="3000" b="1" dirty="0"/>
              <a:t>Commercial paper </a:t>
            </a:r>
            <a:r>
              <a:rPr lang="en-US" altLang="en-US" sz="3000" dirty="0"/>
              <a:t>is an unsecured, short-term promissory note issued by a public firm to raise short-term cash, often to finance working capital requirements</a:t>
            </a:r>
          </a:p>
          <a:p>
            <a:pPr lvl="1"/>
            <a:r>
              <a:rPr lang="en-US" altLang="en-US" sz="2600" dirty="0"/>
              <a:t>Popular because firms can borrow at a lower interest rate than by directly borrowing from banks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Commercial Paper and Prime Rates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AAD2512-AB77-4BB0-9C1D-05E6028E43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825" y="1600200"/>
            <a:ext cx="8249057" cy="48768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Trading Process for Commercial Paper</a:t>
            </a:r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Trading process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Can be sold directly to investors, using the issuers’ own sales force</a:t>
            </a:r>
          </a:p>
          <a:p>
            <a:pPr lvl="2"/>
            <a:r>
              <a:rPr lang="en-US" altLang="en-US" dirty="0"/>
              <a:t>Made up 12% of all issues in 2018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Can be sold indirectly through brokers and dealers, such as commercial banks and investment banks underwriting the issue</a:t>
            </a:r>
          </a:p>
          <a:p>
            <a:pPr lvl="2"/>
            <a:r>
              <a:rPr lang="en-US" altLang="en-US" dirty="0"/>
              <a:t>Made up 88% of all issues in 2018</a:t>
            </a:r>
          </a:p>
          <a:p>
            <a:r>
              <a:rPr lang="en-US" altLang="en-US" dirty="0"/>
              <a:t>Firm’s credit rating critical because commercial paper is unsecured debt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Firms finance existing and new assets with capital from:</a:t>
            </a:r>
          </a:p>
          <a:p>
            <a:pPr lvl="1"/>
            <a:r>
              <a:rPr lang="en-US" altLang="en-US" dirty="0"/>
              <a:t>Retained earnings</a:t>
            </a:r>
          </a:p>
          <a:p>
            <a:pPr lvl="1"/>
            <a:r>
              <a:rPr lang="en-US" altLang="en-US" dirty="0"/>
              <a:t>Debt financing</a:t>
            </a:r>
          </a:p>
          <a:p>
            <a:pPr lvl="1"/>
            <a:r>
              <a:rPr lang="en-US" altLang="en-US" dirty="0"/>
              <a:t>Equity financing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Public Firms</a:t>
            </a:r>
            <a:r>
              <a:rPr lang="en-US" altLang="ja-JP" dirty="0"/>
              <a:t>’ Capital Sources</a:t>
            </a:r>
            <a:endParaRPr lang="en-US" dirty="0"/>
          </a:p>
        </p:txBody>
      </p:sp>
      <p:sp>
        <p:nvSpPr>
          <p:cNvPr id="2560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Corporate bonds are long-term debt securities issued by public corporations</a:t>
            </a:r>
          </a:p>
          <a:p>
            <a:pPr lvl="1"/>
            <a:r>
              <a:rPr lang="en-US" altLang="en-US" dirty="0"/>
              <a:t>Detailed in Chapter 7</a:t>
            </a:r>
          </a:p>
          <a:p>
            <a:pPr lvl="1"/>
            <a:r>
              <a:rPr lang="en-US" altLang="en-US" dirty="0"/>
              <a:t>Corporate bonds make up about 23% of all outstanding long-term bonds</a:t>
            </a:r>
          </a:p>
          <a:p>
            <a:pPr lvl="1"/>
            <a:r>
              <a:rPr lang="en-US" altLang="en-US" dirty="0"/>
              <a:t>Minimum denomination on publicly traded corporate bonds is $1,000</a:t>
            </a:r>
          </a:p>
          <a:p>
            <a:pPr lvl="1"/>
            <a:r>
              <a:rPr lang="en-US" altLang="en-US" dirty="0"/>
              <a:t>Most coupon-paying corporate bonds pay interest semiannually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Trading Process for Corporate Bonds</a:t>
            </a:r>
          </a:p>
        </p:txBody>
      </p:sp>
      <p:sp>
        <p:nvSpPr>
          <p:cNvPr id="2662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Initial primary sale of corporate bond issues occurs via one of the following methods: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A public offering, using an investment bank serving as a security underwriter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Through a private placement to a small group of investors (often financial institutions)</a:t>
            </a:r>
          </a:p>
          <a:p>
            <a:r>
              <a:rPr lang="en-US" altLang="en-US" dirty="0"/>
              <a:t>Larger firms use large investment banks</a:t>
            </a:r>
          </a:p>
          <a:p>
            <a:r>
              <a:rPr lang="en-US" altLang="en-US" dirty="0"/>
              <a:t>Smaller firms use small regional investment banks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Firm Commitment Underwriting</a:t>
            </a:r>
          </a:p>
        </p:txBody>
      </p:sp>
      <p:sp>
        <p:nvSpPr>
          <p:cNvPr id="276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Corporate bonds are frequently offered publicly through investment banks</a:t>
            </a:r>
          </a:p>
          <a:p>
            <a:pPr lvl="1"/>
            <a:r>
              <a:rPr lang="en-US" altLang="en-US" b="1" dirty="0"/>
              <a:t>Firm commitment underwriting </a:t>
            </a:r>
            <a:r>
              <a:rPr lang="en-US" altLang="en-US" dirty="0"/>
              <a:t>is a security issue in which the investment bank guarantees the issuer a price for newly issued securities by buying the whole issue at a fixed price from the security issuer (the bid price). The investment bank then seeks to resell these securities to investors for a higher price.</a:t>
            </a:r>
          </a:p>
          <a:p>
            <a:pPr lvl="2"/>
            <a:r>
              <a:rPr lang="en-US" altLang="en-US" dirty="0"/>
              <a:t>Issuing firm has price guarantee, but investment bank assumes risk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100" dirty="0"/>
              <a:t>Firm Commitment Underwriting of a Corporate Bond Issue</a:t>
            </a:r>
          </a:p>
        </p:txBody>
      </p:sp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590800"/>
            <a:ext cx="8077200" cy="185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Trading Process for Corporate Bonds (continued)</a:t>
            </a:r>
          </a:p>
        </p:txBody>
      </p:sp>
      <p:sp>
        <p:nvSpPr>
          <p:cNvPr id="2969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 a </a:t>
            </a:r>
            <a:r>
              <a:rPr lang="en-US" altLang="en-US" b="1" dirty="0"/>
              <a:t>competitive sale</a:t>
            </a:r>
            <a:r>
              <a:rPr lang="en-US" altLang="en-US" dirty="0"/>
              <a:t>, the highest bid from group of underwriters wins</a:t>
            </a:r>
          </a:p>
          <a:p>
            <a:r>
              <a:rPr lang="en-US" altLang="en-US" dirty="0"/>
              <a:t>In a </a:t>
            </a:r>
            <a:r>
              <a:rPr lang="en-US" altLang="en-US" b="1" dirty="0"/>
              <a:t>negotiated sale</a:t>
            </a:r>
            <a:r>
              <a:rPr lang="en-US" altLang="en-US" dirty="0"/>
              <a:t>, the issuing firm negotiates with a single investment bank</a:t>
            </a:r>
          </a:p>
          <a:p>
            <a:r>
              <a:rPr lang="en-US" altLang="en-US" b="1" dirty="0"/>
              <a:t>Best efforts underwriting </a:t>
            </a:r>
          </a:p>
          <a:p>
            <a:pPr lvl="1"/>
            <a:r>
              <a:rPr lang="en-US" altLang="en-US" dirty="0"/>
              <a:t>Underwriter does not buy issue, but instead acts as a placing or distribution agent for a fee</a:t>
            </a:r>
          </a:p>
          <a:p>
            <a:pPr lvl="1"/>
            <a:r>
              <a:rPr lang="en-US" altLang="en-US" dirty="0"/>
              <a:t>Price risk remains with issuing firm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Equity Financing</a:t>
            </a:r>
          </a:p>
        </p:txBody>
      </p:sp>
      <p:sp>
        <p:nvSpPr>
          <p:cNvPr id="30722" name="Content Placeholder 2"/>
          <p:cNvSpPr>
            <a:spLocks noGrp="1"/>
          </p:cNvSpPr>
          <p:nvPr>
            <p:ph idx="1"/>
          </p:nvPr>
        </p:nvSpPr>
        <p:spPr>
          <a:xfrm>
            <a:off x="140855" y="1474159"/>
            <a:ext cx="8843672" cy="4724400"/>
          </a:xfrm>
        </p:spPr>
        <p:txBody>
          <a:bodyPr/>
          <a:lstStyle/>
          <a:p>
            <a:r>
              <a:rPr lang="en-US" altLang="en-US" dirty="0"/>
              <a:t>Majority of both the board of directors and the firm’s existing common stockholders must approve any new stock issue</a:t>
            </a:r>
          </a:p>
          <a:p>
            <a:endParaRPr lang="en-US" altLang="en-US" dirty="0"/>
          </a:p>
          <a:p>
            <a:r>
              <a:rPr lang="en-US" altLang="en-US" b="1" dirty="0"/>
              <a:t>Primary markets </a:t>
            </a:r>
            <a:r>
              <a:rPr lang="en-US" altLang="en-US" dirty="0"/>
              <a:t>are those in which corporations raise funds through new issues of securities</a:t>
            </a:r>
          </a:p>
          <a:p>
            <a:pPr lvl="1"/>
            <a:r>
              <a:rPr lang="en-US" altLang="en-US" dirty="0"/>
              <a:t>May be an IPO or a seasoned equity offering (SEO)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Primary Market Stock Transaction</a:t>
            </a:r>
          </a:p>
        </p:txBody>
      </p:sp>
      <p:pic>
        <p:nvPicPr>
          <p:cNvPr id="31747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913" y="2699332"/>
            <a:ext cx="8229600" cy="2068936"/>
          </a:xfrm>
        </p:spPr>
      </p:pic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Trading Process for Corporate Equity</a:t>
            </a:r>
          </a:p>
        </p:txBody>
      </p:sp>
      <p:sp>
        <p:nvSpPr>
          <p:cNvPr id="3277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Securities and Exchange Commission (SEC) must approve any new public issues</a:t>
            </a:r>
          </a:p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File a registration statement that includes:</a:t>
            </a:r>
          </a:p>
          <a:p>
            <a:pPr lvl="1"/>
            <a:r>
              <a:rPr lang="en-US" altLang="en-US" dirty="0"/>
              <a:t>Information about issuing firm’s business</a:t>
            </a:r>
          </a:p>
          <a:p>
            <a:pPr lvl="1"/>
            <a:r>
              <a:rPr lang="en-US" altLang="en-US" dirty="0"/>
              <a:t>Key provisions and features of security issue</a:t>
            </a:r>
          </a:p>
          <a:p>
            <a:pPr lvl="1"/>
            <a:r>
              <a:rPr lang="en-US" altLang="en-US" dirty="0"/>
              <a:t>Risks involved with the security</a:t>
            </a:r>
          </a:p>
          <a:p>
            <a:pPr lvl="1"/>
            <a:r>
              <a:rPr lang="en-US" altLang="en-US" dirty="0"/>
              <a:t>Managements’ background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400" dirty="0"/>
              <a:t>The Trading Process for Corporate Equity (continued)</a:t>
            </a:r>
          </a:p>
        </p:txBody>
      </p:sp>
      <p:sp>
        <p:nvSpPr>
          <p:cNvPr id="3379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</a:t>
            </a:r>
            <a:r>
              <a:rPr lang="en-US" altLang="en-US" b="1" dirty="0"/>
              <a:t>prospectus</a:t>
            </a:r>
            <a:r>
              <a:rPr lang="en-US" altLang="en-US" dirty="0"/>
              <a:t> is an official document in which the issuing firm sets the final selling price on the securities and describes the issue</a:t>
            </a:r>
          </a:p>
          <a:p>
            <a:pPr lvl="1"/>
            <a:r>
              <a:rPr lang="en-US" altLang="en-US" b="1" dirty="0"/>
              <a:t>Shelf registration </a:t>
            </a:r>
            <a:r>
              <a:rPr lang="en-US" altLang="en-US" dirty="0"/>
              <a:t>allows multiple stock issues over a three-year period under one registration</a:t>
            </a:r>
          </a:p>
          <a:p>
            <a:pPr lvl="1"/>
            <a:endParaRPr lang="en-US" altLang="en-US" b="1" dirty="0"/>
          </a:p>
          <a:p>
            <a:r>
              <a:rPr lang="en-US" altLang="en-US" b="1" dirty="0"/>
              <a:t>Red herring prospectus </a:t>
            </a:r>
            <a:r>
              <a:rPr lang="en-US" altLang="en-US" dirty="0"/>
              <a:t>is preliminary registration statement filed with the SEC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Issuing Shares to the Public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061BC0B-2BCA-42C8-882E-F1E64E659E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386012"/>
            <a:ext cx="8610600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010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Sources of Capital for New and Small Firms</a:t>
            </a:r>
          </a:p>
        </p:txBody>
      </p:sp>
      <p:sp>
        <p:nvSpPr>
          <p:cNvPr id="819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Private</a:t>
            </a:r>
            <a:r>
              <a:rPr lang="en-US" altLang="en-US" dirty="0"/>
              <a:t> capital fund suppliers fall into two categories 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dirty="0"/>
              <a:t>Debt financing</a:t>
            </a:r>
          </a:p>
          <a:p>
            <a:pPr lvl="1"/>
            <a:r>
              <a:rPr lang="en-US" altLang="en-US" dirty="0"/>
              <a:t>Borrowing from friends and relatives</a:t>
            </a:r>
          </a:p>
          <a:p>
            <a:pPr lvl="1"/>
            <a:r>
              <a:rPr lang="en-US" altLang="en-US" dirty="0"/>
              <a:t>Bank loans</a:t>
            </a:r>
          </a:p>
          <a:p>
            <a:pPr lvl="1"/>
            <a:r>
              <a:rPr lang="en-US" altLang="en-US" dirty="0"/>
              <a:t>Venture capitalists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dirty="0"/>
              <a:t>Equity financing</a:t>
            </a:r>
          </a:p>
          <a:p>
            <a:pPr lvl="1"/>
            <a:r>
              <a:rPr lang="en-US" altLang="en-US" dirty="0"/>
              <a:t>Venture capitalists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Debt Financing</a:t>
            </a:r>
          </a:p>
        </p:txBody>
      </p:sp>
      <p:sp>
        <p:nvSpPr>
          <p:cNvPr id="92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Bank loans</a:t>
            </a:r>
          </a:p>
          <a:p>
            <a:pPr lvl="1"/>
            <a:r>
              <a:rPr lang="en-US" altLang="en-US" dirty="0"/>
              <a:t>New and small firms rely on bank loans as a major part of their capital funding</a:t>
            </a:r>
          </a:p>
          <a:p>
            <a:pPr lvl="1"/>
            <a:r>
              <a:rPr lang="en-US" altLang="en-US" dirty="0"/>
              <a:t>Availability of small business loans was heavily affected by the 2008 financial crisis 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Bank Loans</a:t>
            </a:r>
          </a:p>
        </p:txBody>
      </p:sp>
      <p:sp>
        <p:nvSpPr>
          <p:cNvPr id="1024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Small business loans</a:t>
            </a:r>
          </a:p>
          <a:p>
            <a:pPr lvl="1"/>
            <a:r>
              <a:rPr lang="en-US" altLang="en-US" dirty="0"/>
              <a:t>Risky and complicated for commercial banks</a:t>
            </a:r>
          </a:p>
          <a:p>
            <a:pPr lvl="1"/>
            <a:r>
              <a:rPr lang="en-US" altLang="en-US" dirty="0"/>
              <a:t>Banks use small business scoring models</a:t>
            </a:r>
          </a:p>
          <a:p>
            <a:pPr lvl="1"/>
            <a:r>
              <a:rPr lang="en-US" altLang="en-US" dirty="0"/>
              <a:t>Many small businesses stopped trying to acquire bank loans after the recession of 2008 because they didn’t think they would be approved</a:t>
            </a:r>
          </a:p>
          <a:p>
            <a:pPr lvl="2"/>
            <a:r>
              <a:rPr lang="en-US" altLang="en-US" dirty="0"/>
              <a:t>In 2012, 59% of all small businesses in the New York area didn’t apply for loans in 2011; half of these state they did not apply for fear they wouldn’t be approved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Bank Loans (continued)</a:t>
            </a:r>
          </a:p>
        </p:txBody>
      </p:sp>
      <p:sp>
        <p:nvSpPr>
          <p:cNvPr id="11266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altLang="en-US" dirty="0"/>
              <a:t>Midmarket firms</a:t>
            </a:r>
          </a:p>
          <a:p>
            <a:pPr lvl="1"/>
            <a:r>
              <a:rPr lang="en-US" altLang="en-US" dirty="0"/>
              <a:t>Sales between $5 million and $100 million per year and a recognizable corporate structure</a:t>
            </a:r>
          </a:p>
          <a:p>
            <a:pPr lvl="1"/>
            <a:r>
              <a:rPr lang="en-US" altLang="en-US" dirty="0"/>
              <a:t>Not publicly traded</a:t>
            </a:r>
          </a:p>
          <a:p>
            <a:pPr lvl="1"/>
            <a:r>
              <a:rPr lang="en-US" altLang="en-US" dirty="0"/>
              <a:t>Do not have ready access to deep, liquid capital markets</a:t>
            </a:r>
          </a:p>
          <a:p>
            <a:pPr lvl="1"/>
            <a:r>
              <a:rPr lang="en-US" altLang="en-US" dirty="0"/>
              <a:t>Rely on banks for funding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Credit Process Flow Chart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143000"/>
            <a:ext cx="7672619" cy="5450205"/>
          </a:xfrm>
        </p:spPr>
      </p:pic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Loan Commitments</a:t>
            </a:r>
          </a:p>
        </p:txBody>
      </p:sp>
      <p:sp>
        <p:nvSpPr>
          <p:cNvPr id="13314" name="Content Placeholder 2"/>
          <p:cNvSpPr>
            <a:spLocks noGrp="1"/>
          </p:cNvSpPr>
          <p:nvPr>
            <p:ph idx="1"/>
          </p:nvPr>
        </p:nvSpPr>
        <p:spPr>
          <a:xfrm>
            <a:off x="443625" y="1447800"/>
            <a:ext cx="8229600" cy="4724400"/>
          </a:xfrm>
        </p:spPr>
        <p:txBody>
          <a:bodyPr/>
          <a:lstStyle/>
          <a:p>
            <a:r>
              <a:rPr lang="en-US" altLang="en-US" dirty="0"/>
              <a:t>Most business loans today are made as “</a:t>
            </a:r>
            <a:r>
              <a:rPr lang="en-US" altLang="en-US" b="1" dirty="0"/>
              <a:t>take down</a:t>
            </a:r>
            <a:r>
              <a:rPr lang="en-US" altLang="en-US" dirty="0"/>
              <a:t>” pre-negotiated lines of credit or loan commitments</a:t>
            </a:r>
          </a:p>
          <a:p>
            <a:pPr lvl="1"/>
            <a:r>
              <a:rPr lang="en-US" altLang="en-US" dirty="0"/>
              <a:t>Businesses previously borrowed </a:t>
            </a:r>
            <a:r>
              <a:rPr lang="en-US" altLang="en-US" b="1" dirty="0"/>
              <a:t>spot loans</a:t>
            </a:r>
            <a:endParaRPr lang="en-US" altLang="en-US" dirty="0"/>
          </a:p>
          <a:p>
            <a:endParaRPr lang="en-US" altLang="en-US" b="1" dirty="0"/>
          </a:p>
          <a:p>
            <a:r>
              <a:rPr lang="en-US" altLang="en-US" b="1" dirty="0"/>
              <a:t>Loan commitment agreements </a:t>
            </a:r>
            <a:r>
              <a:rPr lang="en-US" altLang="en-US" dirty="0"/>
              <a:t>are contractual commitments to loan a firm up to a certain maximum amount at given interest rate terms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Fixed- versus Floating-Rate Loans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Banks make loans of two types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b="1" dirty="0"/>
              <a:t>Fixed-rate loans </a:t>
            </a:r>
            <a:r>
              <a:rPr lang="en-US" altLang="en-US" dirty="0"/>
              <a:t>require the firm to make fixed interest payments over the life of the loan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b="1" dirty="0"/>
              <a:t>Variable-rate loans </a:t>
            </a:r>
            <a:r>
              <a:rPr lang="en-US" altLang="en-US" dirty="0"/>
              <a:t>(aka floating-rate loans) are those in which the loan’s interest rate changes over the loan’s life</a:t>
            </a:r>
          </a:p>
        </p:txBody>
      </p:sp>
      <p:sp>
        <p:nvSpPr>
          <p:cNvPr id="4" name="TextBox 5"/>
          <p:cNvSpPr txBox="1"/>
          <p:nvPr/>
        </p:nvSpPr>
        <p:spPr>
          <a:xfrm>
            <a:off x="381000" y="6611779"/>
            <a:ext cx="82510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en-US" altLang="en-US" sz="1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Copyright © 2020 McGraw-Hill Education. All rights reserved. No reproduction or distribution without the prior written consent of McGraw-Hill Education</a:t>
            </a:r>
            <a:endParaRPr lang="en-US" sz="1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hapter 16&amp;quot;&quot;/&gt;&lt;property id=&quot;20307&quot; value=&quot;256&quot;/&gt;&lt;/object&gt;&lt;object type=&quot;3&quot; unique_id=&quot;10029&quot;&gt;&lt;property id=&quot;20148&quot; value=&quot;5&quot;/&gt;&lt;property id=&quot;20300&quot; value=&quot;Slide 2&quot;/&gt;&lt;property id=&quot;20307&quot; value=&quot;257&quot;/&gt;&lt;/object&gt;&lt;object type=&quot;3&quot; unique_id=&quot;10030&quot;&gt;&lt;property id=&quot;20148&quot; value=&quot;5&quot;/&gt;&lt;property id=&quot;20300&quot; value=&quot;Slide 3 - &amp;quot;Introduction&amp;quot;&quot;/&gt;&lt;property id=&quot;20307&quot; value=&quot;258&quot;/&gt;&lt;/object&gt;&lt;object type=&quot;3&quot; unique_id=&quot;10036&quot;&gt;&lt;property id=&quot;20148&quot; value=&quot;5&quot;/&gt;&lt;property id=&quot;20300&quot; value=&quot;Slide 4 - &amp;quot;Sources of Capital for New and Small Firms&amp;quot;&quot;/&gt;&lt;property id=&quot;20307&quot; value=&quot;259&quot;/&gt;&lt;/object&gt;&lt;object type=&quot;3&quot; unique_id=&quot;10073&quot;&gt;&lt;property id=&quot;20148&quot; value=&quot;5&quot;/&gt;&lt;property id=&quot;20300&quot; value=&quot;Slide 5 - &amp;quot;Debt Financing for New and Small Firms&amp;quot;&quot;/&gt;&lt;property id=&quot;20307&quot; value=&quot;260&quot;/&gt;&lt;/object&gt;&lt;object type=&quot;3&quot; unique_id=&quot;10102&quot;&gt;&lt;property id=&quot;20148&quot; value=&quot;5&quot;/&gt;&lt;property id=&quot;20300&quot; value=&quot;Slide 6&quot;/&gt;&lt;property id=&quot;20307&quot; value=&quot;261&quot;/&gt;&lt;/object&gt;&lt;object type=&quot;3&quot; unique_id=&quot;10103&quot;&gt;&lt;property id=&quot;20148&quot; value=&quot;5&quot;/&gt;&lt;property id=&quot;20300&quot; value=&quot;Slide 7&quot;/&gt;&lt;property id=&quot;20307&quot; value=&quot;262&quot;/&gt;&lt;/object&gt;&lt;object type=&quot;3&quot; unique_id=&quot;10131&quot;&gt;&lt;property id=&quot;20148&quot; value=&quot;5&quot;/&gt;&lt;property id=&quot;20300&quot; value=&quot;Slide 8&quot;/&gt;&lt;property id=&quot;20307&quot; value=&quot;263&quot;/&gt;&lt;/object&gt;&lt;object type=&quot;3&quot; unique_id=&quot;10162&quot;&gt;&lt;property id=&quot;20148&quot; value=&quot;5&quot;/&gt;&lt;property id=&quot;20300&quot; value=&quot;Slide 9&quot;/&gt;&lt;property id=&quot;20307&quot; value=&quot;264&quot;/&gt;&lt;/object&gt;&lt;object type=&quot;3&quot; unique_id=&quot;10218&quot;&gt;&lt;property id=&quot;20148&quot; value=&quot;5&quot;/&gt;&lt;property id=&quot;20300&quot; value=&quot;Slide 10&quot;/&gt;&lt;property id=&quot;20307&quot; value=&quot;265&quot;/&gt;&lt;/object&gt;&lt;object type=&quot;3&quot; unique_id=&quot;10267&quot;&gt;&lt;property id=&quot;20148&quot; value=&quot;5&quot;/&gt;&lt;property id=&quot;20300&quot; value=&quot;Slide 11 - &amp;quot;Equity Financing for New and Small Firms&amp;quot;&quot;/&gt;&lt;property id=&quot;20307&quot; value=&quot;266&quot;/&gt;&lt;/object&gt;&lt;object type=&quot;3&quot; unique_id=&quot;10268&quot;&gt;&lt;property id=&quot;20148&quot; value=&quot;5&quot;/&gt;&lt;property id=&quot;20300&quot; value=&quot;Slide 12&quot;/&gt;&lt;property id=&quot;20307&quot; value=&quot;267&quot;/&gt;&lt;/object&gt;&lt;object type=&quot;3&quot; unique_id=&quot;10353&quot;&gt;&lt;property id=&quot;20148&quot; value=&quot;5&quot;/&gt;&lt;property id=&quot;20300&quot; value=&quot;Slide 13&quot;/&gt;&lt;property id=&quot;20307&quot; value=&quot;269&quot;/&gt;&lt;/object&gt;&lt;object type=&quot;3&quot; unique_id=&quot;10354&quot;&gt;&lt;property id=&quot;20148&quot; value=&quot;5&quot;/&gt;&lt;property id=&quot;20300&quot; value=&quot;Slide 14 - &amp;quot;The Choice to Go Public&amp;quot;&quot;/&gt;&lt;property id=&quot;20307&quot; value=&quot;268&quot;/&gt;&lt;/object&gt;&lt;object type=&quot;3&quot; unique_id=&quot;10435&quot;&gt;&lt;property id=&quot;20148&quot; value=&quot;5&quot;/&gt;&lt;property id=&quot;20300&quot; value=&quot;Slide 15&quot;/&gt;&lt;property id=&quot;20307&quot; value=&quot;270&quot;/&gt;&lt;/object&gt;&lt;object type=&quot;3&quot; unique_id=&quot;10504&quot;&gt;&lt;property id=&quot;20148&quot; value=&quot;5&quot;/&gt;&lt;property id=&quot;20300&quot; value=&quot;Slide 16&quot;/&gt;&lt;property id=&quot;20307&quot; value=&quot;271&quot;/&gt;&lt;/object&gt;&lt;object type=&quot;3&quot; unique_id=&quot;10505&quot;&gt;&lt;property id=&quot;20148&quot; value=&quot;5&quot;/&gt;&lt;property id=&quot;20300&quot; value=&quot;Slide 17 - &amp;quot;Public Firms’ Capital Sources - Debt&amp;quot;&quot;/&gt;&lt;property id=&quot;20307&quot; value=&quot;272&quot;/&gt;&lt;/object&gt;&lt;object type=&quot;3&quot; unique_id=&quot;10582&quot;&gt;&lt;property id=&quot;20148&quot; value=&quot;5&quot;/&gt;&lt;property id=&quot;20300&quot; value=&quot;Slide 18&quot;/&gt;&lt;property id=&quot;20307&quot; value=&quot;273&quot;/&gt;&lt;/object&gt;&lt;object type=&quot;3&quot; unique_id=&quot;10583&quot;&gt;&lt;property id=&quot;20148&quot; value=&quot;5&quot;/&gt;&lt;property id=&quot;20300&quot; value=&quot;Slide 19&quot;/&gt;&lt;property id=&quot;20307&quot; value=&quot;274&quot;/&gt;&lt;/object&gt;&lt;object type=&quot;3&quot; unique_id=&quot;10668&quot;&gt;&lt;property id=&quot;20148&quot; value=&quot;5&quot;/&gt;&lt;property id=&quot;20300&quot; value=&quot;Slide 20&quot;/&gt;&lt;property id=&quot;20307&quot; value=&quot;275&quot;/&gt;&lt;/object&gt;&lt;object type=&quot;3&quot; unique_id=&quot;10669&quot;&gt;&lt;property id=&quot;20148&quot; value=&quot;5&quot;/&gt;&lt;property id=&quot;20300&quot; value=&quot;Slide 21&quot;/&gt;&lt;property id=&quot;20307&quot; value=&quot;276&quot;/&gt;&lt;/object&gt;&lt;object type=&quot;3&quot; unique_id=&quot;10763&quot;&gt;&lt;property id=&quot;20148&quot; value=&quot;5&quot;/&gt;&lt;property id=&quot;20300&quot; value=&quot;Slide 22&quot;/&gt;&lt;property id=&quot;20307&quot; value=&quot;278&quot;/&gt;&lt;/object&gt;&lt;object type=&quot;3&quot; unique_id=&quot;10914&quot;&gt;&lt;property id=&quot;20148&quot; value=&quot;5&quot;/&gt;&lt;property id=&quot;20300&quot; value=&quot;Slide 23&quot;/&gt;&lt;property id=&quot;20307&quot; value=&quot;280&quot;/&gt;&lt;/object&gt;&lt;object type=&quot;3&quot; unique_id=&quot;10915&quot;&gt;&lt;property id=&quot;20148&quot; value=&quot;5&quot;/&gt;&lt;property id=&quot;20300&quot; value=&quot;Slide 24&quot;/&gt;&lt;property id=&quot;20307&quot; value=&quot;279&quot;/&gt;&lt;/object&gt;&lt;object type=&quot;3&quot; unique_id=&quot;11046&quot;&gt;&lt;property id=&quot;20148&quot; value=&quot;5&quot;/&gt;&lt;property id=&quot;20300&quot; value=&quot;Slide 25&quot;/&gt;&lt;property id=&quot;20307&quot; value=&quot;281&quot;/&gt;&lt;/object&gt;&lt;object type=&quot;3&quot; unique_id=&quot;11047&quot;&gt;&lt;property id=&quot;20148&quot; value=&quot;5&quot;/&gt;&lt;property id=&quot;20300&quot; value=&quot;Slide 26&quot;/&gt;&lt;property id=&quot;20307&quot; value=&quot;282&quot;/&gt;&lt;/object&gt;&lt;object type=&quot;3&quot; unique_id=&quot;11048&quot;&gt;&lt;property id=&quot;20148&quot; value=&quot;5&quot;/&gt;&lt;property id=&quot;20300&quot; value=&quot;Slide 27&quot;/&gt;&lt;property id=&quot;20307&quot; value=&quot;283&quot;/&gt;&lt;/object&gt;&lt;object type=&quot;3&quot; unique_id=&quot;11223&quot;&gt;&lt;property id=&quot;20148&quot; value=&quot;5&quot;/&gt;&lt;property id=&quot;20300&quot; value=&quot;Slide 28 - &amp;quot;Public Firms’ Capital Sources - Equity&amp;quot;&quot;/&gt;&lt;property id=&quot;20307&quot; value=&quot;284&quot;/&gt;&lt;/object&gt;&lt;object type=&quot;3&quot; unique_id=&quot;11224&quot;&gt;&lt;property id=&quot;20148&quot; value=&quot;5&quot;/&gt;&lt;property id=&quot;20300&quot; value=&quot;Slide 29&quot;/&gt;&lt;property id=&quot;20307&quot; value=&quot;285&quot;/&gt;&lt;/object&gt;&lt;object type=&quot;3&quot; unique_id=&quot;11318&quot;&gt;&lt;property id=&quot;20148&quot; value=&quot;5&quot;/&gt;&lt;property id=&quot;20300&quot; value=&quot;Slide 30&quot;/&gt;&lt;property id=&quot;20307&quot; value=&quot;286&quot;/&gt;&lt;/object&gt;&lt;object type=&quot;3&quot; unique_id=&quot;11511&quot;&gt;&lt;property id=&quot;20148&quot; value=&quot;5&quot;/&gt;&lt;property id=&quot;20300&quot; value=&quot;Slide 31&quot;/&gt;&lt;property id=&quot;20307&quot; value=&quot;287&quot;/&gt;&lt;/object&gt;&lt;object type=&quot;3&quot; unique_id=&quot;11512&quot;&gt;&lt;property id=&quot;20148&quot; value=&quot;5&quot;/&gt;&lt;property id=&quot;20300&quot; value=&quot;Slide 32&quot;/&gt;&lt;property id=&quot;20307&quot; value=&quot;288&quot;/&gt;&lt;/object&gt;&lt;object type=&quot;3&quot; unique_id=&quot;11513&quot;&gt;&lt;property id=&quot;20148&quot; value=&quot;5&quot;/&gt;&lt;property id=&quot;20300&quot; value=&quot;Slide 33&quot;/&gt;&lt;property id=&quot;20307&quot; value=&quot;289&quot;/&gt;&lt;/object&gt;&lt;object type=&quot;3&quot; unique_id=&quot;11514&quot;&gt;&lt;property id=&quot;20148&quot; value=&quot;5&quot;/&gt;&lt;property id=&quot;20300&quot; value=&quot;Slide 34&quot;/&gt;&lt;property id=&quot;20307&quot; value=&quot;290&quot;/&gt;&lt;/object&gt;&lt;object type=&quot;3&quot; unique_id=&quot;11731&quot;&gt;&lt;property id=&quot;20148&quot; value=&quot;5&quot;/&gt;&lt;property id=&quot;20300&quot; value=&quot;Slide 35&quot;/&gt;&lt;property id=&quot;20307&quot; value=&quot;291&quot;/&gt;&lt;/object&gt;&lt;object type=&quot;3&quot; unique_id=&quot;11732&quot;&gt;&lt;property id=&quot;20148&quot; value=&quot;5&quot;/&gt;&lt;property id=&quot;20300&quot; value=&quot;Slide 36&quot;/&gt;&lt;property id=&quot;20307&quot; value=&quot;292&quot;/&gt;&lt;/object&gt;&lt;/object&gt;&lt;/object&gt;&lt;/database&gt;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9e PPT design template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1185</TotalTime>
  <Words>1804</Words>
  <Application>Microsoft Office PowerPoint</Application>
  <PresentationFormat>On-screen Show (4:3)</PresentationFormat>
  <Paragraphs>164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Cambria</vt:lpstr>
      <vt:lpstr>Times New Roman</vt:lpstr>
      <vt:lpstr>9e PPT design template</vt:lpstr>
      <vt:lpstr>Issuing Capital and  the Investment  Banking Process</vt:lpstr>
      <vt:lpstr>Introduction</vt:lpstr>
      <vt:lpstr>Sources of Capital for New and Small Firms</vt:lpstr>
      <vt:lpstr>Debt Financing</vt:lpstr>
      <vt:lpstr>Bank Loans</vt:lpstr>
      <vt:lpstr>Bank Loans (continued)</vt:lpstr>
      <vt:lpstr>Credit Process Flow Chart</vt:lpstr>
      <vt:lpstr>Loan Commitments</vt:lpstr>
      <vt:lpstr>Fixed- versus Floating-Rate Loans</vt:lpstr>
      <vt:lpstr>Small Business Administration</vt:lpstr>
      <vt:lpstr>Equity Financing and Expertise</vt:lpstr>
      <vt:lpstr>Venture Capital Firms</vt:lpstr>
      <vt:lpstr>Angel Venture Capitalists</vt:lpstr>
      <vt:lpstr>The Choice to Go Public</vt:lpstr>
      <vt:lpstr>Benefits of Going Public </vt:lpstr>
      <vt:lpstr>Disadvantages of Going Public</vt:lpstr>
      <vt:lpstr>Public Firms’ Capital Sources </vt:lpstr>
      <vt:lpstr>Commercial Paper and Prime Rates</vt:lpstr>
      <vt:lpstr>Trading Process for Commercial Paper</vt:lpstr>
      <vt:lpstr>Public Firms’ Capital Sources</vt:lpstr>
      <vt:lpstr>Trading Process for Corporate Bonds</vt:lpstr>
      <vt:lpstr>Firm Commitment Underwriting</vt:lpstr>
      <vt:lpstr>Firm Commitment Underwriting of a Corporate Bond Issue</vt:lpstr>
      <vt:lpstr>Trading Process for Corporate Bonds (continued)</vt:lpstr>
      <vt:lpstr>Equity Financing</vt:lpstr>
      <vt:lpstr>Primary Market Stock Transaction</vt:lpstr>
      <vt:lpstr>The Trading Process for Corporate Equity</vt:lpstr>
      <vt:lpstr>The Trading Process for Corporate Equity (continued)</vt:lpstr>
      <vt:lpstr>Issuing Shares to the Public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16</dc:title>
  <dc:creator>byerstev</dc:creator>
  <cp:lastModifiedBy>John Nofsinger</cp:lastModifiedBy>
  <cp:revision>146</cp:revision>
  <dcterms:created xsi:type="dcterms:W3CDTF">2008-06-13T21:39:20Z</dcterms:created>
  <dcterms:modified xsi:type="dcterms:W3CDTF">2019-05-30T00:12:18Z</dcterms:modified>
</cp:coreProperties>
</file>