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1" r:id="rId1"/>
  </p:sldMasterIdLst>
  <p:notesMasterIdLst>
    <p:notesMasterId r:id="rId28"/>
  </p:notesMasterIdLst>
  <p:sldIdLst>
    <p:sldId id="306" r:id="rId2"/>
    <p:sldId id="258" r:id="rId3"/>
    <p:sldId id="290" r:id="rId4"/>
    <p:sldId id="302" r:id="rId5"/>
    <p:sldId id="261" r:id="rId6"/>
    <p:sldId id="262" r:id="rId7"/>
    <p:sldId id="263" r:id="rId8"/>
    <p:sldId id="266" r:id="rId9"/>
    <p:sldId id="267" r:id="rId10"/>
    <p:sldId id="268" r:id="rId11"/>
    <p:sldId id="269" r:id="rId12"/>
    <p:sldId id="292" r:id="rId13"/>
    <p:sldId id="270" r:id="rId14"/>
    <p:sldId id="271" r:id="rId15"/>
    <p:sldId id="272" r:id="rId16"/>
    <p:sldId id="274" r:id="rId17"/>
    <p:sldId id="307" r:id="rId18"/>
    <p:sldId id="275" r:id="rId19"/>
    <p:sldId id="277" r:id="rId20"/>
    <p:sldId id="278" r:id="rId21"/>
    <p:sldId id="279" r:id="rId22"/>
    <p:sldId id="298" r:id="rId23"/>
    <p:sldId id="281" r:id="rId24"/>
    <p:sldId id="300" r:id="rId25"/>
    <p:sldId id="301" r:id="rId26"/>
    <p:sldId id="288" r:id="rId27"/>
  </p:sldIdLst>
  <p:sldSz cx="9144000" cy="6858000" type="screen4x3"/>
  <p:notesSz cx="6858000" cy="9144000"/>
  <p:custDataLst>
    <p:tags r:id="rId29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37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6" autoAdjust="0"/>
    <p:restoredTop sz="94718" autoAdjust="0"/>
  </p:normalViewPr>
  <p:slideViewPr>
    <p:cSldViewPr>
      <p:cViewPr varScale="1">
        <p:scale>
          <a:sx n="104" d="100"/>
          <a:sy n="104" d="100"/>
        </p:scale>
        <p:origin x="1746" y="1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925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  <a:ea typeface="+mn-e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7050A94F-F23A-4644-B6ED-DE8DFB8D5EDA}" type="datetimeFigureOut">
              <a:rPr lang="en-US" altLang="en-US"/>
              <a:pPr/>
              <a:t>5/27/2019</a:t>
            </a:fld>
            <a:endParaRPr lang="en-US" alt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22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  <a:ea typeface="+mn-e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22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BEA74CE8-496C-4A20-BCDF-2A7450F7BC35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77053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/>
              <a:t>Dividends do not become firm obligations until the firm declares them.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A74CE8-496C-4A20-BCDF-2A7450F7BC35}" type="slidenum">
              <a:rPr lang="en-US" altLang="en-US" smtClean="0"/>
              <a:pPr/>
              <a:t>18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834401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/>
              <a:t>Usually involves converting each old share into more than one new share, increasing shares outstanding.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A74CE8-496C-4A20-BCDF-2A7450F7BC35}" type="slidenum">
              <a:rPr lang="en-US" altLang="en-US" smtClean="0"/>
              <a:pPr/>
              <a:t>22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783082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3072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DB2DF878-80FD-42FF-9A64-C62540E69D1F}" type="slidenum">
              <a:rPr lang="en-US" altLang="en-US" sz="1200">
                <a:latin typeface="Calibri" panose="020F0502020204030204" pitchFamily="34" charset="0"/>
              </a:rPr>
              <a:pPr eaLnBrk="1" hangingPunct="1"/>
              <a:t>25</a:t>
            </a:fld>
            <a:endParaRPr lang="en-US" altLang="en-US" sz="12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89812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11113" y="1371600"/>
            <a:ext cx="9155113" cy="411163"/>
          </a:xfrm>
          <a:prstGeom prst="rect">
            <a:avLst/>
          </a:prstGeom>
          <a:solidFill>
            <a:srgbClr val="F3F2D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-11113" y="152400"/>
            <a:ext cx="9155113" cy="1314450"/>
          </a:xfrm>
          <a:prstGeom prst="rect">
            <a:avLst/>
          </a:prstGeom>
          <a:solidFill>
            <a:srgbClr val="8EA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209800" y="4789488"/>
            <a:ext cx="6324600" cy="123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>
              <a:spcAft>
                <a:spcPts val="1200"/>
              </a:spcAft>
              <a:defRPr/>
            </a:pPr>
            <a:r>
              <a:rPr lang="en-US" sz="3200" i="1" dirty="0">
                <a:solidFill>
                  <a:srgbClr val="0B5B7F"/>
                </a:solidFill>
                <a:latin typeface="Cambria" charset="0"/>
              </a:rPr>
              <a:t>Finance </a:t>
            </a:r>
            <a:r>
              <a:rPr lang="en-US" sz="3200" i="0" dirty="0">
                <a:solidFill>
                  <a:srgbClr val="0B5B7F"/>
                </a:solidFill>
                <a:latin typeface="Cambria" charset="0"/>
              </a:rPr>
              <a:t>5</a:t>
            </a:r>
            <a:r>
              <a:rPr lang="en-US" sz="3200" dirty="0">
                <a:solidFill>
                  <a:srgbClr val="0B5B7F"/>
                </a:solidFill>
                <a:latin typeface="Cambria" charset="0"/>
              </a:rPr>
              <a:t>th Edition</a:t>
            </a:r>
          </a:p>
          <a:p>
            <a:pPr algn="r" eaLnBrk="1" hangingPunct="1">
              <a:spcAft>
                <a:spcPts val="1200"/>
              </a:spcAft>
              <a:defRPr/>
            </a:pPr>
            <a:r>
              <a:rPr lang="en-US" sz="3200" dirty="0">
                <a:solidFill>
                  <a:srgbClr val="0B5B7F"/>
                </a:solidFill>
                <a:latin typeface="Cambria" charset="0"/>
              </a:rPr>
              <a:t>Cornett, Adair, and Nofsinger</a:t>
            </a:r>
          </a:p>
        </p:txBody>
      </p:sp>
      <p:sp>
        <p:nvSpPr>
          <p:cNvPr id="6" name="Rectangle 5"/>
          <p:cNvSpPr/>
          <p:nvPr/>
        </p:nvSpPr>
        <p:spPr>
          <a:xfrm>
            <a:off x="-11113" y="-11113"/>
            <a:ext cx="9155113" cy="315913"/>
          </a:xfrm>
          <a:prstGeom prst="rect">
            <a:avLst/>
          </a:prstGeom>
          <a:solidFill>
            <a:srgbClr val="0D6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1113" y="6488113"/>
            <a:ext cx="9155113" cy="381000"/>
          </a:xfrm>
          <a:prstGeom prst="rect">
            <a:avLst/>
          </a:prstGeom>
          <a:solidFill>
            <a:srgbClr val="1647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438400"/>
            <a:ext cx="1752600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04800" y="76200"/>
            <a:ext cx="1905000" cy="1862138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1500" dirty="0">
                <a:solidFill>
                  <a:srgbClr val="0D6C97"/>
                </a:solidFill>
                <a:effectLst>
                  <a:outerShdw blurRad="38100" dist="38100" dir="2700000" algn="tl">
                    <a:schemeClr val="tx1">
                      <a:alpha val="43000"/>
                    </a:schemeClr>
                  </a:outerShdw>
                </a:effectLst>
                <a:latin typeface="Cambria" panose="02040503050406030204" pitchFamily="18" charset="0"/>
                <a:cs typeface="Times New Roman" panose="02020603050405020304" pitchFamily="18" charset="0"/>
              </a:rPr>
              <a:t>17</a:t>
            </a:r>
          </a:p>
        </p:txBody>
      </p:sp>
      <p:sp>
        <p:nvSpPr>
          <p:cNvPr id="10" name="Rectangle 12"/>
          <p:cNvSpPr>
            <a:spLocks noChangeArrowheads="1"/>
          </p:cNvSpPr>
          <p:nvPr userDrawn="1"/>
        </p:nvSpPr>
        <p:spPr bwMode="auto">
          <a:xfrm>
            <a:off x="1219200" y="6411913"/>
            <a:ext cx="6629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r>
              <a:rPr lang="en-US" altLang="en-US" sz="1800" dirty="0">
                <a:solidFill>
                  <a:schemeClr val="bg1"/>
                </a:solidFill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07877" y="2286000"/>
            <a:ext cx="5404338" cy="2133600"/>
          </a:xfrm>
        </p:spPr>
        <p:txBody>
          <a:bodyPr anchor="t">
            <a:noAutofit/>
          </a:bodyPr>
          <a:lstStyle>
            <a:lvl1pPr algn="r">
              <a:defRPr lang="en-US" sz="4800" i="0" kern="1200" dirty="0">
                <a:solidFill>
                  <a:srgbClr val="A50021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5807322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55113" cy="1066800"/>
          </a:xfrm>
          <a:prstGeom prst="rect">
            <a:avLst/>
          </a:prstGeom>
          <a:solidFill>
            <a:srgbClr val="8EA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292934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-3175" y="958850"/>
            <a:ext cx="9144000" cy="82550"/>
          </a:xfrm>
          <a:prstGeom prst="rect">
            <a:avLst/>
          </a:prstGeom>
          <a:solidFill>
            <a:srgbClr val="F3F2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-3175" y="1069975"/>
            <a:ext cx="9144000" cy="0"/>
          </a:xfrm>
          <a:prstGeom prst="line">
            <a:avLst/>
          </a:prstGeom>
          <a:ln w="571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6858000" y="6492875"/>
            <a:ext cx="2133600" cy="365125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/>
            <a:r>
              <a:rPr lang="en-US" altLang="en-US" sz="1000" dirty="0">
                <a:latin typeface="Times New Roman" panose="02020603050405020304" pitchFamily="18" charset="0"/>
              </a:rPr>
              <a:t>17-</a:t>
            </a:r>
            <a:fld id="{ED07B8E5-E780-4916-B515-0154710F9F53}" type="slidenum">
              <a:rPr lang="en-US" altLang="en-US" sz="1000">
                <a:latin typeface="Times New Roman" panose="02020603050405020304" pitchFamily="18" charset="0"/>
              </a:rPr>
              <a:pPr algn="r" eaLnBrk="1" hangingPunct="1"/>
              <a:t>‹#›</a:t>
            </a:fld>
            <a:endParaRPr lang="en-US" altLang="en-US" sz="1000" dirty="0">
              <a:latin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843672" cy="1060940"/>
          </a:xfr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i="0" kern="1200" spc="-100" baseline="0" dirty="0">
                <a:solidFill>
                  <a:srgbClr val="0B5B7F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4876800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/>
            </a:lvl1pPr>
            <a:lvl2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 sz="2800"/>
            </a:lvl2pPr>
            <a:lvl3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 sz="2400"/>
            </a:lvl3pPr>
            <a:lvl4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 sz="2000"/>
            </a:lvl4pPr>
            <a:lvl5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0712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8925" y="152400"/>
            <a:ext cx="8566150" cy="8366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 spc="-100">
          <a:solidFill>
            <a:srgbClr val="0B5B7F"/>
          </a:solidFill>
          <a:latin typeface="+mj-lt"/>
          <a:ea typeface="MS PGothic" panose="020B0600070205080204" pitchFamily="34" charset="-128"/>
          <a:cs typeface="Aharoni" pitchFamily="2" charset="-79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charset="0"/>
          <a:ea typeface="MS PGothic" panose="020B0600070205080204" pitchFamily="34" charset="-128"/>
          <a:cs typeface="Aharoni" pitchFamily="2" charset="-79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charset="0"/>
          <a:ea typeface="MS PGothic" panose="020B0600070205080204" pitchFamily="34" charset="-128"/>
          <a:cs typeface="Aharoni" pitchFamily="2" charset="-79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charset="0"/>
          <a:ea typeface="MS PGothic" panose="020B0600070205080204" pitchFamily="34" charset="-128"/>
          <a:cs typeface="Aharoni" pitchFamily="2" charset="-79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charset="0"/>
          <a:ea typeface="MS PGothic" panose="020B0600070205080204" pitchFamily="34" charset="-128"/>
          <a:cs typeface="Aharoni" pitchFamily="2" charset="-79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charset="0"/>
          <a:cs typeface="Aharoni" pitchFamily="2" charset="-79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charset="0"/>
          <a:cs typeface="Aharoni" pitchFamily="2" charset="-79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charset="0"/>
          <a:cs typeface="Aharoni" pitchFamily="2" charset="-79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charset="0"/>
          <a:cs typeface="Aharoni" pitchFamily="2" charset="-79"/>
        </a:defRPr>
      </a:lvl9pPr>
    </p:titleStyle>
    <p:bodyStyle>
      <a:lvl1pPr marL="182563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1pPr>
      <a:lvl2pPr marL="457200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730250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1004888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1187450" indent="-1365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1219200" y="1981200"/>
            <a:ext cx="6934200" cy="27432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z="4500" dirty="0"/>
              <a:t>Sharing Firm Wealth: Dividends, Share</a:t>
            </a:r>
            <a:br>
              <a:rPr sz="4500" dirty="0"/>
            </a:br>
            <a:r>
              <a:rPr sz="4500" dirty="0"/>
              <a:t> Repurchases,</a:t>
            </a:r>
            <a:br>
              <a:rPr sz="4500" dirty="0"/>
            </a:br>
            <a:r>
              <a:rPr sz="4500" dirty="0"/>
              <a:t> and Other Payouts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Why Some Investors Favor Capital Gains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At the same tax rates, capital gains offer ability to “time” tax assessments</a:t>
            </a:r>
          </a:p>
          <a:p>
            <a:pPr lvl="1"/>
            <a:r>
              <a:rPr lang="en-US" altLang="en-US" dirty="0"/>
              <a:t>All stockholders share in dividend distribution, and all must therefore pay taxes on dividends</a:t>
            </a:r>
          </a:p>
          <a:p>
            <a:pPr lvl="1"/>
            <a:r>
              <a:rPr lang="en-US" altLang="en-US" dirty="0"/>
              <a:t>If the firm retains earnings, only those shareholders that sell shares of stock will experience realized capital gain, and so only those shareholders will have to pay taxes</a:t>
            </a:r>
          </a:p>
          <a:p>
            <a:r>
              <a:rPr lang="en-US" altLang="en-US" dirty="0"/>
              <a:t>Especially attractive if investor believes capital gain tax rate will decline over time</a:t>
            </a: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1219200" y="6411913"/>
            <a:ext cx="6629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00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r>
              <a:rPr lang="en-US" altLang="en-US" sz="1800" dirty="0">
                <a:solidFill>
                  <a:schemeClr val="accent5">
                    <a:lumMod val="40000"/>
                    <a:lumOff val="60000"/>
                  </a:schemeClr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Dividend Policy Issues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Tangible factors</a:t>
            </a:r>
          </a:p>
          <a:p>
            <a:pPr lvl="1"/>
            <a:r>
              <a:rPr lang="en-US" altLang="en-US" dirty="0"/>
              <a:t>Risks</a:t>
            </a:r>
          </a:p>
          <a:p>
            <a:pPr lvl="1"/>
            <a:r>
              <a:rPr lang="en-US" altLang="en-US" dirty="0"/>
              <a:t>Taxation</a:t>
            </a:r>
          </a:p>
          <a:p>
            <a:pPr lvl="1"/>
            <a:r>
              <a:rPr lang="en-US" altLang="en-US" dirty="0"/>
              <a:t>Cash flow timing</a:t>
            </a:r>
          </a:p>
          <a:p>
            <a:r>
              <a:rPr lang="en-US" altLang="en-US" dirty="0"/>
              <a:t>Intangible factors</a:t>
            </a:r>
          </a:p>
          <a:p>
            <a:pPr lvl="1"/>
            <a:r>
              <a:rPr lang="en-US" altLang="en-US" dirty="0"/>
              <a:t>Information effect</a:t>
            </a:r>
          </a:p>
          <a:p>
            <a:pPr lvl="1"/>
            <a:r>
              <a:rPr lang="en-US" altLang="en-US" dirty="0"/>
              <a:t>Clientele effect</a:t>
            </a:r>
          </a:p>
          <a:p>
            <a:pPr lvl="1"/>
            <a:r>
              <a:rPr lang="en-US" altLang="en-US" dirty="0"/>
              <a:t>Corporate control issues</a:t>
            </a: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1219200" y="6411913"/>
            <a:ext cx="6629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00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r>
              <a:rPr lang="en-US" altLang="en-US" sz="1800" dirty="0">
                <a:solidFill>
                  <a:schemeClr val="accent5">
                    <a:lumMod val="40000"/>
                    <a:lumOff val="60000"/>
                  </a:schemeClr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Information Effect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Managers hate to cut dividends (and investors hate to have them cut)</a:t>
            </a:r>
          </a:p>
          <a:p>
            <a:pPr lvl="1"/>
            <a:r>
              <a:rPr lang="en-US" altLang="en-US" dirty="0"/>
              <a:t>Therefore, firms hesitate to increase dividends unless they can be maintained </a:t>
            </a:r>
          </a:p>
          <a:p>
            <a:endParaRPr lang="en-US" altLang="en-US" dirty="0"/>
          </a:p>
          <a:p>
            <a:r>
              <a:rPr lang="en-US" altLang="en-US" dirty="0"/>
              <a:t>Analysts interpret dividend increases as a very positive signal about firm’s future cash flows</a:t>
            </a: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1219200" y="6411913"/>
            <a:ext cx="6629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00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r>
              <a:rPr lang="en-US" altLang="en-US" sz="1800" dirty="0">
                <a:solidFill>
                  <a:schemeClr val="accent5">
                    <a:lumMod val="40000"/>
                    <a:lumOff val="60000"/>
                  </a:schemeClr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Clientele Effect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The </a:t>
            </a:r>
            <a:r>
              <a:rPr lang="en-US" altLang="en-US" b="1" dirty="0"/>
              <a:t>clientele effect </a:t>
            </a:r>
            <a:r>
              <a:rPr lang="en-US" altLang="en-US" dirty="0"/>
              <a:t>is the tendency of investors to find a payout policy that they prefer and stick with it</a:t>
            </a:r>
          </a:p>
          <a:p>
            <a:pPr lvl="1"/>
            <a:r>
              <a:rPr lang="en-US" altLang="en-US" dirty="0"/>
              <a:t>Investors (clientele) have different desires about taxability and timing of firm payouts</a:t>
            </a:r>
          </a:p>
          <a:p>
            <a:pPr lvl="1"/>
            <a:r>
              <a:rPr lang="en-US" altLang="en-US" dirty="0"/>
              <a:t>Payout policies of different firms attract different investor groups</a:t>
            </a:r>
          </a:p>
          <a:p>
            <a:pPr lvl="1"/>
            <a:r>
              <a:rPr lang="en-US" altLang="en-US" dirty="0"/>
              <a:t>Transaction fees and changes in tax laws or the macroeconomic environment can create a demand shift</a:t>
            </a: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1219200" y="6411913"/>
            <a:ext cx="6629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00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r>
              <a:rPr lang="en-US" altLang="en-US" sz="1800" dirty="0">
                <a:solidFill>
                  <a:schemeClr val="accent5">
                    <a:lumMod val="40000"/>
                    <a:lumOff val="60000"/>
                  </a:schemeClr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Corporate Control Issues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Shareholders with significant stakes in the firm may dictate dividend payout policy</a:t>
            </a:r>
          </a:p>
          <a:p>
            <a:pPr lvl="1"/>
            <a:r>
              <a:rPr lang="en-US" altLang="en-US" dirty="0"/>
              <a:t>Bank-controlled firms in Germany pay out lower dividends and are much more likely to omit dividends than any other type of firm</a:t>
            </a:r>
          </a:p>
          <a:p>
            <a:pPr lvl="2"/>
            <a:r>
              <a:rPr lang="en-US" altLang="en-US" dirty="0"/>
              <a:t>Closely held corporations behave similarly</a:t>
            </a: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1219200" y="6411913"/>
            <a:ext cx="6629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00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r>
              <a:rPr lang="en-US" altLang="en-US" sz="1800" dirty="0">
                <a:solidFill>
                  <a:schemeClr val="accent5">
                    <a:lumMod val="40000"/>
                    <a:lumOff val="60000"/>
                  </a:schemeClr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Real-World Dividend Policy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304801" y="1828800"/>
            <a:ext cx="8305800" cy="4419600"/>
          </a:xfrm>
        </p:spPr>
        <p:txBody>
          <a:bodyPr/>
          <a:lstStyle/>
          <a:p>
            <a:r>
              <a:rPr lang="en-US" altLang="en-US" sz="2800" dirty="0"/>
              <a:t>The </a:t>
            </a:r>
            <a:r>
              <a:rPr lang="en-US" altLang="en-US" sz="2800" b="1" dirty="0"/>
              <a:t>residual dividend model </a:t>
            </a:r>
            <a:r>
              <a:rPr lang="en-US" altLang="en-US" sz="2800" dirty="0"/>
              <a:t>is the policy of a firm paying out only funds that are left over after all positive-NPV projects are funded</a:t>
            </a:r>
          </a:p>
          <a:p>
            <a:pPr lvl="1"/>
            <a:r>
              <a:rPr lang="en-US" altLang="en-US" sz="2400" dirty="0"/>
              <a:t>Also called the free cash flow theory of dividends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E442AC9-5F8D-4FF4-96AF-8FDB519347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757" y="4419600"/>
            <a:ext cx="8469442" cy="762000"/>
          </a:xfrm>
          <a:prstGeom prst="rect">
            <a:avLst/>
          </a:prstGeom>
        </p:spPr>
      </p:pic>
      <p:sp>
        <p:nvSpPr>
          <p:cNvPr id="5" name="Rectangle 12"/>
          <p:cNvSpPr>
            <a:spLocks noChangeArrowheads="1"/>
          </p:cNvSpPr>
          <p:nvPr/>
        </p:nvSpPr>
        <p:spPr bwMode="auto">
          <a:xfrm>
            <a:off x="1219200" y="6411913"/>
            <a:ext cx="6629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00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r>
              <a:rPr lang="en-US" altLang="en-US" sz="1800" dirty="0">
                <a:solidFill>
                  <a:schemeClr val="accent5">
                    <a:lumMod val="40000"/>
                    <a:lumOff val="60000"/>
                  </a:schemeClr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Extraordinary Dividends</a:t>
            </a:r>
          </a:p>
        </p:txBody>
      </p:sp>
      <p:sp>
        <p:nvSpPr>
          <p:cNvPr id="20482" name="Content Placeholder 2"/>
          <p:cNvSpPr>
            <a:spLocks noGrp="1"/>
          </p:cNvSpPr>
          <p:nvPr>
            <p:ph idx="1"/>
          </p:nvPr>
        </p:nvSpPr>
        <p:spPr>
          <a:xfrm>
            <a:off x="226364" y="1371600"/>
            <a:ext cx="8691272" cy="4876800"/>
          </a:xfrm>
        </p:spPr>
        <p:txBody>
          <a:bodyPr/>
          <a:lstStyle/>
          <a:p>
            <a:r>
              <a:rPr lang="en-US" altLang="en-US" dirty="0"/>
              <a:t>Firms divide dividends into two classes </a:t>
            </a:r>
          </a:p>
          <a:p>
            <a:pPr marL="788987" lvl="1" indent="-514350">
              <a:buFont typeface="+mj-lt"/>
              <a:buAutoNum type="arabicPeriod"/>
            </a:pPr>
            <a:r>
              <a:rPr lang="en-US" altLang="en-US" dirty="0"/>
              <a:t>Ordinary dividends (set fairly low)</a:t>
            </a:r>
          </a:p>
          <a:p>
            <a:pPr marL="788987" lvl="1" indent="-514350">
              <a:buFont typeface="+mj-lt"/>
              <a:buAutoNum type="arabicPeriod"/>
            </a:pPr>
            <a:r>
              <a:rPr lang="en-US" altLang="en-US" dirty="0"/>
              <a:t>Extraordinary dividends (periodic, supplemental)</a:t>
            </a:r>
          </a:p>
          <a:p>
            <a:endParaRPr lang="en-US" altLang="en-US" dirty="0"/>
          </a:p>
          <a:p>
            <a:r>
              <a:rPr lang="en-US" altLang="en-US" dirty="0"/>
              <a:t>During periods when the firm needs retained earnings, firm simply forgoes extraordinary dividend but continues to pay ordinary one</a:t>
            </a: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1219200" y="6411913"/>
            <a:ext cx="6629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00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r>
              <a:rPr lang="en-US" altLang="en-US" sz="1800" dirty="0">
                <a:solidFill>
                  <a:schemeClr val="accent5">
                    <a:lumMod val="40000"/>
                    <a:lumOff val="60000"/>
                  </a:schemeClr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1219200" y="6411913"/>
            <a:ext cx="6629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00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r>
              <a:rPr lang="en-US" altLang="en-US" sz="1800" dirty="0">
                <a:solidFill>
                  <a:schemeClr val="accent5">
                    <a:lumMod val="40000"/>
                    <a:lumOff val="60000"/>
                  </a:schemeClr>
                </a:solidFill>
                <a:cs typeface="Arial" panose="020B0604020202020204" pitchFamily="34" charset="0"/>
              </a:rPr>
              <a:t>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EFF5205-DEFD-4FF7-9705-C5F98FEAD1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443037"/>
            <a:ext cx="8820150" cy="3980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3396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Dividend Payment Logistics</a:t>
            </a:r>
          </a:p>
        </p:txBody>
      </p:sp>
      <p:sp>
        <p:nvSpPr>
          <p:cNvPr id="21506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8610600" cy="4876800"/>
          </a:xfrm>
        </p:spPr>
        <p:txBody>
          <a:bodyPr/>
          <a:lstStyle/>
          <a:p>
            <a:r>
              <a:rPr lang="en-US" altLang="en-US" dirty="0"/>
              <a:t>Dates associated with dividend payments:</a:t>
            </a:r>
          </a:p>
          <a:p>
            <a:pPr lvl="1"/>
            <a:r>
              <a:rPr lang="en-US" altLang="en-US" b="1" dirty="0"/>
              <a:t>Declaration date </a:t>
            </a:r>
            <a:r>
              <a:rPr lang="en-US" altLang="en-US" dirty="0"/>
              <a:t>is the date the BOD announced intention to pay a dividend</a:t>
            </a:r>
          </a:p>
          <a:p>
            <a:pPr lvl="1"/>
            <a:r>
              <a:rPr lang="en-US" altLang="en-US" b="1" dirty="0"/>
              <a:t>Ex-dividend date </a:t>
            </a:r>
            <a:r>
              <a:rPr lang="en-US" altLang="en-US" dirty="0"/>
              <a:t>is first day shares will trade without purchaser receiving an upcoming dividend</a:t>
            </a:r>
          </a:p>
          <a:p>
            <a:pPr lvl="1"/>
            <a:r>
              <a:rPr lang="en-US" altLang="en-US" b="1" dirty="0"/>
              <a:t>Record date </a:t>
            </a:r>
            <a:r>
              <a:rPr lang="en-US" altLang="en-US" dirty="0"/>
              <a:t>is the day the firm will determine the owner of record for purposes of upcoming dividend payment</a:t>
            </a:r>
          </a:p>
          <a:p>
            <a:pPr lvl="1"/>
            <a:r>
              <a:rPr lang="en-US" altLang="en-US" b="1" dirty="0"/>
              <a:t>Payment date </a:t>
            </a:r>
            <a:r>
              <a:rPr lang="en-US" altLang="en-US" dirty="0"/>
              <a:t>is the actual date a dividend will be sent out</a:t>
            </a: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1219200" y="6411913"/>
            <a:ext cx="6629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00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r>
              <a:rPr lang="en-US" altLang="en-US" sz="1800" dirty="0">
                <a:solidFill>
                  <a:schemeClr val="accent5">
                    <a:lumMod val="40000"/>
                    <a:lumOff val="60000"/>
                  </a:schemeClr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Effect of Dividends on Stock Prices</a:t>
            </a:r>
          </a:p>
        </p:txBody>
      </p:sp>
      <p:sp>
        <p:nvSpPr>
          <p:cNvPr id="2355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Stock share’s price should equal the present value of its expected future dividends</a:t>
            </a:r>
          </a:p>
          <a:p>
            <a:pPr lvl="1"/>
            <a:r>
              <a:rPr lang="en-US" altLang="en-US" dirty="0"/>
              <a:t>Stock prices should increase as the next dividend approaches</a:t>
            </a:r>
          </a:p>
          <a:p>
            <a:pPr lvl="1"/>
            <a:r>
              <a:rPr lang="en-US" altLang="en-US" dirty="0"/>
              <a:t>Stock prices should fall by the present value of that dividend once the stock goes ex-dividend</a:t>
            </a: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1219200" y="6411913"/>
            <a:ext cx="6629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00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r>
              <a:rPr lang="en-US" altLang="en-US" sz="1800" dirty="0">
                <a:solidFill>
                  <a:schemeClr val="accent5">
                    <a:lumMod val="40000"/>
                    <a:lumOff val="60000"/>
                  </a:schemeClr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6146" name="Content Placeholder 2"/>
          <p:cNvSpPr>
            <a:spLocks noGrp="1"/>
          </p:cNvSpPr>
          <p:nvPr>
            <p:ph idx="1"/>
          </p:nvPr>
        </p:nvSpPr>
        <p:spPr>
          <a:xfrm>
            <a:off x="443625" y="1600200"/>
            <a:ext cx="8229600" cy="4572000"/>
          </a:xfrm>
        </p:spPr>
        <p:txBody>
          <a:bodyPr/>
          <a:lstStyle/>
          <a:p>
            <a:r>
              <a:rPr lang="en-US" altLang="en-US" dirty="0"/>
              <a:t>Factors for redistributing wealth to shareholders:</a:t>
            </a:r>
          </a:p>
          <a:p>
            <a:pPr lvl="1"/>
            <a:r>
              <a:rPr lang="en-US" altLang="en-US" dirty="0"/>
              <a:t>Different tax treatments for capital gains versus dividends and interest payments</a:t>
            </a:r>
          </a:p>
          <a:p>
            <a:pPr lvl="1"/>
            <a:r>
              <a:rPr lang="en-US" altLang="en-US" dirty="0"/>
              <a:t>Varying tax rates for shareholders should be considered when designing payout strategies</a:t>
            </a: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1219200" y="6411913"/>
            <a:ext cx="6629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00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r>
              <a:rPr lang="en-US" altLang="en-US" sz="1800" dirty="0">
                <a:solidFill>
                  <a:schemeClr val="accent5">
                    <a:lumMod val="40000"/>
                    <a:lumOff val="60000"/>
                  </a:schemeClr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Stock Dividends and Stock Splits</a:t>
            </a:r>
          </a:p>
        </p:txBody>
      </p:sp>
      <p:sp>
        <p:nvSpPr>
          <p:cNvPr id="24578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en-US" dirty="0"/>
              <a:t>Firms may distribute additional shares of stock through either a </a:t>
            </a:r>
            <a:r>
              <a:rPr lang="en-US" altLang="en-US" b="1" dirty="0"/>
              <a:t>stock dividend </a:t>
            </a:r>
            <a:r>
              <a:rPr lang="en-US" altLang="en-US" dirty="0"/>
              <a:t>or a </a:t>
            </a:r>
            <a:r>
              <a:rPr lang="en-US" altLang="en-US" b="1" dirty="0"/>
              <a:t>stock split</a:t>
            </a:r>
          </a:p>
          <a:p>
            <a:pPr lvl="1"/>
            <a:r>
              <a:rPr lang="en-US" altLang="en-US" dirty="0"/>
              <a:t>Both approaches increase shares outstanding without changing total market value of owner’s equity</a:t>
            </a:r>
          </a:p>
          <a:p>
            <a:pPr lvl="1"/>
            <a:r>
              <a:rPr lang="en-US" altLang="en-US" dirty="0"/>
              <a:t>Either approach will decrease the stock price</a:t>
            </a:r>
          </a:p>
          <a:p>
            <a:pPr lvl="1"/>
            <a:r>
              <a:rPr lang="en-US" altLang="en-US" dirty="0"/>
              <a:t>Rationale for either approach is that firms like to see their shares trade in a particular price range</a:t>
            </a:r>
          </a:p>
          <a:p>
            <a:pPr marL="0" indent="0">
              <a:buNone/>
            </a:pPr>
            <a:endParaRPr lang="en-US" altLang="en-US" dirty="0"/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1219200" y="6411913"/>
            <a:ext cx="6629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00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r>
              <a:rPr lang="en-US" altLang="en-US" sz="1800" dirty="0">
                <a:solidFill>
                  <a:schemeClr val="accent5">
                    <a:lumMod val="40000"/>
                    <a:lumOff val="60000"/>
                  </a:schemeClr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Stock Dividends</a:t>
            </a:r>
          </a:p>
        </p:txBody>
      </p:sp>
      <p:sp>
        <p:nvSpPr>
          <p:cNvPr id="25602" name="Content Placeholder 2"/>
          <p:cNvSpPr>
            <a:spLocks noGrp="1"/>
          </p:cNvSpPr>
          <p:nvPr>
            <p:ph idx="1"/>
          </p:nvPr>
        </p:nvSpPr>
        <p:spPr>
          <a:xfrm>
            <a:off x="304800" y="1447800"/>
            <a:ext cx="8534400" cy="4724400"/>
          </a:xfrm>
        </p:spPr>
        <p:txBody>
          <a:bodyPr/>
          <a:lstStyle/>
          <a:p>
            <a:r>
              <a:rPr lang="en-US" altLang="en-US" b="1" dirty="0"/>
              <a:t>Stock dividend </a:t>
            </a:r>
            <a:r>
              <a:rPr lang="en-US" altLang="en-US" dirty="0"/>
              <a:t>is a pro-rate distribution of additional shares of stock to the current owners of the stock </a:t>
            </a:r>
          </a:p>
          <a:p>
            <a:pPr lvl="1"/>
            <a:r>
              <a:rPr lang="en-US" altLang="en-US" dirty="0"/>
              <a:t>E.g., 20 percent stock dividend would increase the number of shares held by each stockholder by 20 percent</a:t>
            </a:r>
          </a:p>
          <a:p>
            <a:pPr lvl="1"/>
            <a:r>
              <a:rPr lang="en-US" altLang="en-US" dirty="0"/>
              <a:t>EPS and Dividend per share decline by 20 percent</a:t>
            </a: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1219200" y="6411913"/>
            <a:ext cx="6629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00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r>
              <a:rPr lang="en-US" altLang="en-US" sz="1800" dirty="0">
                <a:solidFill>
                  <a:schemeClr val="accent5">
                    <a:lumMod val="40000"/>
                    <a:lumOff val="60000"/>
                  </a:schemeClr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Stock Splits</a:t>
            </a:r>
          </a:p>
        </p:txBody>
      </p:sp>
      <p:sp>
        <p:nvSpPr>
          <p:cNvPr id="26626" name="Content Placeholder 2"/>
          <p:cNvSpPr>
            <a:spLocks noGrp="1"/>
          </p:cNvSpPr>
          <p:nvPr>
            <p:ph idx="1"/>
          </p:nvPr>
        </p:nvSpPr>
        <p:spPr>
          <a:xfrm>
            <a:off x="443624" y="1371600"/>
            <a:ext cx="8395575" cy="5040312"/>
          </a:xfrm>
        </p:spPr>
        <p:txBody>
          <a:bodyPr/>
          <a:lstStyle/>
          <a:p>
            <a:r>
              <a:rPr lang="en-US" altLang="en-US" sz="2800" b="1" dirty="0"/>
              <a:t>Stock splits </a:t>
            </a:r>
            <a:r>
              <a:rPr lang="en-US" altLang="en-US" sz="2800" dirty="0"/>
              <a:t>involve an exchange of existing shares for a different (usually large) number of “new” shares, with proportionately different par and market values</a:t>
            </a:r>
          </a:p>
          <a:p>
            <a:pPr lvl="1"/>
            <a:r>
              <a:rPr lang="en-US" altLang="en-US" sz="2400" dirty="0"/>
              <a:t>E.g., You own 250 shares in a firm that announces a 2-for-1 stock split, then you will receive 2 x 250 = 500 new shares of stock replacing the old</a:t>
            </a:r>
          </a:p>
          <a:p>
            <a:pPr lvl="2"/>
            <a:r>
              <a:rPr lang="en-US" altLang="en-US" sz="2000" dirty="0"/>
              <a:t>You would own twice the shares and half the price, so not change in the value of the investment</a:t>
            </a:r>
          </a:p>
          <a:p>
            <a:pPr lvl="1"/>
            <a:r>
              <a:rPr lang="en-US" altLang="en-US" sz="2400" dirty="0"/>
              <a:t>Common splits</a:t>
            </a:r>
          </a:p>
          <a:p>
            <a:pPr lvl="2"/>
            <a:r>
              <a:rPr lang="en-US" altLang="en-US" sz="2000" dirty="0"/>
              <a:t>2 for 1, 3 for 1     1 for 3 reverse split</a:t>
            </a:r>
          </a:p>
          <a:p>
            <a:endParaRPr lang="en-US" altLang="en-US" sz="2800" dirty="0"/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1219200" y="6411913"/>
            <a:ext cx="6629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00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r>
              <a:rPr lang="en-US" altLang="en-US" sz="1800" dirty="0">
                <a:solidFill>
                  <a:schemeClr val="accent5">
                    <a:lumMod val="40000"/>
                    <a:lumOff val="60000"/>
                  </a:schemeClr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Stock Repurchases</a:t>
            </a: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 </a:t>
            </a:r>
            <a:r>
              <a:rPr lang="en-US" altLang="en-US" b="1" dirty="0"/>
              <a:t>repurchase</a:t>
            </a:r>
            <a:r>
              <a:rPr lang="en-US" altLang="en-US" dirty="0"/>
              <a:t> or </a:t>
            </a:r>
            <a:r>
              <a:rPr lang="en-US" altLang="en-US" b="1" dirty="0"/>
              <a:t>buyback</a:t>
            </a:r>
            <a:r>
              <a:rPr lang="en-US" altLang="en-US" dirty="0"/>
              <a:t> is when the firm buys back shares of its own stock </a:t>
            </a:r>
          </a:p>
          <a:p>
            <a:pPr lvl="1"/>
            <a:r>
              <a:rPr lang="en-US" altLang="en-US" dirty="0"/>
              <a:t>Open-market stock repurchase involves firm buying back shares of its own stock on the stock market just like any other investor</a:t>
            </a:r>
          </a:p>
          <a:p>
            <a:pPr lvl="1"/>
            <a:r>
              <a:rPr lang="en-US" altLang="en-US" b="1" dirty="0"/>
              <a:t>Fixed-price tender offer </a:t>
            </a:r>
            <a:r>
              <a:rPr lang="en-US" altLang="en-US" dirty="0"/>
              <a:t>is a repurchase offer specifying a single purchase price</a:t>
            </a:r>
          </a:p>
          <a:p>
            <a:pPr lvl="1"/>
            <a:r>
              <a:rPr lang="en-US" altLang="en-US" dirty="0"/>
              <a:t>Dutch auction offer specifies price range and number of shares desired by firm, and shareholders are invited to offer shares</a:t>
            </a: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1219200" y="6411913"/>
            <a:ext cx="6629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00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r>
              <a:rPr lang="en-US" altLang="en-US" sz="1800" dirty="0">
                <a:solidFill>
                  <a:schemeClr val="accent5">
                    <a:lumMod val="40000"/>
                    <a:lumOff val="60000"/>
                  </a:schemeClr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Advantages of Repurchases</a:t>
            </a:r>
          </a:p>
        </p:txBody>
      </p:sp>
      <p:sp>
        <p:nvSpPr>
          <p:cNvPr id="28674" name="Content Placeholder 2"/>
          <p:cNvSpPr>
            <a:spLocks noGrp="1"/>
          </p:cNvSpPr>
          <p:nvPr>
            <p:ph idx="1"/>
          </p:nvPr>
        </p:nvSpPr>
        <p:spPr>
          <a:xfrm>
            <a:off x="443624" y="1295400"/>
            <a:ext cx="8395575" cy="4876800"/>
          </a:xfrm>
        </p:spPr>
        <p:txBody>
          <a:bodyPr/>
          <a:lstStyle/>
          <a:p>
            <a:r>
              <a:rPr lang="en-US" altLang="en-US" dirty="0"/>
              <a:t>Efficient way to return money to shareholders under tax structures where capital gains rates are significantly less than dividend tax rates</a:t>
            </a:r>
          </a:p>
          <a:p>
            <a:r>
              <a:rPr lang="en-US" altLang="en-US" dirty="0"/>
              <a:t>Reduction or cessation of repurchases not generally viewed as a negative signal</a:t>
            </a:r>
          </a:p>
          <a:p>
            <a:r>
              <a:rPr lang="en-US" altLang="en-US" dirty="0"/>
              <a:t>Announcement of initiation of repurchase program is considered a positive signal </a:t>
            </a:r>
          </a:p>
          <a:p>
            <a:pPr lvl="1"/>
            <a:r>
              <a:rPr lang="en-US" altLang="en-US" dirty="0"/>
              <a:t>Shares are underpriced and worth buying</a:t>
            </a: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1219200" y="6411913"/>
            <a:ext cx="6629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00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r>
              <a:rPr lang="en-US" altLang="en-US" sz="1800" dirty="0">
                <a:solidFill>
                  <a:schemeClr val="accent5">
                    <a:lumMod val="40000"/>
                    <a:lumOff val="60000"/>
                  </a:schemeClr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Disadvantages of Repurchases</a:t>
            </a:r>
          </a:p>
        </p:txBody>
      </p:sp>
      <p:sp>
        <p:nvSpPr>
          <p:cNvPr id="2969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Can make firm vulnerable to litigation from selling shareholders</a:t>
            </a:r>
          </a:p>
          <a:p>
            <a:pPr lvl="1"/>
            <a:r>
              <a:rPr lang="en-US" altLang="en-US" dirty="0"/>
              <a:t>Management may have undisclosed information about good future prospects for firm that was not announced prior to repurchase</a:t>
            </a:r>
          </a:p>
          <a:p>
            <a:r>
              <a:rPr lang="en-US" altLang="en-US" dirty="0"/>
              <a:t>Overpayment for shares results in share dilution</a:t>
            </a:r>
          </a:p>
          <a:p>
            <a:r>
              <a:rPr lang="en-US" altLang="en-US" dirty="0"/>
              <a:t>IRS penalties if proven the repurchase was primarily to avoid dividend taxation</a:t>
            </a: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1219200" y="6411913"/>
            <a:ext cx="6629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00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r>
              <a:rPr lang="en-US" altLang="en-US" sz="1800" dirty="0">
                <a:solidFill>
                  <a:schemeClr val="accent5">
                    <a:lumMod val="40000"/>
                    <a:lumOff val="60000"/>
                  </a:schemeClr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Effect of Repurchases on Stock Prices</a:t>
            </a:r>
          </a:p>
        </p:txBody>
      </p:sp>
      <p:sp>
        <p:nvSpPr>
          <p:cNvPr id="3174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On average, advantages outweigh the disadvantages</a:t>
            </a:r>
          </a:p>
          <a:p>
            <a:pPr lvl="1"/>
            <a:r>
              <a:rPr lang="en-US" altLang="en-US" dirty="0"/>
              <a:t>Study shows repurchasing companies experience economically (and statistically) significant abnormal return in the two years after repurchase</a:t>
            </a: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1219200" y="6564313"/>
            <a:ext cx="6629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00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r>
              <a:rPr lang="en-US" altLang="en-US" sz="1800" dirty="0">
                <a:solidFill>
                  <a:schemeClr val="accent5">
                    <a:lumMod val="40000"/>
                    <a:lumOff val="60000"/>
                  </a:schemeClr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Dividends vs Capital Gains</a:t>
            </a:r>
          </a:p>
        </p:txBody>
      </p:sp>
      <p:sp>
        <p:nvSpPr>
          <p:cNvPr id="7170" name="Content Placeholder 2"/>
          <p:cNvSpPr>
            <a:spLocks noGrp="1"/>
          </p:cNvSpPr>
          <p:nvPr>
            <p:ph idx="1"/>
          </p:nvPr>
        </p:nvSpPr>
        <p:spPr>
          <a:xfrm>
            <a:off x="443625" y="1447800"/>
            <a:ext cx="8229600" cy="4724400"/>
          </a:xfrm>
        </p:spPr>
        <p:txBody>
          <a:bodyPr/>
          <a:lstStyle/>
          <a:p>
            <a:r>
              <a:rPr lang="en-US" altLang="en-US" dirty="0"/>
              <a:t>Use the constant growth formula to choose between paying cash dividend or stock repurchase</a:t>
            </a:r>
          </a:p>
          <a:p>
            <a:endParaRPr lang="en-US" altLang="en-US" dirty="0"/>
          </a:p>
          <a:p>
            <a:endParaRPr lang="en-US" altLang="en-US" dirty="0"/>
          </a:p>
          <a:p>
            <a:endParaRPr lang="en-US" altLang="en-US" dirty="0"/>
          </a:p>
          <a:p>
            <a:r>
              <a:rPr lang="en-US" altLang="en-US" dirty="0"/>
              <a:t>If current price &lt; P</a:t>
            </a:r>
            <a:r>
              <a:rPr lang="en-US" altLang="en-US" baseline="-25000" dirty="0"/>
              <a:t>0</a:t>
            </a:r>
            <a:r>
              <a:rPr lang="en-US" altLang="en-US" dirty="0"/>
              <a:t> repurchase stock, otherwise pay dividend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373DD25-881B-4E04-9FDA-817E3BAA8A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3200400"/>
            <a:ext cx="2632141" cy="1405128"/>
          </a:xfrm>
          <a:prstGeom prst="rect">
            <a:avLst/>
          </a:prstGeom>
        </p:spPr>
      </p:pic>
      <p:sp>
        <p:nvSpPr>
          <p:cNvPr id="5" name="Rectangle 12"/>
          <p:cNvSpPr>
            <a:spLocks noChangeArrowheads="1"/>
          </p:cNvSpPr>
          <p:nvPr/>
        </p:nvSpPr>
        <p:spPr bwMode="auto">
          <a:xfrm>
            <a:off x="1219200" y="6411913"/>
            <a:ext cx="6629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00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r>
              <a:rPr lang="en-US" altLang="en-US" sz="1800" dirty="0">
                <a:solidFill>
                  <a:schemeClr val="accent5">
                    <a:lumMod val="40000"/>
                    <a:lumOff val="60000"/>
                  </a:schemeClr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Dividend Payout Ratio</a:t>
            </a:r>
          </a:p>
        </p:txBody>
      </p:sp>
      <p:sp>
        <p:nvSpPr>
          <p:cNvPr id="819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Firms that pay out high percentages of current earnings have less retained earnings to fund future growth</a:t>
            </a:r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3468255"/>
            <a:ext cx="6103398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12"/>
          <p:cNvSpPr>
            <a:spLocks noChangeArrowheads="1"/>
          </p:cNvSpPr>
          <p:nvPr/>
        </p:nvSpPr>
        <p:spPr bwMode="auto">
          <a:xfrm>
            <a:off x="1219200" y="6411913"/>
            <a:ext cx="6629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00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r>
              <a:rPr lang="en-US" altLang="en-US" sz="1800" dirty="0">
                <a:solidFill>
                  <a:schemeClr val="accent5">
                    <a:lumMod val="40000"/>
                    <a:lumOff val="60000"/>
                  </a:schemeClr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Decision to Retain Earnings</a:t>
            </a:r>
          </a:p>
        </p:txBody>
      </p:sp>
      <p:sp>
        <p:nvSpPr>
          <p:cNvPr id="921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Firms that keep more retained earnings have less to use in paying dividends and interest payments</a:t>
            </a:r>
          </a:p>
          <a:p>
            <a:r>
              <a:rPr lang="en-US" altLang="en-US" dirty="0"/>
              <a:t>Firms should only retain earnings to the extent they can invest in projects with as high of a return as investors could earn investing in other firms with similar risk profiles</a:t>
            </a: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1219200" y="6411913"/>
            <a:ext cx="6629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00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r>
              <a:rPr lang="en-US" altLang="en-US" sz="1800" dirty="0">
                <a:solidFill>
                  <a:schemeClr val="accent5">
                    <a:lumMod val="40000"/>
                    <a:lumOff val="60000"/>
                  </a:schemeClr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Dividend Irrelevance Theorem</a:t>
            </a:r>
          </a:p>
        </p:txBody>
      </p:sp>
      <p:sp>
        <p:nvSpPr>
          <p:cNvPr id="1024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The </a:t>
            </a:r>
            <a:r>
              <a:rPr lang="en-US" altLang="en-US" b="1" dirty="0"/>
              <a:t>dividend irrelevance theorem </a:t>
            </a:r>
            <a:r>
              <a:rPr lang="en-US" altLang="en-US" dirty="0"/>
              <a:t>shows that, in M&amp;M’s perfect world, it doesn’t matter if a firm pays out funds through dividends or capital gains</a:t>
            </a:r>
          </a:p>
          <a:p>
            <a:r>
              <a:rPr lang="en-US" altLang="en-US" dirty="0"/>
              <a:t>Perfect world assumptions</a:t>
            </a:r>
          </a:p>
          <a:p>
            <a:pPr lvl="1"/>
            <a:r>
              <a:rPr lang="en-US" altLang="en-US" dirty="0"/>
              <a:t>No taxes</a:t>
            </a:r>
          </a:p>
          <a:p>
            <a:pPr lvl="1"/>
            <a:r>
              <a:rPr lang="en-US" altLang="en-US" dirty="0"/>
              <a:t>No transaction costs</a:t>
            </a:r>
          </a:p>
          <a:p>
            <a:pPr lvl="1"/>
            <a:r>
              <a:rPr lang="en-US" altLang="en-US" dirty="0"/>
              <a:t>Perfectly efficient markets</a:t>
            </a:r>
          </a:p>
          <a:p>
            <a:pPr lvl="1"/>
            <a:r>
              <a:rPr lang="en-US" altLang="en-US" dirty="0"/>
              <a:t>Completely rational investors</a:t>
            </a: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1219200" y="6411913"/>
            <a:ext cx="6629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00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r>
              <a:rPr lang="en-US" altLang="en-US" sz="1800" dirty="0">
                <a:solidFill>
                  <a:schemeClr val="accent5">
                    <a:lumMod val="40000"/>
                    <a:lumOff val="60000"/>
                  </a:schemeClr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sz="4000" dirty="0"/>
              <a:t>Dividend Irrelevance Theorem (continued)</a:t>
            </a:r>
            <a:endParaRPr lang="en-US" sz="4000" dirty="0"/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876800"/>
          </a:xfrm>
        </p:spPr>
        <p:txBody>
          <a:bodyPr/>
          <a:lstStyle/>
          <a:p>
            <a:r>
              <a:rPr lang="en-US" altLang="en-US" dirty="0"/>
              <a:t>Pay dividends</a:t>
            </a:r>
          </a:p>
          <a:p>
            <a:pPr lvl="1"/>
            <a:r>
              <a:rPr lang="en-US" altLang="en-US" dirty="0"/>
              <a:t>Value of each share is reduced by the amount paid in dividends</a:t>
            </a:r>
          </a:p>
          <a:p>
            <a:pPr lvl="1"/>
            <a:r>
              <a:rPr lang="en-US" altLang="en-US" dirty="0"/>
              <a:t>If share owners don’t want the value of their shares reduced by dividends, they can use their dividend proceeds to buy additional shares</a:t>
            </a:r>
          </a:p>
          <a:p>
            <a:r>
              <a:rPr lang="en-US" altLang="en-US" dirty="0"/>
              <a:t>Do not pay dividends</a:t>
            </a:r>
          </a:p>
          <a:p>
            <a:pPr lvl="1"/>
            <a:r>
              <a:rPr lang="en-US" altLang="en-US" dirty="0"/>
              <a:t>Investors can simply sell enough shares to reap the same dollars of income that they would have gotten if the firm had paid dividends</a:t>
            </a: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1219200" y="6411913"/>
            <a:ext cx="6629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00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r>
              <a:rPr lang="en-US" altLang="en-US" sz="1800" dirty="0">
                <a:solidFill>
                  <a:schemeClr val="accent5">
                    <a:lumMod val="40000"/>
                    <a:lumOff val="60000"/>
                  </a:schemeClr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Legislative Considerations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Most taxpayers now are taxed at 15 percent on dividends and long-term capital gains</a:t>
            </a:r>
          </a:p>
          <a:p>
            <a:pPr lvl="1"/>
            <a:r>
              <a:rPr lang="en-US" altLang="en-US" b="1" dirty="0"/>
              <a:t>Tax Cuts and Jobs Act (TCJA) </a:t>
            </a:r>
            <a:r>
              <a:rPr lang="en-US" altLang="en-US" dirty="0"/>
              <a:t>of 2017</a:t>
            </a:r>
          </a:p>
          <a:p>
            <a:pPr lvl="2"/>
            <a:r>
              <a:rPr lang="en-US" altLang="en-US" dirty="0"/>
              <a:t>Large reduction in corporate tax rate</a:t>
            </a:r>
          </a:p>
          <a:p>
            <a:pPr lvl="2"/>
            <a:r>
              <a:rPr lang="en-US" altLang="en-US" dirty="0"/>
              <a:t>Changes in taxation of foreign-source income</a:t>
            </a:r>
          </a:p>
          <a:p>
            <a:pPr lvl="2"/>
            <a:r>
              <a:rPr lang="en-US" altLang="en-US" dirty="0"/>
              <a:t>Preferential tax regime applied to some pass-through income from partnerships, LLCs, etc.</a:t>
            </a:r>
          </a:p>
          <a:p>
            <a:pPr lvl="1"/>
            <a:r>
              <a:rPr lang="en-US" altLang="en-US" b="1" dirty="0"/>
              <a:t>Jobs and Growth Tax Relief Reconciliation Act </a:t>
            </a:r>
            <a:r>
              <a:rPr lang="en-US" altLang="en-US" dirty="0"/>
              <a:t>of 2003</a:t>
            </a:r>
          </a:p>
          <a:p>
            <a:pPr marL="274637" lvl="1" indent="0">
              <a:buNone/>
            </a:pPr>
            <a:endParaRPr lang="en-US" altLang="en-US" dirty="0"/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1219200" y="6411913"/>
            <a:ext cx="6629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00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r>
              <a:rPr lang="en-US" altLang="en-US" sz="1800" dirty="0">
                <a:solidFill>
                  <a:schemeClr val="accent5">
                    <a:lumMod val="40000"/>
                    <a:lumOff val="60000"/>
                  </a:schemeClr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300" dirty="0"/>
              <a:t>Why Some Investors Favor Dividends</a:t>
            </a:r>
          </a:p>
        </p:txBody>
      </p:sp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443625" y="1219200"/>
            <a:ext cx="8229600" cy="4953000"/>
          </a:xfrm>
        </p:spPr>
        <p:txBody>
          <a:bodyPr/>
          <a:lstStyle/>
          <a:p>
            <a:r>
              <a:rPr lang="en-US" altLang="en-US" b="1" dirty="0"/>
              <a:t>Bird-in-the-hand theory </a:t>
            </a:r>
          </a:p>
          <a:p>
            <a:pPr lvl="1"/>
            <a:r>
              <a:rPr lang="en-US" altLang="en-US" dirty="0"/>
              <a:t>Dividends less risky (and more attractive) to risk-averse investors than future capital gains</a:t>
            </a:r>
          </a:p>
          <a:p>
            <a:pPr lvl="1"/>
            <a:r>
              <a:rPr lang="en-US" altLang="en-US" dirty="0"/>
              <a:t>Allowing firm to retain “extra” earnings increases risk that firm will spend those earnings on non-value-maximizing investments</a:t>
            </a:r>
          </a:p>
          <a:p>
            <a:r>
              <a:rPr lang="en-US" altLang="en-US" i="1" dirty="0"/>
              <a:t>Bird-in-the-hand fallacy</a:t>
            </a:r>
          </a:p>
          <a:p>
            <a:pPr lvl="1"/>
            <a:r>
              <a:rPr lang="en-US" altLang="en-US" dirty="0"/>
              <a:t>Most investors reinvest dividends </a:t>
            </a:r>
          </a:p>
          <a:p>
            <a:pPr lvl="1"/>
            <a:r>
              <a:rPr lang="en-US" altLang="en-US" dirty="0"/>
              <a:t>Firm’s risk profile determined by asset cash flows, not dividend payout policy</a:t>
            </a: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1219200" y="6411913"/>
            <a:ext cx="6629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00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2019 McGraw-Hill Education. All rights reserved. No reproduction or distribution without the prior written consent of McGraw-Hill Education</a:t>
            </a:r>
            <a:r>
              <a:rPr lang="en-US" altLang="en-US" sz="1800" dirty="0">
                <a:solidFill>
                  <a:schemeClr val="accent5">
                    <a:lumMod val="40000"/>
                    <a:lumOff val="60000"/>
                  </a:schemeClr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Chapter 15&amp;quot;&quot;/&gt;&lt;property id=&quot;20307&quot; value=&quot;256&quot;/&gt;&lt;/object&gt;&lt;object type=&quot;3&quot; unique_id=&quot;10029&quot;&gt;&lt;property id=&quot;20148&quot; value=&quot;5&quot;/&gt;&lt;property id=&quot;20300&quot; value=&quot;Slide 2&quot;/&gt;&lt;property id=&quot;20307&quot; value=&quot;257&quot;/&gt;&lt;/object&gt;&lt;object type=&quot;3&quot; unique_id=&quot;10030&quot;&gt;&lt;property id=&quot;20148&quot; value=&quot;5&quot;/&gt;&lt;property id=&quot;20300&quot; value=&quot;Slide 3 - &amp;quot;Introduction&amp;quot;&quot;/&gt;&lt;property id=&quot;20307&quot; value=&quot;258&quot;/&gt;&lt;/object&gt;&lt;object type=&quot;3&quot; unique_id=&quot;10041&quot;&gt;&lt;property id=&quot;20148&quot; value=&quot;5&quot;/&gt;&lt;property id=&quot;20300&quot; value=&quot;Slide 4&quot;/&gt;&lt;property id=&quot;20307&quot; value=&quot;259&quot;/&gt;&lt;/object&gt;&lt;object type=&quot;3&quot; unique_id=&quot;10042&quot;&gt;&lt;property id=&quot;20148&quot; value=&quot;5&quot;/&gt;&lt;property id=&quot;20300&quot; value=&quot;Slide 5&quot;/&gt;&lt;property id=&quot;20307&quot; value=&quot;260&quot;/&gt;&lt;/object&gt;&lt;object type=&quot;3&quot; unique_id=&quot;10092&quot;&gt;&lt;property id=&quot;20148&quot; value=&quot;5&quot;/&gt;&lt;property id=&quot;20300&quot; value=&quot;Slide 6&quot;/&gt;&lt;property id=&quot;20307&quot; value=&quot;261&quot;/&gt;&lt;/object&gt;&lt;object type=&quot;3&quot; unique_id=&quot;10093&quot;&gt;&lt;property id=&quot;20148&quot; value=&quot;5&quot;/&gt;&lt;property id=&quot;20300&quot; value=&quot;Slide 7&quot;/&gt;&lt;property id=&quot;20307&quot; value=&quot;262&quot;/&gt;&lt;/object&gt;&lt;object type=&quot;3&quot; unique_id=&quot;10094&quot;&gt;&lt;property id=&quot;20148&quot; value=&quot;5&quot;/&gt;&lt;property id=&quot;20300&quot; value=&quot;Slide 8&quot;/&gt;&lt;property id=&quot;20307&quot; value=&quot;263&quot;/&gt;&lt;/object&gt;&lt;object type=&quot;3&quot; unique_id=&quot;10095&quot;&gt;&lt;property id=&quot;20148&quot; value=&quot;5&quot;/&gt;&lt;property id=&quot;20300&quot; value=&quot;Slide 9&quot;/&gt;&lt;property id=&quot;20307&quot; value=&quot;264&quot;/&gt;&lt;/object&gt;&lt;object type=&quot;3&quot; unique_id=&quot;10140&quot;&gt;&lt;property id=&quot;20148&quot; value=&quot;5&quot;/&gt;&lt;property id=&quot;20300&quot; value=&quot;Slide 10&quot;/&gt;&lt;property id=&quot;20307&quot; value=&quot;265&quot;/&gt;&lt;/object&gt;&lt;object type=&quot;3&quot; unique_id=&quot;10141&quot;&gt;&lt;property id=&quot;20148&quot; value=&quot;5&quot;/&gt;&lt;property id=&quot;20300&quot; value=&quot;Slide 11&quot;/&gt;&lt;property id=&quot;20307&quot; value=&quot;266&quot;/&gt;&lt;/object&gt;&lt;object type=&quot;3&quot; unique_id=&quot;10207&quot;&gt;&lt;property id=&quot;20148&quot; value=&quot;5&quot;/&gt;&lt;property id=&quot;20300&quot; value=&quot;Slide 12&quot;/&gt;&lt;property id=&quot;20307&quot; value=&quot;267&quot;/&gt;&lt;/object&gt;&lt;object type=&quot;3&quot; unique_id=&quot;10208&quot;&gt;&lt;property id=&quot;20148&quot; value=&quot;5&quot;/&gt;&lt;property id=&quot;20300&quot; value=&quot;Slide 13&quot;/&gt;&lt;property id=&quot;20307&quot; value=&quot;268&quot;/&gt;&lt;/object&gt;&lt;object type=&quot;3&quot; unique_id=&quot;10269&quot;&gt;&lt;property id=&quot;20148&quot; value=&quot;5&quot;/&gt;&lt;property id=&quot;20300&quot; value=&quot;Slide 14 - &amp;quot;Other Dividend Policy Issues&amp;quot;&quot;/&gt;&lt;property id=&quot;20307&quot; value=&quot;269&quot;/&gt;&lt;/object&gt;&lt;object type=&quot;3&quot; unique_id=&quot;10270&quot;&gt;&lt;property id=&quot;20148&quot; value=&quot;5&quot;/&gt;&lt;property id=&quot;20300&quot; value=&quot;Slide 15&quot;/&gt;&lt;property id=&quot;20307&quot; value=&quot;270&quot;/&gt;&lt;/object&gt;&lt;object type=&quot;3&quot; unique_id=&quot;10322&quot;&gt;&lt;property id=&quot;20148&quot; value=&quot;5&quot;/&gt;&lt;property id=&quot;20300&quot; value=&quot;Slide 16&quot;/&gt;&lt;property id=&quot;20307&quot; value=&quot;271&quot;/&gt;&lt;/object&gt;&lt;object type=&quot;3&quot; unique_id=&quot;10449&quot;&gt;&lt;property id=&quot;20148&quot; value=&quot;5&quot;/&gt;&lt;property id=&quot;20300&quot; value=&quot;Slide 17 - &amp;quot;Real-World Dividend Policy&amp;quot;&quot;/&gt;&lt;property id=&quot;20307&quot; value=&quot;272&quot;/&gt;&lt;/object&gt;&lt;object type=&quot;3&quot; unique_id=&quot;10507&quot;&gt;&lt;property id=&quot;20148&quot; value=&quot;5&quot;/&gt;&lt;property id=&quot;20300&quot; value=&quot;Slide 18&quot;/&gt;&lt;property id=&quot;20307&quot; value=&quot;273&quot;/&gt;&lt;/object&gt;&lt;object type=&quot;3&quot; unique_id=&quot;10568&quot;&gt;&lt;property id=&quot;20148&quot; value=&quot;5&quot;/&gt;&lt;property id=&quot;20300&quot; value=&quot;Slide 19&quot;/&gt;&lt;property id=&quot;20307&quot; value=&quot;274&quot;/&gt;&lt;/object&gt;&lt;object type=&quot;3&quot; unique_id=&quot;10632&quot;&gt;&lt;property id=&quot;20148&quot; value=&quot;5&quot;/&gt;&lt;property id=&quot;20300&quot; value=&quot;Slide 20 - &amp;quot;Dividend Payout Logistics&amp;quot;&quot;/&gt;&lt;property id=&quot;20307&quot; value=&quot;275&quot;/&gt;&lt;/object&gt;&lt;object type=&quot;3&quot; unique_id=&quot;10743&quot;&gt;&lt;property id=&quot;20148&quot; value=&quot;5&quot;/&gt;&lt;property id=&quot;20300&quot; value=&quot;Slide 21&quot;/&gt;&lt;property id=&quot;20307&quot; value=&quot;276&quot;/&gt;&lt;/object&gt;&lt;object type=&quot;3&quot; unique_id=&quot;10882&quot;&gt;&lt;property id=&quot;20148&quot; value=&quot;5&quot;/&gt;&lt;property id=&quot;20300&quot; value=&quot;Slide 22&quot;/&gt;&lt;property id=&quot;20307&quot; value=&quot;277&quot;/&gt;&lt;/object&gt;&lt;object type=&quot;3&quot; unique_id=&quot;10883&quot;&gt;&lt;property id=&quot;20148&quot; value=&quot;5&quot;/&gt;&lt;property id=&quot;20300&quot; value=&quot;Slide 23 - &amp;quot;Stock Dividends and Stock Splits&amp;quot;&quot;/&gt;&lt;property id=&quot;20307&quot; value=&quot;278&quot;/&gt;&lt;/object&gt;&lt;object type=&quot;3&quot; unique_id=&quot;10884&quot;&gt;&lt;property id=&quot;20148&quot; value=&quot;5&quot;/&gt;&lt;property id=&quot;20300&quot; value=&quot;Slide 24&quot;/&gt;&lt;property id=&quot;20307&quot; value=&quot;279&quot;/&gt;&lt;/object&gt;&lt;object type=&quot;3&quot; unique_id=&quot;10885&quot;&gt;&lt;property id=&quot;20148&quot; value=&quot;5&quot;/&gt;&lt;property id=&quot;20300&quot; value=&quot;Slide 25&quot;/&gt;&lt;property id=&quot;20307&quot; value=&quot;280&quot;/&gt;&lt;/object&gt;&lt;object type=&quot;3&quot; unique_id=&quot;10967&quot;&gt;&lt;property id=&quot;20148&quot; value=&quot;5&quot;/&gt;&lt;property id=&quot;20300&quot; value=&quot;Slide 26 - &amp;quot;Stock Repurchases&amp;quot;&quot;/&gt;&lt;property id=&quot;20307&quot; value=&quot;281&quot;/&gt;&lt;/object&gt;&lt;object type=&quot;3&quot; unique_id=&quot;11024&quot;&gt;&lt;property id=&quot;20148&quot; value=&quot;5&quot;/&gt;&lt;property id=&quot;20300&quot; value=&quot;Slide 27&quot;/&gt;&lt;property id=&quot;20307&quot; value=&quot;282&quot;/&gt;&lt;/object&gt;&lt;object type=&quot;3&quot; unique_id=&quot;11025&quot;&gt;&lt;property id=&quot;20148&quot; value=&quot;5&quot;/&gt;&lt;property id=&quot;20300&quot; value=&quot;Slide 28&quot;/&gt;&lt;property id=&quot;20307&quot; value=&quot;283&quot;/&gt;&lt;/object&gt;&lt;object type=&quot;3&quot; unique_id=&quot;11146&quot;&gt;&lt;property id=&quot;20148&quot; value=&quot;5&quot;/&gt;&lt;property id=&quot;20300&quot; value=&quot;Slide 29&quot;/&gt;&lt;property id=&quot;20307&quot; value=&quot;284&quot;/&gt;&lt;/object&gt;&lt;object type=&quot;3&quot; unique_id=&quot;11240&quot;&gt;&lt;property id=&quot;20148&quot; value=&quot;5&quot;/&gt;&lt;property id=&quot;20300&quot; value=&quot;Slide 30&quot;/&gt;&lt;property id=&quot;20307&quot; value=&quot;285&quot;/&gt;&lt;/object&gt;&lt;object type=&quot;3&quot; unique_id=&quot;11401&quot;&gt;&lt;property id=&quot;20148&quot; value=&quot;5&quot;/&gt;&lt;property id=&quot;20300&quot; value=&quot;Slide 31&quot;/&gt;&lt;property id=&quot;20307&quot; value=&quot;286&quot;/&gt;&lt;/object&gt;&lt;object type=&quot;3&quot; unique_id=&quot;11402&quot;&gt;&lt;property id=&quot;20148&quot; value=&quot;5&quot;/&gt;&lt;property id=&quot;20300&quot; value=&quot;Slide 32&quot;/&gt;&lt;property id=&quot;20307&quot; value=&quot;287&quot;/&gt;&lt;/object&gt;&lt;object type=&quot;3&quot; unique_id=&quot;11403&quot;&gt;&lt;property id=&quot;20148&quot; value=&quot;5&quot;/&gt;&lt;property id=&quot;20300&quot; value=&quot;Slide 33&quot;/&gt;&lt;property id=&quot;20307&quot; value=&quot;288&quot;/&gt;&lt;/object&gt;&lt;/object&gt;&lt;/object&gt;&lt;/database&gt;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9e PPT design template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CAN</Template>
  <TotalTime>3200</TotalTime>
  <Words>1833</Words>
  <Application>Microsoft Office PowerPoint</Application>
  <PresentationFormat>On-screen Show (4:3)</PresentationFormat>
  <Paragraphs>153</Paragraphs>
  <Slides>26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Arial</vt:lpstr>
      <vt:lpstr>Calibri</vt:lpstr>
      <vt:lpstr>Cambria</vt:lpstr>
      <vt:lpstr>Times New Roman</vt:lpstr>
      <vt:lpstr>9e PPT design template</vt:lpstr>
      <vt:lpstr>Sharing Firm Wealth: Dividends, Share  Repurchases,  and Other Payouts</vt:lpstr>
      <vt:lpstr>Introduction</vt:lpstr>
      <vt:lpstr>Dividends vs Capital Gains</vt:lpstr>
      <vt:lpstr>Dividend Payout Ratio</vt:lpstr>
      <vt:lpstr>Decision to Retain Earnings</vt:lpstr>
      <vt:lpstr>Dividend Irrelevance Theorem</vt:lpstr>
      <vt:lpstr>Dividend Irrelevance Theorem (continued)</vt:lpstr>
      <vt:lpstr>Legislative Considerations</vt:lpstr>
      <vt:lpstr>Why Some Investors Favor Dividends</vt:lpstr>
      <vt:lpstr>Why Some Investors Favor Capital Gains</vt:lpstr>
      <vt:lpstr>Other Dividend Policy Issues</vt:lpstr>
      <vt:lpstr>The Information Effect</vt:lpstr>
      <vt:lpstr>The Clientele Effect</vt:lpstr>
      <vt:lpstr>Corporate Control Issues</vt:lpstr>
      <vt:lpstr>Real-World Dividend Policy</vt:lpstr>
      <vt:lpstr>Extraordinary Dividends</vt:lpstr>
      <vt:lpstr>PowerPoint Presentation</vt:lpstr>
      <vt:lpstr>Dividend Payment Logistics</vt:lpstr>
      <vt:lpstr>Effect of Dividends on Stock Prices</vt:lpstr>
      <vt:lpstr>Stock Dividends and Stock Splits</vt:lpstr>
      <vt:lpstr>Stock Dividends</vt:lpstr>
      <vt:lpstr>Stock Splits</vt:lpstr>
      <vt:lpstr>Stock Repurchases</vt:lpstr>
      <vt:lpstr>Advantages of Repurchases</vt:lpstr>
      <vt:lpstr>Disadvantages of Repurchases</vt:lpstr>
      <vt:lpstr>Effect of Repurchases on Stock Prices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15</dc:title>
  <dc:creator>byerstev</dc:creator>
  <cp:lastModifiedBy>John Nofsinger</cp:lastModifiedBy>
  <cp:revision>141</cp:revision>
  <dcterms:created xsi:type="dcterms:W3CDTF">2008-06-06T22:10:55Z</dcterms:created>
  <dcterms:modified xsi:type="dcterms:W3CDTF">2019-05-29T00:16:47Z</dcterms:modified>
</cp:coreProperties>
</file>