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9" r:id="rId1"/>
  </p:sldMasterIdLst>
  <p:notesMasterIdLst>
    <p:notesMasterId r:id="rId25"/>
  </p:notesMasterIdLst>
  <p:sldIdLst>
    <p:sldId id="302" r:id="rId2"/>
    <p:sldId id="257" r:id="rId3"/>
    <p:sldId id="259" r:id="rId4"/>
    <p:sldId id="303" r:id="rId5"/>
    <p:sldId id="262" r:id="rId6"/>
    <p:sldId id="286" r:id="rId7"/>
    <p:sldId id="263" r:id="rId8"/>
    <p:sldId id="264" r:id="rId9"/>
    <p:sldId id="288" r:id="rId10"/>
    <p:sldId id="289" r:id="rId11"/>
    <p:sldId id="290" r:id="rId12"/>
    <p:sldId id="292" r:id="rId13"/>
    <p:sldId id="293" r:id="rId14"/>
    <p:sldId id="291" r:id="rId15"/>
    <p:sldId id="274" r:id="rId16"/>
    <p:sldId id="276" r:id="rId17"/>
    <p:sldId id="279" r:id="rId18"/>
    <p:sldId id="277" r:id="rId19"/>
    <p:sldId id="304" r:id="rId20"/>
    <p:sldId id="278" r:id="rId21"/>
    <p:sldId id="297" r:id="rId22"/>
    <p:sldId id="295" r:id="rId23"/>
    <p:sldId id="282" r:id="rId24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3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0" autoAdjust="0"/>
    <p:restoredTop sz="86385" autoAdjust="0"/>
  </p:normalViewPr>
  <p:slideViewPr>
    <p:cSldViewPr>
      <p:cViewPr varScale="1">
        <p:scale>
          <a:sx n="95" d="100"/>
          <a:sy n="95" d="100"/>
        </p:scale>
        <p:origin x="204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33891402-EA35-479E-BC74-5AB7EC4E9C78}" type="datetimeFigureOut">
              <a:rPr lang="en-US" altLang="en-US"/>
              <a:pPr/>
              <a:t>5/28/2019</a:t>
            </a:fld>
            <a:endParaRPr lang="en-US" alt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2C7DAEF8-B6AF-460E-A59D-CB7ABD14DE0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577880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55113" cy="106680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-3175" y="958850"/>
            <a:ext cx="9144000" cy="82550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-3175" y="1069975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858000" y="6492875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000" dirty="0">
                <a:latin typeface="Times New Roman" panose="02020603050405020304" pitchFamily="18" charset="0"/>
              </a:rPr>
              <a:t>16-</a:t>
            </a:r>
            <a:fld id="{A0E56D88-A1B6-4365-BDE7-1416287B6FE9}" type="slidenum">
              <a:rPr lang="en-US" altLang="en-US" sz="1000">
                <a:latin typeface="Times New Roman" panose="02020603050405020304" pitchFamily="18" charset="0"/>
              </a:rPr>
              <a:pPr algn="r" eaLnBrk="1" hangingPunct="1"/>
              <a:t>‹#›</a:t>
            </a:fld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rgbClr val="0B5B7F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/>
            </a:lvl1pPr>
            <a:lvl2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800"/>
            </a:lvl2pPr>
            <a:lvl3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400"/>
            </a:lvl3pPr>
            <a:lvl4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000"/>
            </a:lvl4pPr>
            <a:lvl5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0839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11113" y="1371600"/>
            <a:ext cx="9155113" cy="411163"/>
          </a:xfrm>
          <a:prstGeom prst="rect">
            <a:avLst/>
          </a:prstGeom>
          <a:solidFill>
            <a:srgbClr val="F3F2D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1113" y="152400"/>
            <a:ext cx="9155113" cy="131445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09800" y="4789488"/>
            <a:ext cx="632460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spcAft>
                <a:spcPts val="1200"/>
              </a:spcAft>
              <a:defRPr/>
            </a:pPr>
            <a:r>
              <a:rPr lang="en-US" sz="3200" i="1" dirty="0">
                <a:solidFill>
                  <a:srgbClr val="0B5B7F"/>
                </a:solidFill>
                <a:latin typeface="Cambria" charset="0"/>
              </a:rPr>
              <a:t>Finance </a:t>
            </a:r>
            <a:r>
              <a:rPr lang="en-US" sz="3200" i="0" dirty="0">
                <a:solidFill>
                  <a:srgbClr val="0B5B7F"/>
                </a:solidFill>
                <a:latin typeface="Cambria" charset="0"/>
              </a:rPr>
              <a:t>5</a:t>
            </a: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th Edition</a:t>
            </a:r>
          </a:p>
          <a:p>
            <a:pPr algn="r" eaLnBrk="1" hangingPunct="1">
              <a:spcAft>
                <a:spcPts val="1200"/>
              </a:spcAft>
              <a:defRPr/>
            </a:pP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Cornett, Adair, and Nofsinger</a:t>
            </a:r>
          </a:p>
        </p:txBody>
      </p:sp>
      <p:sp>
        <p:nvSpPr>
          <p:cNvPr id="6" name="Rectangle 5"/>
          <p:cNvSpPr/>
          <p:nvPr/>
        </p:nvSpPr>
        <p:spPr>
          <a:xfrm>
            <a:off x="-11113" y="-11113"/>
            <a:ext cx="9155113" cy="315913"/>
          </a:xfrm>
          <a:prstGeom prst="rect">
            <a:avLst/>
          </a:prstGeom>
          <a:solidFill>
            <a:srgbClr val="0D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1113" y="6488113"/>
            <a:ext cx="9155113" cy="381000"/>
          </a:xfrm>
          <a:prstGeom prst="rect">
            <a:avLst/>
          </a:prstGeom>
          <a:solidFill>
            <a:srgbClr val="164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38400"/>
            <a:ext cx="17526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4800" y="76200"/>
            <a:ext cx="1905000" cy="18621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1500" dirty="0">
                <a:solidFill>
                  <a:srgbClr val="0D6C97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0" name="Rectangle 12"/>
          <p:cNvSpPr>
            <a:spLocks noChangeArrowheads="1"/>
          </p:cNvSpPr>
          <p:nvPr userDrawn="1"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7877" y="2286000"/>
            <a:ext cx="5404338" cy="2133600"/>
          </a:xfrm>
        </p:spPr>
        <p:txBody>
          <a:bodyPr anchor="t">
            <a:noAutofit/>
          </a:bodyPr>
          <a:lstStyle>
            <a:lvl1pPr algn="r">
              <a:defRPr lang="en-US" sz="4800" i="0" kern="1200" dirty="0">
                <a:solidFill>
                  <a:srgbClr val="A5002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91177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925" y="152400"/>
            <a:ext cx="8566150" cy="83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0B5B7F"/>
          </a:solidFill>
          <a:latin typeface="+mj-lt"/>
          <a:ea typeface="MS PGothic" panose="020B0600070205080204" pitchFamily="34" charset="-128"/>
          <a:cs typeface="Aharoni" pitchFamily="2" charset="-79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 pitchFamily="2" charset="-79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 pitchFamily="2" charset="-79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 pitchFamily="2" charset="-79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 pitchFamily="2" charset="-79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219200" y="2133600"/>
            <a:ext cx="7391400" cy="1371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5000" dirty="0"/>
              <a:t>Assessing Long-Term </a:t>
            </a:r>
            <a:br>
              <a:rPr sz="5000" dirty="0"/>
            </a:br>
            <a:r>
              <a:rPr sz="5000" dirty="0"/>
              <a:t>Debt, Equity, </a:t>
            </a:r>
            <a:br>
              <a:rPr sz="5000" dirty="0"/>
            </a:br>
            <a:r>
              <a:rPr sz="5000" dirty="0"/>
              <a:t>and Capital Structure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Leverage on Cost of Equity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443625" y="1371600"/>
            <a:ext cx="8229600" cy="4800600"/>
          </a:xfrm>
        </p:spPr>
        <p:txBody>
          <a:bodyPr/>
          <a:lstStyle/>
          <a:p>
            <a:r>
              <a:rPr lang="en-US" altLang="en-US" dirty="0"/>
              <a:t>The firm’s cost of equity increases with the use of debt in the capital structure</a:t>
            </a:r>
          </a:p>
          <a:p>
            <a:endParaRPr lang="en-US" altLang="en-US" dirty="0"/>
          </a:p>
          <a:p>
            <a:r>
              <a:rPr lang="en-US" altLang="en-US" dirty="0"/>
              <a:t>The cost of equity goes up as the amount of debt increases, but the WACC stays the same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Leverage on the WACC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Debt is less expensive than equity</a:t>
            </a:r>
          </a:p>
          <a:p>
            <a:pPr lvl="1"/>
            <a:r>
              <a:rPr lang="en-US" altLang="en-US" dirty="0"/>
              <a:t>The firm uses equity and more relatively cheap debt at a rate that just offsets the effect on WACC of the increased cost of equity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81B142-5418-49E8-B0B5-8802912B41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4006057"/>
            <a:ext cx="8712680" cy="1524000"/>
          </a:xfrm>
          <a:prstGeom prst="rect">
            <a:avLst/>
          </a:prstGeom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M&amp;M with Corporate Taxes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443625" y="1371600"/>
            <a:ext cx="8229600" cy="4800600"/>
          </a:xfrm>
        </p:spPr>
        <p:txBody>
          <a:bodyPr/>
          <a:lstStyle/>
          <a:p>
            <a:r>
              <a:rPr lang="en-US" altLang="en-US" dirty="0"/>
              <a:t>What happens if we relax the “perfect world” assumptions, and instead assume the following:</a:t>
            </a:r>
          </a:p>
          <a:p>
            <a:pPr lvl="1"/>
            <a:r>
              <a:rPr lang="en-US" altLang="en-US" dirty="0"/>
              <a:t>Corporations are taxed</a:t>
            </a:r>
          </a:p>
          <a:p>
            <a:pPr lvl="1"/>
            <a:r>
              <a:rPr lang="en-US" altLang="en-US" dirty="0"/>
              <a:t>Corporate debt is perpetual</a:t>
            </a:r>
          </a:p>
          <a:p>
            <a:pPr lvl="1"/>
            <a:r>
              <a:rPr lang="en-US" altLang="en-US" dirty="0"/>
              <a:t>Interest is tax deductible</a:t>
            </a:r>
          </a:p>
          <a:p>
            <a:pPr lvl="1"/>
            <a:r>
              <a:rPr lang="en-US" altLang="en-US" dirty="0"/>
              <a:t>Firm is able to take full advantage of any interest tax shields</a:t>
            </a:r>
          </a:p>
          <a:p>
            <a:pPr marL="274637" lvl="1" indent="0">
              <a:buNone/>
            </a:pPr>
            <a:endParaRPr lang="en-US" altLang="en-US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/>
              <a:t>M&amp;M with Corporate Taxes (continued)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Proposition I changes to:</a:t>
            </a:r>
          </a:p>
          <a:p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Proposition II changes to: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ECE0A41-DC22-480C-9AAF-829AD1471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53" y="2438400"/>
            <a:ext cx="8021322" cy="684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1DF300B-97B6-423B-A987-4C3728C977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13" y="4780503"/>
            <a:ext cx="8946573" cy="685800"/>
          </a:xfrm>
          <a:prstGeom prst="rect">
            <a:avLst/>
          </a:prstGeom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Choice to Re-leverage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534399" cy="4495800"/>
          </a:xfrm>
        </p:spPr>
        <p:txBody>
          <a:bodyPr/>
          <a:lstStyle/>
          <a:p>
            <a:r>
              <a:rPr lang="en-US" altLang="en-US" dirty="0"/>
              <a:t>Increasing the amount of firm debt increases:</a:t>
            </a:r>
          </a:p>
          <a:p>
            <a:pPr lvl="1"/>
            <a:r>
              <a:rPr lang="en-US" altLang="en-US" dirty="0"/>
              <a:t>Expected cash flows to equity holders</a:t>
            </a:r>
          </a:p>
          <a:p>
            <a:pPr lvl="2"/>
            <a:r>
              <a:rPr lang="en-US" altLang="en-US" dirty="0"/>
              <a:t>Additional capital to invest in projects provides more profits for stock holders</a:t>
            </a:r>
          </a:p>
          <a:p>
            <a:pPr lvl="1"/>
            <a:r>
              <a:rPr lang="en-US" altLang="en-US" dirty="0"/>
              <a:t>Volatility of those cash flows</a:t>
            </a:r>
          </a:p>
          <a:p>
            <a:pPr lvl="2"/>
            <a:r>
              <a:rPr lang="en-US" altLang="en-US" dirty="0"/>
              <a:t>Financial leverage exacerbates the economic cycle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Break-Even EBIT and EBIT Expectations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264464" y="1086899"/>
            <a:ext cx="8538872" cy="4876800"/>
          </a:xfrm>
        </p:spPr>
        <p:txBody>
          <a:bodyPr/>
          <a:lstStyle/>
          <a:p>
            <a:r>
              <a:rPr lang="en-US" altLang="en-US" dirty="0"/>
              <a:t>One may solve for a particular expected EPS level that would make investors indifferent between two proposed capital structures 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Express EPS for each capital structure as function of EBIT 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Set the two EPS expressions equal to one another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Solve for the </a:t>
            </a:r>
            <a:r>
              <a:rPr lang="en-US" altLang="en-US" b="1" dirty="0"/>
              <a:t>break-even EBIT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4846F5-8D93-4390-8EC4-5E92FDC3DCE3}"/>
              </a:ext>
            </a:extLst>
          </p:cNvPr>
          <p:cNvSpPr txBox="1"/>
          <p:nvPr/>
        </p:nvSpPr>
        <p:spPr>
          <a:xfrm>
            <a:off x="1954161" y="5541475"/>
            <a:ext cx="5235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See textbook Example 16-5 and associated video for a demonstration of the Break-Even EBIT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M&amp;M with Corporate Taxes and Bankruptcy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>
          <a:xfrm>
            <a:off x="443625" y="1371600"/>
            <a:ext cx="8229600" cy="4800600"/>
          </a:xfrm>
        </p:spPr>
        <p:txBody>
          <a:bodyPr/>
          <a:lstStyle/>
          <a:p>
            <a:r>
              <a:rPr lang="en-US" altLang="en-US" dirty="0"/>
              <a:t>We can further relax the “perfect world” assumptions by allowing for the possibility the firm may go bankrupt </a:t>
            </a:r>
          </a:p>
          <a:p>
            <a:pPr lvl="1"/>
            <a:r>
              <a:rPr lang="en-US" altLang="en-US" dirty="0"/>
              <a:t>Debt holders bear some firm risk and therefore demand higher compensation in return</a:t>
            </a:r>
          </a:p>
          <a:p>
            <a:pPr lvl="1"/>
            <a:endParaRPr lang="en-US" altLang="en-US" sz="1400" dirty="0"/>
          </a:p>
          <a:p>
            <a:r>
              <a:rPr lang="en-US" altLang="en-US" dirty="0"/>
              <a:t>Being </a:t>
            </a:r>
            <a:r>
              <a:rPr lang="en-US" altLang="en-US" u="sng" dirty="0"/>
              <a:t>close</a:t>
            </a:r>
            <a:r>
              <a:rPr lang="en-US" altLang="en-US" dirty="0"/>
              <a:t> to going bankrupt can result in costs of financial distress that start affecting firm value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Costs of Financial Distress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443625" y="1524000"/>
            <a:ext cx="8229600" cy="4648200"/>
          </a:xfrm>
        </p:spPr>
        <p:txBody>
          <a:bodyPr/>
          <a:lstStyle/>
          <a:p>
            <a:r>
              <a:rPr lang="en-US" altLang="en-US" dirty="0"/>
              <a:t>Loss of consumer confidence </a:t>
            </a:r>
          </a:p>
          <a:p>
            <a:r>
              <a:rPr lang="en-US" altLang="en-US" dirty="0"/>
              <a:t>May face tighter credit terms offered by suppliers</a:t>
            </a:r>
          </a:p>
          <a:p>
            <a:r>
              <a:rPr lang="en-US" altLang="en-US" dirty="0"/>
              <a:t>Declining partnership opportunities with other firms</a:t>
            </a:r>
          </a:p>
          <a:p>
            <a:r>
              <a:rPr lang="en-US" altLang="en-US" dirty="0"/>
              <a:t>Potential loss of better employees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Bankruptcies in the U.S.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43625" y="1371600"/>
            <a:ext cx="8229600" cy="4800600"/>
          </a:xfrm>
        </p:spPr>
        <p:txBody>
          <a:bodyPr/>
          <a:lstStyle/>
          <a:p>
            <a:r>
              <a:rPr lang="en-US" altLang="en-US" b="1" dirty="0"/>
              <a:t>Chapter 7 bankruptcy </a:t>
            </a:r>
            <a:r>
              <a:rPr lang="en-US" altLang="en-US" dirty="0"/>
              <a:t>involves a business liquidation</a:t>
            </a:r>
          </a:p>
          <a:p>
            <a:pPr lvl="1"/>
            <a:r>
              <a:rPr lang="en-US" altLang="en-US" dirty="0"/>
              <a:t>Immediate cessation of business operations</a:t>
            </a:r>
          </a:p>
          <a:p>
            <a:pPr lvl="1"/>
            <a:r>
              <a:rPr lang="en-US" altLang="en-US" dirty="0"/>
              <a:t>Bankruptcy court will appoint a trustee</a:t>
            </a:r>
          </a:p>
          <a:p>
            <a:pPr lvl="1"/>
            <a:r>
              <a:rPr lang="en-US" altLang="en-US" dirty="0"/>
              <a:t>Trustee will sell firm’s assets and use proceeds to pay off as many claimants as possible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Absolute Priority Rule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Claimants are paid according to the absolute priority rule in the following order:</a:t>
            </a:r>
          </a:p>
          <a:p>
            <a:pPr lvl="1"/>
            <a:r>
              <a:rPr lang="en-US" altLang="en-US" dirty="0"/>
              <a:t>Secured lenders (including bondholders)</a:t>
            </a:r>
          </a:p>
          <a:p>
            <a:pPr lvl="1"/>
            <a:r>
              <a:rPr lang="en-US" altLang="en-US" dirty="0"/>
              <a:t>Lawyers </a:t>
            </a:r>
          </a:p>
          <a:p>
            <a:pPr lvl="1"/>
            <a:r>
              <a:rPr lang="en-US" altLang="en-US" dirty="0"/>
              <a:t>Employees</a:t>
            </a:r>
          </a:p>
          <a:p>
            <a:pPr lvl="1"/>
            <a:r>
              <a:rPr lang="en-US" altLang="en-US" dirty="0"/>
              <a:t>Government</a:t>
            </a:r>
          </a:p>
          <a:p>
            <a:pPr lvl="1"/>
            <a:r>
              <a:rPr lang="en-US" altLang="en-US" dirty="0"/>
              <a:t>Unsecured debt holders</a:t>
            </a:r>
          </a:p>
          <a:p>
            <a:pPr lvl="1"/>
            <a:r>
              <a:rPr lang="en-US" altLang="en-US" dirty="0"/>
              <a:t>Equity holders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61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Capital structure </a:t>
            </a:r>
            <a:r>
              <a:rPr lang="en-US" altLang="en-US" dirty="0"/>
              <a:t>is the mix of debt and equity the firm uses to finance its operations</a:t>
            </a:r>
          </a:p>
          <a:p>
            <a:r>
              <a:rPr lang="en-US" altLang="en-US" dirty="0"/>
              <a:t>Factors affecting decision to change the funding mix over the long-term are:</a:t>
            </a:r>
          </a:p>
          <a:p>
            <a:pPr lvl="1"/>
            <a:r>
              <a:rPr lang="en-US" altLang="en-US" dirty="0"/>
              <a:t>Tax deductibility of debt interest payments</a:t>
            </a:r>
          </a:p>
          <a:p>
            <a:pPr lvl="1"/>
            <a:r>
              <a:rPr lang="en-US" altLang="en-US" dirty="0"/>
              <a:t>Whether increased debt might affect the likelihood of the firm either going bankrupt or entering into </a:t>
            </a:r>
            <a:r>
              <a:rPr lang="en-US" altLang="en-US" b="1" dirty="0"/>
              <a:t>financial distress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/>
              <a:t>Types of Bankruptcies in the U.S. (continued)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381999" cy="4876800"/>
          </a:xfrm>
        </p:spPr>
        <p:txBody>
          <a:bodyPr/>
          <a:lstStyle/>
          <a:p>
            <a:r>
              <a:rPr lang="en-US" altLang="en-US" sz="2800" b="1" dirty="0"/>
              <a:t>Chapter 11 bankruptcy </a:t>
            </a:r>
            <a:r>
              <a:rPr lang="en-US" altLang="en-US" sz="2800" dirty="0"/>
              <a:t>involves an attempt to allow the firm to reorganize under court supervision with the hopes of remaining in business</a:t>
            </a:r>
          </a:p>
          <a:p>
            <a:pPr lvl="1"/>
            <a:r>
              <a:rPr lang="en-US" altLang="en-US" sz="2400" dirty="0"/>
              <a:t>All creditors must register with the bankruptcy court</a:t>
            </a:r>
          </a:p>
          <a:p>
            <a:pPr lvl="1"/>
            <a:r>
              <a:rPr lang="en-US" altLang="en-US" sz="2400" dirty="0"/>
              <a:t>Some contracts and agreements can be broken</a:t>
            </a:r>
          </a:p>
          <a:p>
            <a:pPr lvl="1"/>
            <a:r>
              <a:rPr lang="en-US" altLang="en-US" sz="2400" dirty="0"/>
              <a:t>Firm may emerge from bankruptcy or find its bankruptcy converted to a Chapter 7 filing</a:t>
            </a:r>
          </a:p>
          <a:p>
            <a:pPr lvl="1"/>
            <a:r>
              <a:rPr lang="en-US" altLang="en-US" sz="2400" dirty="0"/>
              <a:t>Equity is wiped out. Some of the debt holders become the new equity holders. 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Firm Value with Taxes and Bankruptcy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419100" y="1219199"/>
            <a:ext cx="8229600" cy="4737799"/>
          </a:xfrm>
        </p:spPr>
        <p:txBody>
          <a:bodyPr/>
          <a:lstStyle/>
          <a:p>
            <a:r>
              <a:rPr lang="en-US" altLang="en-US" sz="2800" dirty="0"/>
              <a:t>Optimal debt/equity level depends on firm’s tax rate and how quickly costs of financial distress increase as a function of debt</a:t>
            </a: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532" y="2571188"/>
            <a:ext cx="7414736" cy="4049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Capital Structure Theory vs. Reality</a:t>
            </a:r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>
          <a:xfrm>
            <a:off x="443625" y="1524000"/>
            <a:ext cx="8229600" cy="4648200"/>
          </a:xfrm>
        </p:spPr>
        <p:txBody>
          <a:bodyPr/>
          <a:lstStyle/>
          <a:p>
            <a:r>
              <a:rPr lang="en-US" altLang="en-US" dirty="0"/>
              <a:t>Factors affecting firms’ capital structures</a:t>
            </a:r>
          </a:p>
          <a:p>
            <a:pPr lvl="1"/>
            <a:r>
              <a:rPr lang="en-US" altLang="en-US" dirty="0"/>
              <a:t>Firms facing relatively high tax rates should use more debt</a:t>
            </a:r>
          </a:p>
          <a:p>
            <a:pPr lvl="1"/>
            <a:r>
              <a:rPr lang="en-US" altLang="en-US" dirty="0"/>
              <a:t>Firms with stable, predictable income streams should be able to make more use of debt than would otherwise be the case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Observed Capital Structures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443625" y="1143000"/>
            <a:ext cx="8552447" cy="5029200"/>
          </a:xfrm>
        </p:spPr>
        <p:txBody>
          <a:bodyPr/>
          <a:lstStyle/>
          <a:p>
            <a:r>
              <a:rPr lang="en-US" altLang="en-US" sz="2400" dirty="0"/>
              <a:t>Health care and technology sectors tend to have low or variable income streams</a:t>
            </a:r>
          </a:p>
          <a:p>
            <a:r>
              <a:rPr lang="en-US" altLang="en-US" sz="2400" dirty="0"/>
              <a:t>Utilities, financial, and conglomerates tend to have high, stable income streams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B2E834E-D841-4B49-B1AB-70177170C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179" y="2819400"/>
            <a:ext cx="7012383" cy="3774648"/>
          </a:xfrm>
          <a:prstGeom prst="rect">
            <a:avLst/>
          </a:prstGeom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1371600" y="6418840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 dirty="0"/>
              <a:t>Active vs. Passive Capital Structure Changes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311587" y="1298026"/>
            <a:ext cx="8444625" cy="4876800"/>
          </a:xfrm>
        </p:spPr>
        <p:txBody>
          <a:bodyPr/>
          <a:lstStyle/>
          <a:p>
            <a:r>
              <a:rPr lang="en-US" altLang="en-US" dirty="0"/>
              <a:t>Firms generally have two options when changing their capital structure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b="1" dirty="0"/>
              <a:t>Active management </a:t>
            </a:r>
            <a:r>
              <a:rPr lang="en-US" altLang="en-US" dirty="0"/>
              <a:t>involves selling one type of claim (debt or equity) explicitly to retire the other type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Funding new capital projects disproportionately with the type of capital you want to increase in the capital structure is </a:t>
            </a:r>
            <a:r>
              <a:rPr lang="en-US" altLang="en-US" b="1" dirty="0"/>
              <a:t>passive management</a:t>
            </a:r>
          </a:p>
          <a:p>
            <a:pPr marL="1085850" lvl="2" indent="-290513"/>
            <a:r>
              <a:rPr lang="en-US" altLang="en-US" dirty="0"/>
              <a:t>Allows the firm to change capital structure gradually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Active vs. Passive Capital Structure Changes (continued)</a:t>
            </a:r>
          </a:p>
        </p:txBody>
      </p:sp>
      <p:sp>
        <p:nvSpPr>
          <p:cNvPr id="819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Approach depends on three factors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How quickly the firm is growing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How much the firm will have to pay in flotation costs if it undertakes the active management approach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How strongly and how quickly the firm wishes to change the capital structure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/>
              <a:t>Capital Structure Theory – Financial Leverage</a:t>
            </a:r>
          </a:p>
        </p:txBody>
      </p:sp>
      <p:sp>
        <p:nvSpPr>
          <p:cNvPr id="9218" name="Content Placeholder 2"/>
          <p:cNvSpPr>
            <a:spLocks noGrp="1"/>
          </p:cNvSpPr>
          <p:nvPr>
            <p:ph idx="1"/>
          </p:nvPr>
        </p:nvSpPr>
        <p:spPr>
          <a:xfrm>
            <a:off x="443625" y="1524000"/>
            <a:ext cx="8229600" cy="4648200"/>
          </a:xfrm>
        </p:spPr>
        <p:txBody>
          <a:bodyPr/>
          <a:lstStyle/>
          <a:p>
            <a:r>
              <a:rPr lang="en-US" altLang="en-US" b="1" dirty="0"/>
              <a:t>Financial leverage </a:t>
            </a:r>
            <a:r>
              <a:rPr lang="en-US" altLang="en-US" dirty="0"/>
              <a:t>is the extent to which debt securities are used by a firm</a:t>
            </a:r>
          </a:p>
          <a:p>
            <a:pPr lvl="1"/>
            <a:r>
              <a:rPr lang="en-US" altLang="en-US" dirty="0"/>
              <a:t>Debt is referred to as “financial leverage”</a:t>
            </a:r>
          </a:p>
          <a:p>
            <a:pPr lvl="1"/>
            <a:r>
              <a:rPr lang="en-US" altLang="en-US" dirty="0"/>
              <a:t>Debt magnifies potential risk and returns</a:t>
            </a:r>
          </a:p>
          <a:p>
            <a:pPr lvl="2"/>
            <a:r>
              <a:rPr lang="en-US" altLang="en-US" dirty="0"/>
              <a:t>Risk: the more leverage, the greater the risk of going bankrupt</a:t>
            </a:r>
          </a:p>
          <a:p>
            <a:pPr lvl="2"/>
            <a:r>
              <a:rPr lang="en-US" altLang="en-US" dirty="0"/>
              <a:t>Return: the additional capital funds projects that produce profits for the equity holders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Modigliani and Miller's Perfect World</a:t>
            </a:r>
          </a:p>
        </p:txBody>
      </p:sp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443625" y="1524000"/>
            <a:ext cx="8229600" cy="4648200"/>
          </a:xfrm>
        </p:spPr>
        <p:txBody>
          <a:bodyPr/>
          <a:lstStyle/>
          <a:p>
            <a:r>
              <a:rPr lang="en-US" altLang="en-US" dirty="0"/>
              <a:t>The </a:t>
            </a:r>
            <a:r>
              <a:rPr lang="en-US" altLang="en-US" b="1" dirty="0"/>
              <a:t>Modigliani and Miller (M&amp;M) theorem </a:t>
            </a:r>
            <a:r>
              <a:rPr lang="en-US" altLang="en-US" dirty="0"/>
              <a:t>says that in an efficient market without taxes and bankruptcy costs, the value of a firm does not depend upon the firm’s capital structure </a:t>
            </a:r>
          </a:p>
          <a:p>
            <a:pPr lvl="1"/>
            <a:r>
              <a:rPr lang="en-US" altLang="en-US" dirty="0"/>
              <a:t>Theorem was proposed in 1958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Modigliani and Miller's Perfect World (continued)</a:t>
            </a:r>
          </a:p>
        </p:txBody>
      </p:sp>
      <p:sp>
        <p:nvSpPr>
          <p:cNvPr id="112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Features of a “perfect world”</a:t>
            </a:r>
          </a:p>
          <a:p>
            <a:pPr lvl="1"/>
            <a:r>
              <a:rPr lang="en-US" altLang="en-US" dirty="0"/>
              <a:t>No taxes</a:t>
            </a:r>
          </a:p>
          <a:p>
            <a:pPr lvl="1"/>
            <a:r>
              <a:rPr lang="en-US" altLang="en-US" dirty="0"/>
              <a:t>No chance of bankruptcy</a:t>
            </a:r>
          </a:p>
          <a:p>
            <a:pPr lvl="1"/>
            <a:r>
              <a:rPr lang="en-US" altLang="en-US" dirty="0"/>
              <a:t>Perfectly efficient markets</a:t>
            </a:r>
          </a:p>
          <a:p>
            <a:pPr lvl="1"/>
            <a:r>
              <a:rPr lang="en-US" altLang="en-US" dirty="0"/>
              <a:t>Symmetric information sets for all participants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M&amp;M Proposition I</a:t>
            </a:r>
          </a:p>
        </p:txBody>
      </p:sp>
      <p:sp>
        <p:nvSpPr>
          <p:cNvPr id="122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Proposition I</a:t>
            </a:r>
          </a:p>
          <a:p>
            <a:pPr lvl="1"/>
            <a:r>
              <a:rPr lang="en-US" altLang="en-US" dirty="0"/>
              <a:t>The value of a leveraged firm is equal to the value of unleveraged firm (i.e., all-equity = financed firm)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In a perfect world, the firm will be worth the same no matter how it is financed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810000"/>
            <a:ext cx="5953991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M&amp;M Proposition II</a:t>
            </a: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Proposition II</a:t>
            </a:r>
          </a:p>
          <a:p>
            <a:pPr lvl="1"/>
            <a:r>
              <a:rPr lang="en-US" altLang="en-US" dirty="0"/>
              <a:t>Explicitly deals with the cost increase of equity capital as a function of the firm’s D/E ratio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75" y="3174746"/>
            <a:ext cx="8038306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60000"/>
                    <a:lumOff val="4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0FA3B4-632C-4866-8A5E-276462E035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" y="4399806"/>
            <a:ext cx="7639050" cy="952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hapter 14&amp;quot;&quot;/&gt;&lt;property id=&quot;20307&quot; value=&quot;256&quot;/&gt;&lt;/object&gt;&lt;object type=&quot;3&quot; unique_id=&quot;10029&quot;&gt;&lt;property id=&quot;20148&quot; value=&quot;5&quot;/&gt;&lt;property id=&quot;20300&quot; value=&quot;Slide 2&quot;/&gt;&lt;property id=&quot;20307&quot; value=&quot;258&quot;/&gt;&lt;/object&gt;&lt;object type=&quot;3&quot; unique_id=&quot;10030&quot;&gt;&lt;property id=&quot;20148&quot; value=&quot;5&quot;/&gt;&lt;property id=&quot;20300&quot; value=&quot;Slide 3 - &amp;quot;Introduction&amp;quot;&quot;/&gt;&lt;property id=&quot;20307&quot; value=&quot;257&quot;/&gt;&lt;/object&gt;&lt;object type=&quot;3&quot; unique_id=&quot;10061&quot;&gt;&lt;property id=&quot;20148&quot; value=&quot;5&quot;/&gt;&lt;property id=&quot;20300&quot; value=&quot;Slide 4 - &amp;quot;Active vs. Passive Capital Structure Changes&amp;quot;&quot;/&gt;&lt;property id=&quot;20307&quot; value=&quot;259&quot;/&gt;&lt;/object&gt;&lt;object type=&quot;3&quot; unique_id=&quot;10080&quot;&gt;&lt;property id=&quot;20148&quot; value=&quot;5&quot;/&gt;&lt;property id=&quot;20300&quot; value=&quot;Slide 5&quot;/&gt;&lt;property id=&quot;20307&quot; value=&quot;260&quot;/&gt;&lt;/object&gt;&lt;object type=&quot;3&quot; unique_id=&quot;10102&quot;&gt;&lt;property id=&quot;20148&quot; value=&quot;5&quot;/&gt;&lt;property id=&quot;20300&quot; value=&quot;Slide 6&quot;/&gt;&lt;property id=&quot;20307&quot; value=&quot;261&quot;/&gt;&lt;/object&gt;&lt;object type=&quot;3&quot; unique_id=&quot;10127&quot;&gt;&lt;property id=&quot;20148&quot; value=&quot;5&quot;/&gt;&lt;property id=&quot;20300&quot; value=&quot;Slide 7 - &amp;quot;Capital Structure Theory: The Effect of Financial Leverage&amp;quot;&quot;/&gt;&lt;property id=&quot;20307&quot; value=&quot;262&quot;/&gt;&lt;/object&gt;&lt;object type=&quot;3&quot; unique_id=&quot;10182&quot;&gt;&lt;property id=&quot;20148&quot; value=&quot;5&quot;/&gt;&lt;property id=&quot;20300&quot; value=&quot;Slide 8 - &amp;quot;Modigliani and Miller’s Perfect World&amp;quot;&quot;/&gt;&lt;property id=&quot;20307&quot; value=&quot;263&quot;/&gt;&lt;/object&gt;&lt;object type=&quot;3&quot; unique_id=&quot;10183&quot;&gt;&lt;property id=&quot;20148&quot; value=&quot;5&quot;/&gt;&lt;property id=&quot;20300&quot; value=&quot;Slide 9&quot;/&gt;&lt;property id=&quot;20307&quot; value=&quot;264&quot;/&gt;&lt;/object&gt;&lt;object type=&quot;3&quot; unique_id=&quot;10217&quot;&gt;&lt;property id=&quot;20148&quot; value=&quot;5&quot;/&gt;&lt;property id=&quot;20300&quot; value=&quot;Slide 10&quot;/&gt;&lt;property id=&quot;20307&quot; value=&quot;265&quot;/&gt;&lt;/object&gt;&lt;object type=&quot;3&quot; unique_id=&quot;10266&quot;&gt;&lt;property id=&quot;20148&quot; value=&quot;5&quot;/&gt;&lt;property id=&quot;20300&quot; value=&quot;Slide 11&quot;/&gt;&lt;property id=&quot;20307&quot; value=&quot;266&quot;/&gt;&lt;/object&gt;&lt;object type=&quot;3&quot; unique_id=&quot;10267&quot;&gt;&lt;property id=&quot;20148&quot; value=&quot;5&quot;/&gt;&lt;property id=&quot;20300&quot; value=&quot;Slide 12&quot;/&gt;&lt;property id=&quot;20307&quot; value=&quot;267&quot;/&gt;&lt;/object&gt;&lt;object type=&quot;3&quot; unique_id=&quot;10310&quot;&gt;&lt;property id=&quot;20148&quot; value=&quot;5&quot;/&gt;&lt;property id=&quot;20300&quot; value=&quot;Slide 13 - &amp;quot;M&amp;amp;M with Corporate Taxes&amp;quot;&quot;/&gt;&lt;property id=&quot;20307&quot; value=&quot;268&quot;/&gt;&lt;/object&gt;&lt;object type=&quot;3&quot; unique_id=&quot;10386&quot;&gt;&lt;property id=&quot;20148&quot; value=&quot;5&quot;/&gt;&lt;property id=&quot;20300&quot; value=&quot;Slide 14&quot;/&gt;&lt;property id=&quot;20307&quot; value=&quot;269&quot;/&gt;&lt;/object&gt;&lt;object type=&quot;3&quot; unique_id=&quot;10435&quot;&gt;&lt;property id=&quot;20148&quot; value=&quot;5&quot;/&gt;&lt;property id=&quot;20300&quot; value=&quot;Slide 15&quot;/&gt;&lt;property id=&quot;20307&quot; value=&quot;270&quot;/&gt;&lt;/object&gt;&lt;object type=&quot;3&quot; unique_id=&quot;10504&quot;&gt;&lt;property id=&quot;20148&quot; value=&quot;5&quot;/&gt;&lt;property id=&quot;20300&quot; value=&quot;Slide 16&quot;/&gt;&lt;property id=&quot;20307&quot; value=&quot;271&quot;/&gt;&lt;/object&gt;&lt;object type=&quot;3&quot; unique_id=&quot;10505&quot;&gt;&lt;property id=&quot;20148&quot; value=&quot;5&quot;/&gt;&lt;property id=&quot;20300&quot; value=&quot;Slide 18&quot;/&gt;&lt;property id=&quot;20307&quot; value=&quot;272&quot;/&gt;&lt;/object&gt;&lt;object type=&quot;3&quot; unique_id=&quot;10601&quot;&gt;&lt;property id=&quot;20148&quot; value=&quot;5&quot;/&gt;&lt;property id=&quot;20300&quot; value=&quot;Slide 17&quot;/&gt;&lt;property id=&quot;20307&quot; value=&quot;273&quot;/&gt;&lt;/object&gt;&lt;object type=&quot;3&quot; unique_id=&quot;10702&quot;&gt;&lt;property id=&quot;20148&quot; value=&quot;5&quot;/&gt;&lt;property id=&quot;20300&quot; value=&quot;Slide 19 - &amp;quot;Break-Even EBIT&amp;quot;&quot;/&gt;&lt;property id=&quot;20307&quot; value=&quot;274&quot;/&gt;&lt;/object&gt;&lt;object type=&quot;3&quot; unique_id=&quot;10703&quot;&gt;&lt;property id=&quot;20148&quot; value=&quot;5&quot;/&gt;&lt;property id=&quot;20300&quot; value=&quot;Slide 20&quot;/&gt;&lt;property id=&quot;20307&quot; value=&quot;275&quot;/&gt;&lt;/object&gt;&lt;object type=&quot;3&quot; unique_id=&quot;10704&quot;&gt;&lt;property id=&quot;20148&quot; value=&quot;5&quot;/&gt;&lt;property id=&quot;20300&quot; value=&quot;Slide 21 - &amp;quot;M&amp;amp;M with Corporate Taxes and Bankruptcy&amp;quot;&quot;/&gt;&lt;property id=&quot;20307&quot; value=&quot;276&quot;/&gt;&lt;/object&gt;&lt;object type=&quot;3&quot; unique_id=&quot;10843&quot;&gt;&lt;property id=&quot;20148&quot; value=&quot;5&quot;/&gt;&lt;property id=&quot;20300&quot; value=&quot;Slide 22 - &amp;quot;Types of Bankruptcies in the U.S.&amp;quot;&quot;/&gt;&lt;property id=&quot;20307&quot; value=&quot;277&quot;/&gt;&lt;/object&gt;&lt;object type=&quot;3&quot; unique_id=&quot;10844&quot;&gt;&lt;property id=&quot;20148&quot; value=&quot;5&quot;/&gt;&lt;property id=&quot;20300&quot; value=&quot;Slide 23&quot;/&gt;&lt;property id=&quot;20307&quot; value=&quot;278&quot;/&gt;&lt;/object&gt;&lt;object type=&quot;3&quot; unique_id=&quot;10945&quot;&gt;&lt;property id=&quot;20148&quot; value=&quot;5&quot;/&gt;&lt;property id=&quot;20300&quot; value=&quot;Slide 24&quot;/&gt;&lt;property id=&quot;20307&quot; value=&quot;279&quot;/&gt;&lt;/object&gt;&lt;object type=&quot;3&quot; unique_id=&quot;10946&quot;&gt;&lt;property id=&quot;20148&quot; value=&quot;5&quot;/&gt;&lt;property id=&quot;20300&quot; value=&quot;Slide 25&quot;/&gt;&lt;property id=&quot;20307&quot; value=&quot;280&quot;/&gt;&lt;/object&gt;&lt;object type=&quot;3&quot; unique_id=&quot;11028&quot;&gt;&lt;property id=&quot;20148&quot; value=&quot;5&quot;/&gt;&lt;property id=&quot;20300&quot; value=&quot;Slide 26 - &amp;quot;Capital Structure Theory vs. Reality&amp;quot;&quot;/&gt;&lt;property id=&quot;20307&quot; value=&quot;281&quot;/&gt;&lt;/object&gt;&lt;object type=&quot;3&quot; unique_id=&quot;11113&quot;&gt;&lt;property id=&quot;20148&quot; value=&quot;5&quot;/&gt;&lt;property id=&quot;20300&quot; value=&quot;Slide 27&quot;/&gt;&lt;property id=&quot;20307&quot; value=&quot;282&quot;/&gt;&lt;/object&gt;&lt;/object&gt;&lt;/object&gt;&lt;/database&gt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e PPT design templat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4306</TotalTime>
  <Words>1479</Words>
  <Application>Microsoft Office PowerPoint</Application>
  <PresentationFormat>On-screen Show (4:3)</PresentationFormat>
  <Paragraphs>132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Cambria</vt:lpstr>
      <vt:lpstr>Times New Roman</vt:lpstr>
      <vt:lpstr>9e PPT design template</vt:lpstr>
      <vt:lpstr>Assessing Long-Term  Debt, Equity,  and Capital Structure</vt:lpstr>
      <vt:lpstr>Introduction</vt:lpstr>
      <vt:lpstr>Active vs. Passive Capital Structure Changes</vt:lpstr>
      <vt:lpstr>Active vs. Passive Capital Structure Changes (continued)</vt:lpstr>
      <vt:lpstr>Capital Structure Theory – Financial Leverage</vt:lpstr>
      <vt:lpstr>Modigliani and Miller's Perfect World</vt:lpstr>
      <vt:lpstr>Modigliani and Miller's Perfect World (continued)</vt:lpstr>
      <vt:lpstr>M&amp;M Proposition I</vt:lpstr>
      <vt:lpstr>M&amp;M Proposition II</vt:lpstr>
      <vt:lpstr>Effect of Leverage on Cost of Equity</vt:lpstr>
      <vt:lpstr>Effect of Leverage on the WACC</vt:lpstr>
      <vt:lpstr>M&amp;M with Corporate Taxes</vt:lpstr>
      <vt:lpstr>M&amp;M with Corporate Taxes (continued)</vt:lpstr>
      <vt:lpstr>Choice to Re-leverage</vt:lpstr>
      <vt:lpstr>Break-Even EBIT and EBIT Expectations</vt:lpstr>
      <vt:lpstr>M&amp;M with Corporate Taxes and Bankruptcy</vt:lpstr>
      <vt:lpstr>Costs of Financial Distress</vt:lpstr>
      <vt:lpstr>Types of Bankruptcies in the U.S.</vt:lpstr>
      <vt:lpstr>Absolute Priority Rule</vt:lpstr>
      <vt:lpstr>Types of Bankruptcies in the U.S. (continued)</vt:lpstr>
      <vt:lpstr>Firm Value with Taxes and Bankruptcy</vt:lpstr>
      <vt:lpstr>Capital Structure Theory vs. Reality</vt:lpstr>
      <vt:lpstr>Observed Capital Structures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14</dc:title>
  <dc:creator>byerstev</dc:creator>
  <cp:lastModifiedBy>John Nofsinger</cp:lastModifiedBy>
  <cp:revision>143</cp:revision>
  <dcterms:created xsi:type="dcterms:W3CDTF">2008-06-04T19:39:34Z</dcterms:created>
  <dcterms:modified xsi:type="dcterms:W3CDTF">2019-05-28T22:42:40Z</dcterms:modified>
</cp:coreProperties>
</file>