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9"/>
  </p:notesMasterIdLst>
  <p:sldIdLst>
    <p:sldId id="342" r:id="rId2"/>
    <p:sldId id="258" r:id="rId3"/>
    <p:sldId id="344" r:id="rId4"/>
    <p:sldId id="320" r:id="rId5"/>
    <p:sldId id="321" r:id="rId6"/>
    <p:sldId id="322" r:id="rId7"/>
    <p:sldId id="328" r:id="rId8"/>
    <p:sldId id="329" r:id="rId9"/>
    <p:sldId id="330" r:id="rId10"/>
    <p:sldId id="343" r:id="rId11"/>
    <p:sldId id="332" r:id="rId12"/>
    <p:sldId id="323" r:id="rId13"/>
    <p:sldId id="324" r:id="rId14"/>
    <p:sldId id="325" r:id="rId15"/>
    <p:sldId id="335" r:id="rId16"/>
    <p:sldId id="337" r:id="rId17"/>
    <p:sldId id="326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3" autoAdjust="0"/>
    <p:restoredTop sz="94718" autoAdjust="0"/>
  </p:normalViewPr>
  <p:slideViewPr>
    <p:cSldViewPr>
      <p:cViewPr varScale="1">
        <p:scale>
          <a:sx n="104" d="100"/>
          <a:sy n="104" d="100"/>
        </p:scale>
        <p:origin x="17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2FC2A7F-3295-4D1E-93CC-035B8CD664E4}" type="datetimeFigureOut">
              <a:rPr lang="en-US" altLang="en-US"/>
              <a:pPr/>
              <a:t>5/21/2019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3E63D6E-7B3A-4488-A09C-DF01C2B86CC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4966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Strategic planning involves formulating, implementing, and evaluating cross-functional decisions that will enable a firm to achieve its long-term objectives.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63D6E-7B3A-4488-A09C-DF01C2B86CC1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53505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15-</a:t>
            </a:r>
            <a:fld id="{0DC755B2-BFF0-40B4-B441-420192E76619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3388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22930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Aharoni"/>
          <a:cs typeface="Aharoni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438400"/>
            <a:ext cx="69342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000" dirty="0"/>
              <a:t>Financial Planning</a:t>
            </a:r>
            <a:br>
              <a:rPr sz="5000" dirty="0"/>
            </a:br>
            <a:r>
              <a:rPr sz="5000" dirty="0"/>
              <a:t> and Forecasting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0"/>
            <a:ext cx="8843963" cy="1060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dirty="0"/>
              <a:t>Target Historic vs. Average Annual Sales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18761"/>
            <a:ext cx="6172200" cy="464048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EC53C3-D0A5-4C8F-8EEA-180606B7296A}"/>
              </a:ext>
            </a:extLst>
          </p:cNvPr>
          <p:cNvSpPr txBox="1"/>
          <p:nvPr/>
        </p:nvSpPr>
        <p:spPr>
          <a:xfrm>
            <a:off x="2133600" y="5486400"/>
            <a:ext cx="5137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textbook Example 5-2 and associated video for a demonstration of the Historic Average approach with MAPE evaluation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Estimating Sales with Systematic Variations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06190" y="1143000"/>
            <a:ext cx="8229600" cy="4876800"/>
          </a:xfrm>
        </p:spPr>
        <p:txBody>
          <a:bodyPr/>
          <a:lstStyle/>
          <a:p>
            <a:r>
              <a:rPr lang="en-US" altLang="en-US" dirty="0"/>
              <a:t>Accurate future sales predictions must make adjustments for strong patterns </a:t>
            </a:r>
          </a:p>
          <a:p>
            <a:r>
              <a:rPr lang="en-US" altLang="en-US" dirty="0"/>
              <a:t>To </a:t>
            </a:r>
            <a:r>
              <a:rPr lang="en-US" altLang="en-US" b="1" dirty="0"/>
              <a:t>de-seasonalize</a:t>
            </a:r>
            <a:r>
              <a:rPr lang="en-US" altLang="en-US" dirty="0"/>
              <a:t>, one must remove the effects of seasonality from historic data</a:t>
            </a:r>
          </a:p>
          <a:p>
            <a:pPr lvl="1"/>
            <a:r>
              <a:rPr lang="en-US" altLang="en-US" dirty="0"/>
              <a:t>Common approach is to divide each month’s actual sales by a seasonal index before calculating trend using linear regression on the deseasonalized figures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505E7-D2CE-4EF0-B794-287A053A0C31}"/>
              </a:ext>
            </a:extLst>
          </p:cNvPr>
          <p:cNvSpPr txBox="1"/>
          <p:nvPr/>
        </p:nvSpPr>
        <p:spPr>
          <a:xfrm>
            <a:off x="2133600" y="5360137"/>
            <a:ext cx="5137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textbook Example 5-3 and associated video for a demonstration of adjusting forecasts for seasonality and trend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Estimating Necessary External Financing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sales are expected to increase in the future, that increase must be supported by an accompanying increase in assets: </a:t>
            </a:r>
            <a:r>
              <a:rPr lang="en-US" altLang="en-US" b="1" dirty="0"/>
              <a:t>additional funds needed (AFN)</a:t>
            </a: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17" y="3962400"/>
            <a:ext cx="763065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Funds Needed (AFN)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Capital intensity ratio</a:t>
            </a:r>
          </a:p>
          <a:p>
            <a:pPr lvl="1"/>
            <a:r>
              <a:rPr lang="en-US" altLang="en-US" dirty="0"/>
              <a:t>Calculated as relevant assets divided by current sales</a:t>
            </a:r>
          </a:p>
          <a:p>
            <a:pPr lvl="1"/>
            <a:r>
              <a:rPr lang="en-US" altLang="en-US" dirty="0"/>
              <a:t>Multiply capital intensity ratio by projected increase in sales to determine the necessary increase in assets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446" y="4648200"/>
            <a:ext cx="7261108" cy="114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Additional Funds Needed (AFN) (Continued)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43625" y="1219200"/>
            <a:ext cx="8229600" cy="4953000"/>
          </a:xfrm>
        </p:spPr>
        <p:txBody>
          <a:bodyPr/>
          <a:lstStyle/>
          <a:p>
            <a:r>
              <a:rPr lang="en-US" altLang="en-US" b="1" dirty="0"/>
              <a:t>Spontaneous liabilities ratio</a:t>
            </a:r>
          </a:p>
          <a:p>
            <a:pPr lvl="1"/>
            <a:r>
              <a:rPr lang="en-US" altLang="en-US" dirty="0"/>
              <a:t>Calculated as relevant liabilities divided by current sales</a:t>
            </a:r>
          </a:p>
          <a:p>
            <a:pPr lvl="1"/>
            <a:r>
              <a:rPr lang="en-US" altLang="en-US" dirty="0"/>
              <a:t>Multiply spontaneous liabilities ratio by the projected increase in sales to find the spontaneous increase in liabilities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90942"/>
            <a:ext cx="7716785" cy="1147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3EE08B-64C1-478B-8442-8905258A5886}"/>
              </a:ext>
            </a:extLst>
          </p:cNvPr>
          <p:cNvSpPr txBox="1"/>
          <p:nvPr/>
        </p:nvSpPr>
        <p:spPr>
          <a:xfrm>
            <a:off x="2133600" y="5582335"/>
            <a:ext cx="5137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textbook Example 5-4 and associated video for a demonstration of a calculation of AFN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AFN with Unused Capacity Assets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Most firms are likely to have some unused capacity with regards to fixed assets that could be used to support an increase in sales</a:t>
            </a:r>
          </a:p>
          <a:p>
            <a:pPr lvl="1"/>
            <a:r>
              <a:rPr lang="en-US" altLang="en-US" dirty="0"/>
              <a:t>A* would then not be equal to total assets, but would rather be equal to the portion of assets that would need to change to support anticipated growth in sales</a:t>
            </a:r>
          </a:p>
          <a:p>
            <a:pPr lvl="1"/>
            <a:r>
              <a:rPr lang="en-US" altLang="en-US" dirty="0"/>
              <a:t>In most cases, this makes A* equal to current assets (CA)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AFN with </a:t>
            </a:r>
            <a:r>
              <a:rPr lang="en-US" altLang="ja-JP" dirty="0"/>
              <a:t>“Lumpy” Assets</a:t>
            </a:r>
            <a:endParaRPr lang="en-US" altLang="en-US" dirty="0"/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Why would a firm be sitting around with unused fixed-asset capacity?</a:t>
            </a:r>
          </a:p>
          <a:p>
            <a:pPr lvl="1"/>
            <a:r>
              <a:rPr lang="en-US" altLang="en-US" dirty="0"/>
              <a:t>Most common explanation is that fixed assets are not </a:t>
            </a:r>
            <a:r>
              <a:rPr lang="en-US" altLang="en-US" b="1" dirty="0"/>
              <a:t>infinitely divisible</a:t>
            </a:r>
          </a:p>
          <a:p>
            <a:pPr lvl="1"/>
            <a:r>
              <a:rPr lang="en-US" altLang="en-US" dirty="0"/>
              <a:t>Often, fixed assets are bought in discrete, non-divisible, integer-based quantities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AFN Using Pro Forma Statements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49530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800" dirty="0"/>
              <a:t>To find AFN using pro forma statements: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sz="2400" dirty="0"/>
              <a:t>Identify and compute balance sheet and income statement items that would logically change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sz="2400" dirty="0"/>
              <a:t>Use amounts for these items adjusted for the impact of the change in sales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sz="2400" dirty="0"/>
              <a:t>Determine strategy for changing the items that do not vary proportionately with sales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sz="2400" dirty="0"/>
              <a:t>Allow spreadsheet program to solve variables that allow the Balance Sheet to balance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0C5B7C-5380-4C50-89A7-6A54769CED30}"/>
              </a:ext>
            </a:extLst>
          </p:cNvPr>
          <p:cNvSpPr txBox="1"/>
          <p:nvPr/>
        </p:nvSpPr>
        <p:spPr>
          <a:xfrm>
            <a:off x="2133600" y="5360137"/>
            <a:ext cx="5137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textbook Example 5-5 and associated video for a demonstration of using Pro Forma Statements to forecast asset needs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14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Information necessary to form a financial plan for the firm</a:t>
            </a:r>
          </a:p>
          <a:p>
            <a:pPr lvl="1"/>
            <a:r>
              <a:rPr lang="en-US" altLang="en-US" dirty="0"/>
              <a:t>How many units will you sell?</a:t>
            </a:r>
          </a:p>
          <a:p>
            <a:pPr lvl="1"/>
            <a:r>
              <a:rPr lang="en-US" altLang="en-US" dirty="0"/>
              <a:t>What types of assets will you need to support those sales?</a:t>
            </a:r>
          </a:p>
          <a:p>
            <a:pPr lvl="1"/>
            <a:r>
              <a:rPr lang="en-US" altLang="en-US" dirty="0"/>
              <a:t>How much assistance will you get from suppliers/employees?</a:t>
            </a:r>
          </a:p>
          <a:p>
            <a:pPr lvl="1"/>
            <a:r>
              <a:rPr lang="en-US" altLang="en-US" dirty="0"/>
              <a:t>How much capital will you need to raise from external sources?</a:t>
            </a:r>
          </a:p>
        </p:txBody>
      </p:sp>
      <p:sp>
        <p:nvSpPr>
          <p:cNvPr id="2" name="Rectangle 1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</a:t>
            </a:r>
          </a:p>
        </p:txBody>
      </p:sp>
      <p:sp>
        <p:nvSpPr>
          <p:cNvPr id="6146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Strategic planning </a:t>
            </a:r>
            <a:r>
              <a:rPr lang="en-US" altLang="en-US" dirty="0"/>
              <a:t>is the process of determining where a firm is going over the next year or more, how it is going to get there, and how it will know if it gets there or not</a:t>
            </a:r>
          </a:p>
          <a:p>
            <a:r>
              <a:rPr lang="en-US" altLang="en-US" b="1" dirty="0"/>
              <a:t>Financial planning </a:t>
            </a:r>
            <a:r>
              <a:rPr lang="en-US" altLang="en-US" dirty="0"/>
              <a:t>is the process of mapping out the future cash inflows and outflows of the firm</a:t>
            </a:r>
          </a:p>
          <a:p>
            <a:pPr lvl="1"/>
            <a:r>
              <a:rPr lang="en-US" altLang="en-US" dirty="0"/>
              <a:t>Important element in strategic planning process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802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 (Continued)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Firm’s financial plan</a:t>
            </a:r>
          </a:p>
          <a:p>
            <a:pPr lvl="1"/>
            <a:r>
              <a:rPr lang="en-US" altLang="en-US" dirty="0"/>
              <a:t>The</a:t>
            </a:r>
            <a:r>
              <a:rPr lang="en-US" altLang="en-US" b="1" dirty="0"/>
              <a:t> base case </a:t>
            </a:r>
            <a:r>
              <a:rPr lang="en-US" altLang="en-US" dirty="0"/>
              <a:t>is a set of assumptions underlying the firm’s financial plan</a:t>
            </a:r>
          </a:p>
          <a:p>
            <a:pPr lvl="1"/>
            <a:r>
              <a:rPr lang="en-US" altLang="en-US" b="1" dirty="0"/>
              <a:t>Base case projections </a:t>
            </a:r>
            <a:r>
              <a:rPr lang="en-US" altLang="en-US" dirty="0"/>
              <a:t>are resulting projected financial statements</a:t>
            </a:r>
          </a:p>
          <a:p>
            <a:pPr lvl="2"/>
            <a:r>
              <a:rPr lang="en-US" altLang="en-US" dirty="0"/>
              <a:t>Setting internal goals</a:t>
            </a:r>
          </a:p>
          <a:p>
            <a:pPr lvl="2"/>
            <a:r>
              <a:rPr lang="en-US" altLang="en-US" dirty="0"/>
              <a:t>Providing information to shareholders and external stakeholders</a:t>
            </a:r>
          </a:p>
          <a:p>
            <a:pPr lvl="2"/>
            <a:r>
              <a:rPr lang="en-US" altLang="en-US" dirty="0"/>
              <a:t>Estimating the firm’s future needs for internal and external financing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Forecasting Sales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Naïve approach</a:t>
            </a:r>
          </a:p>
          <a:p>
            <a:pPr lvl="1"/>
            <a:r>
              <a:rPr lang="en-US" altLang="en-US" dirty="0"/>
              <a:t>Simplest approach to estimating a future period’s sales is to assume that they will be equal to those of the latest observed period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038600"/>
            <a:ext cx="5899354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Mean Absolute Percentage Error (MAPE)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How well does the naïve approach work?</a:t>
            </a:r>
          </a:p>
          <a:p>
            <a:pPr lvl="1"/>
            <a:r>
              <a:rPr lang="en-US" altLang="en-US" dirty="0"/>
              <a:t>Need to examine how much error may be in its forecasts</a:t>
            </a:r>
          </a:p>
          <a:p>
            <a:r>
              <a:rPr lang="en-US" altLang="en-US" b="1" dirty="0"/>
              <a:t>Mean Absolute Percentage Error (MAPE)</a:t>
            </a:r>
          </a:p>
          <a:p>
            <a:pPr lvl="1"/>
            <a:r>
              <a:rPr lang="en-US" altLang="en-US" dirty="0"/>
              <a:t>One of several techniques to measure forecast error produced by a particular estimation strategy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MAPE Approach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Measures efficiency of forecast developed</a:t>
            </a:r>
          </a:p>
          <a:p>
            <a:pPr lvl="1"/>
            <a:r>
              <a:rPr lang="en-US" altLang="en-US" dirty="0"/>
              <a:t>Uses one set of historic data to forecast another later (but still historic) set of “testing data”</a:t>
            </a:r>
          </a:p>
          <a:p>
            <a:pPr lvl="1"/>
            <a:r>
              <a:rPr lang="en-US" altLang="en-US" dirty="0"/>
              <a:t>Essentially measures how well the forecasting technique would have worked in the past, although doesn’t necessarily predict future success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MAPE Approach (Continued)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MAPE is calculated across n forecasts of a testing period 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029" y="2909887"/>
            <a:ext cx="5934434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356356-DB6C-4F1A-83F9-F9926D91FDFA}"/>
              </a:ext>
            </a:extLst>
          </p:cNvPr>
          <p:cNvSpPr txBox="1"/>
          <p:nvPr/>
        </p:nvSpPr>
        <p:spPr>
          <a:xfrm>
            <a:off x="2133600" y="5203242"/>
            <a:ext cx="5137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textbook Example 5-1 and associated video for a demonstration of the Naïve approach with MAPE evaluation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Average Approach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443625" y="1435872"/>
            <a:ext cx="8229600" cy="4736327"/>
          </a:xfrm>
        </p:spPr>
        <p:txBody>
          <a:bodyPr/>
          <a:lstStyle/>
          <a:p>
            <a:r>
              <a:rPr lang="en-US" altLang="en-US" sz="2800" b="1" dirty="0"/>
              <a:t>Average approach </a:t>
            </a:r>
            <a:r>
              <a:rPr lang="en-US" altLang="en-US" sz="2800" dirty="0"/>
              <a:t>assumes that future sales will be equal to the average historical value across some relevant period</a:t>
            </a:r>
          </a:p>
          <a:p>
            <a:pPr lvl="1"/>
            <a:r>
              <a:rPr lang="en-US" altLang="en-US" sz="2400" dirty="0"/>
              <a:t>Uses larger sample than naïve approach</a:t>
            </a:r>
          </a:p>
          <a:p>
            <a:pPr lvl="1"/>
            <a:r>
              <a:rPr lang="en-US" altLang="en-US" sz="2400" dirty="0"/>
              <a:t>Sample must be representative of the population</a:t>
            </a:r>
          </a:p>
          <a:p>
            <a:pPr lvl="1"/>
            <a:r>
              <a:rPr lang="en-US" altLang="en-US" sz="2400" dirty="0"/>
              <a:t>Takes mean of multiple historic observations to use as predictor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390" y="6547133"/>
            <a:ext cx="85344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chemeClr val="accent4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C76BAF-38CE-4D77-9FEB-48118CB0C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940" y="4953000"/>
            <a:ext cx="5067300" cy="10763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7&amp;quot;&quot;/&gt;&lt;property id=&quot;20307&quot; value=&quot;256&quot;/&gt;&lt;/object&gt;&lt;object type=&quot;3&quot; unique_id=&quot;10026&quot;&gt;&lt;property id=&quot;20148&quot; value=&quot;5&quot;/&gt;&lt;property id=&quot;20300&quot; value=&quot;Slide 2&quot;/&gt;&lt;property id=&quot;20307&quot; value=&quot;257&quot;/&gt;&lt;/object&gt;&lt;object type=&quot;3&quot; unique_id=&quot;10051&quot;&gt;&lt;property id=&quot;20148&quot; value=&quot;5&quot;/&gt;&lt;property id=&quot;20300&quot; value=&quot;Slide 3 - &amp;quot;Revisiting the Balance Sheet Model of the Firm&amp;quot;&quot;/&gt;&lt;property id=&quot;20307&quot; value=&quot;258&quot;/&gt;&lt;/object&gt;&lt;object type=&quot;3&quot; unique_id=&quot;10082&quot;&gt;&lt;property id=&quot;20148&quot; value=&quot;5&quot;/&gt;&lt;property id=&quot;20300&quot; value=&quot;Slide 4 - &amp;quot;Tracing Cash and Net Working Capital&amp;quot;&quot;/&gt;&lt;property id=&quot;20307&quot; value=&quot;259&quot;/&gt;&lt;/object&gt;&lt;object type=&quot;3&quot; unique_id=&quot;10083&quot;&gt;&lt;property id=&quot;20148&quot; value=&quot;5&quot;/&gt;&lt;property id=&quot;20300&quot; value=&quot;Slide 5&quot;/&gt;&lt;property id=&quot;20307&quot; value=&quot;260&quot;/&gt;&lt;/object&gt;&lt;object type=&quot;3&quot; unique_id=&quot;10175&quot;&gt;&lt;property id=&quot;20148&quot; value=&quot;5&quot;/&gt;&lt;property id=&quot;20300&quot; value=&quot;Slide 6&quot;/&gt;&lt;property id=&quot;20307&quot; value=&quot;261&quot;/&gt;&lt;/object&gt;&lt;object type=&quot;3&quot; unique_id=&quot;10176&quot;&gt;&lt;property id=&quot;20148&quot; value=&quot;5&quot;/&gt;&lt;property id=&quot;20300&quot; value=&quot;Slide 7&quot;/&gt;&lt;property id=&quot;20307&quot; value=&quot;262&quot;/&gt;&lt;/object&gt;&lt;object type=&quot;3&quot; unique_id=&quot;10177&quot;&gt;&lt;property id=&quot;20148&quot; value=&quot;5&quot;/&gt;&lt;property id=&quot;20300&quot; value=&quot;Slide 8 - &amp;quot;Aspects of Short-Term Financial Policy&amp;quot;&quot;/&gt;&lt;property id=&quot;20307&quot; value=&quot;263&quot;/&gt;&lt;/object&gt;&lt;object type=&quot;3&quot; unique_id=&quot;10178&quot;&gt;&lt;property id=&quot;20148&quot; value=&quot;5&quot;/&gt;&lt;property id=&quot;20300&quot; value=&quot;Slide 9&quot;/&gt;&lt;property id=&quot;20307&quot; value=&quot;264&quot;/&gt;&lt;/object&gt;&lt;object type=&quot;3&quot; unique_id=&quot;10179&quot;&gt;&lt;property id=&quot;20148&quot; value=&quot;5&quot;/&gt;&lt;property id=&quot;20300&quot; value=&quot;Slide 10&quot;/&gt;&lt;property id=&quot;20307&quot; value=&quot;265&quot;/&gt;&lt;/object&gt;&lt;object type=&quot;3&quot; unique_id=&quot;10180&quot;&gt;&lt;property id=&quot;20148&quot; value=&quot;5&quot;/&gt;&lt;property id=&quot;20300&quot; value=&quot;Slide 11&quot;/&gt;&lt;property id=&quot;20307&quot; value=&quot;266&quot;/&gt;&lt;/object&gt;&lt;object type=&quot;3&quot; unique_id=&quot;10181&quot;&gt;&lt;property id=&quot;20148&quot; value=&quot;5&quot;/&gt;&lt;property id=&quot;20300&quot; value=&quot;Slide 12&quot;/&gt;&lt;property id=&quot;20307&quot; value=&quot;267&quot;/&gt;&lt;/object&gt;&lt;object type=&quot;3&quot; unique_id=&quot;10182&quot;&gt;&lt;property id=&quot;20148&quot; value=&quot;5&quot;/&gt;&lt;property id=&quot;20300&quot; value=&quot;Slide 13&quot;/&gt;&lt;property id=&quot;20307&quot; value=&quot;268&quot;/&gt;&lt;/object&gt;&lt;object type=&quot;3&quot; unique_id=&quot;10183&quot;&gt;&lt;property id=&quot;20148&quot; value=&quot;5&quot;/&gt;&lt;property id=&quot;20300&quot; value=&quot;Slide 14&quot;/&gt;&lt;property id=&quot;20307&quot; value=&quot;269&quot;/&gt;&lt;/object&gt;&lt;object type=&quot;3&quot; unique_id=&quot;10184&quot;&gt;&lt;property id=&quot;20148&quot; value=&quot;5&quot;/&gt;&lt;property id=&quot;20300&quot; value=&quot;Slide 15&quot;/&gt;&lt;property id=&quot;20307&quot; value=&quot;270&quot;/&gt;&lt;/object&gt;&lt;object type=&quot;3&quot; unique_id=&quot;10185&quot;&gt;&lt;property id=&quot;20148&quot; value=&quot;5&quot;/&gt;&lt;property id=&quot;20300&quot; value=&quot;Slide 16&quot;/&gt;&lt;property id=&quot;20307&quot; value=&quot;271&quot;/&gt;&lt;/object&gt;&lt;object type=&quot;3&quot; unique_id=&quot;10276&quot;&gt;&lt;property id=&quot;20148&quot; value=&quot;5&quot;/&gt;&lt;property id=&quot;20300&quot; value=&quot;Slide 17 - &amp;quot;The Short-Term Financial Plan&amp;quot;&quot;/&gt;&lt;property id=&quot;20307&quot; value=&quot;272&quot;/&gt;&lt;/object&gt;&lt;object type=&quot;3&quot; unique_id=&quot;10353&quot;&gt;&lt;property id=&quot;20148&quot; value=&quot;5&quot;/&gt;&lt;property id=&quot;20300&quot; value=&quot;Slide 18&quot;/&gt;&lt;property id=&quot;20307&quot; value=&quot;273&quot;/&gt;&lt;/object&gt;&lt;object type=&quot;3&quot; unique_id=&quot;10354&quot;&gt;&lt;property id=&quot;20148&quot; value=&quot;5&quot;/&gt;&lt;property id=&quot;20300&quot; value=&quot;Slide 19&quot;/&gt;&lt;property id=&quot;20307&quot; value=&quot;274&quot;/&gt;&lt;/object&gt;&lt;object type=&quot;3&quot; unique_id=&quot;10418&quot;&gt;&lt;property id=&quot;20148&quot; value=&quot;5&quot;/&gt;&lt;property id=&quot;20300&quot; value=&quot;Slide 20&quot;/&gt;&lt;property id=&quot;20307&quot; value=&quot;275&quot;/&gt;&lt;/object&gt;&lt;object type=&quot;3&quot; unique_id=&quot;10485&quot;&gt;&lt;property id=&quot;20148&quot; value=&quot;5&quot;/&gt;&lt;property id=&quot;20300&quot; value=&quot;Slide 21&quot;/&gt;&lt;property id=&quot;20307&quot; value=&quot;276&quot;/&gt;&lt;/object&gt;&lt;object type=&quot;3&quot; unique_id=&quot;10624&quot;&gt;&lt;property id=&quot;20148&quot; value=&quot;5&quot;/&gt;&lt;property id=&quot;20300&quot; value=&quot;Slide 22 - &amp;quot;Cash Management&amp;quot;&quot;/&gt;&lt;property id=&quot;20307&quot; value=&quot;277&quot;/&gt;&lt;/object&gt;&lt;object type=&quot;3&quot; unique_id=&quot;10625&quot;&gt;&lt;property id=&quot;20148&quot; value=&quot;5&quot;/&gt;&lt;property id=&quot;20300&quot; value=&quot;Slide 23&quot;/&gt;&lt;property id=&quot;20307&quot; value=&quot;278&quot;/&gt;&lt;/object&gt;&lt;object type=&quot;3&quot; unique_id=&quot;10751&quot;&gt;&lt;property id=&quot;20148&quot; value=&quot;5&quot;/&gt;&lt;property id=&quot;20300&quot; value=&quot;Slide 24&quot;/&gt;&lt;property id=&quot;20307&quot; value=&quot;279&quot;/&gt;&lt;/object&gt;&lt;object type=&quot;3&quot; unique_id=&quot;10752&quot;&gt;&lt;property id=&quot;20148&quot; value=&quot;5&quot;/&gt;&lt;property id=&quot;20300&quot; value=&quot;Slide 25&quot;/&gt;&lt;property id=&quot;20307&quot; value=&quot;280&quot;/&gt;&lt;/object&gt;&lt;object type=&quot;3&quot; unique_id=&quot;10753&quot;&gt;&lt;property id=&quot;20148&quot; value=&quot;5&quot;/&gt;&lt;property id=&quot;20300&quot; value=&quot;Slide 26&quot;/&gt;&lt;property id=&quot;20307&quot; value=&quot;281&quot;/&gt;&lt;/object&gt;&lt;object type=&quot;3&quot; unique_id=&quot;10922&quot;&gt;&lt;property id=&quot;20148&quot; value=&quot;5&quot;/&gt;&lt;property id=&quot;20300&quot; value=&quot;Slide 27&quot;/&gt;&lt;property id=&quot;20307&quot; value=&quot;282&quot;/&gt;&lt;/object&gt;&lt;object type=&quot;3&quot; unique_id=&quot;10923&quot;&gt;&lt;property id=&quot;20148&quot; value=&quot;5&quot;/&gt;&lt;property id=&quot;20300&quot; value=&quot;Slide 28&quot;/&gt;&lt;property id=&quot;20307&quot; value=&quot;283&quot;/&gt;&lt;/object&gt;&lt;object type=&quot;3&quot; unique_id=&quot;11014&quot;&gt;&lt;property id=&quot;20148&quot; value=&quot;5&quot;/&gt;&lt;property id=&quot;20300&quot; value=&quot;Slide 29&quot;/&gt;&lt;property id=&quot;20307&quot; value=&quot;284&quot;/&gt;&lt;/object&gt;&lt;object type=&quot;3&quot; unique_id=&quot;11139&quot;&gt;&lt;property id=&quot;20148&quot; value=&quot;5&quot;/&gt;&lt;property id=&quot;20300&quot; value=&quot;Slide 30 - &amp;quot;Float Control&amp;quot;&quot;/&gt;&lt;property id=&quot;20307&quot; value=&quot;285&quot;/&gt;&lt;/object&gt;&lt;object type=&quot;3&quot; unique_id=&quot;11140&quot;&gt;&lt;property id=&quot;20148&quot; value=&quot;5&quot;/&gt;&lt;property id=&quot;20300&quot; value=&quot;Slide 31&quot;/&gt;&lt;property id=&quot;20307&quot; value=&quot;286&quot;/&gt;&lt;/object&gt;&lt;object type=&quot;3&quot; unique_id=&quot;11240&quot;&gt;&lt;property id=&quot;20148&quot; value=&quot;5&quot;/&gt;&lt;property id=&quot;20300&quot; value=&quot;Slide 32&quot;/&gt;&lt;property id=&quot;20307&quot; value=&quot;287&quot;/&gt;&lt;/object&gt;&lt;object type=&quot;3&quot; unique_id=&quot;11343&quot;&gt;&lt;property id=&quot;20148&quot; value=&quot;5&quot;/&gt;&lt;property id=&quot;20300&quot; value=&quot;Slide 33&quot;/&gt;&lt;property id=&quot;20307&quot; value=&quot;288&quot;/&gt;&lt;/object&gt;&lt;object type=&quot;3&quot; unique_id=&quot;11449&quot;&gt;&lt;property id=&quot;20148&quot; value=&quot;5&quot;/&gt;&lt;property id=&quot;20300&quot; value=&quot;Slide 34&quot;/&gt;&lt;property id=&quot;20307&quot; value=&quot;289&quot;/&gt;&lt;/object&gt;&lt;object type=&quot;3&quot; unique_id=&quot;11558&quot;&gt;&lt;property id=&quot;20148&quot; value=&quot;5&quot;/&gt;&lt;property id=&quot;20300&quot; value=&quot;Slide 37 - &amp;quot;Credit Management&amp;quot;&quot;/&gt;&lt;property id=&quot;20307&quot; value=&quot;290&quot;/&gt;&lt;/object&gt;&lt;object type=&quot;3&quot; unique_id=&quot;11670&quot;&gt;&lt;property id=&quot;20148&quot; value=&quot;5&quot;/&gt;&lt;property id=&quot;20300&quot; value=&quot;Slide 35 - &amp;quot;Investing Idle Cash&amp;quot;&quot;/&gt;&lt;property id=&quot;20307&quot; value=&quot;291&quot;/&gt;&lt;/object&gt;&lt;object type=&quot;3&quot; unique_id=&quot;11785&quot;&gt;&lt;property id=&quot;20148&quot; value=&quot;5&quot;/&gt;&lt;property id=&quot;20300&quot; value=&quot;Slide 36&quot;/&gt;&lt;property id=&quot;20307&quot; value=&quot;292&quot;/&gt;&lt;/object&gt;&lt;object type=&quot;3&quot; unique_id=&quot;11942&quot;&gt;&lt;property id=&quot;20148&quot; value=&quot;5&quot;/&gt;&lt;property id=&quot;20300&quot; value=&quot;Slide 38&quot;/&gt;&lt;property id=&quot;20307&quot; value=&quot;293&quot;/&gt;&lt;/object&gt;&lt;object type=&quot;3&quot; unique_id=&quot;11943&quot;&gt;&lt;property id=&quot;20148&quot; value=&quot;5&quot;/&gt;&lt;property id=&quot;20300&quot; value=&quot;Slide 39&quot;/&gt;&lt;property id=&quot;20307&quot; value=&quot;294&quot;/&gt;&lt;/object&gt;&lt;object type=&quot;3&quot; unique_id=&quot;12108&quot;&gt;&lt;property id=&quot;20148&quot; value=&quot;5&quot;/&gt;&lt;property id=&quot;20300&quot; value=&quot;Slide 40&quot;/&gt;&lt;property id=&quot;20307&quot; value=&quot;295&quot;/&gt;&lt;/object&gt;&lt;object type=&quot;3&quot; unique_id=&quot;12109&quot;&gt;&lt;property id=&quot;20148&quot; value=&quot;5&quot;/&gt;&lt;property id=&quot;20300&quot; value=&quot;Slide 41&quot;/&gt;&lt;property id=&quot;20307&quot; value=&quot;296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4603</TotalTime>
  <Words>1152</Words>
  <Application>Microsoft Office PowerPoint</Application>
  <PresentationFormat>On-screen Show (4:3)</PresentationFormat>
  <Paragraphs>89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</vt:lpstr>
      <vt:lpstr>Times New Roman</vt:lpstr>
      <vt:lpstr>9e PPT design template</vt:lpstr>
      <vt:lpstr>Financial Planning  and Forecasting</vt:lpstr>
      <vt:lpstr>Introduction</vt:lpstr>
      <vt:lpstr>Financial Planning</vt:lpstr>
      <vt:lpstr>Financial Planning (Continued)</vt:lpstr>
      <vt:lpstr>Forecasting Sales</vt:lpstr>
      <vt:lpstr>Mean Absolute Percentage Error (MAPE)</vt:lpstr>
      <vt:lpstr>MAPE Approach</vt:lpstr>
      <vt:lpstr>MAPE Approach (Continued)</vt:lpstr>
      <vt:lpstr>Average Approach</vt:lpstr>
      <vt:lpstr>Target Historic vs. Average Annual Sales</vt:lpstr>
      <vt:lpstr>Estimating Sales with Systematic Variations</vt:lpstr>
      <vt:lpstr>Estimating Necessary External Financing</vt:lpstr>
      <vt:lpstr>Additional Funds Needed (AFN)</vt:lpstr>
      <vt:lpstr>Additional Funds Needed (AFN) (Continued)</vt:lpstr>
      <vt:lpstr>AFN with Unused Capacity Assets</vt:lpstr>
      <vt:lpstr>AFN with “Lumpy” Assets</vt:lpstr>
      <vt:lpstr>AFN Using Pro Forma Statements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15</dc:title>
  <dc:creator>byerstev</dc:creator>
  <cp:lastModifiedBy>John Nofsinger</cp:lastModifiedBy>
  <cp:revision>129</cp:revision>
  <dcterms:created xsi:type="dcterms:W3CDTF">2008-06-29T21:46:42Z</dcterms:created>
  <dcterms:modified xsi:type="dcterms:W3CDTF">2019-05-22T01:10:49Z</dcterms:modified>
</cp:coreProperties>
</file>