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38"/>
  </p:notesMasterIdLst>
  <p:sldIdLst>
    <p:sldId id="324" r:id="rId2"/>
    <p:sldId id="258" r:id="rId3"/>
    <p:sldId id="298" r:id="rId4"/>
    <p:sldId id="259" r:id="rId5"/>
    <p:sldId id="301" r:id="rId6"/>
    <p:sldId id="328" r:id="rId7"/>
    <p:sldId id="302" r:id="rId8"/>
    <p:sldId id="303" r:id="rId9"/>
    <p:sldId id="329" r:id="rId10"/>
    <p:sldId id="304" r:id="rId11"/>
    <p:sldId id="312" r:id="rId12"/>
    <p:sldId id="313" r:id="rId13"/>
    <p:sldId id="314" r:id="rId14"/>
    <p:sldId id="315" r:id="rId15"/>
    <p:sldId id="305" r:id="rId16"/>
    <p:sldId id="327" r:id="rId17"/>
    <p:sldId id="306" r:id="rId18"/>
    <p:sldId id="307" r:id="rId19"/>
    <p:sldId id="325" r:id="rId20"/>
    <p:sldId id="308" r:id="rId21"/>
    <p:sldId id="309" r:id="rId22"/>
    <p:sldId id="310" r:id="rId23"/>
    <p:sldId id="311" r:id="rId24"/>
    <p:sldId id="316" r:id="rId25"/>
    <p:sldId id="284" r:id="rId26"/>
    <p:sldId id="318" r:id="rId27"/>
    <p:sldId id="326" r:id="rId28"/>
    <p:sldId id="288" r:id="rId29"/>
    <p:sldId id="289" r:id="rId30"/>
    <p:sldId id="291" r:id="rId31"/>
    <p:sldId id="292" r:id="rId32"/>
    <p:sldId id="319" r:id="rId33"/>
    <p:sldId id="290" r:id="rId34"/>
    <p:sldId id="293" r:id="rId35"/>
    <p:sldId id="294" r:id="rId36"/>
    <p:sldId id="295" r:id="rId37"/>
  </p:sldIdLst>
  <p:sldSz cx="9144000" cy="6858000" type="screen4x3"/>
  <p:notesSz cx="6858000" cy="9144000"/>
  <p:custDataLst>
    <p:tags r:id="rId39"/>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37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3" autoAdjust="0"/>
    <p:restoredTop sz="85965" autoAdjust="0"/>
  </p:normalViewPr>
  <p:slideViewPr>
    <p:cSldViewPr>
      <p:cViewPr varScale="1">
        <p:scale>
          <a:sx n="94" d="100"/>
          <a:sy n="94" d="100"/>
        </p:scale>
        <p:origin x="201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defRPr>
            </a:lvl1pPr>
          </a:lstStyle>
          <a:p>
            <a:pPr>
              <a:defRPr/>
            </a:pPr>
            <a:endParaRPr lang="en-US" dirty="0"/>
          </a:p>
        </p:txBody>
      </p:sp>
      <p:sp>
        <p:nvSpPr>
          <p:cNvPr id="593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fld id="{B84562FD-906F-440E-B78E-3EB58DF94040}" type="datetimeFigureOut">
              <a:rPr lang="en-US" altLang="en-US"/>
              <a:pPr/>
              <a:t>5/18/2019</a:t>
            </a:fld>
            <a:endParaRPr lang="en-US" altLang="en-US" dirty="0"/>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93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defRPr>
            </a:lvl1pPr>
          </a:lstStyle>
          <a:p>
            <a:pPr>
              <a:defRPr/>
            </a:pPr>
            <a:endParaRPr lang="en-US" dirty="0"/>
          </a:p>
        </p:txBody>
      </p:sp>
      <p:sp>
        <p:nvSpPr>
          <p:cNvPr id="593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75DDA74-A977-41FB-95DD-9C21F1E37129}" type="slidenum">
              <a:rPr lang="en-US" altLang="en-US"/>
              <a:pPr/>
              <a:t>‹#›</a:t>
            </a:fld>
            <a:endParaRPr lang="en-US" altLang="en-US" dirty="0"/>
          </a:p>
        </p:txBody>
      </p:sp>
    </p:spTree>
    <p:extLst>
      <p:ext uri="{BB962C8B-B14F-4D97-AF65-F5344CB8AC3E}">
        <p14:creationId xmlns:p14="http://schemas.microsoft.com/office/powerpoint/2010/main" val="8917340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Carrying costs will increase, and shortage costs will decrease, as a firm buys more of any particular asset. </a:t>
            </a:r>
          </a:p>
        </p:txBody>
      </p:sp>
      <p:sp>
        <p:nvSpPr>
          <p:cNvPr id="4" name="Slide Number Placeholder 3"/>
          <p:cNvSpPr>
            <a:spLocks noGrp="1"/>
          </p:cNvSpPr>
          <p:nvPr>
            <p:ph type="sldNum" sz="quarter" idx="10"/>
          </p:nvPr>
        </p:nvSpPr>
        <p:spPr/>
        <p:txBody>
          <a:bodyPr/>
          <a:lstStyle/>
          <a:p>
            <a:fld id="{375DDA74-A977-41FB-95DD-9C21F1E37129}" type="slidenum">
              <a:rPr lang="en-US" altLang="en-US" smtClean="0"/>
              <a:pPr/>
              <a:t>8</a:t>
            </a:fld>
            <a:endParaRPr lang="en-US" altLang="en-US" dirty="0"/>
          </a:p>
        </p:txBody>
      </p:sp>
    </p:spTree>
    <p:extLst>
      <p:ext uri="{BB962C8B-B14F-4D97-AF65-F5344CB8AC3E}">
        <p14:creationId xmlns:p14="http://schemas.microsoft.com/office/powerpoint/2010/main" val="17512632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Carrying costs will increase, and shortage costs will decrease, as a firm buys more of any particular asset. </a:t>
            </a:r>
          </a:p>
        </p:txBody>
      </p:sp>
      <p:sp>
        <p:nvSpPr>
          <p:cNvPr id="4" name="Slide Number Placeholder 3"/>
          <p:cNvSpPr>
            <a:spLocks noGrp="1"/>
          </p:cNvSpPr>
          <p:nvPr>
            <p:ph type="sldNum" sz="quarter" idx="10"/>
          </p:nvPr>
        </p:nvSpPr>
        <p:spPr/>
        <p:txBody>
          <a:bodyPr/>
          <a:lstStyle/>
          <a:p>
            <a:fld id="{375DDA74-A977-41FB-95DD-9C21F1E37129}" type="slidenum">
              <a:rPr lang="en-US" altLang="en-US" smtClean="0"/>
              <a:pPr/>
              <a:t>9</a:t>
            </a:fld>
            <a:endParaRPr lang="en-US" altLang="en-US" dirty="0"/>
          </a:p>
        </p:txBody>
      </p:sp>
    </p:spTree>
    <p:extLst>
      <p:ext uri="{BB962C8B-B14F-4D97-AF65-F5344CB8AC3E}">
        <p14:creationId xmlns:p14="http://schemas.microsoft.com/office/powerpoint/2010/main" val="1477641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5DDA74-A977-41FB-95DD-9C21F1E37129}" type="slidenum">
              <a:rPr lang="en-US" altLang="en-US" smtClean="0"/>
              <a:pPr/>
              <a:t>23</a:t>
            </a:fld>
            <a:endParaRPr lang="en-US" altLang="en-US" dirty="0"/>
          </a:p>
        </p:txBody>
      </p:sp>
    </p:spTree>
    <p:extLst>
      <p:ext uri="{BB962C8B-B14F-4D97-AF65-F5344CB8AC3E}">
        <p14:creationId xmlns:p14="http://schemas.microsoft.com/office/powerpoint/2010/main" val="20819688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55113" cy="1066800"/>
          </a:xfrm>
          <a:prstGeom prst="rect">
            <a:avLst/>
          </a:prstGeom>
          <a:solidFill>
            <a:srgbClr val="8EAC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292934"/>
              </a:solidFill>
            </a:endParaRPr>
          </a:p>
        </p:txBody>
      </p:sp>
      <p:sp>
        <p:nvSpPr>
          <p:cNvPr id="5" name="Rectangle 4"/>
          <p:cNvSpPr/>
          <p:nvPr userDrawn="1"/>
        </p:nvSpPr>
        <p:spPr>
          <a:xfrm>
            <a:off x="-3175" y="958850"/>
            <a:ext cx="9144000" cy="82550"/>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cxnSp>
        <p:nvCxnSpPr>
          <p:cNvPr id="6" name="Straight Connector 5"/>
          <p:cNvCxnSpPr/>
          <p:nvPr userDrawn="1"/>
        </p:nvCxnSpPr>
        <p:spPr>
          <a:xfrm>
            <a:off x="-3175" y="1069975"/>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Slide Number Placeholder 5"/>
          <p:cNvSpPr txBox="1">
            <a:spLocks/>
          </p:cNvSpPr>
          <p:nvPr userDrawn="1"/>
        </p:nvSpPr>
        <p:spPr>
          <a:xfrm>
            <a:off x="6858000" y="6492875"/>
            <a:ext cx="2133600" cy="365125"/>
          </a:xfrm>
          <a:prstGeom prst="rect">
            <a:avLst/>
          </a:prstGeom>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r>
              <a:rPr lang="en-US" altLang="en-US" sz="1000" dirty="0">
                <a:latin typeface="Times New Roman" panose="02020603050405020304" pitchFamily="18" charset="0"/>
              </a:rPr>
              <a:t>14-</a:t>
            </a:r>
            <a:fld id="{D07CC5A4-AC8C-4024-996A-E77D55180C7E}" type="slidenum">
              <a:rPr lang="en-US" altLang="en-US" sz="1000">
                <a:latin typeface="Times New Roman" panose="02020603050405020304" pitchFamily="18" charset="0"/>
              </a:rPr>
              <a:pPr algn="r" eaLnBrk="1" hangingPunct="1"/>
              <a:t>‹#›</a:t>
            </a:fld>
            <a:endParaRPr lang="en-US" altLang="en-US" sz="1000" dirty="0">
              <a:latin typeface="Times New Roman" panose="02020603050405020304" pitchFamily="18" charset="0"/>
            </a:endParaRPr>
          </a:p>
        </p:txBody>
      </p:sp>
      <p:sp>
        <p:nvSpPr>
          <p:cNvPr id="2" name="Title 1"/>
          <p:cNvSpPr>
            <a:spLocks noGrp="1"/>
          </p:cNvSpPr>
          <p:nvPr>
            <p:ph type="title"/>
          </p:nvPr>
        </p:nvSpPr>
        <p:spPr>
          <a:xfrm>
            <a:off x="152400" y="0"/>
            <a:ext cx="8843672" cy="1060940"/>
          </a:xfrm>
        </p:spPr>
        <p:txBody>
          <a:bodyPr/>
          <a:lstStyle>
            <a:lvl1pPr algn="l" defTabSz="914400" rtl="0" eaLnBrk="1" latinLnBrk="0" hangingPunct="1">
              <a:spcBef>
                <a:spcPct val="0"/>
              </a:spcBef>
              <a:buNone/>
              <a:defRPr lang="en-US" sz="4800" i="0" kern="1200" spc="-100" baseline="0" dirty="0">
                <a:solidFill>
                  <a:srgbClr val="0B5B7F"/>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4876800"/>
          </a:xfrm>
          <a:prstGeom prst="rect">
            <a:avLst/>
          </a:prstGeom>
        </p:spPr>
        <p:txBody>
          <a:bodyPr/>
          <a:lstStyle>
            <a:lvl1pPr>
              <a:spcBef>
                <a:spcPts val="600"/>
              </a:spcBef>
              <a:spcAft>
                <a:spcPts val="600"/>
              </a:spcAft>
              <a:buClr>
                <a:srgbClr val="8EACC4"/>
              </a:buClr>
              <a:defRPr/>
            </a:lvl1pPr>
            <a:lvl2pPr>
              <a:spcBef>
                <a:spcPts val="600"/>
              </a:spcBef>
              <a:spcAft>
                <a:spcPts val="600"/>
              </a:spcAft>
              <a:buClr>
                <a:srgbClr val="8EACC4"/>
              </a:buClr>
              <a:defRPr sz="2800"/>
            </a:lvl2pPr>
            <a:lvl3pPr>
              <a:spcBef>
                <a:spcPts val="600"/>
              </a:spcBef>
              <a:spcAft>
                <a:spcPts val="600"/>
              </a:spcAft>
              <a:buClr>
                <a:srgbClr val="8EACC4"/>
              </a:buClr>
              <a:defRPr sz="2400"/>
            </a:lvl3pPr>
            <a:lvl4pPr>
              <a:spcBef>
                <a:spcPts val="600"/>
              </a:spcBef>
              <a:spcAft>
                <a:spcPts val="600"/>
              </a:spcAft>
              <a:buClr>
                <a:srgbClr val="8EACC4"/>
              </a:buClr>
              <a:defRPr sz="2000"/>
            </a:lvl4pPr>
            <a:lvl5pPr>
              <a:spcBef>
                <a:spcPts val="600"/>
              </a:spcBef>
              <a:spcAft>
                <a:spcPts val="600"/>
              </a:spcAft>
              <a:buClr>
                <a:srgbClr val="8EACC4"/>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00574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3" name="Rectangle 2"/>
          <p:cNvSpPr/>
          <p:nvPr/>
        </p:nvSpPr>
        <p:spPr>
          <a:xfrm>
            <a:off x="-11113" y="1371600"/>
            <a:ext cx="9155113" cy="411163"/>
          </a:xfrm>
          <a:prstGeom prst="rect">
            <a:avLst/>
          </a:prstGeom>
          <a:solidFill>
            <a:srgbClr val="F3F2D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4" name="Rectangle 3"/>
          <p:cNvSpPr/>
          <p:nvPr/>
        </p:nvSpPr>
        <p:spPr>
          <a:xfrm>
            <a:off x="-11113" y="152400"/>
            <a:ext cx="9155113" cy="1314450"/>
          </a:xfrm>
          <a:prstGeom prst="rect">
            <a:avLst/>
          </a:prstGeom>
          <a:solidFill>
            <a:srgbClr val="8EAC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5" name="TextBox 4"/>
          <p:cNvSpPr txBox="1">
            <a:spLocks noChangeArrowheads="1"/>
          </p:cNvSpPr>
          <p:nvPr/>
        </p:nvSpPr>
        <p:spPr bwMode="auto">
          <a:xfrm>
            <a:off x="2209800" y="4789488"/>
            <a:ext cx="6324600"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spcAft>
                <a:spcPts val="1200"/>
              </a:spcAft>
              <a:defRPr/>
            </a:pPr>
            <a:r>
              <a:rPr lang="en-US" altLang="en-US" sz="3200" i="1" dirty="0">
                <a:solidFill>
                  <a:srgbClr val="0B5B7F"/>
                </a:solidFill>
                <a:latin typeface="Cambria" pitchFamily="18" charset="0"/>
                <a:ea typeface="+mn-ea"/>
              </a:rPr>
              <a:t>Finance </a:t>
            </a:r>
            <a:r>
              <a:rPr lang="en-US" altLang="en-US" sz="3200" i="0" dirty="0">
                <a:solidFill>
                  <a:srgbClr val="0B5B7F"/>
                </a:solidFill>
                <a:latin typeface="Cambria" pitchFamily="18" charset="0"/>
                <a:ea typeface="+mn-ea"/>
              </a:rPr>
              <a:t>5</a:t>
            </a:r>
            <a:r>
              <a:rPr lang="en-US" altLang="en-US" sz="3200" dirty="0">
                <a:solidFill>
                  <a:srgbClr val="0B5B7F"/>
                </a:solidFill>
                <a:latin typeface="Cambria" pitchFamily="18" charset="0"/>
                <a:ea typeface="+mn-ea"/>
              </a:rPr>
              <a:t>th Edition</a:t>
            </a:r>
          </a:p>
          <a:p>
            <a:pPr algn="r" eaLnBrk="1" hangingPunct="1">
              <a:spcAft>
                <a:spcPts val="1200"/>
              </a:spcAft>
              <a:defRPr/>
            </a:pPr>
            <a:r>
              <a:rPr lang="en-US" altLang="en-US" sz="3200" dirty="0">
                <a:solidFill>
                  <a:srgbClr val="0B5B7F"/>
                </a:solidFill>
                <a:latin typeface="Cambria" pitchFamily="18" charset="0"/>
                <a:ea typeface="+mn-ea"/>
              </a:rPr>
              <a:t>Cornett, Adair, and Nofsinger</a:t>
            </a:r>
          </a:p>
        </p:txBody>
      </p:sp>
      <p:sp>
        <p:nvSpPr>
          <p:cNvPr id="6" name="Rectangle 5"/>
          <p:cNvSpPr/>
          <p:nvPr/>
        </p:nvSpPr>
        <p:spPr>
          <a:xfrm>
            <a:off x="-11113" y="-11113"/>
            <a:ext cx="9155113" cy="315913"/>
          </a:xfrm>
          <a:prstGeom prst="rect">
            <a:avLst/>
          </a:prstGeom>
          <a:solidFill>
            <a:srgbClr val="0D6C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sp>
        <p:nvSpPr>
          <p:cNvPr id="7" name="Rectangle 6"/>
          <p:cNvSpPr/>
          <p:nvPr/>
        </p:nvSpPr>
        <p:spPr>
          <a:xfrm>
            <a:off x="-11113" y="6488113"/>
            <a:ext cx="9155113" cy="381000"/>
          </a:xfrm>
          <a:prstGeom prst="rect">
            <a:avLst/>
          </a:prstGeom>
          <a:solidFill>
            <a:srgbClr val="1647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438400"/>
            <a:ext cx="175260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04800" y="76200"/>
            <a:ext cx="1905000" cy="1862138"/>
          </a:xfrm>
          <a:prstGeom prst="rect">
            <a:avLst/>
          </a:prstGeom>
          <a:noFill/>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1500" dirty="0">
                <a:solidFill>
                  <a:srgbClr val="0D6C97"/>
                </a:solidFill>
                <a:effectLst>
                  <a:outerShdw blurRad="38100" dist="38100" dir="2700000" algn="tl">
                    <a:schemeClr val="tx1">
                      <a:alpha val="43000"/>
                    </a:schemeClr>
                  </a:outerShdw>
                </a:effectLst>
                <a:latin typeface="Cambria" panose="02040503050406030204" pitchFamily="18" charset="0"/>
                <a:cs typeface="Times New Roman" panose="02020603050405020304" pitchFamily="18" charset="0"/>
              </a:rPr>
              <a:t>14</a:t>
            </a:r>
          </a:p>
        </p:txBody>
      </p:sp>
      <p:sp>
        <p:nvSpPr>
          <p:cNvPr id="10" name="Rectangle 12"/>
          <p:cNvSpPr>
            <a:spLocks noChangeArrowheads="1"/>
          </p:cNvSpPr>
          <p:nvPr userDrawn="1"/>
        </p:nvSpPr>
        <p:spPr bwMode="auto">
          <a:xfrm>
            <a:off x="1219200" y="6411913"/>
            <a:ext cx="6629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800" dirty="0">
                <a:solidFill>
                  <a:schemeClr val="bg1"/>
                </a:solidFill>
                <a:latin typeface="Times New Roman" panose="02020603050405020304" pitchFamily="18" charset="0"/>
                <a:cs typeface="Times New Roman" panose="02020603050405020304" pitchFamily="18" charset="0"/>
              </a:rPr>
              <a:t>Copyright © 2020 McGraw-Hill Education. All rights reserved. No reproduction or distribution without the prior written consent of McGraw-Hill Education</a:t>
            </a:r>
            <a:r>
              <a:rPr lang="en-US" altLang="en-US" sz="1800" dirty="0">
                <a:solidFill>
                  <a:schemeClr val="bg1"/>
                </a:solidFill>
                <a:cs typeface="Arial" panose="020B0604020202020204" pitchFamily="34" charset="0"/>
              </a:rPr>
              <a:t>.</a:t>
            </a:r>
          </a:p>
        </p:txBody>
      </p:sp>
      <p:sp>
        <p:nvSpPr>
          <p:cNvPr id="2" name="Title 1"/>
          <p:cNvSpPr>
            <a:spLocks noGrp="1"/>
          </p:cNvSpPr>
          <p:nvPr>
            <p:ph type="ctrTitle"/>
          </p:nvPr>
        </p:nvSpPr>
        <p:spPr>
          <a:xfrm>
            <a:off x="3107877" y="2286000"/>
            <a:ext cx="5404338" cy="2133600"/>
          </a:xfrm>
        </p:spPr>
        <p:txBody>
          <a:bodyPr anchor="t">
            <a:noAutofit/>
          </a:bodyPr>
          <a:lstStyle>
            <a:lvl1pPr algn="r">
              <a:defRPr lang="en-US" sz="4800" i="0" kern="1200" dirty="0">
                <a:solidFill>
                  <a:srgbClr val="A50021"/>
                </a:solidFill>
                <a:latin typeface="Calibri" pitchFamily="34" charset="0"/>
                <a:ea typeface="+mn-ea"/>
                <a:cs typeface="+mn-cs"/>
              </a:defRPr>
            </a:lvl1pPr>
          </a:lstStyle>
          <a:p>
            <a:r>
              <a:rPr lang="en-US"/>
              <a:t>Click to edit Master title style</a:t>
            </a:r>
            <a:endParaRPr lang="en-US" dirty="0"/>
          </a:p>
        </p:txBody>
      </p:sp>
    </p:spTree>
    <p:extLst>
      <p:ext uri="{BB962C8B-B14F-4D97-AF65-F5344CB8AC3E}">
        <p14:creationId xmlns:p14="http://schemas.microsoft.com/office/powerpoint/2010/main" val="246915654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925" y="152400"/>
            <a:ext cx="8566150" cy="836613"/>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Lst>
  <p:hf hdr="0" ftr="0" dt="0"/>
  <p:txStyles>
    <p:titleStyle>
      <a:lvl1pPr algn="l" rtl="0" eaLnBrk="0" fontAlgn="base" hangingPunct="0">
        <a:spcBef>
          <a:spcPct val="0"/>
        </a:spcBef>
        <a:spcAft>
          <a:spcPct val="0"/>
        </a:spcAft>
        <a:defRPr sz="4000" kern="1200" spc="-100">
          <a:solidFill>
            <a:srgbClr val="0B5B7F"/>
          </a:solidFill>
          <a:latin typeface="+mj-lt"/>
          <a:ea typeface="MS PGothic" panose="020B0600070205080204" pitchFamily="34" charset="-128"/>
          <a:cs typeface="Aharoni" pitchFamily="2" charset="-79"/>
        </a:defRPr>
      </a:lvl1pPr>
      <a:lvl2pPr algn="l" rtl="0" eaLnBrk="0" fontAlgn="base" hangingPunct="0">
        <a:spcBef>
          <a:spcPct val="0"/>
        </a:spcBef>
        <a:spcAft>
          <a:spcPct val="0"/>
        </a:spcAft>
        <a:defRPr sz="4000">
          <a:solidFill>
            <a:srgbClr val="0B5B7F"/>
          </a:solidFill>
          <a:latin typeface="Arial" pitchFamily="34" charset="0"/>
          <a:ea typeface="MS PGothic" panose="020B0600070205080204" pitchFamily="34" charset="-128"/>
          <a:cs typeface="Aharoni" pitchFamily="2" charset="-79"/>
        </a:defRPr>
      </a:lvl2pPr>
      <a:lvl3pPr algn="l" rtl="0" eaLnBrk="0" fontAlgn="base" hangingPunct="0">
        <a:spcBef>
          <a:spcPct val="0"/>
        </a:spcBef>
        <a:spcAft>
          <a:spcPct val="0"/>
        </a:spcAft>
        <a:defRPr sz="4000">
          <a:solidFill>
            <a:srgbClr val="0B5B7F"/>
          </a:solidFill>
          <a:latin typeface="Arial" pitchFamily="34" charset="0"/>
          <a:ea typeface="MS PGothic" panose="020B0600070205080204" pitchFamily="34" charset="-128"/>
          <a:cs typeface="Aharoni" pitchFamily="2" charset="-79"/>
        </a:defRPr>
      </a:lvl3pPr>
      <a:lvl4pPr algn="l" rtl="0" eaLnBrk="0" fontAlgn="base" hangingPunct="0">
        <a:spcBef>
          <a:spcPct val="0"/>
        </a:spcBef>
        <a:spcAft>
          <a:spcPct val="0"/>
        </a:spcAft>
        <a:defRPr sz="4000">
          <a:solidFill>
            <a:srgbClr val="0B5B7F"/>
          </a:solidFill>
          <a:latin typeface="Arial" pitchFamily="34" charset="0"/>
          <a:ea typeface="MS PGothic" panose="020B0600070205080204" pitchFamily="34" charset="-128"/>
          <a:cs typeface="Aharoni" pitchFamily="2" charset="-79"/>
        </a:defRPr>
      </a:lvl4pPr>
      <a:lvl5pPr algn="l" rtl="0" eaLnBrk="0" fontAlgn="base" hangingPunct="0">
        <a:spcBef>
          <a:spcPct val="0"/>
        </a:spcBef>
        <a:spcAft>
          <a:spcPct val="0"/>
        </a:spcAft>
        <a:defRPr sz="4000">
          <a:solidFill>
            <a:srgbClr val="0B5B7F"/>
          </a:solidFill>
          <a:latin typeface="Arial" pitchFamily="34" charset="0"/>
          <a:ea typeface="MS PGothic" panose="020B0600070205080204" pitchFamily="34" charset="-128"/>
          <a:cs typeface="Aharoni" pitchFamily="2" charset="-79"/>
        </a:defRPr>
      </a:lvl5pPr>
      <a:lvl6pPr marL="457200" algn="l" rtl="0" fontAlgn="base">
        <a:spcBef>
          <a:spcPct val="0"/>
        </a:spcBef>
        <a:spcAft>
          <a:spcPct val="0"/>
        </a:spcAft>
        <a:defRPr sz="4000">
          <a:solidFill>
            <a:srgbClr val="0B5B7F"/>
          </a:solidFill>
          <a:latin typeface="Arial" pitchFamily="34" charset="0"/>
          <a:cs typeface="Aharoni" pitchFamily="2" charset="-79"/>
        </a:defRPr>
      </a:lvl6pPr>
      <a:lvl7pPr marL="914400" algn="l" rtl="0" fontAlgn="base">
        <a:spcBef>
          <a:spcPct val="0"/>
        </a:spcBef>
        <a:spcAft>
          <a:spcPct val="0"/>
        </a:spcAft>
        <a:defRPr sz="4000">
          <a:solidFill>
            <a:srgbClr val="0B5B7F"/>
          </a:solidFill>
          <a:latin typeface="Arial" pitchFamily="34" charset="0"/>
          <a:cs typeface="Aharoni" pitchFamily="2" charset="-79"/>
        </a:defRPr>
      </a:lvl7pPr>
      <a:lvl8pPr marL="1371600" algn="l" rtl="0" fontAlgn="base">
        <a:spcBef>
          <a:spcPct val="0"/>
        </a:spcBef>
        <a:spcAft>
          <a:spcPct val="0"/>
        </a:spcAft>
        <a:defRPr sz="4000">
          <a:solidFill>
            <a:srgbClr val="0B5B7F"/>
          </a:solidFill>
          <a:latin typeface="Arial" pitchFamily="34" charset="0"/>
          <a:cs typeface="Aharoni" pitchFamily="2" charset="-79"/>
        </a:defRPr>
      </a:lvl8pPr>
      <a:lvl9pPr marL="1828800" algn="l" rtl="0" fontAlgn="base">
        <a:spcBef>
          <a:spcPct val="0"/>
        </a:spcBef>
        <a:spcAft>
          <a:spcPct val="0"/>
        </a:spcAft>
        <a:defRPr sz="4000">
          <a:solidFill>
            <a:srgbClr val="0B5B7F"/>
          </a:solidFill>
          <a:latin typeface="Arial" pitchFamily="34" charset="0"/>
          <a:cs typeface="Aharoni" pitchFamily="2" charset="-79"/>
        </a:defRPr>
      </a:lvl9pPr>
    </p:titleStyle>
    <p:bodyStyle>
      <a:lvl1pPr marL="182563" indent="-182563" algn="l" rtl="0" eaLnBrk="0" fontAlgn="base" hangingPunct="0">
        <a:spcBef>
          <a:spcPct val="20000"/>
        </a:spcBef>
        <a:spcAft>
          <a:spcPct val="0"/>
        </a:spcAft>
        <a:buClr>
          <a:schemeClr val="accent1"/>
        </a:buClr>
        <a:buSzPct val="85000"/>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457200" indent="-182563" algn="l" rtl="0" eaLnBrk="0" fontAlgn="base" hangingPunct="0">
        <a:spcBef>
          <a:spcPct val="20000"/>
        </a:spcBef>
        <a:spcAft>
          <a:spcPct val="0"/>
        </a:spcAft>
        <a:buClr>
          <a:schemeClr val="accent1"/>
        </a:buClr>
        <a:buSzPct val="85000"/>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730250" indent="-182563" algn="l" rtl="0" eaLnBrk="0" fontAlgn="base" hangingPunct="0">
        <a:spcBef>
          <a:spcPct val="20000"/>
        </a:spcBef>
        <a:spcAft>
          <a:spcPct val="0"/>
        </a:spcAft>
        <a:buClr>
          <a:schemeClr val="accent1"/>
        </a:buClr>
        <a:buSzPct val="90000"/>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004888" indent="-182563" algn="l" rtl="0" eaLnBrk="0" fontAlgn="base" hangingPunct="0">
        <a:spcBef>
          <a:spcPct val="20000"/>
        </a:spcBef>
        <a:spcAft>
          <a:spcPct val="0"/>
        </a:spcAft>
        <a:buClr>
          <a:schemeClr val="accent1"/>
        </a:buClr>
        <a:buFont typeface="Arial" panose="020B0604020202020204" pitchFamily="34" charset="0"/>
        <a:buChar char="•"/>
        <a:defRPr kern="1200">
          <a:solidFill>
            <a:schemeClr val="tx1"/>
          </a:solidFill>
          <a:latin typeface="+mn-lt"/>
          <a:ea typeface="MS PGothic" panose="020B0600070205080204" pitchFamily="34" charset="-128"/>
          <a:cs typeface="+mn-cs"/>
        </a:defRPr>
      </a:lvl4pPr>
      <a:lvl5pPr marL="1187450" indent="-136525" algn="l" rtl="0" eaLnBrk="0" fontAlgn="base" hangingPunct="0">
        <a:spcBef>
          <a:spcPct val="20000"/>
        </a:spcBef>
        <a:spcAft>
          <a:spcPct val="0"/>
        </a:spcAft>
        <a:buClr>
          <a:schemeClr val="accent1"/>
        </a:buClr>
        <a:buSzPct val="100000"/>
        <a:buFont typeface="Arial" panose="020B0604020202020204" pitchFamily="34" charset="0"/>
        <a:buChar char="•"/>
        <a:defRPr sz="1600" kern="1200">
          <a:solidFill>
            <a:schemeClr val="tx1"/>
          </a:solidFill>
          <a:latin typeface="+mn-lt"/>
          <a:ea typeface="MS PGothic" panose="020B0600070205080204" pitchFamily="34" charset="-128"/>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ctrTitle"/>
          </p:nvPr>
        </p:nvSpPr>
        <p:spPr>
          <a:xfrm>
            <a:off x="3733800" y="2400300"/>
            <a:ext cx="4648200" cy="1371600"/>
          </a:xfrm>
        </p:spPr>
        <p:txBody>
          <a:bodyPr/>
          <a:lstStyle/>
          <a:p>
            <a:pPr eaLnBrk="1" fontAlgn="auto" hangingPunct="1">
              <a:spcAft>
                <a:spcPts val="0"/>
              </a:spcAft>
              <a:defRPr/>
            </a:pPr>
            <a:r>
              <a:rPr sz="4400" dirty="0"/>
              <a:t>Working Capital Management and Policies</a:t>
            </a:r>
            <a:endParaRPr sz="45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normAutofit/>
          </a:bodyPr>
          <a:lstStyle/>
          <a:p>
            <a:r>
              <a:rPr lang="en-US" sz="3600" dirty="0"/>
              <a:t>Alternative Financing Policies for Current Assets</a:t>
            </a:r>
          </a:p>
        </p:txBody>
      </p:sp>
      <p:sp>
        <p:nvSpPr>
          <p:cNvPr id="14338" name="Content Placeholder 2"/>
          <p:cNvSpPr>
            <a:spLocks noGrp="1"/>
          </p:cNvSpPr>
          <p:nvPr>
            <p:ph idx="1"/>
          </p:nvPr>
        </p:nvSpPr>
        <p:spPr/>
        <p:txBody>
          <a:bodyPr/>
          <a:lstStyle/>
          <a:p>
            <a:r>
              <a:rPr lang="en-US" altLang="en-US" dirty="0"/>
              <a:t>Ideally, firms would use long-term debt and equity to finance long-term assets and short-term debt to finance current assets</a:t>
            </a:r>
          </a:p>
          <a:p>
            <a:pPr lvl="1"/>
            <a:r>
              <a:rPr lang="en-US" altLang="en-US" dirty="0"/>
              <a:t>Maturity-match assets with corresponding liabilities, resulting in a low or nonexistent level of net working capital</a:t>
            </a:r>
          </a:p>
          <a:p>
            <a:r>
              <a:rPr lang="en-US" altLang="en-US" dirty="0"/>
              <a:t>Realistically, most firms have positive net working capital</a:t>
            </a:r>
          </a:p>
          <a:p>
            <a:pPr lvl="1"/>
            <a:r>
              <a:rPr lang="en-US" altLang="en-US" dirty="0"/>
              <a:t>Some portion of current assets are financed with long-term debt, equity, or a mixture of both</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noAutofit/>
          </a:bodyPr>
          <a:lstStyle/>
          <a:p>
            <a:pPr fontAlgn="auto">
              <a:spcAft>
                <a:spcPts val="0"/>
              </a:spcAft>
              <a:defRPr/>
            </a:pPr>
            <a:r>
              <a:rPr lang="en-US" sz="4300" dirty="0"/>
              <a:t>Components of Current Assets</a:t>
            </a:r>
            <a:endParaRPr sz="4300" dirty="0"/>
          </a:p>
        </p:txBody>
      </p:sp>
      <p:sp>
        <p:nvSpPr>
          <p:cNvPr id="3" name="Content Placeholder 2">
            <a:extLst>
              <a:ext uri="{FF2B5EF4-FFF2-40B4-BE49-F238E27FC236}">
                <a16:creationId xmlns:a16="http://schemas.microsoft.com/office/drawing/2014/main" id="{654F1461-BFFA-4F32-9F9B-872D379F4586}"/>
              </a:ext>
            </a:extLst>
          </p:cNvPr>
          <p:cNvSpPr>
            <a:spLocks noGrp="1"/>
          </p:cNvSpPr>
          <p:nvPr>
            <p:ph idx="1"/>
          </p:nvPr>
        </p:nvSpPr>
        <p:spPr>
          <a:xfrm>
            <a:off x="228600" y="1219200"/>
            <a:ext cx="8686799" cy="4953000"/>
          </a:xfrm>
        </p:spPr>
        <p:txBody>
          <a:bodyPr/>
          <a:lstStyle/>
          <a:p>
            <a:r>
              <a:rPr lang="en-US" sz="2800" dirty="0"/>
              <a:t>Assuming a steady, stable need for current assets throughout the year (and additional demand for current assets that fluctuates on some seasonal cycle), a growing firm’s total demand for assets is depicted below</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9684" y="3048000"/>
            <a:ext cx="5899516" cy="3489263"/>
          </a:xfrm>
          <a:prstGeom prst="rect">
            <a:avLst/>
          </a:prstGeom>
        </p:spPr>
      </p:pic>
      <p:sp>
        <p:nvSpPr>
          <p:cNvPr id="5"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1" y="2971799"/>
            <a:ext cx="5257800" cy="3592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0" name="Title 1"/>
          <p:cNvSpPr>
            <a:spLocks noGrp="1"/>
          </p:cNvSpPr>
          <p:nvPr>
            <p:ph type="title"/>
          </p:nvPr>
        </p:nvSpPr>
        <p:spPr/>
        <p:txBody>
          <a:bodyPr/>
          <a:lstStyle/>
          <a:p>
            <a:r>
              <a:rPr lang="en-US" dirty="0"/>
              <a:t>Flexible Financing – Option #1</a:t>
            </a:r>
          </a:p>
        </p:txBody>
      </p:sp>
      <p:sp>
        <p:nvSpPr>
          <p:cNvPr id="15362" name="Content Placeholder 4"/>
          <p:cNvSpPr>
            <a:spLocks noGrp="1"/>
          </p:cNvSpPr>
          <p:nvPr>
            <p:ph idx="1"/>
          </p:nvPr>
        </p:nvSpPr>
        <p:spPr>
          <a:xfrm>
            <a:off x="185184" y="1368845"/>
            <a:ext cx="8229600" cy="4876800"/>
          </a:xfrm>
        </p:spPr>
        <p:txBody>
          <a:bodyPr/>
          <a:lstStyle/>
          <a:p>
            <a:r>
              <a:rPr lang="en-US" altLang="en-US" dirty="0"/>
              <a:t>Flexible financing policy provides the firm with a surplus of cash and marketable securities most of the time – except during peak asset demand</a:t>
            </a:r>
          </a:p>
        </p:txBody>
      </p:sp>
      <p:sp>
        <p:nvSpPr>
          <p:cNvPr id="5"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dirty="0"/>
              <a:t>Restrictive Financing – Option #2</a:t>
            </a:r>
          </a:p>
        </p:txBody>
      </p:sp>
      <p:sp>
        <p:nvSpPr>
          <p:cNvPr id="16386" name="Content Placeholder 4"/>
          <p:cNvSpPr>
            <a:spLocks noGrp="1"/>
          </p:cNvSpPr>
          <p:nvPr>
            <p:ph idx="1"/>
          </p:nvPr>
        </p:nvSpPr>
        <p:spPr/>
        <p:txBody>
          <a:bodyPr/>
          <a:lstStyle/>
          <a:p>
            <a:r>
              <a:rPr lang="en-US" altLang="en-US" dirty="0"/>
              <a:t>Decision to finance the troughs or valleys of asset demand with long-term debt and equity</a:t>
            </a:r>
          </a:p>
        </p:txBody>
      </p:sp>
      <p:pic>
        <p:nvPicPr>
          <p:cNvPr id="1638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2429915"/>
            <a:ext cx="6400800" cy="4123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1" y="2815676"/>
            <a:ext cx="5562600" cy="3727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8" name="Title 1"/>
          <p:cNvSpPr>
            <a:spLocks noGrp="1"/>
          </p:cNvSpPr>
          <p:nvPr>
            <p:ph type="title"/>
          </p:nvPr>
        </p:nvSpPr>
        <p:spPr/>
        <p:txBody>
          <a:bodyPr/>
          <a:lstStyle/>
          <a:p>
            <a:r>
              <a:rPr lang="en-US" altLang="en-US" dirty="0"/>
              <a:t>Compromise Financing – Option #3</a:t>
            </a:r>
          </a:p>
        </p:txBody>
      </p:sp>
      <p:sp>
        <p:nvSpPr>
          <p:cNvPr id="17410" name="Content Placeholder 4"/>
          <p:cNvSpPr>
            <a:spLocks noGrp="1"/>
          </p:cNvSpPr>
          <p:nvPr>
            <p:ph idx="1"/>
          </p:nvPr>
        </p:nvSpPr>
        <p:spPr>
          <a:xfrm>
            <a:off x="154704" y="1219200"/>
            <a:ext cx="8841368" cy="5021365"/>
          </a:xfrm>
        </p:spPr>
        <p:txBody>
          <a:bodyPr/>
          <a:lstStyle/>
          <a:p>
            <a:r>
              <a:rPr lang="en-US" altLang="en-US" dirty="0"/>
              <a:t>Compromise financing policy reflects the decision to finance the seasonally adjusted average level of asset demand with long-term debt and equity</a:t>
            </a:r>
          </a:p>
        </p:txBody>
      </p:sp>
      <p:sp>
        <p:nvSpPr>
          <p:cNvPr id="5"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dirty="0"/>
              <a:t>Choosing a Financing Policy</a:t>
            </a:r>
          </a:p>
        </p:txBody>
      </p:sp>
      <p:sp>
        <p:nvSpPr>
          <p:cNvPr id="18434" name="Content Placeholder 2"/>
          <p:cNvSpPr>
            <a:spLocks noGrp="1"/>
          </p:cNvSpPr>
          <p:nvPr>
            <p:ph idx="1"/>
          </p:nvPr>
        </p:nvSpPr>
        <p:spPr>
          <a:xfrm>
            <a:off x="443625" y="1524000"/>
            <a:ext cx="8229600" cy="4648200"/>
          </a:xfrm>
        </p:spPr>
        <p:txBody>
          <a:bodyPr/>
          <a:lstStyle/>
          <a:p>
            <a:r>
              <a:rPr lang="en-US" altLang="en-US" dirty="0"/>
              <a:t>In choosing a financing policy, one must consider the following factors to determine which approach will be the best fit</a:t>
            </a:r>
          </a:p>
          <a:p>
            <a:pPr lvl="1"/>
            <a:r>
              <a:rPr lang="en-US" altLang="en-US" dirty="0"/>
              <a:t>Current and future expected interest rate levels</a:t>
            </a:r>
          </a:p>
          <a:p>
            <a:pPr lvl="1"/>
            <a:r>
              <a:rPr lang="en-US" altLang="en-US" dirty="0"/>
              <a:t>Spread between short- and long-term rates</a:t>
            </a:r>
          </a:p>
          <a:p>
            <a:pPr lvl="1"/>
            <a:r>
              <a:rPr lang="en-US" altLang="en-US" dirty="0"/>
              <a:t>Alternative financing availability and costs</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dirty="0"/>
              <a:t>The Short-Term Financial Plan</a:t>
            </a:r>
          </a:p>
        </p:txBody>
      </p:sp>
      <p:sp>
        <p:nvSpPr>
          <p:cNvPr id="18434" name="Content Placeholder 2"/>
          <p:cNvSpPr>
            <a:spLocks noGrp="1"/>
          </p:cNvSpPr>
          <p:nvPr>
            <p:ph idx="1"/>
          </p:nvPr>
        </p:nvSpPr>
        <p:spPr>
          <a:xfrm>
            <a:off x="443625" y="1600200"/>
            <a:ext cx="8229600" cy="4572000"/>
          </a:xfrm>
        </p:spPr>
        <p:txBody>
          <a:bodyPr/>
          <a:lstStyle/>
          <a:p>
            <a:r>
              <a:rPr lang="en-US" altLang="en-US" dirty="0"/>
              <a:t>Firms not using flexible financing will need to seek short-term solutions </a:t>
            </a:r>
          </a:p>
          <a:p>
            <a:pPr lvl="1"/>
            <a:r>
              <a:rPr lang="en-US" altLang="en-US" dirty="0"/>
              <a:t>Unsecured loans</a:t>
            </a:r>
          </a:p>
          <a:p>
            <a:pPr lvl="1"/>
            <a:r>
              <a:rPr lang="en-US" altLang="en-US" dirty="0"/>
              <a:t>Secured loans</a:t>
            </a:r>
          </a:p>
          <a:p>
            <a:pPr lvl="1"/>
            <a:r>
              <a:rPr lang="en-US" altLang="en-US" dirty="0"/>
              <a:t>Other short-term financing alternatives</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33913318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a:t>Unsecured Loans</a:t>
            </a:r>
          </a:p>
        </p:txBody>
      </p:sp>
      <p:sp>
        <p:nvSpPr>
          <p:cNvPr id="19458" name="Content Placeholder 2"/>
          <p:cNvSpPr>
            <a:spLocks noGrp="1"/>
          </p:cNvSpPr>
          <p:nvPr>
            <p:ph idx="1"/>
          </p:nvPr>
        </p:nvSpPr>
        <p:spPr/>
        <p:txBody>
          <a:bodyPr/>
          <a:lstStyle/>
          <a:p>
            <a:r>
              <a:rPr lang="en-US" altLang="en-US" dirty="0"/>
              <a:t>Most common way to cover short-term financing need is a commercial loan from a bank</a:t>
            </a:r>
          </a:p>
          <a:p>
            <a:pPr lvl="1"/>
            <a:r>
              <a:rPr lang="en-US" altLang="en-US" dirty="0"/>
              <a:t>Firm is usually extended a line of credit</a:t>
            </a:r>
          </a:p>
          <a:p>
            <a:pPr lvl="2"/>
            <a:r>
              <a:rPr lang="en-US" altLang="en-US" dirty="0"/>
              <a:t>Fees can be explicit and implicit</a:t>
            </a:r>
          </a:p>
          <a:p>
            <a:pPr lvl="2"/>
            <a:r>
              <a:rPr lang="en-US" altLang="en-US" dirty="0"/>
              <a:t>May require a </a:t>
            </a:r>
            <a:r>
              <a:rPr lang="en-US" altLang="en-US" b="1" dirty="0"/>
              <a:t>compensating balance</a:t>
            </a:r>
            <a:r>
              <a:rPr lang="en-US" altLang="en-US" dirty="0"/>
              <a:t>, which means a percentage of the borrowed money must be kept on deposit in the firm’s bank account</a:t>
            </a:r>
          </a:p>
          <a:p>
            <a:pPr lvl="2"/>
            <a:r>
              <a:rPr lang="en-US" altLang="en-US" dirty="0"/>
              <a:t>Commitment fees may also be charged</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dirty="0"/>
              <a:t>Secured Loans</a:t>
            </a:r>
          </a:p>
        </p:txBody>
      </p:sp>
      <p:sp>
        <p:nvSpPr>
          <p:cNvPr id="20482" name="Content Placeholder 2"/>
          <p:cNvSpPr>
            <a:spLocks noGrp="1"/>
          </p:cNvSpPr>
          <p:nvPr>
            <p:ph idx="1"/>
          </p:nvPr>
        </p:nvSpPr>
        <p:spPr>
          <a:xfrm>
            <a:off x="443625" y="1600200"/>
            <a:ext cx="8229600" cy="4572000"/>
          </a:xfrm>
        </p:spPr>
        <p:txBody>
          <a:bodyPr/>
          <a:lstStyle/>
          <a:p>
            <a:r>
              <a:rPr lang="en-US" altLang="en-US" b="1" dirty="0"/>
              <a:t>Asset-based loans </a:t>
            </a:r>
            <a:r>
              <a:rPr lang="en-US" altLang="en-US" dirty="0"/>
              <a:t>are short-term loans secured by a company’s assets</a:t>
            </a:r>
          </a:p>
          <a:p>
            <a:pPr lvl="1"/>
            <a:r>
              <a:rPr lang="en-US" altLang="en-US" dirty="0"/>
              <a:t>Lenders charge lower interest rates</a:t>
            </a:r>
          </a:p>
          <a:p>
            <a:pPr lvl="1"/>
            <a:r>
              <a:rPr lang="en-US" altLang="en-US" dirty="0"/>
              <a:t>Real estate, accounts receivable, inventory and equipment used as collateral</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dirty="0"/>
              <a:t>Accounts Receivable Options</a:t>
            </a:r>
          </a:p>
        </p:txBody>
      </p:sp>
      <p:sp>
        <p:nvSpPr>
          <p:cNvPr id="21506" name="Content Placeholder 2"/>
          <p:cNvSpPr>
            <a:spLocks noGrp="1"/>
          </p:cNvSpPr>
          <p:nvPr>
            <p:ph idx="1"/>
          </p:nvPr>
        </p:nvSpPr>
        <p:spPr/>
        <p:txBody>
          <a:bodyPr/>
          <a:lstStyle/>
          <a:p>
            <a:r>
              <a:rPr lang="en-US" altLang="en-US" dirty="0"/>
              <a:t>Accounts receivable can either be sold outright to a factor or assigned</a:t>
            </a:r>
          </a:p>
          <a:p>
            <a:pPr lvl="1"/>
            <a:r>
              <a:rPr lang="en-US" altLang="en-US" dirty="0"/>
              <a:t>A </a:t>
            </a:r>
            <a:r>
              <a:rPr lang="en-US" altLang="en-US" b="1" dirty="0"/>
              <a:t>factor</a:t>
            </a:r>
            <a:r>
              <a:rPr lang="en-US" altLang="en-US" dirty="0"/>
              <a:t> is an entity who will buy accounts receivable on a discounted basis before they are due</a:t>
            </a:r>
          </a:p>
          <a:p>
            <a:pPr lvl="1"/>
            <a:r>
              <a:rPr lang="en-US" altLang="en-US" b="1" dirty="0"/>
              <a:t>Assignment</a:t>
            </a:r>
            <a:r>
              <a:rPr lang="en-US" altLang="en-US" dirty="0"/>
              <a:t> is a process whereby the firm borrows money from another entity, providing in return a lien on the accounts receivable as well as the right of </a:t>
            </a:r>
            <a:r>
              <a:rPr lang="en-US" altLang="en-US" b="1" dirty="0"/>
              <a:t>recourse</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Revisiting the Balance Sheet Model </a:t>
            </a:r>
          </a:p>
        </p:txBody>
      </p:sp>
      <p:sp>
        <p:nvSpPr>
          <p:cNvPr id="6146" name="Content Placeholder 2"/>
          <p:cNvSpPr>
            <a:spLocks noGrp="1"/>
          </p:cNvSpPr>
          <p:nvPr>
            <p:ph idx="1"/>
          </p:nvPr>
        </p:nvSpPr>
        <p:spPr>
          <a:xfrm>
            <a:off x="35559" y="1371600"/>
            <a:ext cx="3899775" cy="4876800"/>
          </a:xfrm>
        </p:spPr>
        <p:txBody>
          <a:bodyPr/>
          <a:lstStyle/>
          <a:p>
            <a:r>
              <a:rPr lang="en-US" altLang="en-US" sz="3000" dirty="0"/>
              <a:t>Current assets</a:t>
            </a:r>
          </a:p>
          <a:p>
            <a:pPr lvl="1"/>
            <a:r>
              <a:rPr lang="en-US" altLang="en-US" sz="2600" dirty="0"/>
              <a:t>Most liquid, but less profitable than fixed assets</a:t>
            </a:r>
          </a:p>
          <a:p>
            <a:pPr lvl="1"/>
            <a:r>
              <a:rPr lang="en-US" altLang="en-US" sz="2600" dirty="0"/>
              <a:t>Represent something the firm has to fund, but would rather not</a:t>
            </a:r>
          </a:p>
          <a:p>
            <a:r>
              <a:rPr lang="en-US" altLang="en-US" sz="3000" dirty="0"/>
              <a:t>Current liabilities</a:t>
            </a:r>
          </a:p>
          <a:p>
            <a:pPr lvl="1"/>
            <a:r>
              <a:rPr lang="en-US" altLang="en-US" sz="2600" dirty="0"/>
              <a:t>Act as sources of capital</a:t>
            </a:r>
          </a:p>
        </p:txBody>
      </p:sp>
      <p:pic>
        <p:nvPicPr>
          <p:cNvPr id="2" name="Picture 1">
            <a:extLst>
              <a:ext uri="{FF2B5EF4-FFF2-40B4-BE49-F238E27FC236}">
                <a16:creationId xmlns:a16="http://schemas.microsoft.com/office/drawing/2014/main" id="{D6FE85BC-BA1C-42A5-88A2-041B2DBD73F7}"/>
              </a:ext>
            </a:extLst>
          </p:cNvPr>
          <p:cNvPicPr>
            <a:picLocks noChangeAspect="1"/>
          </p:cNvPicPr>
          <p:nvPr/>
        </p:nvPicPr>
        <p:blipFill>
          <a:blip r:embed="rId2"/>
          <a:stretch>
            <a:fillRect/>
          </a:stretch>
        </p:blipFill>
        <p:spPr>
          <a:xfrm>
            <a:off x="3785176" y="1735612"/>
            <a:ext cx="5323265" cy="3598388"/>
          </a:xfrm>
          <a:prstGeom prst="rect">
            <a:avLst/>
          </a:prstGeom>
        </p:spPr>
      </p:pic>
      <p:sp>
        <p:nvSpPr>
          <p:cNvPr id="5"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dirty="0"/>
              <a:t>Other Sources</a:t>
            </a:r>
          </a:p>
        </p:txBody>
      </p:sp>
      <p:sp>
        <p:nvSpPr>
          <p:cNvPr id="22530" name="Content Placeholder 2"/>
          <p:cNvSpPr>
            <a:spLocks noGrp="1"/>
          </p:cNvSpPr>
          <p:nvPr>
            <p:ph idx="1"/>
          </p:nvPr>
        </p:nvSpPr>
        <p:spPr/>
        <p:txBody>
          <a:bodyPr/>
          <a:lstStyle/>
          <a:p>
            <a:r>
              <a:rPr lang="en-US" altLang="en-US" b="1" dirty="0"/>
              <a:t>Commercial paper </a:t>
            </a:r>
            <a:r>
              <a:rPr lang="en-US" altLang="en-US" dirty="0"/>
              <a:t>is an unsecured short-term promissory note issued by a public firm to raise short-term cash</a:t>
            </a:r>
          </a:p>
          <a:p>
            <a:pPr lvl="1"/>
            <a:r>
              <a:rPr lang="en-US" altLang="en-US" dirty="0"/>
              <a:t>Often used to finance working capital requirements</a:t>
            </a:r>
          </a:p>
          <a:p>
            <a:r>
              <a:rPr lang="en-US" altLang="en-US" b="1" dirty="0"/>
              <a:t>Banker’s acceptance (BA) </a:t>
            </a:r>
            <a:r>
              <a:rPr lang="en-US" altLang="en-US" dirty="0"/>
              <a:t>is a short-term promissory note issued by a corporation, bearing the unconditional guarantee (acceptance) of a major bank</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dirty="0"/>
              <a:t>Cash Management</a:t>
            </a:r>
          </a:p>
        </p:txBody>
      </p:sp>
      <p:sp>
        <p:nvSpPr>
          <p:cNvPr id="23554" name="Content Placeholder 2"/>
          <p:cNvSpPr>
            <a:spLocks noGrp="1"/>
          </p:cNvSpPr>
          <p:nvPr>
            <p:ph idx="1"/>
          </p:nvPr>
        </p:nvSpPr>
        <p:spPr>
          <a:xfrm>
            <a:off x="443625" y="1524000"/>
            <a:ext cx="8229600" cy="4648200"/>
          </a:xfrm>
        </p:spPr>
        <p:txBody>
          <a:bodyPr/>
          <a:lstStyle/>
          <a:p>
            <a:r>
              <a:rPr lang="en-US" altLang="en-US" dirty="0"/>
              <a:t>Confusion between a </a:t>
            </a:r>
            <a:r>
              <a:rPr lang="en-US" altLang="en-US" i="1" dirty="0"/>
              <a:t>cash flow </a:t>
            </a:r>
            <a:r>
              <a:rPr lang="en-US" altLang="en-US" dirty="0"/>
              <a:t>and a </a:t>
            </a:r>
            <a:r>
              <a:rPr lang="en-US" altLang="en-US" i="1" dirty="0"/>
              <a:t>cash account</a:t>
            </a:r>
          </a:p>
          <a:p>
            <a:pPr lvl="1"/>
            <a:r>
              <a:rPr lang="en-US" altLang="en-US" dirty="0"/>
              <a:t>Cash flows are a good thing</a:t>
            </a:r>
          </a:p>
          <a:p>
            <a:pPr lvl="1"/>
            <a:r>
              <a:rPr lang="en-US" altLang="en-US" dirty="0"/>
              <a:t>Cash account is a current asset account with high liquidity and low profitability</a:t>
            </a:r>
          </a:p>
          <a:p>
            <a:pPr lvl="2"/>
            <a:r>
              <a:rPr lang="en-US" altLang="en-US" dirty="0"/>
              <a:t>Relatively speaking, it’s a </a:t>
            </a:r>
            <a:r>
              <a:rPr lang="en-US" altLang="en-US" i="1" dirty="0"/>
              <a:t>bad</a:t>
            </a:r>
            <a:r>
              <a:rPr lang="en-US" altLang="en-US" dirty="0"/>
              <a:t> thing from a cash flow perspective</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a:t>Reasons for Holding Cash</a:t>
            </a:r>
          </a:p>
        </p:txBody>
      </p:sp>
      <p:sp>
        <p:nvSpPr>
          <p:cNvPr id="24578" name="Content Placeholder 2"/>
          <p:cNvSpPr>
            <a:spLocks noGrp="1"/>
          </p:cNvSpPr>
          <p:nvPr>
            <p:ph idx="1"/>
          </p:nvPr>
        </p:nvSpPr>
        <p:spPr/>
        <p:txBody>
          <a:bodyPr/>
          <a:lstStyle/>
          <a:p>
            <a:r>
              <a:rPr lang="en-US" altLang="en-US" b="1" dirty="0"/>
              <a:t>Transaction facilitation </a:t>
            </a:r>
            <a:r>
              <a:rPr lang="en-US" altLang="en-US" dirty="0"/>
              <a:t>is the use of cash to pay employees’ wages, taxes, suppliers’ bills, interest on debts, and dividends on stock</a:t>
            </a:r>
          </a:p>
          <a:p>
            <a:r>
              <a:rPr lang="en-US" altLang="en-US" dirty="0"/>
              <a:t>Compensating balances</a:t>
            </a:r>
          </a:p>
          <a:p>
            <a:pPr lvl="1"/>
            <a:r>
              <a:rPr lang="en-US" altLang="en-US" dirty="0"/>
              <a:t>Represent opportunity costs to the firm</a:t>
            </a:r>
          </a:p>
          <a:p>
            <a:r>
              <a:rPr lang="en-US" altLang="en-US" dirty="0"/>
              <a:t>Investment opportunities</a:t>
            </a:r>
          </a:p>
          <a:p>
            <a:pPr lvl="1"/>
            <a:r>
              <a:rPr lang="en-US" altLang="en-US" dirty="0"/>
              <a:t>Having excess cash on hand may allow the firm to take advantage of investment opportunities</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dirty="0"/>
              <a:t>Baumol Model</a:t>
            </a:r>
          </a:p>
        </p:txBody>
      </p:sp>
      <p:sp>
        <p:nvSpPr>
          <p:cNvPr id="25602" name="Content Placeholder 2"/>
          <p:cNvSpPr>
            <a:spLocks noGrp="1"/>
          </p:cNvSpPr>
          <p:nvPr>
            <p:ph idx="1"/>
          </p:nvPr>
        </p:nvSpPr>
        <p:spPr/>
        <p:txBody>
          <a:bodyPr/>
          <a:lstStyle/>
          <a:p>
            <a:r>
              <a:rPr lang="en-US" altLang="en-US" dirty="0"/>
              <a:t>Designed to minimize the sum of opportunity costs associated with holding cash and trading costs associated with converting other assets to cash</a:t>
            </a:r>
          </a:p>
          <a:p>
            <a:endParaRPr lang="en-US" altLang="en-US" dirty="0"/>
          </a:p>
          <a:p>
            <a:r>
              <a:rPr lang="en-US" altLang="en-US" dirty="0"/>
              <a:t>Assumptions</a:t>
            </a:r>
          </a:p>
          <a:p>
            <a:pPr lvl="1"/>
            <a:r>
              <a:rPr lang="en-US" altLang="en-US" dirty="0"/>
              <a:t>Constant disbursement rate for cash</a:t>
            </a:r>
          </a:p>
          <a:p>
            <a:pPr lvl="1"/>
            <a:r>
              <a:rPr lang="en-US" altLang="en-US" dirty="0"/>
              <a:t>No cash will come in during period in question</a:t>
            </a:r>
          </a:p>
          <a:p>
            <a:pPr lvl="1"/>
            <a:r>
              <a:rPr lang="en-US" altLang="en-US" dirty="0"/>
              <a:t>No </a:t>
            </a:r>
            <a:r>
              <a:rPr lang="en-US" altLang="en-US" b="1" dirty="0"/>
              <a:t>safety stock </a:t>
            </a:r>
            <a:r>
              <a:rPr lang="en-US" altLang="en-US" dirty="0"/>
              <a:t>of extra cash </a:t>
            </a:r>
          </a:p>
        </p:txBody>
      </p:sp>
      <p:pic>
        <p:nvPicPr>
          <p:cNvPr id="2" name="Picture 1">
            <a:extLst>
              <a:ext uri="{FF2B5EF4-FFF2-40B4-BE49-F238E27FC236}">
                <a16:creationId xmlns:a16="http://schemas.microsoft.com/office/drawing/2014/main" id="{01487360-215E-4122-A4B6-76ED018CF499}"/>
              </a:ext>
            </a:extLst>
          </p:cNvPr>
          <p:cNvPicPr>
            <a:picLocks noChangeAspect="1"/>
          </p:cNvPicPr>
          <p:nvPr/>
        </p:nvPicPr>
        <p:blipFill>
          <a:blip r:embed="rId3"/>
          <a:stretch>
            <a:fillRect/>
          </a:stretch>
        </p:blipFill>
        <p:spPr>
          <a:xfrm>
            <a:off x="4114800" y="3405925"/>
            <a:ext cx="3554548" cy="802640"/>
          </a:xfrm>
          <a:prstGeom prst="rect">
            <a:avLst/>
          </a:prstGeom>
        </p:spPr>
      </p:pic>
      <p:sp>
        <p:nvSpPr>
          <p:cNvPr id="5"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a:t>The Miller-Orr Model</a:t>
            </a:r>
          </a:p>
        </p:txBody>
      </p:sp>
      <p:sp>
        <p:nvSpPr>
          <p:cNvPr id="26626" name="Content Placeholder 2"/>
          <p:cNvSpPr>
            <a:spLocks noGrp="1"/>
          </p:cNvSpPr>
          <p:nvPr>
            <p:ph idx="1"/>
          </p:nvPr>
        </p:nvSpPr>
        <p:spPr/>
        <p:txBody>
          <a:bodyPr/>
          <a:lstStyle/>
          <a:p>
            <a:r>
              <a:rPr lang="en-US" altLang="en-US" dirty="0"/>
              <a:t>Assumes daily net cash flows are random but normally distributed</a:t>
            </a:r>
          </a:p>
          <a:p>
            <a:r>
              <a:rPr lang="en-US" altLang="en-US" dirty="0"/>
              <a:t>Allows for cash inflows and outflows</a:t>
            </a:r>
          </a:p>
        </p:txBody>
      </p:sp>
      <p:pic>
        <p:nvPicPr>
          <p:cNvPr id="624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9055" y="3429000"/>
            <a:ext cx="4147457" cy="160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3"/>
          <p:cNvSpPr>
            <a:spLocks noGrp="1"/>
          </p:cNvSpPr>
          <p:nvPr>
            <p:ph type="title"/>
          </p:nvPr>
        </p:nvSpPr>
        <p:spPr/>
        <p:txBody>
          <a:bodyPr/>
          <a:lstStyle/>
          <a:p>
            <a:r>
              <a:rPr lang="en-US" dirty="0"/>
              <a:t>Influences on Target Cash Balance</a:t>
            </a:r>
          </a:p>
        </p:txBody>
      </p:sp>
      <p:sp>
        <p:nvSpPr>
          <p:cNvPr id="27650" name="Content Placeholder 2"/>
          <p:cNvSpPr>
            <a:spLocks noGrp="1"/>
          </p:cNvSpPr>
          <p:nvPr>
            <p:ph idx="1"/>
          </p:nvPr>
        </p:nvSpPr>
        <p:spPr>
          <a:xfrm>
            <a:off x="443625" y="1600200"/>
            <a:ext cx="8229600" cy="4572000"/>
          </a:xfrm>
        </p:spPr>
        <p:txBody>
          <a:bodyPr/>
          <a:lstStyle/>
          <a:p>
            <a:r>
              <a:rPr lang="en-US" altLang="en-US" dirty="0"/>
              <a:t>Short-term borrowing for unexpected cash demands</a:t>
            </a:r>
          </a:p>
          <a:p>
            <a:r>
              <a:rPr lang="en-US" altLang="en-US" dirty="0"/>
              <a:t>Declining trading costs</a:t>
            </a:r>
          </a:p>
          <a:p>
            <a:r>
              <a:rPr lang="en-US" altLang="en-US" dirty="0"/>
              <a:t>Firm requirement to maintain compensating balances</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dirty="0"/>
              <a:t>Accelerating Collections</a:t>
            </a:r>
          </a:p>
        </p:txBody>
      </p:sp>
      <p:sp>
        <p:nvSpPr>
          <p:cNvPr id="28674" name="Content Placeholder 2"/>
          <p:cNvSpPr>
            <a:spLocks noGrp="1"/>
          </p:cNvSpPr>
          <p:nvPr>
            <p:ph idx="1"/>
          </p:nvPr>
        </p:nvSpPr>
        <p:spPr/>
        <p:txBody>
          <a:bodyPr/>
          <a:lstStyle/>
          <a:p>
            <a:r>
              <a:rPr lang="en-US" altLang="en-US" dirty="0"/>
              <a:t>Period of time between when a check is written and when it clears and the funds are available for use is referred to as </a:t>
            </a:r>
            <a:r>
              <a:rPr lang="en-US" altLang="en-US" b="1" dirty="0"/>
              <a:t>float</a:t>
            </a:r>
          </a:p>
          <a:p>
            <a:r>
              <a:rPr lang="en-US" altLang="en-US" dirty="0"/>
              <a:t>Three types of collection float</a:t>
            </a:r>
          </a:p>
          <a:p>
            <a:pPr lvl="1"/>
            <a:r>
              <a:rPr lang="en-US" altLang="en-US" dirty="0"/>
              <a:t>Mail float</a:t>
            </a:r>
          </a:p>
          <a:p>
            <a:pPr lvl="1"/>
            <a:r>
              <a:rPr lang="en-US" altLang="en-US" dirty="0"/>
              <a:t>In-house processing float</a:t>
            </a:r>
          </a:p>
          <a:p>
            <a:pPr lvl="1"/>
            <a:r>
              <a:rPr lang="en-US" altLang="en-US" dirty="0"/>
              <a:t>Availability float</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pic>
        <p:nvPicPr>
          <p:cNvPr id="2" name="Picture 1">
            <a:extLst>
              <a:ext uri="{FF2B5EF4-FFF2-40B4-BE49-F238E27FC236}">
                <a16:creationId xmlns:a16="http://schemas.microsoft.com/office/drawing/2014/main" id="{7E0D7401-7250-4F9A-BC2A-43C19B55B6B2}"/>
              </a:ext>
            </a:extLst>
          </p:cNvPr>
          <p:cNvPicPr>
            <a:picLocks noChangeAspect="1"/>
          </p:cNvPicPr>
          <p:nvPr/>
        </p:nvPicPr>
        <p:blipFill>
          <a:blip r:embed="rId2"/>
          <a:stretch>
            <a:fillRect/>
          </a:stretch>
        </p:blipFill>
        <p:spPr>
          <a:xfrm>
            <a:off x="38100" y="5330335"/>
            <a:ext cx="9105900" cy="107632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dirty="0"/>
              <a:t>Collection Float Reduction</a:t>
            </a:r>
          </a:p>
        </p:txBody>
      </p:sp>
      <p:sp>
        <p:nvSpPr>
          <p:cNvPr id="29698" name="Content Placeholder 2"/>
          <p:cNvSpPr>
            <a:spLocks noGrp="1"/>
          </p:cNvSpPr>
          <p:nvPr>
            <p:ph idx="1"/>
          </p:nvPr>
        </p:nvSpPr>
        <p:spPr/>
        <p:txBody>
          <a:bodyPr/>
          <a:lstStyle/>
          <a:p>
            <a:r>
              <a:rPr lang="en-US" altLang="en-US" sz="2800" u="sng" dirty="0"/>
              <a:t>Lockbox system</a:t>
            </a:r>
            <a:r>
              <a:rPr lang="en-US" altLang="en-US" sz="2800" dirty="0"/>
              <a:t> is a collection of geographically dispersed post office boxes, each maintained for the firm by a bank local to the respective box</a:t>
            </a:r>
          </a:p>
          <a:p>
            <a:r>
              <a:rPr lang="en-US" altLang="en-US" sz="2800" u="sng" dirty="0"/>
              <a:t>Concentration banking</a:t>
            </a:r>
            <a:r>
              <a:rPr lang="en-US" altLang="en-US" sz="2800" dirty="0"/>
              <a:t> has funds sent to several geographically situated regional banks and then transferred to a main concentration account in another bank</a:t>
            </a:r>
          </a:p>
          <a:p>
            <a:r>
              <a:rPr lang="en-US" altLang="en-US" sz="2800" u="sng" dirty="0"/>
              <a:t>Wire transfers</a:t>
            </a:r>
            <a:r>
              <a:rPr lang="en-US" altLang="en-US" sz="2800" dirty="0"/>
              <a:t> are the fastest way of transmitting money from a local bank into the concentration bank</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3"/>
          <p:cNvSpPr>
            <a:spLocks noGrp="1"/>
          </p:cNvSpPr>
          <p:nvPr>
            <p:ph type="title"/>
          </p:nvPr>
        </p:nvSpPr>
        <p:spPr/>
        <p:txBody>
          <a:bodyPr/>
          <a:lstStyle/>
          <a:p>
            <a:r>
              <a:rPr lang="en-US" dirty="0"/>
              <a:t>Delaying Disbursements</a:t>
            </a:r>
          </a:p>
        </p:txBody>
      </p:sp>
      <p:sp>
        <p:nvSpPr>
          <p:cNvPr id="30722" name="Content Placeholder 2"/>
          <p:cNvSpPr>
            <a:spLocks noGrp="1"/>
          </p:cNvSpPr>
          <p:nvPr>
            <p:ph idx="1"/>
          </p:nvPr>
        </p:nvSpPr>
        <p:spPr>
          <a:xfrm>
            <a:off x="228600" y="1143000"/>
            <a:ext cx="8767471" cy="5029200"/>
          </a:xfrm>
        </p:spPr>
        <p:txBody>
          <a:bodyPr/>
          <a:lstStyle/>
          <a:p>
            <a:r>
              <a:rPr lang="en-US" altLang="en-US" dirty="0"/>
              <a:t>Disbursement float is the delay between the firm sending out a payment and the money being taken out of the firm’s bank account</a:t>
            </a:r>
          </a:p>
          <a:p>
            <a:pPr marL="0" indent="0">
              <a:buNone/>
            </a:pPr>
            <a:endParaRPr lang="en-US" altLang="en-US" sz="2000" dirty="0"/>
          </a:p>
          <a:p>
            <a:r>
              <a:rPr lang="en-US" altLang="en-US" dirty="0"/>
              <a:t>Legally increasing disbursement float</a:t>
            </a:r>
          </a:p>
          <a:p>
            <a:pPr lvl="1"/>
            <a:r>
              <a:rPr lang="en-US" altLang="en-US" b="1" dirty="0"/>
              <a:t>Zero-balance account </a:t>
            </a:r>
            <a:r>
              <a:rPr lang="en-US" altLang="en-US" dirty="0"/>
              <a:t>– bank automatically transfer money from interest bearing account to make payments</a:t>
            </a:r>
          </a:p>
          <a:p>
            <a:pPr lvl="1"/>
            <a:r>
              <a:rPr lang="en-US" altLang="en-US" b="1" dirty="0"/>
              <a:t>Drafts </a:t>
            </a:r>
            <a:r>
              <a:rPr lang="en-US" altLang="en-US" dirty="0"/>
              <a:t>– resembles a check but the bank must present the draft before payment. </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p:cNvSpPr>
            <a:spLocks noGrp="1"/>
          </p:cNvSpPr>
          <p:nvPr>
            <p:ph type="title"/>
          </p:nvPr>
        </p:nvSpPr>
        <p:spPr/>
        <p:txBody>
          <a:bodyPr/>
          <a:lstStyle/>
          <a:p>
            <a:r>
              <a:rPr lang="en-US" dirty="0"/>
              <a:t>Ethical and Legal Questions</a:t>
            </a:r>
          </a:p>
        </p:txBody>
      </p:sp>
      <p:sp>
        <p:nvSpPr>
          <p:cNvPr id="31746" name="Content Placeholder 2"/>
          <p:cNvSpPr>
            <a:spLocks noGrp="1"/>
          </p:cNvSpPr>
          <p:nvPr>
            <p:ph idx="1"/>
          </p:nvPr>
        </p:nvSpPr>
        <p:spPr/>
        <p:txBody>
          <a:bodyPr/>
          <a:lstStyle/>
          <a:p>
            <a:r>
              <a:rPr lang="en-US" altLang="en-US" dirty="0"/>
              <a:t>Illegal practices</a:t>
            </a:r>
          </a:p>
          <a:p>
            <a:pPr lvl="1"/>
            <a:r>
              <a:rPr lang="en-US" altLang="en-US" dirty="0"/>
              <a:t>Using collected cash before receiving it</a:t>
            </a:r>
          </a:p>
          <a:p>
            <a:pPr lvl="1"/>
            <a:r>
              <a:rPr lang="en-US" altLang="en-US" dirty="0"/>
              <a:t>Continuing to use disbursed cash after check has been sent</a:t>
            </a:r>
          </a:p>
          <a:p>
            <a:pPr lvl="1"/>
            <a:r>
              <a:rPr lang="en-US" altLang="en-US" i="1" dirty="0"/>
              <a:t>Check kiting </a:t>
            </a:r>
            <a:r>
              <a:rPr lang="en-US" altLang="en-US" dirty="0"/>
              <a:t>involves drawing money against account with insufficient funds to cover check</a:t>
            </a:r>
          </a:p>
          <a:p>
            <a:r>
              <a:rPr lang="en-US" altLang="en-US" dirty="0"/>
              <a:t>Check Clearing for 21</a:t>
            </a:r>
            <a:r>
              <a:rPr lang="en-US" altLang="en-US" baseline="30000" dirty="0"/>
              <a:t>st</a:t>
            </a:r>
            <a:r>
              <a:rPr lang="en-US" altLang="en-US" dirty="0"/>
              <a:t> Century Act</a:t>
            </a:r>
          </a:p>
          <a:p>
            <a:pPr lvl="1"/>
            <a:r>
              <a:rPr lang="en-US" altLang="en-US" dirty="0"/>
              <a:t>Allows for transmitting electronic images of checks rather than physical paper checks</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normAutofit/>
          </a:bodyPr>
          <a:lstStyle/>
          <a:p>
            <a:r>
              <a:rPr lang="en-US" sz="3600" dirty="0"/>
              <a:t>Revisiting the Balance Sheet Model (Continued)</a:t>
            </a:r>
          </a:p>
        </p:txBody>
      </p:sp>
      <p:sp>
        <p:nvSpPr>
          <p:cNvPr id="7170" name="Content Placeholder 2"/>
          <p:cNvSpPr>
            <a:spLocks noGrp="1"/>
          </p:cNvSpPr>
          <p:nvPr>
            <p:ph idx="1"/>
          </p:nvPr>
        </p:nvSpPr>
        <p:spPr>
          <a:xfrm>
            <a:off x="443625" y="1600200"/>
            <a:ext cx="8229600" cy="4572000"/>
          </a:xfrm>
        </p:spPr>
        <p:txBody>
          <a:bodyPr/>
          <a:lstStyle/>
          <a:p>
            <a:r>
              <a:rPr lang="en-US" altLang="en-US" dirty="0"/>
              <a:t>Net working capital is viewed by managers as, “the net amount of current assets that the firm has to fund, above and beyond those that someone else funds for us.”</a:t>
            </a:r>
          </a:p>
          <a:p>
            <a:pPr lvl="1"/>
            <a:r>
              <a:rPr lang="en-US" altLang="en-US" dirty="0"/>
              <a:t>Reflects the need for the firm to generate funds to stay in business and maximize profit</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dirty="0"/>
              <a:t>Investing Idle Cash</a:t>
            </a:r>
          </a:p>
        </p:txBody>
      </p:sp>
      <p:sp>
        <p:nvSpPr>
          <p:cNvPr id="32770" name="Content Placeholder 2"/>
          <p:cNvSpPr>
            <a:spLocks noGrp="1"/>
          </p:cNvSpPr>
          <p:nvPr>
            <p:ph idx="1"/>
          </p:nvPr>
        </p:nvSpPr>
        <p:spPr/>
        <p:txBody>
          <a:bodyPr/>
          <a:lstStyle/>
          <a:p>
            <a:r>
              <a:rPr lang="en-US" altLang="en-US" dirty="0"/>
              <a:t>Firms move cash into and out of marketable securities in order to partially offset the opportunity costs of having capital tied up in current assets</a:t>
            </a:r>
          </a:p>
          <a:p>
            <a:pPr lvl="1"/>
            <a:r>
              <a:rPr lang="en-US" altLang="en-US" dirty="0"/>
              <a:t>Large firms typically manage their marketable securities themselves</a:t>
            </a:r>
          </a:p>
          <a:p>
            <a:pPr lvl="1"/>
            <a:r>
              <a:rPr lang="en-US" altLang="en-US" dirty="0"/>
              <a:t>Smaller firms may invest through an independently managed money-market fund or a sweep account</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3"/>
          <p:cNvSpPr>
            <a:spLocks noGrp="1"/>
          </p:cNvSpPr>
          <p:nvPr>
            <p:ph type="title"/>
          </p:nvPr>
        </p:nvSpPr>
        <p:spPr/>
        <p:txBody>
          <a:bodyPr/>
          <a:lstStyle/>
          <a:p>
            <a:r>
              <a:rPr lang="en-US" dirty="0"/>
              <a:t>Why Firms Have Surplus Cash</a:t>
            </a:r>
          </a:p>
        </p:txBody>
      </p:sp>
      <p:sp>
        <p:nvSpPr>
          <p:cNvPr id="33794" name="Content Placeholder 2"/>
          <p:cNvSpPr>
            <a:spLocks noGrp="1"/>
          </p:cNvSpPr>
          <p:nvPr>
            <p:ph idx="1"/>
          </p:nvPr>
        </p:nvSpPr>
        <p:spPr>
          <a:xfrm>
            <a:off x="443625" y="1524000"/>
            <a:ext cx="8229600" cy="4648200"/>
          </a:xfrm>
        </p:spPr>
        <p:txBody>
          <a:bodyPr/>
          <a:lstStyle/>
          <a:p>
            <a:r>
              <a:rPr lang="en-US" altLang="en-US" dirty="0"/>
              <a:t>Seasonal fluctuations in cash flow patterns</a:t>
            </a:r>
          </a:p>
          <a:p>
            <a:pPr lvl="1"/>
            <a:r>
              <a:rPr lang="en-US" altLang="en-US" dirty="0"/>
              <a:t>Cyclical sales or cyclical purchased of raw materials</a:t>
            </a:r>
          </a:p>
          <a:p>
            <a:r>
              <a:rPr lang="en-US" altLang="en-US" dirty="0"/>
              <a:t>Preparation for a planned expenditure</a:t>
            </a:r>
          </a:p>
          <a:p>
            <a:pPr lvl="1"/>
            <a:r>
              <a:rPr lang="en-US" altLang="en-US" dirty="0"/>
              <a:t>E.g., firm has been “saving up” for expenditure</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dirty="0"/>
              <a:t>What to Do with Surplus Cash</a:t>
            </a:r>
          </a:p>
        </p:txBody>
      </p:sp>
      <p:sp>
        <p:nvSpPr>
          <p:cNvPr id="34818" name="Content Placeholder 2"/>
          <p:cNvSpPr>
            <a:spLocks noGrp="1"/>
          </p:cNvSpPr>
          <p:nvPr>
            <p:ph idx="1"/>
          </p:nvPr>
        </p:nvSpPr>
        <p:spPr/>
        <p:txBody>
          <a:bodyPr/>
          <a:lstStyle/>
          <a:p>
            <a:r>
              <a:rPr lang="en-US" altLang="en-US" dirty="0"/>
              <a:t>Firms usually put surplus cash into money-market securities</a:t>
            </a:r>
          </a:p>
          <a:p>
            <a:pPr lvl="1"/>
            <a:r>
              <a:rPr lang="en-US" altLang="en-US" dirty="0"/>
              <a:t>Treasury bills</a:t>
            </a:r>
          </a:p>
          <a:p>
            <a:pPr lvl="1"/>
            <a:r>
              <a:rPr lang="en-US" altLang="en-US" dirty="0"/>
              <a:t>Federal funds and repurchase agreements</a:t>
            </a:r>
          </a:p>
          <a:p>
            <a:pPr lvl="1"/>
            <a:r>
              <a:rPr lang="en-US" altLang="en-US" dirty="0"/>
              <a:t>Commercial paper</a:t>
            </a:r>
          </a:p>
          <a:p>
            <a:pPr lvl="1"/>
            <a:r>
              <a:rPr lang="en-US" altLang="en-US" dirty="0"/>
              <a:t>Negotiable CDs</a:t>
            </a:r>
          </a:p>
          <a:p>
            <a:pPr lvl="1"/>
            <a:r>
              <a:rPr lang="en-US" altLang="en-US" dirty="0"/>
              <a:t>Banker’s acceptances</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a:t>Credit Management</a:t>
            </a:r>
          </a:p>
        </p:txBody>
      </p:sp>
      <p:sp>
        <p:nvSpPr>
          <p:cNvPr id="35842" name="Content Placeholder 2"/>
          <p:cNvSpPr>
            <a:spLocks noGrp="1"/>
          </p:cNvSpPr>
          <p:nvPr>
            <p:ph idx="1"/>
          </p:nvPr>
        </p:nvSpPr>
        <p:spPr>
          <a:xfrm>
            <a:off x="443625" y="1295400"/>
            <a:ext cx="8229600" cy="4876800"/>
          </a:xfrm>
        </p:spPr>
        <p:txBody>
          <a:bodyPr/>
          <a:lstStyle/>
          <a:p>
            <a:r>
              <a:rPr lang="en-US" altLang="en-US" sz="2800" dirty="0"/>
              <a:t>Getting paid by customers</a:t>
            </a:r>
          </a:p>
          <a:p>
            <a:pPr lvl="1"/>
            <a:r>
              <a:rPr lang="en-US" altLang="en-US" sz="2400" dirty="0"/>
              <a:t>Retail consumers pay before taking possession of the sale items</a:t>
            </a:r>
          </a:p>
          <a:p>
            <a:pPr lvl="1"/>
            <a:r>
              <a:rPr lang="en-US" altLang="en-US" sz="2400" dirty="0"/>
              <a:t>Business consumers take possession of the items and pay for it later. How do you get them to pay?</a:t>
            </a:r>
          </a:p>
          <a:p>
            <a:r>
              <a:rPr lang="en-US" altLang="en-US" sz="2800" dirty="0"/>
              <a:t>Optimal credit policy will trade off the opportunity costs of lost sales against the carrying costs associated with funding the accounts receivable plus the expected costs of default on the accounts receivable</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3"/>
          <p:cNvSpPr>
            <a:spLocks noGrp="1"/>
          </p:cNvSpPr>
          <p:nvPr>
            <p:ph type="title"/>
          </p:nvPr>
        </p:nvSpPr>
        <p:spPr/>
        <p:txBody>
          <a:bodyPr/>
          <a:lstStyle/>
          <a:p>
            <a:r>
              <a:rPr lang="en-US" dirty="0"/>
              <a:t>Credit Policy: Terms of the Sale</a:t>
            </a:r>
          </a:p>
        </p:txBody>
      </p:sp>
      <p:sp>
        <p:nvSpPr>
          <p:cNvPr id="36866" name="Content Placeholder 2"/>
          <p:cNvSpPr>
            <a:spLocks noGrp="1"/>
          </p:cNvSpPr>
          <p:nvPr>
            <p:ph idx="1"/>
          </p:nvPr>
        </p:nvSpPr>
        <p:spPr>
          <a:xfrm>
            <a:off x="443625" y="1524000"/>
            <a:ext cx="8229600" cy="4648200"/>
          </a:xfrm>
        </p:spPr>
        <p:txBody>
          <a:bodyPr/>
          <a:lstStyle/>
          <a:p>
            <a:r>
              <a:rPr lang="en-US" altLang="en-US" b="1" dirty="0"/>
              <a:t>Credit terms </a:t>
            </a:r>
            <a:r>
              <a:rPr lang="en-US" altLang="en-US" dirty="0"/>
              <a:t>include</a:t>
            </a:r>
          </a:p>
          <a:p>
            <a:pPr lvl="1"/>
            <a:r>
              <a:rPr lang="en-US" altLang="en-US" dirty="0"/>
              <a:t>Credit period</a:t>
            </a:r>
          </a:p>
          <a:p>
            <a:pPr lvl="1"/>
            <a:r>
              <a:rPr lang="en-US" altLang="en-US" dirty="0"/>
              <a:t>Cash discount</a:t>
            </a:r>
          </a:p>
          <a:p>
            <a:pPr lvl="1"/>
            <a:r>
              <a:rPr lang="en-US" altLang="en-US" dirty="0"/>
              <a:t>Description of the type of credit instrument</a:t>
            </a:r>
          </a:p>
          <a:p>
            <a:pPr lvl="1"/>
            <a:endParaRPr lang="en-US" altLang="en-US" dirty="0"/>
          </a:p>
          <a:p>
            <a:pPr marL="274637" lvl="1" indent="0">
              <a:buNone/>
            </a:pPr>
            <a:r>
              <a:rPr lang="en-US" altLang="en-US" dirty="0"/>
              <a:t>2/10, net 30</a:t>
            </a:r>
          </a:p>
          <a:p>
            <a:pPr lvl="1"/>
            <a:r>
              <a:rPr lang="en-US" altLang="en-US" dirty="0"/>
              <a:t>Take a 2% discount if paid in 10 days, else pay full amount within 30 days. </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3"/>
          <p:cNvSpPr>
            <a:spLocks noGrp="1"/>
          </p:cNvSpPr>
          <p:nvPr>
            <p:ph type="title"/>
          </p:nvPr>
        </p:nvSpPr>
        <p:spPr/>
        <p:txBody>
          <a:bodyPr/>
          <a:lstStyle/>
          <a:p>
            <a:r>
              <a:rPr lang="en-US" altLang="en-US" dirty="0"/>
              <a:t>Credit Analysis</a:t>
            </a:r>
          </a:p>
        </p:txBody>
      </p:sp>
      <p:sp>
        <p:nvSpPr>
          <p:cNvPr id="37890" name="Content Placeholder 2"/>
          <p:cNvSpPr>
            <a:spLocks noGrp="1"/>
          </p:cNvSpPr>
          <p:nvPr>
            <p:ph idx="1"/>
          </p:nvPr>
        </p:nvSpPr>
        <p:spPr/>
        <p:txBody>
          <a:bodyPr/>
          <a:lstStyle/>
          <a:p>
            <a:r>
              <a:rPr lang="en-US" altLang="en-US" dirty="0"/>
              <a:t>Credit analysis involves determining the borrower’s ability (and willingness) to repay</a:t>
            </a:r>
          </a:p>
          <a:p>
            <a:r>
              <a:rPr lang="en-US" altLang="en-US" dirty="0"/>
              <a:t>5 C’s of credit:</a:t>
            </a:r>
          </a:p>
          <a:p>
            <a:pPr lvl="1"/>
            <a:r>
              <a:rPr lang="en-US" altLang="en-US" dirty="0"/>
              <a:t>Capacity</a:t>
            </a:r>
          </a:p>
          <a:p>
            <a:pPr lvl="1"/>
            <a:r>
              <a:rPr lang="en-US" altLang="en-US" dirty="0"/>
              <a:t>Character</a:t>
            </a:r>
          </a:p>
          <a:p>
            <a:pPr lvl="1"/>
            <a:r>
              <a:rPr lang="en-US" altLang="en-US" dirty="0"/>
              <a:t>Capital</a:t>
            </a:r>
          </a:p>
          <a:p>
            <a:pPr lvl="1"/>
            <a:r>
              <a:rPr lang="en-US" altLang="en-US" dirty="0"/>
              <a:t>Collateral</a:t>
            </a:r>
          </a:p>
          <a:p>
            <a:pPr lvl="1"/>
            <a:r>
              <a:rPr lang="en-US" altLang="en-US" dirty="0"/>
              <a:t>Conditions</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3"/>
          <p:cNvSpPr>
            <a:spLocks noGrp="1"/>
          </p:cNvSpPr>
          <p:nvPr>
            <p:ph type="title"/>
          </p:nvPr>
        </p:nvSpPr>
        <p:spPr/>
        <p:txBody>
          <a:bodyPr/>
          <a:lstStyle/>
          <a:p>
            <a:r>
              <a:rPr lang="en-US" dirty="0"/>
              <a:t>Collection Policy</a:t>
            </a:r>
          </a:p>
        </p:txBody>
      </p:sp>
      <p:sp>
        <p:nvSpPr>
          <p:cNvPr id="38914" name="Content Placeholder 2"/>
          <p:cNvSpPr>
            <a:spLocks noGrp="1"/>
          </p:cNvSpPr>
          <p:nvPr>
            <p:ph idx="1"/>
          </p:nvPr>
        </p:nvSpPr>
        <p:spPr>
          <a:xfrm>
            <a:off x="443625" y="1524000"/>
            <a:ext cx="8229600" cy="4648200"/>
          </a:xfrm>
        </p:spPr>
        <p:txBody>
          <a:bodyPr/>
          <a:lstStyle/>
          <a:p>
            <a:r>
              <a:rPr lang="en-US" altLang="en-US" dirty="0"/>
              <a:t>Collection policy is aimed at collecting past-due debts from customers</a:t>
            </a:r>
          </a:p>
          <a:p>
            <a:pPr marL="0" indent="0">
              <a:buNone/>
            </a:pPr>
            <a:endParaRPr lang="en-US" altLang="en-US" sz="2000" dirty="0"/>
          </a:p>
          <a:p>
            <a:r>
              <a:rPr lang="en-US" altLang="en-US" dirty="0"/>
              <a:t>Typical procedure</a:t>
            </a:r>
          </a:p>
          <a:p>
            <a:pPr marL="788987" lvl="1" indent="-514350">
              <a:buFont typeface="+mj-lt"/>
              <a:buAutoNum type="arabicPeriod"/>
            </a:pPr>
            <a:r>
              <a:rPr lang="en-US" altLang="en-US" dirty="0"/>
              <a:t>Send delinquency letters</a:t>
            </a:r>
          </a:p>
          <a:p>
            <a:pPr marL="788987" lvl="1" indent="-514350">
              <a:buFont typeface="+mj-lt"/>
              <a:buAutoNum type="arabicPeriod"/>
            </a:pPr>
            <a:r>
              <a:rPr lang="en-US" altLang="en-US" dirty="0"/>
              <a:t>Initiate telephone calls</a:t>
            </a:r>
          </a:p>
          <a:p>
            <a:pPr marL="788987" lvl="1" indent="-514350">
              <a:buFont typeface="+mj-lt"/>
              <a:buAutoNum type="arabicPeriod"/>
            </a:pPr>
            <a:r>
              <a:rPr lang="en-US" altLang="en-US" dirty="0"/>
              <a:t>Employ collection agency</a:t>
            </a:r>
          </a:p>
          <a:p>
            <a:pPr marL="788987" lvl="1" indent="-514350">
              <a:buFont typeface="+mj-lt"/>
              <a:buAutoNum type="arabicPeriod"/>
            </a:pPr>
            <a:r>
              <a:rPr lang="en-US" altLang="en-US" dirty="0"/>
              <a:t>Take legal action against the customer</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normAutofit fontScale="90000"/>
          </a:bodyPr>
          <a:lstStyle/>
          <a:p>
            <a:r>
              <a:rPr lang="en-US" dirty="0"/>
              <a:t>Tracing Cash and Net Working Capital</a:t>
            </a:r>
          </a:p>
        </p:txBody>
      </p:sp>
      <p:sp>
        <p:nvSpPr>
          <p:cNvPr id="7171" name="Content Placeholder 2"/>
          <p:cNvSpPr>
            <a:spLocks noGrp="1"/>
          </p:cNvSpPr>
          <p:nvPr>
            <p:ph idx="1"/>
          </p:nvPr>
        </p:nvSpPr>
        <p:spPr>
          <a:xfrm>
            <a:off x="152400" y="1219200"/>
            <a:ext cx="8843672" cy="4953000"/>
          </a:xfrm>
        </p:spPr>
        <p:txBody>
          <a:bodyPr/>
          <a:lstStyle/>
          <a:p>
            <a:r>
              <a:rPr lang="en-US" sz="2800" dirty="0"/>
              <a:t>To trace cash flows through the firm’s operations, we must measure the</a:t>
            </a:r>
          </a:p>
          <a:p>
            <a:pPr lvl="1"/>
            <a:r>
              <a:rPr lang="en-US" sz="2400" b="1" dirty="0"/>
              <a:t>Operating cycle </a:t>
            </a:r>
            <a:r>
              <a:rPr lang="en-US" sz="2400" dirty="0"/>
              <a:t>(i.e., time necessary to acquire raw materials, turn them into finished goods, sell them, and receive payment for them)</a:t>
            </a:r>
          </a:p>
          <a:p>
            <a:pPr lvl="1"/>
            <a:r>
              <a:rPr lang="en-US" sz="2400" b="1" dirty="0"/>
              <a:t>Cash cycle</a:t>
            </a:r>
            <a:r>
              <a:rPr lang="en-US" sz="2400" dirty="0"/>
              <a:t>, which is the portion of the operating cycle that the firm must finance</a:t>
            </a:r>
          </a:p>
          <a:p>
            <a:pPr lvl="2"/>
            <a:r>
              <a:rPr lang="en-US" sz="2000" dirty="0"/>
              <a:t>Operating cycle minus the average payment period</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pic>
        <p:nvPicPr>
          <p:cNvPr id="2" name="Picture 1">
            <a:extLst>
              <a:ext uri="{FF2B5EF4-FFF2-40B4-BE49-F238E27FC236}">
                <a16:creationId xmlns:a16="http://schemas.microsoft.com/office/drawing/2014/main" id="{B4C40E6A-95F5-45B1-A740-AE570930186C}"/>
              </a:ext>
            </a:extLst>
          </p:cNvPr>
          <p:cNvPicPr>
            <a:picLocks noChangeAspect="1"/>
          </p:cNvPicPr>
          <p:nvPr/>
        </p:nvPicPr>
        <p:blipFill>
          <a:blip r:embed="rId2"/>
          <a:stretch>
            <a:fillRect/>
          </a:stretch>
        </p:blipFill>
        <p:spPr>
          <a:xfrm>
            <a:off x="57150" y="4858101"/>
            <a:ext cx="9086850" cy="16954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normAutofit fontScale="90000"/>
          </a:bodyPr>
          <a:lstStyle/>
          <a:p>
            <a:r>
              <a:rPr lang="en-US" dirty="0"/>
              <a:t>Formulas - Operating and Cash Cycles</a:t>
            </a:r>
          </a:p>
        </p:txBody>
      </p:sp>
      <p:sp>
        <p:nvSpPr>
          <p:cNvPr id="2" name="Content Placeholder 1">
            <a:extLst>
              <a:ext uri="{FF2B5EF4-FFF2-40B4-BE49-F238E27FC236}">
                <a16:creationId xmlns:a16="http://schemas.microsoft.com/office/drawing/2014/main" id="{1F6B641F-71C5-4A71-9CF4-9E3DD7F4C333}"/>
              </a:ext>
            </a:extLst>
          </p:cNvPr>
          <p:cNvSpPr>
            <a:spLocks noGrp="1"/>
          </p:cNvSpPr>
          <p:nvPr>
            <p:ph idx="1"/>
          </p:nvPr>
        </p:nvSpPr>
        <p:spPr/>
        <p:txBody>
          <a:bodyPr/>
          <a:lstStyle/>
          <a:p>
            <a:r>
              <a:rPr lang="en-US" dirty="0"/>
              <a:t>Operating cycle</a:t>
            </a:r>
          </a:p>
          <a:p>
            <a:endParaRPr lang="en-US" dirty="0"/>
          </a:p>
          <a:p>
            <a:endParaRPr lang="en-US" dirty="0"/>
          </a:p>
          <a:p>
            <a:endParaRPr lang="en-US" dirty="0"/>
          </a:p>
          <a:p>
            <a:r>
              <a:rPr lang="en-US" dirty="0"/>
              <a:t>Cash cycle</a:t>
            </a:r>
          </a:p>
          <a:p>
            <a:endParaRPr lang="en-US" dirty="0"/>
          </a:p>
          <a:p>
            <a:endParaRPr lang="en-US" dirty="0"/>
          </a:p>
        </p:txBody>
      </p:sp>
      <p:pic>
        <p:nvPicPr>
          <p:cNvPr id="3" name="Picture 2">
            <a:extLst>
              <a:ext uri="{FF2B5EF4-FFF2-40B4-BE49-F238E27FC236}">
                <a16:creationId xmlns:a16="http://schemas.microsoft.com/office/drawing/2014/main" id="{DED3B0CA-4A82-4B7C-BC3F-6FD8B9970D96}"/>
              </a:ext>
            </a:extLst>
          </p:cNvPr>
          <p:cNvPicPr>
            <a:picLocks noChangeAspect="1"/>
          </p:cNvPicPr>
          <p:nvPr/>
        </p:nvPicPr>
        <p:blipFill>
          <a:blip r:embed="rId2"/>
          <a:stretch>
            <a:fillRect/>
          </a:stretch>
        </p:blipFill>
        <p:spPr>
          <a:xfrm>
            <a:off x="408065" y="2144826"/>
            <a:ext cx="8243887" cy="1360374"/>
          </a:xfrm>
          <a:prstGeom prst="rect">
            <a:avLst/>
          </a:prstGeom>
        </p:spPr>
      </p:pic>
      <p:pic>
        <p:nvPicPr>
          <p:cNvPr id="4" name="Picture 3">
            <a:extLst>
              <a:ext uri="{FF2B5EF4-FFF2-40B4-BE49-F238E27FC236}">
                <a16:creationId xmlns:a16="http://schemas.microsoft.com/office/drawing/2014/main" id="{0BA93748-ED1C-43C2-86DE-95BE31CFBD81}"/>
              </a:ext>
            </a:extLst>
          </p:cNvPr>
          <p:cNvPicPr>
            <a:picLocks noChangeAspect="1"/>
          </p:cNvPicPr>
          <p:nvPr/>
        </p:nvPicPr>
        <p:blipFill>
          <a:blip r:embed="rId3"/>
          <a:stretch>
            <a:fillRect/>
          </a:stretch>
        </p:blipFill>
        <p:spPr>
          <a:xfrm>
            <a:off x="408065" y="4562475"/>
            <a:ext cx="7745335" cy="1460186"/>
          </a:xfrm>
          <a:prstGeom prst="rect">
            <a:avLst/>
          </a:prstGeom>
        </p:spPr>
      </p:pic>
      <p:sp>
        <p:nvSpPr>
          <p:cNvPr id="6"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noAutofit/>
          </a:bodyPr>
          <a:lstStyle/>
          <a:p>
            <a:r>
              <a:rPr lang="en-US" sz="4000" dirty="0"/>
              <a:t>Example from Chapter 3 – DPH Tree Farm</a:t>
            </a:r>
          </a:p>
        </p:txBody>
      </p:sp>
      <mc:AlternateContent xmlns:mc="http://schemas.openxmlformats.org/markup-compatibility/2006">
        <mc:Choice xmlns:a14="http://schemas.microsoft.com/office/drawing/2010/main" Requires="a14">
          <p:sp>
            <p:nvSpPr>
              <p:cNvPr id="2" name="Content Placeholder 1">
                <a:extLst>
                  <a:ext uri="{FF2B5EF4-FFF2-40B4-BE49-F238E27FC236}">
                    <a16:creationId xmlns:a16="http://schemas.microsoft.com/office/drawing/2014/main" id="{1F6B641F-71C5-4A71-9CF4-9E3DD7F4C333}"/>
                  </a:ext>
                </a:extLst>
              </p:cNvPr>
              <p:cNvSpPr>
                <a:spLocks noGrp="1"/>
              </p:cNvSpPr>
              <p:nvPr>
                <p:ph idx="1"/>
              </p:nvPr>
            </p:nvSpPr>
            <p:spPr>
              <a:xfrm>
                <a:off x="103265" y="1060940"/>
                <a:ext cx="8569960" cy="5111260"/>
              </a:xfrm>
            </p:spPr>
            <p:txBody>
              <a:bodyPr/>
              <a:lstStyle/>
              <a:p>
                <a:r>
                  <a:rPr lang="en-US" sz="2800" dirty="0"/>
                  <a:t>Operating cycle</a:t>
                </a:r>
              </a:p>
              <a:p>
                <a:endParaRPr lang="en-US" sz="2800" dirty="0"/>
              </a:p>
              <a:p>
                <a:endParaRPr lang="en-US" sz="1000" dirty="0"/>
              </a:p>
              <a:p>
                <a:pPr lvl="1"/>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$111</m:t>
                        </m:r>
                        <m:r>
                          <a:rPr lang="en-US" b="0" i="1" smtClean="0">
                            <a:latin typeface="Cambria Math" panose="02040503050406030204" pitchFamily="18" charset="0"/>
                          </a:rPr>
                          <m:t>𝑚</m:t>
                        </m:r>
                        <m:r>
                          <a:rPr lang="en-US" b="0" i="1" smtClean="0">
                            <a:latin typeface="Cambria Math" panose="02040503050406030204" pitchFamily="18" charset="0"/>
                          </a:rPr>
                          <m:t> × 365 </m:t>
                        </m:r>
                        <m:r>
                          <a:rPr lang="en-US" b="0" i="1" smtClean="0">
                            <a:latin typeface="Cambria Math" panose="02040503050406030204" pitchFamily="18" charset="0"/>
                            <a:ea typeface="Cambria Math" panose="02040503050406030204" pitchFamily="18" charset="0"/>
                          </a:rPr>
                          <m:t>𝑑𝑎𝑦𝑠</m:t>
                        </m:r>
                      </m:num>
                      <m:den>
                        <m:r>
                          <a:rPr lang="en-US" b="0" i="1" smtClean="0">
                            <a:latin typeface="Cambria Math" panose="02040503050406030204" pitchFamily="18" charset="0"/>
                          </a:rPr>
                          <m:t>$315</m:t>
                        </m:r>
                        <m:r>
                          <a:rPr lang="en-US" b="0" i="1" smtClean="0">
                            <a:latin typeface="Cambria Math" panose="02040503050406030204" pitchFamily="18" charset="0"/>
                          </a:rPr>
                          <m:t>𝑚</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$70</m:t>
                        </m:r>
                        <m:r>
                          <a:rPr lang="en-US" b="0" i="1" smtClean="0">
                            <a:latin typeface="Cambria Math" panose="02040503050406030204" pitchFamily="18" charset="0"/>
                          </a:rPr>
                          <m:t>𝑚</m:t>
                        </m:r>
                        <m:r>
                          <a:rPr lang="en-US" b="0" i="1" smtClean="0">
                            <a:latin typeface="Cambria Math" panose="02040503050406030204" pitchFamily="18" charset="0"/>
                          </a:rPr>
                          <m:t> × 365 </m:t>
                        </m:r>
                        <m:r>
                          <a:rPr lang="en-US" b="0" i="1" smtClean="0">
                            <a:latin typeface="Cambria Math" panose="02040503050406030204" pitchFamily="18" charset="0"/>
                            <a:ea typeface="Cambria Math" panose="02040503050406030204" pitchFamily="18" charset="0"/>
                          </a:rPr>
                          <m:t>𝑑𝑎𝑦𝑠</m:t>
                        </m:r>
                      </m:num>
                      <m:den>
                        <m:r>
                          <a:rPr lang="en-US" b="0" i="1" smtClean="0">
                            <a:latin typeface="Cambria Math" panose="02040503050406030204" pitchFamily="18" charset="0"/>
                          </a:rPr>
                          <m:t>$315</m:t>
                        </m:r>
                        <m:r>
                          <a:rPr lang="en-US" b="0" i="1" smtClean="0">
                            <a:latin typeface="Cambria Math" panose="02040503050406030204" pitchFamily="18" charset="0"/>
                          </a:rPr>
                          <m:t>𝑚</m:t>
                        </m:r>
                      </m:den>
                    </m:f>
                    <m:r>
                      <a:rPr lang="en-US" b="0" i="1" smtClean="0">
                        <a:latin typeface="Cambria Math" panose="02040503050406030204" pitchFamily="18" charset="0"/>
                      </a:rPr>
                      <m:t>= </m:t>
                    </m:r>
                  </m:oMath>
                </a14:m>
                <a:r>
                  <a:rPr lang="en-US" sz="2000" dirty="0"/>
                  <a:t>129 + 81 = 210 days</a:t>
                </a:r>
                <a:endParaRPr lang="en-US" dirty="0"/>
              </a:p>
              <a:p>
                <a:endParaRPr lang="en-US" sz="2800" dirty="0"/>
              </a:p>
              <a:p>
                <a:r>
                  <a:rPr lang="en-US" sz="2800" dirty="0"/>
                  <a:t>Cash cycle</a:t>
                </a:r>
              </a:p>
              <a:p>
                <a:endParaRPr lang="en-US" sz="2400" dirty="0"/>
              </a:p>
              <a:p>
                <a14:m>
                  <m:oMath xmlns:m="http://schemas.openxmlformats.org/officeDocument/2006/math">
                    <m:r>
                      <a:rPr lang="en-US" sz="2000" b="0" i="1" smtClean="0">
                        <a:latin typeface="Cambria Math" panose="02040503050406030204" pitchFamily="18" charset="0"/>
                      </a:rPr>
                      <m:t>210 </m:t>
                    </m:r>
                    <m:r>
                      <a:rPr lang="en-US" sz="2000" b="0" i="1" smtClean="0">
                        <a:latin typeface="Cambria Math" panose="02040503050406030204" pitchFamily="18" charset="0"/>
                      </a:rPr>
                      <m:t>𝑑𝑎𝑦𝑠</m:t>
                    </m:r>
                    <m:r>
                      <a:rPr lang="en-US" sz="2000" b="0" i="1" smtClean="0">
                        <a:latin typeface="Cambria Math" panose="02040503050406030204" pitchFamily="18" charset="0"/>
                      </a:rPr>
                      <m:t> −</m:t>
                    </m:r>
                    <m:f>
                      <m:fPr>
                        <m:ctrlPr>
                          <a:rPr lang="en-US" sz="2000" i="1">
                            <a:latin typeface="Cambria Math" panose="02040503050406030204" pitchFamily="18" charset="0"/>
                          </a:rPr>
                        </m:ctrlPr>
                      </m:fPr>
                      <m:num>
                        <m:r>
                          <a:rPr lang="en-US" sz="2000" i="1">
                            <a:latin typeface="Cambria Math" panose="02040503050406030204" pitchFamily="18" charset="0"/>
                          </a:rPr>
                          <m:t>$</m:t>
                        </m:r>
                        <m:r>
                          <a:rPr lang="en-US" sz="2000" b="0" i="1" smtClean="0">
                            <a:latin typeface="Cambria Math" panose="02040503050406030204" pitchFamily="18" charset="0"/>
                          </a:rPr>
                          <m:t>55</m:t>
                        </m:r>
                        <m:r>
                          <a:rPr lang="en-US" sz="2000" i="1">
                            <a:latin typeface="Cambria Math" panose="02040503050406030204" pitchFamily="18" charset="0"/>
                          </a:rPr>
                          <m:t>𝑚</m:t>
                        </m:r>
                        <m:r>
                          <a:rPr lang="en-US" sz="2000" i="1">
                            <a:latin typeface="Cambria Math" panose="02040503050406030204" pitchFamily="18" charset="0"/>
                          </a:rPr>
                          <m:t> × 365 </m:t>
                        </m:r>
                        <m:r>
                          <a:rPr lang="en-US" sz="2000" i="1">
                            <a:latin typeface="Cambria Math" panose="02040503050406030204" pitchFamily="18" charset="0"/>
                            <a:ea typeface="Cambria Math" panose="02040503050406030204" pitchFamily="18" charset="0"/>
                          </a:rPr>
                          <m:t>𝑑𝑎𝑦𝑠</m:t>
                        </m:r>
                      </m:num>
                      <m:den>
                        <m:r>
                          <a:rPr lang="en-US" sz="2000" i="1">
                            <a:latin typeface="Cambria Math" panose="02040503050406030204" pitchFamily="18" charset="0"/>
                          </a:rPr>
                          <m:t>$</m:t>
                        </m:r>
                        <m:r>
                          <a:rPr lang="en-US" sz="2000" b="0" i="1" smtClean="0">
                            <a:latin typeface="Cambria Math" panose="02040503050406030204" pitchFamily="18" charset="0"/>
                          </a:rPr>
                          <m:t>131</m:t>
                        </m:r>
                        <m:r>
                          <a:rPr lang="en-US" sz="2000" i="1">
                            <a:latin typeface="Cambria Math" panose="02040503050406030204" pitchFamily="18" charset="0"/>
                          </a:rPr>
                          <m:t>𝑚</m:t>
                        </m:r>
                      </m:den>
                    </m:f>
                    <m:r>
                      <a:rPr lang="en-US" sz="2000" i="1">
                        <a:latin typeface="Cambria Math" panose="02040503050406030204" pitchFamily="18" charset="0"/>
                      </a:rPr>
                      <m:t>= </m:t>
                    </m:r>
                  </m:oMath>
                </a14:m>
                <a:r>
                  <a:rPr lang="en-US" sz="2000" dirty="0"/>
                  <a:t>210 + 81 = 153 days</a:t>
                </a:r>
                <a:endParaRPr lang="en-US" sz="2800" dirty="0"/>
              </a:p>
              <a:p>
                <a:endParaRPr lang="en-US" dirty="0"/>
              </a:p>
            </p:txBody>
          </p:sp>
        </mc:Choice>
        <mc:Fallback>
          <p:sp>
            <p:nvSpPr>
              <p:cNvPr id="2" name="Content Placeholder 1">
                <a:extLst>
                  <a:ext uri="{FF2B5EF4-FFF2-40B4-BE49-F238E27FC236}">
                    <a16:creationId xmlns:a16="http://schemas.microsoft.com/office/drawing/2014/main" id="{1F6B641F-71C5-4A71-9CF4-9E3DD7F4C333}"/>
                  </a:ext>
                </a:extLst>
              </p:cNvPr>
              <p:cNvSpPr>
                <a:spLocks noGrp="1" noRot="1" noChangeAspect="1" noMove="1" noResize="1" noEditPoints="1" noAdjustHandles="1" noChangeArrowheads="1" noChangeShapeType="1" noTextEdit="1"/>
              </p:cNvSpPr>
              <p:nvPr>
                <p:ph idx="1"/>
              </p:nvPr>
            </p:nvSpPr>
            <p:spPr>
              <a:xfrm>
                <a:off x="103265" y="1060940"/>
                <a:ext cx="8569960" cy="5111260"/>
              </a:xfrm>
              <a:blipFill>
                <a:blip r:embed="rId2"/>
                <a:stretch>
                  <a:fillRect l="-996" t="-1192"/>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DED3B0CA-4A82-4B7C-BC3F-6FD8B9970D96}"/>
              </a:ext>
            </a:extLst>
          </p:cNvPr>
          <p:cNvPicPr>
            <a:picLocks noChangeAspect="1"/>
          </p:cNvPicPr>
          <p:nvPr/>
        </p:nvPicPr>
        <p:blipFill>
          <a:blip r:embed="rId3"/>
          <a:stretch>
            <a:fillRect/>
          </a:stretch>
        </p:blipFill>
        <p:spPr>
          <a:xfrm>
            <a:off x="2902345" y="1263825"/>
            <a:ext cx="6221335" cy="1026620"/>
          </a:xfrm>
          <a:prstGeom prst="rect">
            <a:avLst/>
          </a:prstGeom>
        </p:spPr>
      </p:pic>
      <p:pic>
        <p:nvPicPr>
          <p:cNvPr id="4" name="Picture 3">
            <a:extLst>
              <a:ext uri="{FF2B5EF4-FFF2-40B4-BE49-F238E27FC236}">
                <a16:creationId xmlns:a16="http://schemas.microsoft.com/office/drawing/2014/main" id="{0BA93748-ED1C-43C2-86DE-95BE31CFBD81}"/>
              </a:ext>
            </a:extLst>
          </p:cNvPr>
          <p:cNvPicPr>
            <a:picLocks noChangeAspect="1"/>
          </p:cNvPicPr>
          <p:nvPr/>
        </p:nvPicPr>
        <p:blipFill>
          <a:blip r:embed="rId4"/>
          <a:stretch>
            <a:fillRect/>
          </a:stretch>
        </p:blipFill>
        <p:spPr>
          <a:xfrm>
            <a:off x="2766076" y="3748492"/>
            <a:ext cx="5954619" cy="1122592"/>
          </a:xfrm>
          <a:prstGeom prst="rect">
            <a:avLst/>
          </a:prstGeom>
        </p:spPr>
      </p:pic>
      <p:sp>
        <p:nvSpPr>
          <p:cNvPr id="6"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3815388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a:t>Short-Term Financial Policy</a:t>
            </a:r>
          </a:p>
        </p:txBody>
      </p:sp>
      <p:sp>
        <p:nvSpPr>
          <p:cNvPr id="11266" name="Content Placeholder 2"/>
          <p:cNvSpPr>
            <a:spLocks noGrp="1"/>
          </p:cNvSpPr>
          <p:nvPr>
            <p:ph idx="1"/>
          </p:nvPr>
        </p:nvSpPr>
        <p:spPr>
          <a:xfrm>
            <a:off x="443625" y="1447800"/>
            <a:ext cx="8229600" cy="4724400"/>
          </a:xfrm>
        </p:spPr>
        <p:txBody>
          <a:bodyPr/>
          <a:lstStyle/>
          <a:p>
            <a:r>
              <a:rPr lang="en-US" altLang="en-US" dirty="0"/>
              <a:t>Firms may reduce net working capital needs by the following:</a:t>
            </a:r>
          </a:p>
          <a:p>
            <a:pPr lvl="1"/>
            <a:r>
              <a:rPr lang="en-US" altLang="en-US" dirty="0"/>
              <a:t>Reduce cash cycle by managing their need for current assets</a:t>
            </a:r>
          </a:p>
          <a:p>
            <a:pPr lvl="1"/>
            <a:r>
              <a:rPr lang="en-US" altLang="en-US" dirty="0"/>
              <a:t>Extend payment cycle by seeking to obtain as many current liabilities as economically feasible to fund the current assets that they do need</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dirty="0"/>
              <a:t>Size of Current Assets Investment</a:t>
            </a:r>
          </a:p>
        </p:txBody>
      </p:sp>
      <p:sp>
        <p:nvSpPr>
          <p:cNvPr id="11267" name="Content Placeholder 2"/>
          <p:cNvSpPr>
            <a:spLocks noGrp="1"/>
          </p:cNvSpPr>
          <p:nvPr>
            <p:ph idx="1"/>
          </p:nvPr>
        </p:nvSpPr>
        <p:spPr/>
        <p:txBody>
          <a:bodyPr/>
          <a:lstStyle/>
          <a:p>
            <a:r>
              <a:rPr lang="en-US" dirty="0"/>
              <a:t>Choosing the optimal level of investment in each current asset type requires a trade-off between carrying costs and shortage costs</a:t>
            </a:r>
          </a:p>
          <a:p>
            <a:pPr lvl="1"/>
            <a:r>
              <a:rPr lang="en-US" b="1" dirty="0"/>
              <a:t>Carrying costs</a:t>
            </a:r>
          </a:p>
          <a:p>
            <a:pPr lvl="2"/>
            <a:r>
              <a:rPr lang="en-US" dirty="0"/>
              <a:t>Opportunity costs associated with having capital tied up in current assets of more productive fixed assets</a:t>
            </a:r>
          </a:p>
          <a:p>
            <a:pPr lvl="2"/>
            <a:r>
              <a:rPr lang="en-US" dirty="0"/>
              <a:t>Explicit costs necessary to maintain the value of the current assets</a:t>
            </a:r>
          </a:p>
          <a:p>
            <a:pPr lvl="1"/>
            <a:r>
              <a:rPr lang="en-US" b="1" dirty="0"/>
              <a:t>Shortage costs </a:t>
            </a:r>
            <a:r>
              <a:rPr lang="en-US" dirty="0"/>
              <a:t>are the costs associated with not having enough current assets</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dirty="0"/>
              <a:t>Size of Current Assets Investment</a:t>
            </a:r>
          </a:p>
        </p:txBody>
      </p:sp>
      <p:sp>
        <p:nvSpPr>
          <p:cNvPr id="4" name="TextBox 5"/>
          <p:cNvSpPr txBox="1"/>
          <p:nvPr/>
        </p:nvSpPr>
        <p:spPr>
          <a:xfrm>
            <a:off x="449344" y="6584031"/>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pic>
        <p:nvPicPr>
          <p:cNvPr id="5" name="Picture 4">
            <a:extLst>
              <a:ext uri="{FF2B5EF4-FFF2-40B4-BE49-F238E27FC236}">
                <a16:creationId xmlns:a16="http://schemas.microsoft.com/office/drawing/2014/main" id="{91A1791F-A7C8-41C0-9466-F80788B48837}"/>
              </a:ext>
            </a:extLst>
          </p:cNvPr>
          <p:cNvPicPr>
            <a:picLocks noChangeAspect="1"/>
          </p:cNvPicPr>
          <p:nvPr/>
        </p:nvPicPr>
        <p:blipFill>
          <a:blip r:embed="rId3"/>
          <a:stretch>
            <a:fillRect/>
          </a:stretch>
        </p:blipFill>
        <p:spPr>
          <a:xfrm>
            <a:off x="1676400" y="1752599"/>
            <a:ext cx="5943600" cy="4404521"/>
          </a:xfrm>
          <a:prstGeom prst="rect">
            <a:avLst/>
          </a:prstGeom>
        </p:spPr>
      </p:pic>
    </p:spTree>
    <p:extLst>
      <p:ext uri="{BB962C8B-B14F-4D97-AF65-F5344CB8AC3E}">
        <p14:creationId xmlns:p14="http://schemas.microsoft.com/office/powerpoint/2010/main" val="11569958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8"/>
  <p:tag name="MMPROD_UIDATA" val="&lt;database version=&quot;6.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Chapter 17&amp;quot;&quot;/&gt;&lt;property id=&quot;20307&quot; value=&quot;256&quot;/&gt;&lt;/object&gt;&lt;object type=&quot;3&quot; unique_id=&quot;10026&quot;&gt;&lt;property id=&quot;20148&quot; value=&quot;5&quot;/&gt;&lt;property id=&quot;20300&quot; value=&quot;Slide 2&quot;/&gt;&lt;property id=&quot;20307&quot; value=&quot;257&quot;/&gt;&lt;/object&gt;&lt;object type=&quot;3&quot; unique_id=&quot;10051&quot;&gt;&lt;property id=&quot;20148&quot; value=&quot;5&quot;/&gt;&lt;property id=&quot;20300&quot; value=&quot;Slide 3 - &amp;quot;Revisiting the Balance Sheet Model of the Firm&amp;quot;&quot;/&gt;&lt;property id=&quot;20307&quot; value=&quot;258&quot;/&gt;&lt;/object&gt;&lt;object type=&quot;3&quot; unique_id=&quot;10082&quot;&gt;&lt;property id=&quot;20148&quot; value=&quot;5&quot;/&gt;&lt;property id=&quot;20300&quot; value=&quot;Slide 4 - &amp;quot;Tracing Cash and Net Working Capital&amp;quot;&quot;/&gt;&lt;property id=&quot;20307&quot; value=&quot;259&quot;/&gt;&lt;/object&gt;&lt;object type=&quot;3&quot; unique_id=&quot;10083&quot;&gt;&lt;property id=&quot;20148&quot; value=&quot;5&quot;/&gt;&lt;property id=&quot;20300&quot; value=&quot;Slide 5&quot;/&gt;&lt;property id=&quot;20307&quot; value=&quot;260&quot;/&gt;&lt;/object&gt;&lt;object type=&quot;3&quot; unique_id=&quot;10175&quot;&gt;&lt;property id=&quot;20148&quot; value=&quot;5&quot;/&gt;&lt;property id=&quot;20300&quot; value=&quot;Slide 6&quot;/&gt;&lt;property id=&quot;20307&quot; value=&quot;261&quot;/&gt;&lt;/object&gt;&lt;object type=&quot;3&quot; unique_id=&quot;10176&quot;&gt;&lt;property id=&quot;20148&quot; value=&quot;5&quot;/&gt;&lt;property id=&quot;20300&quot; value=&quot;Slide 7&quot;/&gt;&lt;property id=&quot;20307&quot; value=&quot;262&quot;/&gt;&lt;/object&gt;&lt;object type=&quot;3&quot; unique_id=&quot;10177&quot;&gt;&lt;property id=&quot;20148&quot; value=&quot;5&quot;/&gt;&lt;property id=&quot;20300&quot; value=&quot;Slide 8 - &amp;quot;Aspects of Short-Term Financial Policy&amp;quot;&quot;/&gt;&lt;property id=&quot;20307&quot; value=&quot;263&quot;/&gt;&lt;/object&gt;&lt;object type=&quot;3&quot; unique_id=&quot;10178&quot;&gt;&lt;property id=&quot;20148&quot; value=&quot;5&quot;/&gt;&lt;property id=&quot;20300&quot; value=&quot;Slide 9&quot;/&gt;&lt;property id=&quot;20307&quot; value=&quot;264&quot;/&gt;&lt;/object&gt;&lt;object type=&quot;3&quot; unique_id=&quot;10179&quot;&gt;&lt;property id=&quot;20148&quot; value=&quot;5&quot;/&gt;&lt;property id=&quot;20300&quot; value=&quot;Slide 10&quot;/&gt;&lt;property id=&quot;20307&quot; value=&quot;265&quot;/&gt;&lt;/object&gt;&lt;object type=&quot;3&quot; unique_id=&quot;10180&quot;&gt;&lt;property id=&quot;20148&quot; value=&quot;5&quot;/&gt;&lt;property id=&quot;20300&quot; value=&quot;Slide 11&quot;/&gt;&lt;property id=&quot;20307&quot; value=&quot;266&quot;/&gt;&lt;/object&gt;&lt;object type=&quot;3&quot; unique_id=&quot;10181&quot;&gt;&lt;property id=&quot;20148&quot; value=&quot;5&quot;/&gt;&lt;property id=&quot;20300&quot; value=&quot;Slide 12&quot;/&gt;&lt;property id=&quot;20307&quot; value=&quot;267&quot;/&gt;&lt;/object&gt;&lt;object type=&quot;3&quot; unique_id=&quot;10182&quot;&gt;&lt;property id=&quot;20148&quot; value=&quot;5&quot;/&gt;&lt;property id=&quot;20300&quot; value=&quot;Slide 13&quot;/&gt;&lt;property id=&quot;20307&quot; value=&quot;268&quot;/&gt;&lt;/object&gt;&lt;object type=&quot;3&quot; unique_id=&quot;10183&quot;&gt;&lt;property id=&quot;20148&quot; value=&quot;5&quot;/&gt;&lt;property id=&quot;20300&quot; value=&quot;Slide 14&quot;/&gt;&lt;property id=&quot;20307&quot; value=&quot;269&quot;/&gt;&lt;/object&gt;&lt;object type=&quot;3&quot; unique_id=&quot;10184&quot;&gt;&lt;property id=&quot;20148&quot; value=&quot;5&quot;/&gt;&lt;property id=&quot;20300&quot; value=&quot;Slide 15&quot;/&gt;&lt;property id=&quot;20307&quot; value=&quot;270&quot;/&gt;&lt;/object&gt;&lt;object type=&quot;3&quot; unique_id=&quot;10185&quot;&gt;&lt;property id=&quot;20148&quot; value=&quot;5&quot;/&gt;&lt;property id=&quot;20300&quot; value=&quot;Slide 16&quot;/&gt;&lt;property id=&quot;20307&quot; value=&quot;271&quot;/&gt;&lt;/object&gt;&lt;object type=&quot;3&quot; unique_id=&quot;10276&quot;&gt;&lt;property id=&quot;20148&quot; value=&quot;5&quot;/&gt;&lt;property id=&quot;20300&quot; value=&quot;Slide 17 - &amp;quot;The Short-Term Financial Plan&amp;quot;&quot;/&gt;&lt;property id=&quot;20307&quot; value=&quot;272&quot;/&gt;&lt;/object&gt;&lt;object type=&quot;3&quot; unique_id=&quot;10353&quot;&gt;&lt;property id=&quot;20148&quot; value=&quot;5&quot;/&gt;&lt;property id=&quot;20300&quot; value=&quot;Slide 18&quot;/&gt;&lt;property id=&quot;20307&quot; value=&quot;273&quot;/&gt;&lt;/object&gt;&lt;object type=&quot;3&quot; unique_id=&quot;10354&quot;&gt;&lt;property id=&quot;20148&quot; value=&quot;5&quot;/&gt;&lt;property id=&quot;20300&quot; value=&quot;Slide 19&quot;/&gt;&lt;property id=&quot;20307&quot; value=&quot;274&quot;/&gt;&lt;/object&gt;&lt;object type=&quot;3&quot; unique_id=&quot;10418&quot;&gt;&lt;property id=&quot;20148&quot; value=&quot;5&quot;/&gt;&lt;property id=&quot;20300&quot; value=&quot;Slide 20&quot;/&gt;&lt;property id=&quot;20307&quot; value=&quot;275&quot;/&gt;&lt;/object&gt;&lt;object type=&quot;3&quot; unique_id=&quot;10485&quot;&gt;&lt;property id=&quot;20148&quot; value=&quot;5&quot;/&gt;&lt;property id=&quot;20300&quot; value=&quot;Slide 21&quot;/&gt;&lt;property id=&quot;20307&quot; value=&quot;276&quot;/&gt;&lt;/object&gt;&lt;object type=&quot;3&quot; unique_id=&quot;10624&quot;&gt;&lt;property id=&quot;20148&quot; value=&quot;5&quot;/&gt;&lt;property id=&quot;20300&quot; value=&quot;Slide 22 - &amp;quot;Cash Management&amp;quot;&quot;/&gt;&lt;property id=&quot;20307&quot; value=&quot;277&quot;/&gt;&lt;/object&gt;&lt;object type=&quot;3&quot; unique_id=&quot;10625&quot;&gt;&lt;property id=&quot;20148&quot; value=&quot;5&quot;/&gt;&lt;property id=&quot;20300&quot; value=&quot;Slide 23&quot;/&gt;&lt;property id=&quot;20307&quot; value=&quot;278&quot;/&gt;&lt;/object&gt;&lt;object type=&quot;3&quot; unique_id=&quot;10751&quot;&gt;&lt;property id=&quot;20148&quot; value=&quot;5&quot;/&gt;&lt;property id=&quot;20300&quot; value=&quot;Slide 24&quot;/&gt;&lt;property id=&quot;20307&quot; value=&quot;279&quot;/&gt;&lt;/object&gt;&lt;object type=&quot;3&quot; unique_id=&quot;10752&quot;&gt;&lt;property id=&quot;20148&quot; value=&quot;5&quot;/&gt;&lt;property id=&quot;20300&quot; value=&quot;Slide 25&quot;/&gt;&lt;property id=&quot;20307&quot; value=&quot;280&quot;/&gt;&lt;/object&gt;&lt;object type=&quot;3&quot; unique_id=&quot;10753&quot;&gt;&lt;property id=&quot;20148&quot; value=&quot;5&quot;/&gt;&lt;property id=&quot;20300&quot; value=&quot;Slide 26&quot;/&gt;&lt;property id=&quot;20307&quot; value=&quot;281&quot;/&gt;&lt;/object&gt;&lt;object type=&quot;3&quot; unique_id=&quot;10922&quot;&gt;&lt;property id=&quot;20148&quot; value=&quot;5&quot;/&gt;&lt;property id=&quot;20300&quot; value=&quot;Slide 27&quot;/&gt;&lt;property id=&quot;20307&quot; value=&quot;282&quot;/&gt;&lt;/object&gt;&lt;object type=&quot;3&quot; unique_id=&quot;10923&quot;&gt;&lt;property id=&quot;20148&quot; value=&quot;5&quot;/&gt;&lt;property id=&quot;20300&quot; value=&quot;Slide 28&quot;/&gt;&lt;property id=&quot;20307&quot; value=&quot;283&quot;/&gt;&lt;/object&gt;&lt;object type=&quot;3&quot; unique_id=&quot;11014&quot;&gt;&lt;property id=&quot;20148&quot; value=&quot;5&quot;/&gt;&lt;property id=&quot;20300&quot; value=&quot;Slide 29&quot;/&gt;&lt;property id=&quot;20307&quot; value=&quot;284&quot;/&gt;&lt;/object&gt;&lt;object type=&quot;3&quot; unique_id=&quot;11139&quot;&gt;&lt;property id=&quot;20148&quot; value=&quot;5&quot;/&gt;&lt;property id=&quot;20300&quot; value=&quot;Slide 30 - &amp;quot;Float Control&amp;quot;&quot;/&gt;&lt;property id=&quot;20307&quot; value=&quot;285&quot;/&gt;&lt;/object&gt;&lt;object type=&quot;3&quot; unique_id=&quot;11140&quot;&gt;&lt;property id=&quot;20148&quot; value=&quot;5&quot;/&gt;&lt;property id=&quot;20300&quot; value=&quot;Slide 31&quot;/&gt;&lt;property id=&quot;20307&quot; value=&quot;286&quot;/&gt;&lt;/object&gt;&lt;object type=&quot;3&quot; unique_id=&quot;11240&quot;&gt;&lt;property id=&quot;20148&quot; value=&quot;5&quot;/&gt;&lt;property id=&quot;20300&quot; value=&quot;Slide 32&quot;/&gt;&lt;property id=&quot;20307&quot; value=&quot;287&quot;/&gt;&lt;/object&gt;&lt;object type=&quot;3&quot; unique_id=&quot;11343&quot;&gt;&lt;property id=&quot;20148&quot; value=&quot;5&quot;/&gt;&lt;property id=&quot;20300&quot; value=&quot;Slide 33&quot;/&gt;&lt;property id=&quot;20307&quot; value=&quot;288&quot;/&gt;&lt;/object&gt;&lt;object type=&quot;3&quot; unique_id=&quot;11449&quot;&gt;&lt;property id=&quot;20148&quot; value=&quot;5&quot;/&gt;&lt;property id=&quot;20300&quot; value=&quot;Slide 34&quot;/&gt;&lt;property id=&quot;20307&quot; value=&quot;289&quot;/&gt;&lt;/object&gt;&lt;object type=&quot;3&quot; unique_id=&quot;11558&quot;&gt;&lt;property id=&quot;20148&quot; value=&quot;5&quot;/&gt;&lt;property id=&quot;20300&quot; value=&quot;Slide 37 - &amp;quot;Credit Management&amp;quot;&quot;/&gt;&lt;property id=&quot;20307&quot; value=&quot;290&quot;/&gt;&lt;/object&gt;&lt;object type=&quot;3&quot; unique_id=&quot;11670&quot;&gt;&lt;property id=&quot;20148&quot; value=&quot;5&quot;/&gt;&lt;property id=&quot;20300&quot; value=&quot;Slide 35 - &amp;quot;Investing Idle Cash&amp;quot;&quot;/&gt;&lt;property id=&quot;20307&quot; value=&quot;291&quot;/&gt;&lt;/object&gt;&lt;object type=&quot;3&quot; unique_id=&quot;11785&quot;&gt;&lt;property id=&quot;20148&quot; value=&quot;5&quot;/&gt;&lt;property id=&quot;20300&quot; value=&quot;Slide 36&quot;/&gt;&lt;property id=&quot;20307&quot; value=&quot;292&quot;/&gt;&lt;/object&gt;&lt;object type=&quot;3&quot; unique_id=&quot;11942&quot;&gt;&lt;property id=&quot;20148&quot; value=&quot;5&quot;/&gt;&lt;property id=&quot;20300&quot; value=&quot;Slide 38&quot;/&gt;&lt;property id=&quot;20307&quot; value=&quot;293&quot;/&gt;&lt;/object&gt;&lt;object type=&quot;3&quot; unique_id=&quot;11943&quot;&gt;&lt;property id=&quot;20148&quot; value=&quot;5&quot;/&gt;&lt;property id=&quot;20300&quot; value=&quot;Slide 39&quot;/&gt;&lt;property id=&quot;20307&quot; value=&quot;294&quot;/&gt;&lt;/object&gt;&lt;object type=&quot;3&quot; unique_id=&quot;12108&quot;&gt;&lt;property id=&quot;20148&quot; value=&quot;5&quot;/&gt;&lt;property id=&quot;20300&quot; value=&quot;Slide 40&quot;/&gt;&lt;property id=&quot;20307&quot; value=&quot;295&quot;/&gt;&lt;/object&gt;&lt;object type=&quot;3&quot; unique_id=&quot;12109&quot;&gt;&lt;property id=&quot;20148&quot; value=&quot;5&quot;/&gt;&lt;property id=&quot;20300&quot; value=&quot;Slide 41&quot;/&gt;&lt;property id=&quot;20307&quot; value=&quot;296&quot;/&gt;&lt;/object&gt;&lt;/object&gt;&lt;/object&gt;&lt;/database&gt;"/>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9e PPT design template">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7821</TotalTime>
  <Words>2283</Words>
  <Application>Microsoft Office PowerPoint</Application>
  <PresentationFormat>On-screen Show (4:3)</PresentationFormat>
  <Paragraphs>215</Paragraphs>
  <Slides>36</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Arial</vt:lpstr>
      <vt:lpstr>Calibri</vt:lpstr>
      <vt:lpstr>Cambria</vt:lpstr>
      <vt:lpstr>Cambria Math</vt:lpstr>
      <vt:lpstr>Times New Roman</vt:lpstr>
      <vt:lpstr>9e PPT design template</vt:lpstr>
      <vt:lpstr>Working Capital Management and Policies</vt:lpstr>
      <vt:lpstr>Revisiting the Balance Sheet Model </vt:lpstr>
      <vt:lpstr>Revisiting the Balance Sheet Model (Continued)</vt:lpstr>
      <vt:lpstr>Tracing Cash and Net Working Capital</vt:lpstr>
      <vt:lpstr>Formulas - Operating and Cash Cycles</vt:lpstr>
      <vt:lpstr>Example from Chapter 3 – DPH Tree Farm</vt:lpstr>
      <vt:lpstr>Short-Term Financial Policy</vt:lpstr>
      <vt:lpstr>Size of Current Assets Investment</vt:lpstr>
      <vt:lpstr>Size of Current Assets Investment</vt:lpstr>
      <vt:lpstr>Alternative Financing Policies for Current Assets</vt:lpstr>
      <vt:lpstr>Components of Current Assets</vt:lpstr>
      <vt:lpstr>Flexible Financing – Option #1</vt:lpstr>
      <vt:lpstr>Restrictive Financing – Option #2</vt:lpstr>
      <vt:lpstr>Compromise Financing – Option #3</vt:lpstr>
      <vt:lpstr>Choosing a Financing Policy</vt:lpstr>
      <vt:lpstr>The Short-Term Financial Plan</vt:lpstr>
      <vt:lpstr>Unsecured Loans</vt:lpstr>
      <vt:lpstr>Secured Loans</vt:lpstr>
      <vt:lpstr>Accounts Receivable Options</vt:lpstr>
      <vt:lpstr>Other Sources</vt:lpstr>
      <vt:lpstr>Cash Management</vt:lpstr>
      <vt:lpstr>Reasons for Holding Cash</vt:lpstr>
      <vt:lpstr>Baumol Model</vt:lpstr>
      <vt:lpstr>The Miller-Orr Model</vt:lpstr>
      <vt:lpstr>Influences on Target Cash Balance</vt:lpstr>
      <vt:lpstr>Accelerating Collections</vt:lpstr>
      <vt:lpstr>Collection Float Reduction</vt:lpstr>
      <vt:lpstr>Delaying Disbursements</vt:lpstr>
      <vt:lpstr>Ethical and Legal Questions</vt:lpstr>
      <vt:lpstr>Investing Idle Cash</vt:lpstr>
      <vt:lpstr>Why Firms Have Surplus Cash</vt:lpstr>
      <vt:lpstr>What to Do with Surplus Cash</vt:lpstr>
      <vt:lpstr>Credit Management</vt:lpstr>
      <vt:lpstr>Credit Policy: Terms of the Sale</vt:lpstr>
      <vt:lpstr>Credit Analysis</vt:lpstr>
      <vt:lpstr>Collection Policy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14</dc:title>
  <dc:creator>byerstev</dc:creator>
  <cp:lastModifiedBy>John Nofsinger</cp:lastModifiedBy>
  <cp:revision>164</cp:revision>
  <dcterms:created xsi:type="dcterms:W3CDTF">2008-06-29T21:46:42Z</dcterms:created>
  <dcterms:modified xsi:type="dcterms:W3CDTF">2019-05-20T19:05:25Z</dcterms:modified>
</cp:coreProperties>
</file>