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37"/>
  </p:notesMasterIdLst>
  <p:sldIdLst>
    <p:sldId id="339" r:id="rId2"/>
    <p:sldId id="258" r:id="rId3"/>
    <p:sldId id="343" r:id="rId4"/>
    <p:sldId id="301" r:id="rId5"/>
    <p:sldId id="302" r:id="rId6"/>
    <p:sldId id="304" r:id="rId7"/>
    <p:sldId id="341" r:id="rId8"/>
    <p:sldId id="305" r:id="rId9"/>
    <p:sldId id="306" r:id="rId10"/>
    <p:sldId id="307" r:id="rId11"/>
    <p:sldId id="319" r:id="rId12"/>
    <p:sldId id="263" r:id="rId13"/>
    <p:sldId id="342" r:id="rId14"/>
    <p:sldId id="309" r:id="rId15"/>
    <p:sldId id="322" r:id="rId16"/>
    <p:sldId id="324" r:id="rId17"/>
    <p:sldId id="325" r:id="rId18"/>
    <p:sldId id="328" r:id="rId19"/>
    <p:sldId id="329" r:id="rId20"/>
    <p:sldId id="285" r:id="rId21"/>
    <p:sldId id="287" r:id="rId22"/>
    <p:sldId id="290" r:id="rId23"/>
    <p:sldId id="292" r:id="rId24"/>
    <p:sldId id="335" r:id="rId25"/>
    <p:sldId id="337" r:id="rId26"/>
    <p:sldId id="344" r:id="rId27"/>
    <p:sldId id="345" r:id="rId28"/>
    <p:sldId id="347" r:id="rId29"/>
    <p:sldId id="348" r:id="rId30"/>
    <p:sldId id="346" r:id="rId31"/>
    <p:sldId id="352" r:id="rId32"/>
    <p:sldId id="350" r:id="rId33"/>
    <p:sldId id="355" r:id="rId34"/>
    <p:sldId id="356" r:id="rId35"/>
    <p:sldId id="354" r:id="rId36"/>
  </p:sldIdLst>
  <p:sldSz cx="9144000" cy="6858000" type="screen4x3"/>
  <p:notesSz cx="6858000" cy="9144000"/>
  <p:custDataLst>
    <p:tags r:id="rId3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1197" autoAdjust="0"/>
  </p:normalViewPr>
  <p:slideViewPr>
    <p:cSldViewPr>
      <p:cViewPr varScale="1">
        <p:scale>
          <a:sx n="100" d="100"/>
          <a:sy n="100" d="100"/>
        </p:scale>
        <p:origin x="183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405DB09-BF6D-4689-9BEC-4A6944BA8BC8}" type="datetimeFigureOut">
              <a:rPr lang="en-US" altLang="en-US"/>
              <a:pPr/>
              <a:t>5/17/2019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FA92757-0C81-437C-921A-6D92E0E0614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1640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NPV is the preferred method for most project evaluations.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92757-0C81-437C-921A-6D92E0E06141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08287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NPV is the preferred method for most project evaluations.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92757-0C81-437C-921A-6D92E0E06141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1212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91575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13-</a:t>
            </a:r>
            <a:fld id="{495637FD-6EE5-4107-84F5-B1B93E1FF00C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102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667000"/>
            <a:ext cx="75438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500" dirty="0"/>
              <a:t>Weighing Net Present</a:t>
            </a:r>
            <a:br>
              <a:rPr sz="4500" dirty="0"/>
            </a:br>
            <a:r>
              <a:rPr sz="4500" dirty="0"/>
              <a:t> Value and Other Capital Budgeting Criteria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Discounted Payback Benchmark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Exercise caution about applying the same benchmark to DPB that is applied to PB</a:t>
            </a:r>
          </a:p>
          <a:p>
            <a:pPr lvl="1"/>
            <a:r>
              <a:rPr lang="en-US" altLang="en-US" dirty="0"/>
              <a:t>Recall that payback calculations only make sense when applied to normal cash flows</a:t>
            </a:r>
          </a:p>
          <a:p>
            <a:r>
              <a:rPr lang="en-US" altLang="en-US" dirty="0"/>
              <a:t>Management will set the DPB maximum allowable payback exogenously and, once again, arbitrarily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4A9865-7F87-40BC-A8C9-CEE4EB74C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02" y="5029200"/>
            <a:ext cx="8872898" cy="96411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Payback and Discounted Payback Strengths and Weaknesses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PB does not account for TVM, while DPB does compensate for TVM</a:t>
            </a:r>
          </a:p>
          <a:p>
            <a:pPr lvl="1"/>
            <a:r>
              <a:rPr lang="en-US" altLang="en-US" dirty="0"/>
              <a:t>DPB is not intended to replace PB, but rather to complement it</a:t>
            </a:r>
          </a:p>
          <a:p>
            <a:r>
              <a:rPr lang="en-US" altLang="en-US" dirty="0"/>
              <a:t>Both PB and DPB ignore any cash flows that accrue after the project reaches its respective payback benchmark</a:t>
            </a:r>
          </a:p>
          <a:p>
            <a:pPr lvl="1"/>
            <a:r>
              <a:rPr lang="en-US" altLang="en-US" dirty="0"/>
              <a:t>Serious implications when choosing between two ME projects with similar paybacks but very different cash flows after payback is achieved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Present Value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43625" y="1676400"/>
            <a:ext cx="8229600" cy="4495800"/>
          </a:xfrm>
        </p:spPr>
        <p:txBody>
          <a:bodyPr/>
          <a:lstStyle/>
          <a:p>
            <a:r>
              <a:rPr lang="en-US" altLang="en-US" dirty="0"/>
              <a:t>NPV measures the amount of wealth increase we expect from accepting a project</a:t>
            </a:r>
          </a:p>
          <a:p>
            <a:pPr lvl="1"/>
            <a:r>
              <a:rPr lang="en-US" altLang="en-US" dirty="0"/>
              <a:t>Found by computing the difference between the PVs of a project’s cash inflows and outflows</a:t>
            </a:r>
          </a:p>
          <a:p>
            <a:pPr lvl="1"/>
            <a:r>
              <a:rPr lang="en-US" altLang="en-US" dirty="0"/>
              <a:t>Positive value indicates the project is desirable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Statistic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43624" y="1295400"/>
            <a:ext cx="8395575" cy="4876800"/>
          </a:xfrm>
        </p:spPr>
        <p:txBody>
          <a:bodyPr/>
          <a:lstStyle/>
          <a:p>
            <a:r>
              <a:rPr lang="en-US" altLang="en-US" dirty="0"/>
              <a:t>Very similar to the approach used when developing bond and stock pricing equations</a:t>
            </a:r>
          </a:p>
          <a:p>
            <a:r>
              <a:rPr lang="en-US" altLang="en-US" dirty="0"/>
              <a:t>NPV statistic is the sum of all the cash flows’ PVs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33800"/>
            <a:ext cx="689478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80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Benchmark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NPV analysis includes all cash flows – both inflows and outflows</a:t>
            </a:r>
          </a:p>
          <a:p>
            <a:pPr lvl="1"/>
            <a:r>
              <a:rPr lang="en-US" altLang="en-US" dirty="0"/>
              <a:t>Implies that any required investment in the project is already factored in, so any NPV greater than zero represents value </a:t>
            </a:r>
            <a:r>
              <a:rPr lang="en-US" altLang="en-US" i="1" dirty="0"/>
              <a:t>above and beyond</a:t>
            </a:r>
            <a:r>
              <a:rPr lang="en-US" altLang="en-US" dirty="0"/>
              <a:t> that investment</a:t>
            </a:r>
          </a:p>
          <a:p>
            <a:r>
              <a:rPr lang="en-US" altLang="en-US" dirty="0"/>
              <a:t>NPV decision rule:</a:t>
            </a:r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024787"/>
            <a:ext cx="4837988" cy="133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Strengths and Weaknesses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altLang="en-US" dirty="0"/>
              <a:t>Strengths</a:t>
            </a:r>
          </a:p>
          <a:p>
            <a:pPr lvl="1"/>
            <a:r>
              <a:rPr lang="en-US" altLang="en-US" dirty="0"/>
              <a:t>Not a ratio</a:t>
            </a:r>
          </a:p>
          <a:p>
            <a:pPr lvl="1"/>
            <a:r>
              <a:rPr lang="en-US" altLang="en-US" dirty="0"/>
              <a:t>Works equally well for both independent projects and mutually exclusive projects</a:t>
            </a:r>
          </a:p>
          <a:p>
            <a:r>
              <a:rPr lang="en-US" altLang="en-US" dirty="0"/>
              <a:t>Weaknesses</a:t>
            </a:r>
          </a:p>
          <a:p>
            <a:pPr lvl="1"/>
            <a:r>
              <a:rPr lang="en-US" altLang="en-US" dirty="0"/>
              <a:t>Managers can misinterpret the NPV statistic</a:t>
            </a:r>
          </a:p>
          <a:p>
            <a:pPr lvl="2"/>
            <a:r>
              <a:rPr lang="en-US" altLang="en-US" dirty="0"/>
              <a:t>May compare NPV to cost even though cost is already incorporated into the NPV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Internal Rate of Return (IRR) and Modified IRR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295776" y="1447800"/>
            <a:ext cx="8552447" cy="4876800"/>
          </a:xfrm>
        </p:spPr>
        <p:txBody>
          <a:bodyPr/>
          <a:lstStyle/>
          <a:p>
            <a:r>
              <a:rPr lang="en-US" altLang="en-US" b="1" dirty="0"/>
              <a:t>IRR</a:t>
            </a:r>
            <a:r>
              <a:rPr lang="en-US" altLang="en-US" dirty="0"/>
              <a:t> generates decision rules and associated metrics for choosing projects based on the implicit expected geometric average of a project’s rate of return</a:t>
            </a:r>
          </a:p>
          <a:p>
            <a:pPr lvl="1"/>
            <a:r>
              <a:rPr lang="en-US" altLang="en-US" dirty="0"/>
              <a:t>Most popular rate-based technique</a:t>
            </a:r>
          </a:p>
          <a:p>
            <a:r>
              <a:rPr lang="en-US" altLang="en-US" dirty="0"/>
              <a:t>IRR gives same accept/reject decision as NPV when considering independent projects that have normal cash flows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vs. IRR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NPV and IRR are closely related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If the project’s cash flows are normal, the NPV will be greater than zero if and only if the IRR is greater than </a:t>
            </a:r>
            <a:r>
              <a:rPr lang="en-US" altLang="en-US" i="1" dirty="0" err="1"/>
              <a:t>i</a:t>
            </a:r>
            <a:endParaRPr lang="en-US" altLang="en-US" i="1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01" y="2209800"/>
            <a:ext cx="8033971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Rate of Return Statistic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To solve for the IRR statistic, solve the NPV formula for the interest rate that will make NPV equal zero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We cannot solve this directly, so one must use either trial-and-error or a calculator/computer</a:t>
            </a: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2938462"/>
            <a:ext cx="29337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IRR Benchmark</a:t>
            </a:r>
          </a:p>
        </p:txBody>
      </p:sp>
      <p:sp>
        <p:nvSpPr>
          <p:cNvPr id="21506" name="Content Placeholder 3"/>
          <p:cNvSpPr>
            <a:spLocks noGrp="1"/>
          </p:cNvSpPr>
          <p:nvPr>
            <p:ph idx="1"/>
          </p:nvPr>
        </p:nvSpPr>
        <p:spPr>
          <a:xfrm>
            <a:off x="443625" y="1447800"/>
            <a:ext cx="8229600" cy="4724400"/>
          </a:xfrm>
        </p:spPr>
        <p:txBody>
          <a:bodyPr/>
          <a:lstStyle/>
          <a:p>
            <a:r>
              <a:rPr lang="en-US" altLang="en-US" dirty="0"/>
              <a:t>After calculating the IRR, compare the decision statistic to the relevant cost of capital for the project</a:t>
            </a: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81400"/>
            <a:ext cx="6558893" cy="121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Capital Budgeting Decisions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443625" y="1600200"/>
            <a:ext cx="8229600" cy="4572000"/>
          </a:xfrm>
        </p:spPr>
        <p:txBody>
          <a:bodyPr/>
          <a:lstStyle/>
          <a:p>
            <a:r>
              <a:rPr lang="en-US" altLang="en-US" dirty="0"/>
              <a:t>How do you decide whether a project should be accepted or rejected? </a:t>
            </a:r>
          </a:p>
          <a:p>
            <a:r>
              <a:rPr lang="en-US" altLang="en-US" dirty="0"/>
              <a:t>The capital budgeting decision techniques in this chapter provide answers</a:t>
            </a:r>
          </a:p>
          <a:p>
            <a:r>
              <a:rPr lang="en-US" altLang="en-US" dirty="0"/>
              <a:t>They need:</a:t>
            </a:r>
          </a:p>
          <a:p>
            <a:pPr lvl="1"/>
            <a:r>
              <a:rPr lang="en-US" altLang="en-US" dirty="0"/>
              <a:t>Project Cash Flows (Chap 12)</a:t>
            </a:r>
          </a:p>
          <a:p>
            <a:pPr lvl="1"/>
            <a:r>
              <a:rPr lang="en-US" altLang="en-US" dirty="0"/>
              <a:t>Cost of capital (Chap 11)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IRR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43625" y="1676400"/>
            <a:ext cx="8229600" cy="4495800"/>
          </a:xfrm>
        </p:spPr>
        <p:txBody>
          <a:bodyPr/>
          <a:lstStyle/>
          <a:p>
            <a:r>
              <a:rPr lang="en-US" altLang="en-US" dirty="0"/>
              <a:t>IRR will be consistent with NPV as long as these conditions hold true:</a:t>
            </a:r>
          </a:p>
          <a:p>
            <a:pPr lvl="1"/>
            <a:r>
              <a:rPr lang="en-US" altLang="en-US" dirty="0"/>
              <a:t>The project has normal cash flows (negative CF in Year 0 and all positive CFs in other years)</a:t>
            </a:r>
          </a:p>
          <a:p>
            <a:pPr lvl="1"/>
            <a:r>
              <a:rPr lang="en-US" altLang="en-US" dirty="0"/>
              <a:t>We are evaluating the project independently of other projects – that is, we are not considering mutually exclusive projects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400" dirty="0"/>
              <a:t>IRR and NPV Profiles with Non-Normal Cash Flows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If cash flows are not normal, more than one valid IRR may be found for which NPV equals zero</a:t>
            </a:r>
          </a:p>
          <a:p>
            <a:pPr lvl="1"/>
            <a:r>
              <a:rPr lang="en-US" altLang="en-US" dirty="0"/>
              <a:t>You must then employ trial-and-error to find all possible IRRs</a:t>
            </a:r>
          </a:p>
          <a:p>
            <a:pPr lvl="2"/>
            <a:r>
              <a:rPr lang="en-US" altLang="en-US" dirty="0"/>
              <a:t>Rule of Signs dictates that we can end up with no more different positive IRRs than the number of sign changes in the cash flows</a:t>
            </a:r>
          </a:p>
          <a:p>
            <a:pPr lvl="1"/>
            <a:r>
              <a:rPr lang="en-US" altLang="en-US" dirty="0"/>
              <a:t>When dealing with non-normal cash flows, using a decision statistic other than IRR may prove easier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/>
              <a:t>Differing Reinvestment Rate Assumptions 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NPV and IRR assumptions differ regarding what we do with the cash inflows once we get them back</a:t>
            </a:r>
          </a:p>
          <a:p>
            <a:pPr lvl="1"/>
            <a:r>
              <a:rPr lang="en-US" altLang="en-US" dirty="0"/>
              <a:t>IRR assumes that any cash inflows will be reinvested in another project with the same earning power as the first project</a:t>
            </a:r>
          </a:p>
          <a:p>
            <a:pPr lvl="1"/>
            <a:r>
              <a:rPr lang="en-US" altLang="en-US" dirty="0"/>
              <a:t>NPV assumes cash inflows will be reinvested at the cost of capital, </a:t>
            </a:r>
            <a:r>
              <a:rPr lang="en-US" altLang="en-US" i="1" dirty="0" err="1"/>
              <a:t>i</a:t>
            </a:r>
            <a:endParaRPr lang="en-US" altLang="en-US" i="1" dirty="0"/>
          </a:p>
          <a:p>
            <a:r>
              <a:rPr lang="en-US" altLang="en-US" dirty="0"/>
              <a:t>NPV’s assumption is more reasonable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Modified Internal Rate of Return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Modified internal rate of return (MIRR)</a:t>
            </a:r>
          </a:p>
          <a:p>
            <a:pPr lvl="1"/>
            <a:r>
              <a:rPr lang="en-US" altLang="en-US" dirty="0"/>
              <a:t>Capital budgeting method that converts a project’s cash flows using a more consistent reinvestment rate prior to applying the IRR decision rule</a:t>
            </a:r>
          </a:p>
          <a:p>
            <a:pPr lvl="1"/>
            <a:r>
              <a:rPr lang="en-US" altLang="en-US" dirty="0"/>
              <a:t>Modifies the set of cash flows to account for the cost of capital </a:t>
            </a:r>
            <a:r>
              <a:rPr lang="en-US" altLang="en-US" i="1" dirty="0"/>
              <a:t>before</a:t>
            </a:r>
            <a:r>
              <a:rPr lang="en-US" altLang="en-US" dirty="0"/>
              <a:t> calculating IRR</a:t>
            </a:r>
          </a:p>
          <a:p>
            <a:pPr lvl="1"/>
            <a:r>
              <a:rPr lang="en-US" altLang="en-US" dirty="0"/>
              <a:t>MIRR is not appropriate for mutually exclusive projects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MIRR Strengths and Weakness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Strengths</a:t>
            </a:r>
          </a:p>
          <a:p>
            <a:pPr lvl="1"/>
            <a:r>
              <a:rPr lang="en-US" altLang="en-US" dirty="0"/>
              <a:t>Corrects IRR’s reinvestment rate assumption, and therefore fixes problems with non-normal cash flows simultaneously</a:t>
            </a:r>
          </a:p>
          <a:p>
            <a:r>
              <a:rPr lang="en-US" altLang="en-US" dirty="0"/>
              <a:t>Weakness</a:t>
            </a:r>
          </a:p>
          <a:p>
            <a:pPr lvl="1"/>
            <a:r>
              <a:rPr lang="en-US" altLang="en-US" dirty="0"/>
              <a:t>Does not correct the IRR issue of choosing the wrong mutually exclusive project for a particular range of rates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Profitability Index (PI)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Based on NPV </a:t>
            </a:r>
          </a:p>
          <a:p>
            <a:pPr lvl="1"/>
            <a:r>
              <a:rPr lang="en-US" altLang="en-US" dirty="0"/>
              <a:t>Takes the PV of a project’s future cash flows and standardizes them by simply dividing by the project’s initial investment</a:t>
            </a:r>
          </a:p>
          <a:p>
            <a:r>
              <a:rPr lang="en-US" altLang="en-US" dirty="0"/>
              <a:t>PI statistic</a:t>
            </a:r>
          </a:p>
          <a:p>
            <a:endParaRPr lang="en-US" altLang="en-US" dirty="0"/>
          </a:p>
          <a:p>
            <a:r>
              <a:rPr lang="en-US" altLang="en-US" dirty="0"/>
              <a:t>PI benchmark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3563335"/>
            <a:ext cx="2679861" cy="9297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E06A249-D8F6-4562-80FF-DB46718FB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5071986"/>
            <a:ext cx="3810000" cy="11002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AD8CD-D069-4265-B45C-FDFC633DD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A20706-BDEF-48B4-A522-7BD7ED0F8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1436"/>
            <a:ext cx="9144000" cy="253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05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BF4D9FE-FBB2-4AB5-A3E1-9278E69B3DFB}"/>
              </a:ext>
            </a:extLst>
          </p:cNvPr>
          <p:cNvSpPr txBox="1">
            <a:spLocks/>
          </p:cNvSpPr>
          <p:nvPr/>
        </p:nvSpPr>
        <p:spPr bwMode="auto">
          <a:xfrm>
            <a:off x="495300" y="762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Example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5AC988B-B03B-4098-8A7F-1CFD26DA37DD}"/>
              </a:ext>
            </a:extLst>
          </p:cNvPr>
          <p:cNvSpPr txBox="1">
            <a:spLocks/>
          </p:cNvSpPr>
          <p:nvPr/>
        </p:nvSpPr>
        <p:spPr bwMode="auto">
          <a:xfrm>
            <a:off x="457200" y="1219200"/>
            <a:ext cx="8153400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 project has a cost of $25,000, and annual cash flows as shown. Use the capital budgeting tools to determine </a:t>
            </a:r>
            <a:r>
              <a:rPr lang="en-US" altLang="en-US" sz="3000" kern="0" dirty="0">
                <a:solidFill>
                  <a:srgbClr val="000000"/>
                </a:solidFill>
              </a:rPr>
              <a:t>whether the project is acceptable or not </a:t>
            </a:r>
            <a:r>
              <a:rPr kumimoji="0" lang="en-US" alt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if the cost of capital is 12 percent</a:t>
            </a:r>
          </a:p>
        </p:txBody>
      </p:sp>
      <p:sp>
        <p:nvSpPr>
          <p:cNvPr id="8" name="Line 8">
            <a:extLst>
              <a:ext uri="{FF2B5EF4-FFF2-40B4-BE49-F238E27FC236}">
                <a16:creationId xmlns:a16="http://schemas.microsoft.com/office/drawing/2014/main" id="{D7C70815-B121-4AFE-A7FC-BAB3C1B6EA1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0362" y="42751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9" name="Line 9">
            <a:extLst>
              <a:ext uri="{FF2B5EF4-FFF2-40B4-BE49-F238E27FC236}">
                <a16:creationId xmlns:a16="http://schemas.microsoft.com/office/drawing/2014/main" id="{3D0447D2-68AD-4768-BA04-105E12ED8E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42751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EC9A1B73-B3C6-4ECD-B496-9B6ED9CD244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2912" y="42751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7D525281-5C58-4814-B0C4-2BEB9D889A87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8000" y="42751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id="{B1D39B93-D597-48C0-8507-EDA439C21A8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99275" y="42751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82BA0EFF-B16F-4736-9EAB-F7049D5D3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5912" y="4267200"/>
            <a:ext cx="6202363" cy="511175"/>
          </a:xfrm>
          <a:prstGeom prst="rightArrow">
            <a:avLst>
              <a:gd name="adj1" fmla="val 50000"/>
              <a:gd name="adj2" fmla="val 60949"/>
            </a:avLst>
          </a:prstGeom>
          <a:solidFill>
            <a:srgbClr val="00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B174C341-360E-48B9-98FA-E0322AA9FA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712" y="4343400"/>
            <a:ext cx="56340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0                       1                       2                       3                       4</a:t>
            </a: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1642DDD5-780B-4987-9840-5A085F6C52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212" y="4951413"/>
            <a:ext cx="766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8,500</a:t>
            </a:r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87B403A2-B49F-4B17-BAFB-257B91E44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325" y="4951413"/>
            <a:ext cx="10525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3B99CD2D-8637-4D60-A265-5E4E5E968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9262" y="3962400"/>
            <a:ext cx="938213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i=12%</a:t>
            </a: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676F35F0-8DA5-4433-8120-4FFC5546D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7300" y="4951413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12,000</a:t>
            </a: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79C85682-170E-4DD5-B648-631C28078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1425" y="4951413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13,500</a:t>
            </a: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071078C1-D619-4A40-BFCD-58543D167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7" y="4951413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15,000</a:t>
            </a:r>
          </a:p>
        </p:txBody>
      </p:sp>
    </p:spTree>
    <p:extLst>
      <p:ext uri="{BB962C8B-B14F-4D97-AF65-F5344CB8AC3E}">
        <p14:creationId xmlns:p14="http://schemas.microsoft.com/office/powerpoint/2010/main" val="6296387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F742D-6D01-40EA-9E1F-FA86CC87740F}"/>
              </a:ext>
            </a:extLst>
          </p:cNvPr>
          <p:cNvSpPr txBox="1">
            <a:spLocks/>
          </p:cNvSpPr>
          <p:nvPr/>
        </p:nvSpPr>
        <p:spPr bwMode="auto">
          <a:xfrm>
            <a:off x="409575" y="4762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Payback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92E17808-86C4-45FB-BAD6-1F76A4A368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4113" y="22177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62BAAB0E-9FF8-497E-8966-6B7AD3786A0B}"/>
              </a:ext>
            </a:extLst>
          </p:cNvPr>
          <p:cNvSpPr>
            <a:spLocks noChangeShapeType="1"/>
          </p:cNvSpPr>
          <p:nvPr/>
        </p:nvSpPr>
        <p:spPr bwMode="auto">
          <a:xfrm>
            <a:off x="3727450" y="22177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415F858D-54BC-4A2A-9AB0-0ADF3AF92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046663" y="22177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5182EF88-9665-4E24-BE07-E48E5DA291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1750" y="22177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8" name="Line 12">
            <a:extLst>
              <a:ext uri="{FF2B5EF4-FFF2-40B4-BE49-F238E27FC236}">
                <a16:creationId xmlns:a16="http://schemas.microsoft.com/office/drawing/2014/main" id="{2D72B596-28B5-45EF-B875-0991F44710D8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3025" y="2217738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9" name="AutoShape 13">
            <a:extLst>
              <a:ext uri="{FF2B5EF4-FFF2-40B4-BE49-F238E27FC236}">
                <a16:creationId xmlns:a16="http://schemas.microsoft.com/office/drawing/2014/main" id="{9D19CC98-3A54-49D7-A4D1-FF6A684BA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5813" y="2209800"/>
            <a:ext cx="6202362" cy="511175"/>
          </a:xfrm>
          <a:prstGeom prst="rightArrow">
            <a:avLst>
              <a:gd name="adj1" fmla="val 50000"/>
              <a:gd name="adj2" fmla="val 60949"/>
            </a:avLst>
          </a:prstGeom>
          <a:solidFill>
            <a:srgbClr val="00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0A0B3407-53B8-4619-938C-7D4F829D9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2286000"/>
            <a:ext cx="5580062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0                       1                       2                       3                       4</a:t>
            </a: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95F09D58-48EB-4678-A548-E02C88E36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050" y="2894013"/>
            <a:ext cx="7588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8,500</a:t>
            </a: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215390A6-107C-4934-9F50-60C41DF20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0" y="2894013"/>
            <a:ext cx="10429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C317083B-6DDF-4108-85D8-33A45338B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9163" y="1905000"/>
            <a:ext cx="9286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i=12%</a:t>
            </a: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E980C3EF-EDA2-4B2C-8982-243129B83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5138" y="2894013"/>
            <a:ext cx="8874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12,000</a:t>
            </a:r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7201D062-7068-4198-AB09-944D40F29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263" y="2894013"/>
            <a:ext cx="8874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13,500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0FEBF32E-1C68-4EEA-A4CF-3ED36F262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9275" y="2894013"/>
            <a:ext cx="88741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15,000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49DBFD-3DDA-45D3-8288-B26B37265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3336925"/>
            <a:ext cx="10429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3B16EDC8-21F2-4FB0-81AD-679A24B6D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" y="3336925"/>
            <a:ext cx="13525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Cumulative</a:t>
            </a: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6EA30A2B-0D30-4858-99B3-85A194FE3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0" y="3352800"/>
            <a:ext cx="10429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(16,500)</a:t>
            </a:r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id="{CD7D9CE7-FE66-4CB7-8114-202332D83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1488" y="3352800"/>
            <a:ext cx="9144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(4,500)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CDFE942B-5E49-4551-8110-98ABE0ECE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467226"/>
            <a:ext cx="6629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Payback will occur during the 3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rd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year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Payback = 2 + 4,500/13,500    =  2.33 years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2400" kern="0" dirty="0">
              <a:solidFill>
                <a:srgbClr val="000000"/>
              </a:solidFill>
              <a:latin typeface="Calibri" panose="020F0502020204030204" pitchFamily="34" charset="0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Accept or Reject?</a:t>
            </a:r>
          </a:p>
        </p:txBody>
      </p:sp>
    </p:spTree>
    <p:extLst>
      <p:ext uri="{BB962C8B-B14F-4D97-AF65-F5344CB8AC3E}">
        <p14:creationId xmlns:p14="http://schemas.microsoft.com/office/powerpoint/2010/main" val="313708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B431D-08EA-42B3-9304-3BE2D4AFA0CE}"/>
              </a:ext>
            </a:extLst>
          </p:cNvPr>
          <p:cNvSpPr txBox="1">
            <a:spLocks/>
          </p:cNvSpPr>
          <p:nvPr/>
        </p:nvSpPr>
        <p:spPr bwMode="auto">
          <a:xfrm>
            <a:off x="457200" y="76200"/>
            <a:ext cx="822960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Discounted Payback</a:t>
            </a:r>
          </a:p>
        </p:txBody>
      </p:sp>
      <p:sp>
        <p:nvSpPr>
          <p:cNvPr id="3" name="Line 8">
            <a:extLst>
              <a:ext uri="{FF2B5EF4-FFF2-40B4-BE49-F238E27FC236}">
                <a16:creationId xmlns:a16="http://schemas.microsoft.com/office/drawing/2014/main" id="{A94A78F3-4ADB-407E-ADA1-0F6F69F450F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7113" y="1820863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4" name="Line 9">
            <a:extLst>
              <a:ext uri="{FF2B5EF4-FFF2-40B4-BE49-F238E27FC236}">
                <a16:creationId xmlns:a16="http://schemas.microsoft.com/office/drawing/2014/main" id="{C58E9045-412B-4B35-AE29-599CFC76C964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0450" y="1820863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5" name="Line 10">
            <a:extLst>
              <a:ext uri="{FF2B5EF4-FFF2-40B4-BE49-F238E27FC236}">
                <a16:creationId xmlns:a16="http://schemas.microsoft.com/office/drawing/2014/main" id="{E1684C60-1427-4EAD-9308-3A59BB34AA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9663" y="1820863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6" name="Line 11">
            <a:extLst>
              <a:ext uri="{FF2B5EF4-FFF2-40B4-BE49-F238E27FC236}">
                <a16:creationId xmlns:a16="http://schemas.microsoft.com/office/drawing/2014/main" id="{89881E9A-6D00-4CE8-B427-9C98533CDC04}"/>
              </a:ext>
            </a:extLst>
          </p:cNvPr>
          <p:cNvSpPr>
            <a:spLocks noChangeShapeType="1"/>
          </p:cNvSpPr>
          <p:nvPr/>
        </p:nvSpPr>
        <p:spPr bwMode="auto">
          <a:xfrm>
            <a:off x="6254750" y="1820863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7" name="Line 12">
            <a:extLst>
              <a:ext uri="{FF2B5EF4-FFF2-40B4-BE49-F238E27FC236}">
                <a16:creationId xmlns:a16="http://schemas.microsoft.com/office/drawing/2014/main" id="{51010D7F-6BF1-4832-84DA-C3233F18E2FB}"/>
              </a:ext>
            </a:extLst>
          </p:cNvPr>
          <p:cNvSpPr>
            <a:spLocks noChangeShapeType="1"/>
          </p:cNvSpPr>
          <p:nvPr/>
        </p:nvSpPr>
        <p:spPr bwMode="auto">
          <a:xfrm>
            <a:off x="7566025" y="1820863"/>
            <a:ext cx="0" cy="576262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8" name="AutoShape 13">
            <a:extLst>
              <a:ext uri="{FF2B5EF4-FFF2-40B4-BE49-F238E27FC236}">
                <a16:creationId xmlns:a16="http://schemas.microsoft.com/office/drawing/2014/main" id="{A2B7399D-C07C-45E8-AA6C-7F617DA9A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752600"/>
            <a:ext cx="6202363" cy="511175"/>
          </a:xfrm>
          <a:prstGeom prst="rightArrow">
            <a:avLst>
              <a:gd name="adj1" fmla="val 50000"/>
              <a:gd name="adj2" fmla="val 60949"/>
            </a:avLst>
          </a:prstGeom>
          <a:solidFill>
            <a:srgbClr val="00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D2549410-71F6-4A88-8338-4B3CCC4F2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0425" y="1828800"/>
            <a:ext cx="5580063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0                       1                       2                       3                       4</a:t>
            </a: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B881BECF-EE12-414A-AF60-1CD373754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8300" y="2497138"/>
            <a:ext cx="7588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8,500</a:t>
            </a:r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293865C6-5DFF-43B3-8E65-F1198FA16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2613" y="2497138"/>
            <a:ext cx="10429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2" name="Rectangle 17">
            <a:extLst>
              <a:ext uri="{FF2B5EF4-FFF2-40B4-BE49-F238E27FC236}">
                <a16:creationId xmlns:a16="http://schemas.microsoft.com/office/drawing/2014/main" id="{FDD51FB8-03D8-40DF-9B60-05252839E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413" y="1508125"/>
            <a:ext cx="9286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i=12%</a:t>
            </a:r>
          </a:p>
        </p:txBody>
      </p:sp>
      <p:sp>
        <p:nvSpPr>
          <p:cNvPr id="13" name="Rectangle 18">
            <a:extLst>
              <a:ext uri="{FF2B5EF4-FFF2-40B4-BE49-F238E27FC236}">
                <a16:creationId xmlns:a16="http://schemas.microsoft.com/office/drawing/2014/main" id="{259A2C84-8586-44C8-9B34-7B459CC5F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388" y="2497138"/>
            <a:ext cx="8874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12,000</a:t>
            </a:r>
          </a:p>
        </p:txBody>
      </p:sp>
      <p:sp>
        <p:nvSpPr>
          <p:cNvPr id="14" name="Rectangle 19">
            <a:extLst>
              <a:ext uri="{FF2B5EF4-FFF2-40B4-BE49-F238E27FC236}">
                <a16:creationId xmlns:a16="http://schemas.microsoft.com/office/drawing/2014/main" id="{5D1344CE-08F0-40BC-9BE0-0C384229C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513" y="2497138"/>
            <a:ext cx="8874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13,500</a:t>
            </a:r>
          </a:p>
        </p:txBody>
      </p:sp>
      <p:sp>
        <p:nvSpPr>
          <p:cNvPr id="15" name="Rectangle 20">
            <a:extLst>
              <a:ext uri="{FF2B5EF4-FFF2-40B4-BE49-F238E27FC236}">
                <a16:creationId xmlns:a16="http://schemas.microsoft.com/office/drawing/2014/main" id="{F62306F5-E74C-48DA-910C-EFE0B6C8F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2497138"/>
            <a:ext cx="88741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15,000</a:t>
            </a:r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DC390ED8-0504-4DE1-9FE8-9BD65B5FEE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938463"/>
            <a:ext cx="10429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F464D3-F24D-45A5-9158-024E59AD4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6563" y="2955925"/>
            <a:ext cx="7588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7,589</a:t>
            </a: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41F0220F-9418-46A6-A38C-FA2EF42D3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313" y="2955925"/>
            <a:ext cx="7588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9,566</a:t>
            </a: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A61A3842-E559-4276-B5B0-E67433872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13" y="3429000"/>
            <a:ext cx="1360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Cumulative</a:t>
            </a:r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id="{858993B0-4155-42A6-B248-587813A62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8" y="2895600"/>
            <a:ext cx="19986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CF present values</a:t>
            </a:r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694C1E61-7F5D-469F-82F4-66EFB59EA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2955925"/>
            <a:ext cx="7588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9,609</a:t>
            </a: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0BCB1AC7-40A7-4E7E-B96D-5A363B186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5163" y="2971800"/>
            <a:ext cx="7588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9,533</a:t>
            </a:r>
          </a:p>
        </p:txBody>
      </p:sp>
      <p:sp>
        <p:nvSpPr>
          <p:cNvPr id="23" name="Rectangle 23">
            <a:extLst>
              <a:ext uri="{FF2B5EF4-FFF2-40B4-BE49-F238E27FC236}">
                <a16:creationId xmlns:a16="http://schemas.microsoft.com/office/drawing/2014/main" id="{22E81DE1-0490-4CAC-9A42-84823FEA3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2613" y="3429000"/>
            <a:ext cx="10429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9FD6B13F-41CA-43F8-A547-E8FA06A2D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1950" y="3413125"/>
            <a:ext cx="10429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(17,411)</a:t>
            </a:r>
          </a:p>
        </p:txBody>
      </p:sp>
      <p:sp>
        <p:nvSpPr>
          <p:cNvPr id="25" name="Rectangle 25">
            <a:extLst>
              <a:ext uri="{FF2B5EF4-FFF2-40B4-BE49-F238E27FC236}">
                <a16:creationId xmlns:a16="http://schemas.microsoft.com/office/drawing/2014/main" id="{5D9AFDA9-7321-48FD-93C1-60A475A5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5938" y="3429000"/>
            <a:ext cx="9144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(7,845)</a:t>
            </a:r>
          </a:p>
        </p:txBody>
      </p:sp>
      <p:sp>
        <p:nvSpPr>
          <p:cNvPr id="26" name="TextBox 26">
            <a:extLst>
              <a:ext uri="{FF2B5EF4-FFF2-40B4-BE49-F238E27FC236}">
                <a16:creationId xmlns:a16="http://schemas.microsoft.com/office/drawing/2014/main" id="{B13CE1A2-8B09-4456-B136-4C041C935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360862"/>
            <a:ext cx="7010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Discounted Payback will occur during the 3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rd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year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Discounted Payback = 2 + 7,845/9,609   =  2.82 years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2400" kern="0" dirty="0">
              <a:solidFill>
                <a:srgbClr val="000000"/>
              </a:solidFill>
              <a:latin typeface="Calibri" panose="020F0502020204030204" pitchFamily="34" charset="0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Accept or Reject?</a:t>
            </a:r>
          </a:p>
        </p:txBody>
      </p:sp>
    </p:spTree>
    <p:extLst>
      <p:ext uri="{BB962C8B-B14F-4D97-AF65-F5344CB8AC3E}">
        <p14:creationId xmlns:p14="http://schemas.microsoft.com/office/powerpoint/2010/main" val="22100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Set of Capital Budgeting Techniques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Commonly used capital budgeting techniques include:</a:t>
            </a:r>
          </a:p>
          <a:p>
            <a:pPr lvl="1"/>
            <a:r>
              <a:rPr lang="en-US" altLang="en-US" dirty="0"/>
              <a:t>Net Present Value (NPV)</a:t>
            </a:r>
          </a:p>
          <a:p>
            <a:pPr lvl="1"/>
            <a:r>
              <a:rPr lang="en-US" altLang="en-US" dirty="0"/>
              <a:t>Internal Rate of Return (IRR)</a:t>
            </a:r>
          </a:p>
          <a:p>
            <a:pPr lvl="1"/>
            <a:r>
              <a:rPr lang="en-US" altLang="en-US" dirty="0"/>
              <a:t>Payback (PB)</a:t>
            </a:r>
          </a:p>
          <a:p>
            <a:pPr lvl="1"/>
            <a:r>
              <a:rPr lang="en-US" altLang="en-US" dirty="0"/>
              <a:t>Discounted Payback (DPB)</a:t>
            </a:r>
          </a:p>
          <a:p>
            <a:pPr lvl="1"/>
            <a:r>
              <a:rPr lang="en-US" altLang="en-US" dirty="0"/>
              <a:t>Modified Internal Rate of Return (MIRR)</a:t>
            </a:r>
          </a:p>
          <a:p>
            <a:pPr lvl="1"/>
            <a:r>
              <a:rPr lang="en-US" altLang="en-US" dirty="0"/>
              <a:t>Profitability Index (PI)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4338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58FD0E9-9357-4CEA-9897-7C031C876D58}"/>
              </a:ext>
            </a:extLst>
          </p:cNvPr>
          <p:cNvSpPr txBox="1">
            <a:spLocks/>
          </p:cNvSpPr>
          <p:nvPr/>
        </p:nvSpPr>
        <p:spPr>
          <a:xfrm>
            <a:off x="381000" y="1752600"/>
            <a:ext cx="7620000" cy="3916363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dirty="0"/>
              <a:t>Financial Calculator solution: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0</a:t>
            </a:r>
            <a:r>
              <a:rPr lang="en-US" altLang="en-US" dirty="0"/>
              <a:t> = (25,000)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1</a:t>
            </a:r>
            <a:r>
              <a:rPr lang="en-US" altLang="en-US" dirty="0"/>
              <a:t> = 8,500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2</a:t>
            </a:r>
            <a:r>
              <a:rPr lang="en-US" altLang="en-US" dirty="0"/>
              <a:t> = 12,000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3</a:t>
            </a:r>
            <a:r>
              <a:rPr lang="en-US" altLang="en-US" dirty="0"/>
              <a:t> = 13,500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4</a:t>
            </a:r>
            <a:r>
              <a:rPr lang="en-US" altLang="en-US" dirty="0"/>
              <a:t> = 15,000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en-US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I = 12 percent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NPV = 11,297.42        accept or reject?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B8D9A0A-2A56-4A25-8934-04626C06E956}"/>
              </a:ext>
            </a:extLst>
          </p:cNvPr>
          <p:cNvSpPr txBox="1">
            <a:spLocks/>
          </p:cNvSpPr>
          <p:nvPr/>
        </p:nvSpPr>
        <p:spPr bwMode="auto">
          <a:xfrm>
            <a:off x="495300" y="762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NPV</a:t>
            </a:r>
          </a:p>
        </p:txBody>
      </p:sp>
    </p:spTree>
    <p:extLst>
      <p:ext uri="{BB962C8B-B14F-4D97-AF65-F5344CB8AC3E}">
        <p14:creationId xmlns:p14="http://schemas.microsoft.com/office/powerpoint/2010/main" val="17898552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58FD0E9-9357-4CEA-9897-7C031C876D58}"/>
              </a:ext>
            </a:extLst>
          </p:cNvPr>
          <p:cNvSpPr txBox="1">
            <a:spLocks/>
          </p:cNvSpPr>
          <p:nvPr/>
        </p:nvSpPr>
        <p:spPr>
          <a:xfrm>
            <a:off x="381000" y="1752600"/>
            <a:ext cx="7620000" cy="3916363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dirty="0"/>
              <a:t>Financial Calculator solution: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0</a:t>
            </a:r>
            <a:r>
              <a:rPr lang="en-US" altLang="en-US" dirty="0"/>
              <a:t> = (25,000)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1</a:t>
            </a:r>
            <a:r>
              <a:rPr lang="en-US" altLang="en-US" dirty="0"/>
              <a:t> = 8,500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2</a:t>
            </a:r>
            <a:r>
              <a:rPr lang="en-US" altLang="en-US" dirty="0"/>
              <a:t> = 12,000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3</a:t>
            </a:r>
            <a:r>
              <a:rPr lang="en-US" altLang="en-US" dirty="0"/>
              <a:t> = 13,500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CF</a:t>
            </a:r>
            <a:r>
              <a:rPr lang="en-US" altLang="en-US" baseline="-25000" dirty="0"/>
              <a:t>4</a:t>
            </a:r>
            <a:r>
              <a:rPr lang="en-US" altLang="en-US" dirty="0"/>
              <a:t> = 15,000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en-US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IRR = ?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en-US" dirty="0"/>
              <a:t>       = 30.08%        accept or reject?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B8D9A0A-2A56-4A25-8934-04626C06E956}"/>
              </a:ext>
            </a:extLst>
          </p:cNvPr>
          <p:cNvSpPr txBox="1">
            <a:spLocks/>
          </p:cNvSpPr>
          <p:nvPr/>
        </p:nvSpPr>
        <p:spPr bwMode="auto">
          <a:xfrm>
            <a:off x="495300" y="762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</a:rPr>
              <a:t>IRR</a:t>
            </a:r>
            <a:endParaRPr kumimoji="0" lang="en-US" altLang="en-US" sz="4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57135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C2699-2BFE-45E4-955B-5E07A12625E5}"/>
              </a:ext>
            </a:extLst>
          </p:cNvPr>
          <p:cNvSpPr txBox="1">
            <a:spLocks/>
          </p:cNvSpPr>
          <p:nvPr/>
        </p:nvSpPr>
        <p:spPr bwMode="auto">
          <a:xfrm>
            <a:off x="304800" y="76200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MIRR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36959-86D7-422E-AB0C-15860D359235}"/>
              </a:ext>
            </a:extLst>
          </p:cNvPr>
          <p:cNvSpPr txBox="1">
            <a:spLocks/>
          </p:cNvSpPr>
          <p:nvPr/>
        </p:nvSpPr>
        <p:spPr bwMode="auto">
          <a:xfrm>
            <a:off x="304800" y="15240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First, move outflows</a:t>
            </a:r>
            <a:r>
              <a:rPr kumimoji="0" lang="en-US" sz="30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to time 0 using </a:t>
            </a:r>
            <a:r>
              <a:rPr lang="en-US" sz="3000" i="1" kern="0" dirty="0" err="1">
                <a:solidFill>
                  <a:srgbClr val="000000"/>
                </a:solidFill>
              </a:rPr>
              <a:t>i</a:t>
            </a:r>
            <a:r>
              <a:rPr lang="en-US" sz="3000" kern="0" dirty="0">
                <a:solidFill>
                  <a:srgbClr val="000000"/>
                </a:solidFill>
              </a:rPr>
              <a:t> as the discount rate: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3000" kern="0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sz="3000" kern="0" dirty="0">
                <a:solidFill>
                  <a:srgbClr val="000000"/>
                </a:solidFill>
              </a:rPr>
              <a:t>Only 1 outflow (25,000) and it is already in Year 0.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DDBFD32C-D485-4B6B-8C18-C690B622B2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7050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942FAC52-4D88-4C88-9C71-852CE8DE6B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0388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A6F3794-7594-4D06-A68F-7923D012E1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9600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B69C0D85-9131-478C-9980-6F1613E4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54688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8" name="Line 12">
            <a:extLst>
              <a:ext uri="{FF2B5EF4-FFF2-40B4-BE49-F238E27FC236}">
                <a16:creationId xmlns:a16="http://schemas.microsoft.com/office/drawing/2014/main" id="{9DDFED52-A186-4D01-96CC-186916753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7065963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9" name="AutoShape 13">
            <a:extLst>
              <a:ext uri="{FF2B5EF4-FFF2-40B4-BE49-F238E27FC236}">
                <a16:creationId xmlns:a16="http://schemas.microsoft.com/office/drawing/2014/main" id="{009310B4-7CE4-4A50-B132-A822C7FC6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271713"/>
            <a:ext cx="6202363" cy="511175"/>
          </a:xfrm>
          <a:prstGeom prst="rightArrow">
            <a:avLst>
              <a:gd name="adj1" fmla="val 50000"/>
              <a:gd name="adj2" fmla="val 60949"/>
            </a:avLst>
          </a:prstGeom>
          <a:solidFill>
            <a:srgbClr val="00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14978836-FF06-42E2-BDC8-B033297A4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347913"/>
            <a:ext cx="56340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0                       1                       2                       3                       4</a:t>
            </a: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A0651C4F-3E14-465C-BFAA-EC1AEFB9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8900" y="2955925"/>
            <a:ext cx="766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8,500</a:t>
            </a: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EDE077B9-38BE-40DE-847B-CB46DD8B8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013" y="2955925"/>
            <a:ext cx="10525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9B33B0E-39FE-4D15-9E3F-6DE2E870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950" y="1966913"/>
            <a:ext cx="93821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i=12%</a:t>
            </a: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E960134E-68BA-4205-9013-E8077692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29559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12,000</a:t>
            </a:r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034D0761-68F7-4E9B-AFDC-B332C80F0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8113" y="29559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13,500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3520DA53-72DA-4168-9E03-1F968E120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9559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15,000</a:t>
            </a:r>
          </a:p>
        </p:txBody>
      </p:sp>
    </p:spTree>
    <p:extLst>
      <p:ext uri="{BB962C8B-B14F-4D97-AF65-F5344CB8AC3E}">
        <p14:creationId xmlns:p14="http://schemas.microsoft.com/office/powerpoint/2010/main" val="42135962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C2699-2BFE-45E4-955B-5E07A12625E5}"/>
              </a:ext>
            </a:extLst>
          </p:cNvPr>
          <p:cNvSpPr txBox="1">
            <a:spLocks/>
          </p:cNvSpPr>
          <p:nvPr/>
        </p:nvSpPr>
        <p:spPr bwMode="auto">
          <a:xfrm>
            <a:off x="304800" y="76200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MIRR -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36959-86D7-422E-AB0C-15860D359235}"/>
              </a:ext>
            </a:extLst>
          </p:cNvPr>
          <p:cNvSpPr txBox="1">
            <a:spLocks/>
          </p:cNvSpPr>
          <p:nvPr/>
        </p:nvSpPr>
        <p:spPr bwMode="auto">
          <a:xfrm>
            <a:off x="304800" y="1371601"/>
            <a:ext cx="8229600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Second, move inflows</a:t>
            </a:r>
            <a:r>
              <a:rPr kumimoji="0" lang="en-US" sz="30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to last year using </a:t>
            </a:r>
            <a:r>
              <a:rPr lang="en-US" sz="3000" i="1" kern="0" dirty="0" err="1">
                <a:solidFill>
                  <a:srgbClr val="000000"/>
                </a:solidFill>
              </a:rPr>
              <a:t>i</a:t>
            </a:r>
            <a:r>
              <a:rPr lang="en-US" sz="3000" kern="0" dirty="0">
                <a:solidFill>
                  <a:srgbClr val="000000"/>
                </a:solidFill>
              </a:rPr>
              <a:t> as the compounding rate: 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DDBFD32C-D485-4B6B-8C18-C690B622B2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5268" y="3181349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942FAC52-4D88-4C88-9C71-852CE8DE6B9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8606" y="3181349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A6F3794-7594-4D06-A68F-7923D012E1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37818" y="3181349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B69C0D85-9131-478C-9980-6F1613E4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72906" y="3181349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8" name="Line 12">
            <a:extLst>
              <a:ext uri="{FF2B5EF4-FFF2-40B4-BE49-F238E27FC236}">
                <a16:creationId xmlns:a16="http://schemas.microsoft.com/office/drawing/2014/main" id="{9DDFED52-A186-4D01-96CC-186916753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4181" y="3181349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9" name="AutoShape 13">
            <a:extLst>
              <a:ext uri="{FF2B5EF4-FFF2-40B4-BE49-F238E27FC236}">
                <a16:creationId xmlns:a16="http://schemas.microsoft.com/office/drawing/2014/main" id="{009310B4-7CE4-4A50-B132-A822C7FC6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0818" y="3173412"/>
            <a:ext cx="6202363" cy="511175"/>
          </a:xfrm>
          <a:prstGeom prst="rightArrow">
            <a:avLst>
              <a:gd name="adj1" fmla="val 50000"/>
              <a:gd name="adj2" fmla="val 60949"/>
            </a:avLst>
          </a:prstGeom>
          <a:solidFill>
            <a:srgbClr val="00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14978836-FF06-42E2-BDC8-B033297A4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4618" y="3249612"/>
            <a:ext cx="56340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0                       1                       2                       3                       4</a:t>
            </a: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A0651C4F-3E14-465C-BFAA-EC1AEFB9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7118" y="3857624"/>
            <a:ext cx="766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8,500</a:t>
            </a: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EDE077B9-38BE-40DE-847B-CB46DD8B8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231" y="3857624"/>
            <a:ext cx="10525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9B33B0E-39FE-4D15-9E3F-6DE2E870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168" y="2868612"/>
            <a:ext cx="93821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i=12%</a:t>
            </a: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E960134E-68BA-4205-9013-E8077692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2206" y="3857624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12,000</a:t>
            </a:r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034D0761-68F7-4E9B-AFDC-B332C80F0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6331" y="3857624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13,500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3520DA53-72DA-4168-9E03-1F968E120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6343" y="3857624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15,000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168804B-0D22-4D3A-AD91-F2DA6801D470}"/>
              </a:ext>
            </a:extLst>
          </p:cNvPr>
          <p:cNvCxnSpPr>
            <a:cxnSpLocks/>
          </p:cNvCxnSpPr>
          <p:nvPr/>
        </p:nvCxnSpPr>
        <p:spPr>
          <a:xfrm>
            <a:off x="5472906" y="4558045"/>
            <a:ext cx="83343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D7A3DD8-0FAA-443F-91A0-FC3B56D2A88B}"/>
              </a:ext>
            </a:extLst>
          </p:cNvPr>
          <p:cNvCxnSpPr>
            <a:cxnSpLocks/>
          </p:cNvCxnSpPr>
          <p:nvPr/>
        </p:nvCxnSpPr>
        <p:spPr>
          <a:xfrm flipV="1">
            <a:off x="5472906" y="4254499"/>
            <a:ext cx="0" cy="3035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B88844F-4B32-42DA-BE2B-6B39BE4EB970}"/>
              </a:ext>
            </a:extLst>
          </p:cNvPr>
          <p:cNvCxnSpPr>
            <a:cxnSpLocks/>
          </p:cNvCxnSpPr>
          <p:nvPr/>
        </p:nvCxnSpPr>
        <p:spPr>
          <a:xfrm>
            <a:off x="4276725" y="5029200"/>
            <a:ext cx="203914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9303DD-6B1D-46FD-BE6F-5CB1A285BC5D}"/>
              </a:ext>
            </a:extLst>
          </p:cNvPr>
          <p:cNvCxnSpPr>
            <a:cxnSpLocks/>
          </p:cNvCxnSpPr>
          <p:nvPr/>
        </p:nvCxnSpPr>
        <p:spPr>
          <a:xfrm flipV="1">
            <a:off x="4276725" y="4254499"/>
            <a:ext cx="0" cy="7747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20630C4-1302-4179-BC43-AC763F12F93D}"/>
              </a:ext>
            </a:extLst>
          </p:cNvPr>
          <p:cNvCxnSpPr>
            <a:cxnSpLocks/>
          </p:cNvCxnSpPr>
          <p:nvPr/>
        </p:nvCxnSpPr>
        <p:spPr>
          <a:xfrm>
            <a:off x="2828131" y="5486399"/>
            <a:ext cx="348773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4AE0CE-3031-4174-B451-550020D359A8}"/>
              </a:ext>
            </a:extLst>
          </p:cNvPr>
          <p:cNvCxnSpPr>
            <a:cxnSpLocks/>
          </p:cNvCxnSpPr>
          <p:nvPr/>
        </p:nvCxnSpPr>
        <p:spPr>
          <a:xfrm flipH="1" flipV="1">
            <a:off x="2818606" y="4306886"/>
            <a:ext cx="9526" cy="11795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20">
            <a:extLst>
              <a:ext uri="{FF2B5EF4-FFF2-40B4-BE49-F238E27FC236}">
                <a16:creationId xmlns:a16="http://schemas.microsoft.com/office/drawing/2014/main" id="{DAE1351B-F9D4-44CA-971F-C31AEABB2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935" y="4359273"/>
            <a:ext cx="896080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15,120</a:t>
            </a:r>
          </a:p>
        </p:txBody>
      </p:sp>
      <p:sp>
        <p:nvSpPr>
          <p:cNvPr id="38" name="Rectangle 20">
            <a:extLst>
              <a:ext uri="{FF2B5EF4-FFF2-40B4-BE49-F238E27FC236}">
                <a16:creationId xmlns:a16="http://schemas.microsoft.com/office/drawing/2014/main" id="{40AC2752-8CB4-4D5E-A834-1C3FB7B62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2601" y="4824411"/>
            <a:ext cx="896079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15,053</a:t>
            </a:r>
          </a:p>
        </p:txBody>
      </p:sp>
      <p:sp>
        <p:nvSpPr>
          <p:cNvPr id="39" name="Rectangle 20">
            <a:extLst>
              <a:ext uri="{FF2B5EF4-FFF2-40B4-BE49-F238E27FC236}">
                <a16:creationId xmlns:a16="http://schemas.microsoft.com/office/drawing/2014/main" id="{B37D4259-F8A9-44BE-AE4D-4A16ADB68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1331" y="5287961"/>
            <a:ext cx="896079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11,942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9B018C6-15DD-45DE-BAB2-9590CF14C610}"/>
              </a:ext>
            </a:extLst>
          </p:cNvPr>
          <p:cNvCxnSpPr/>
          <p:nvPr/>
        </p:nvCxnSpPr>
        <p:spPr>
          <a:xfrm>
            <a:off x="6019800" y="5791200"/>
            <a:ext cx="15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20">
            <a:extLst>
              <a:ext uri="{FF2B5EF4-FFF2-40B4-BE49-F238E27FC236}">
                <a16:creationId xmlns:a16="http://schemas.microsoft.com/office/drawing/2014/main" id="{C2751F69-F2A0-4474-BA78-BAF831539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3409" y="5876921"/>
            <a:ext cx="1524001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FV = 57,115</a:t>
            </a:r>
          </a:p>
        </p:txBody>
      </p:sp>
    </p:spTree>
    <p:extLst>
      <p:ext uri="{BB962C8B-B14F-4D97-AF65-F5344CB8AC3E}">
        <p14:creationId xmlns:p14="http://schemas.microsoft.com/office/powerpoint/2010/main" val="17946505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C2699-2BFE-45E4-955B-5E07A12625E5}"/>
              </a:ext>
            </a:extLst>
          </p:cNvPr>
          <p:cNvSpPr txBox="1">
            <a:spLocks/>
          </p:cNvSpPr>
          <p:nvPr/>
        </p:nvSpPr>
        <p:spPr bwMode="auto">
          <a:xfrm>
            <a:off x="304800" y="76200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MIRR -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36959-86D7-422E-AB0C-15860D359235}"/>
              </a:ext>
            </a:extLst>
          </p:cNvPr>
          <p:cNvSpPr txBox="1">
            <a:spLocks/>
          </p:cNvSpPr>
          <p:nvPr/>
        </p:nvSpPr>
        <p:spPr bwMode="auto">
          <a:xfrm>
            <a:off x="304800" y="15240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Third, calculate the MIRR as the rate that equates the PV and FV values</a:t>
            </a:r>
            <a:endParaRPr lang="en-US" sz="3000" kern="0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3000" kern="0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3000" kern="0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3000" kern="0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3000" kern="0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sz="3000" kern="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3000" kern="0" dirty="0">
                <a:solidFill>
                  <a:srgbClr val="000000"/>
                </a:solidFill>
              </a:rPr>
              <a:t>MIRR = 22.9%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sz="3000" kern="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3000" kern="0" dirty="0">
                <a:solidFill>
                  <a:srgbClr val="000000"/>
                </a:solidFill>
              </a:rPr>
              <a:t>Accept or Reject?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DDBFD32C-D485-4B6B-8C18-C690B622B2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5268" y="2925762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942FAC52-4D88-4C88-9C71-852CE8DE6B9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8606" y="2925762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A6F3794-7594-4D06-A68F-7923D012E1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37818" y="2925762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B69C0D85-9131-478C-9980-6F1613E4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72906" y="2925762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8" name="Line 12">
            <a:extLst>
              <a:ext uri="{FF2B5EF4-FFF2-40B4-BE49-F238E27FC236}">
                <a16:creationId xmlns:a16="http://schemas.microsoft.com/office/drawing/2014/main" id="{9DDFED52-A186-4D01-96CC-186916753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4181" y="2925762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9" name="AutoShape 13">
            <a:extLst>
              <a:ext uri="{FF2B5EF4-FFF2-40B4-BE49-F238E27FC236}">
                <a16:creationId xmlns:a16="http://schemas.microsoft.com/office/drawing/2014/main" id="{009310B4-7CE4-4A50-B132-A822C7FC6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0818" y="2917825"/>
            <a:ext cx="6202363" cy="511175"/>
          </a:xfrm>
          <a:prstGeom prst="rightArrow">
            <a:avLst>
              <a:gd name="adj1" fmla="val 50000"/>
              <a:gd name="adj2" fmla="val 60949"/>
            </a:avLst>
          </a:prstGeom>
          <a:solidFill>
            <a:srgbClr val="00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14978836-FF06-42E2-BDC8-B033297A4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4618" y="2994025"/>
            <a:ext cx="56340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0                       1                       2                       3                       4</a:t>
            </a: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EDE077B9-38BE-40DE-847B-CB46DD8B8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231" y="3602037"/>
            <a:ext cx="10525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9B33B0E-39FE-4D15-9E3F-6DE2E870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168" y="2613025"/>
            <a:ext cx="549832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i</a:t>
            </a:r>
            <a:r>
              <a:rPr lang="en-US" altLang="en-US" sz="24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=?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3520DA53-72DA-4168-9E03-1F968E120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5614" y="3602037"/>
            <a:ext cx="896079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57,115</a:t>
            </a:r>
          </a:p>
        </p:txBody>
      </p:sp>
    </p:spTree>
    <p:extLst>
      <p:ext uri="{BB962C8B-B14F-4D97-AF65-F5344CB8AC3E}">
        <p14:creationId xmlns:p14="http://schemas.microsoft.com/office/powerpoint/2010/main" val="33809226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C2699-2BFE-45E4-955B-5E07A12625E5}"/>
              </a:ext>
            </a:extLst>
          </p:cNvPr>
          <p:cNvSpPr txBox="1">
            <a:spLocks/>
          </p:cNvSpPr>
          <p:nvPr/>
        </p:nvSpPr>
        <p:spPr bwMode="auto">
          <a:xfrm>
            <a:off x="304800" y="76200"/>
            <a:ext cx="8229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Profitability</a:t>
            </a:r>
            <a:r>
              <a:rPr lang="en-US" altLang="en-US" sz="3600" kern="0" dirty="0">
                <a:solidFill>
                  <a:srgbClr val="000000"/>
                </a:solidFill>
              </a:rPr>
              <a:t> Index - PI</a:t>
            </a:r>
            <a:endParaRPr kumimoji="0" lang="en-US" altLang="en-US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36959-86D7-422E-AB0C-15860D359235}"/>
              </a:ext>
            </a:extLst>
          </p:cNvPr>
          <p:cNvSpPr txBox="1">
            <a:spLocks/>
          </p:cNvSpPr>
          <p:nvPr/>
        </p:nvSpPr>
        <p:spPr bwMode="auto">
          <a:xfrm>
            <a:off x="304800" y="1524000"/>
            <a:ext cx="82296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Recall that the NPV = $11,297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PI = (11,297 + 25,000) / 25,000   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       =  1.4519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3000" kern="0" dirty="0">
                <a:solidFill>
                  <a:srgbClr val="000000"/>
                </a:solidFill>
              </a:rPr>
              <a:t>Accept or Reject?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DDBFD32C-D485-4B6B-8C18-C690B622B2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7050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5" name="Line 9">
            <a:extLst>
              <a:ext uri="{FF2B5EF4-FFF2-40B4-BE49-F238E27FC236}">
                <a16:creationId xmlns:a16="http://schemas.microsoft.com/office/drawing/2014/main" id="{942FAC52-4D88-4C88-9C71-852CE8DE6B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0388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A6F3794-7594-4D06-A68F-7923D012E184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9600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B69C0D85-9131-478C-9980-6F1613E4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54688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8" name="Line 12">
            <a:extLst>
              <a:ext uri="{FF2B5EF4-FFF2-40B4-BE49-F238E27FC236}">
                <a16:creationId xmlns:a16="http://schemas.microsoft.com/office/drawing/2014/main" id="{9DDFED52-A186-4D01-96CC-186916753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7065963" y="2279650"/>
            <a:ext cx="0" cy="57626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</a:endParaRPr>
          </a:p>
        </p:txBody>
      </p:sp>
      <p:sp>
        <p:nvSpPr>
          <p:cNvPr id="9" name="AutoShape 13">
            <a:extLst>
              <a:ext uri="{FF2B5EF4-FFF2-40B4-BE49-F238E27FC236}">
                <a16:creationId xmlns:a16="http://schemas.microsoft.com/office/drawing/2014/main" id="{009310B4-7CE4-4A50-B132-A822C7FC6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271713"/>
            <a:ext cx="6202363" cy="511175"/>
          </a:xfrm>
          <a:prstGeom prst="rightArrow">
            <a:avLst>
              <a:gd name="adj1" fmla="val 50000"/>
              <a:gd name="adj2" fmla="val 60949"/>
            </a:avLst>
          </a:prstGeom>
          <a:solidFill>
            <a:srgbClr val="00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14978836-FF06-42E2-BDC8-B033297A4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347913"/>
            <a:ext cx="56340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0                       1                       2                       3                       4</a:t>
            </a: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A0651C4F-3E14-465C-BFAA-EC1AEFB9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8900" y="2955925"/>
            <a:ext cx="766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8,500</a:t>
            </a: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EDE077B9-38BE-40DE-847B-CB46DD8B8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013" y="2955925"/>
            <a:ext cx="10525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(25,000)</a:t>
            </a: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9B33B0E-39FE-4D15-9E3F-6DE2E870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950" y="1966913"/>
            <a:ext cx="938213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i=12%</a:t>
            </a: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E960134E-68BA-4205-9013-E8077692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3988" y="29559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12,000</a:t>
            </a:r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034D0761-68F7-4E9B-AFDC-B332C80F0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8113" y="29559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13,500</a:t>
            </a:r>
          </a:p>
        </p:txBody>
      </p:sp>
      <p:sp>
        <p:nvSpPr>
          <p:cNvPr id="16" name="Rectangle 20">
            <a:extLst>
              <a:ext uri="{FF2B5EF4-FFF2-40B4-BE49-F238E27FC236}">
                <a16:creationId xmlns:a16="http://schemas.microsoft.com/office/drawing/2014/main" id="{3520DA53-72DA-4168-9E03-1F968E120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955925"/>
            <a:ext cx="895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15,000</a:t>
            </a:r>
          </a:p>
        </p:txBody>
      </p:sp>
    </p:spTree>
    <p:extLst>
      <p:ext uri="{BB962C8B-B14F-4D97-AF65-F5344CB8AC3E}">
        <p14:creationId xmlns:p14="http://schemas.microsoft.com/office/powerpoint/2010/main" val="15163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Processing Capital Budgeting Decisions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For all of our decision techniques, we need to do the following: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Calculate a decision statistic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Decide on an appropriate benchmark for comparing the calculated statistic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Define what relationship between the two will dictate project acceptance or rejection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Independent vs. Mutually Exclusive Projects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>
          <a:xfrm>
            <a:off x="443625" y="1219200"/>
            <a:ext cx="8229600" cy="4953000"/>
          </a:xfrm>
        </p:spPr>
        <p:txBody>
          <a:bodyPr/>
          <a:lstStyle/>
          <a:p>
            <a:r>
              <a:rPr lang="en-US" altLang="en-US" dirty="0"/>
              <a:t>Independent projects</a:t>
            </a:r>
          </a:p>
          <a:p>
            <a:pPr lvl="1"/>
            <a:r>
              <a:rPr lang="en-US" altLang="en-US" dirty="0"/>
              <a:t>Compute the statistic</a:t>
            </a:r>
          </a:p>
          <a:p>
            <a:pPr lvl="1"/>
            <a:r>
              <a:rPr lang="en-US" altLang="en-US" dirty="0"/>
              <a:t>Compare the statistic with the benchmark to decide whether to accept/reject the project</a:t>
            </a:r>
          </a:p>
          <a:p>
            <a:r>
              <a:rPr lang="en-US" altLang="en-US" dirty="0"/>
              <a:t>Mutually exclusive (ME) projects </a:t>
            </a:r>
          </a:p>
          <a:p>
            <a:pPr lvl="1"/>
            <a:r>
              <a:rPr lang="en-US" altLang="en-US" dirty="0"/>
              <a:t>Compute statistic for each project</a:t>
            </a:r>
          </a:p>
          <a:p>
            <a:pPr lvl="1"/>
            <a:r>
              <a:rPr lang="en-US" altLang="en-US" dirty="0"/>
              <a:t>Have “runoff” between ME projects, choosing the one with the best statistic</a:t>
            </a:r>
          </a:p>
          <a:p>
            <a:pPr lvl="1"/>
            <a:r>
              <a:rPr lang="en-US" altLang="en-US" dirty="0"/>
              <a:t>Compare the statistic from runoff winner with benchmark to decide whether to accept/reject 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Payback and Discounted Payback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443625" y="1524000"/>
            <a:ext cx="8229600" cy="4648200"/>
          </a:xfrm>
        </p:spPr>
        <p:txBody>
          <a:bodyPr/>
          <a:lstStyle/>
          <a:p>
            <a:r>
              <a:rPr lang="en-US" altLang="en-US" dirty="0"/>
              <a:t>Both the payback and discounted payback rules carry great emotional appeal</a:t>
            </a:r>
          </a:p>
          <a:p>
            <a:pPr lvl="1"/>
            <a:r>
              <a:rPr lang="en-US" altLang="en-US" dirty="0"/>
              <a:t>If money is being borrowed to finance the new project, these techniques answer the question, “How long is it going to take us to recoup our costs?”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Payback Statistic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payback (PB) statistic is quite popular because of how easy it is to compute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Assumptions</a:t>
            </a:r>
          </a:p>
          <a:p>
            <a:pPr lvl="1"/>
            <a:r>
              <a:rPr lang="en-US" altLang="en-US" dirty="0"/>
              <a:t>Cash flows are normal, with all outflows occurring at the beginning of the project’s life</a:t>
            </a:r>
          </a:p>
          <a:p>
            <a:pPr lvl="1"/>
            <a:r>
              <a:rPr lang="en-US" altLang="en-US" dirty="0"/>
              <a:t>Typically assume cash flows arrive smoothly throughout each period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A55B80-A63E-414B-AE4C-839C823A2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078" y="2383853"/>
            <a:ext cx="2295722" cy="150234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7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Payback Benchmark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Benchmark must be exogenously specified (i.e., not always the same value and not determined by RRR or any other input variable)</a:t>
            </a:r>
          </a:p>
          <a:p>
            <a:r>
              <a:rPr lang="en-US" altLang="en-US" dirty="0"/>
              <a:t>Maximum allowable PB for a project should based on relevant external constraint (e.g., number of periods until lenders are repaid)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D56F14-8510-454C-A0C6-3F3C75AA5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5216771"/>
            <a:ext cx="6568575" cy="95542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Discounted Payback Statistic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Payback technique does not recognize the time value of money</a:t>
            </a:r>
          </a:p>
          <a:p>
            <a:r>
              <a:rPr lang="en-US" altLang="en-US" dirty="0"/>
              <a:t>To compensate for this exclusion, the discounted payback (DPB) statistic may be used instead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525EA9-41E5-4027-8214-1496229B0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4278630"/>
            <a:ext cx="2703095" cy="128397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3&amp;quot;&quot;/&gt;&lt;property id=&quot;20307&quot; value=&quot;256&quot;/&gt;&lt;/object&gt;&lt;object type=&quot;3&quot; unique_id=&quot;10005&quot;&gt;&lt;property id=&quot;20148&quot; value=&quot;5&quot;/&gt;&lt;property id=&quot;20300&quot; value=&quot;Slide 3 - &amp;quot;Introduction&amp;quot;&quot;/&gt;&lt;property id=&quot;20307&quot; value=&quot;257&quot;/&gt;&lt;/object&gt;&lt;object type=&quot;3&quot; unique_id=&quot;10034&quot;&gt;&lt;property id=&quot;20148&quot; value=&quot;5&quot;/&gt;&lt;property id=&quot;20300&quot; value=&quot;Slide 4 - &amp;quot;The Set of Capital Budgeting Techniques&amp;quot;&quot;/&gt;&lt;property id=&quot;20307&quot; value=&quot;258&quot;/&gt;&lt;/object&gt;&lt;object type=&quot;3&quot; unique_id=&quot;10050&quot;&gt;&lt;property id=&quot;20148&quot; value=&quot;5&quot;/&gt;&lt;property id=&quot;20300&quot; value=&quot;Slide 5&quot;/&gt;&lt;property id=&quot;20307&quot; value=&quot;259&quot;/&gt;&lt;/object&gt;&lt;object type=&quot;3&quot; unique_id=&quot;10081&quot;&gt;&lt;property id=&quot;20148&quot; value=&quot;5&quot;/&gt;&lt;property id=&quot;20300&quot; value=&quot;Slide 6 - &amp;quot;Decision Statistic Formats&amp;quot;&quot;/&gt;&lt;property id=&quot;20307&quot; value=&quot;260&quot;/&gt;&lt;/object&gt;&lt;object type=&quot;3&quot; unique_id=&quot;10082&quot;&gt;&lt;property id=&quot;20148&quot; value=&quot;5&quot;/&gt;&lt;property id=&quot;20300&quot; value=&quot;Slide 7&quot;/&gt;&lt;property id=&quot;20307&quot; value=&quot;261&quot;/&gt;&lt;/object&gt;&lt;object type=&quot;3&quot; unique_id=&quot;10083&quot;&gt;&lt;property id=&quot;20148&quot; value=&quot;5&quot;/&gt;&lt;property id=&quot;20300&quot; value=&quot;Slide 8 - &amp;quot;Processing Capital Budgeting Decisions&amp;quot;&quot;/&gt;&lt;property id=&quot;20307&quot; value=&quot;262&quot;/&gt;&lt;/object&gt;&lt;object type=&quot;3&quot; unique_id=&quot;10129&quot;&gt;&lt;property id=&quot;20148&quot; value=&quot;5&quot;/&gt;&lt;property id=&quot;20300&quot; value=&quot;Slide 9 - &amp;quot;Net Present Value&amp;quot;&quot;/&gt;&lt;property id=&quot;20307&quot; value=&quot;263&quot;/&gt;&lt;/object&gt;&lt;object type=&quot;3&quot; unique_id=&quot;10160&quot;&gt;&lt;property id=&quot;20148&quot; value=&quot;5&quot;/&gt;&lt;property id=&quot;20300&quot; value=&quot;Slide 10&quot;/&gt;&lt;property id=&quot;20307&quot; value=&quot;264&quot;/&gt;&lt;/object&gt;&lt;object type=&quot;3&quot; unique_id=&quot;10216&quot;&gt;&lt;property id=&quot;20148&quot; value=&quot;5&quot;/&gt;&lt;property id=&quot;20300&quot; value=&quot;Slide 11&quot;/&gt;&lt;property id=&quot;20307&quot; value=&quot;265&quot;/&gt;&lt;/object&gt;&lt;object type=&quot;3&quot; unique_id=&quot;10253&quot;&gt;&lt;property id=&quot;20148&quot; value=&quot;5&quot;/&gt;&lt;property id=&quot;20300&quot; value=&quot;Slide 15&quot;/&gt;&lt;property id=&quot;20307&quot; value=&quot;266&quot;/&gt;&lt;/object&gt;&lt;object type=&quot;3&quot; unique_id=&quot;10293&quot;&gt;&lt;property id=&quot;20148&quot; value=&quot;5&quot;/&gt;&lt;property id=&quot;20300&quot; value=&quot;Slide 12 - &amp;quot;Example&amp;quot;&quot;/&gt;&lt;property id=&quot;20307&quot; value=&quot;267&quot;/&gt;&lt;/object&gt;&lt;object type=&quot;3&quot; unique_id=&quot;10350&quot;&gt;&lt;property id=&quot;20148&quot; value=&quot;5&quot;/&gt;&lt;property id=&quot;20300&quot; value=&quot;Slide 13&quot;/&gt;&lt;property id=&quot;20307&quot; value=&quot;268&quot;/&gt;&lt;/object&gt;&lt;object type=&quot;3&quot; unique_id=&quot;10396&quot;&gt;&lt;property id=&quot;20148&quot; value=&quot;5&quot;/&gt;&lt;property id=&quot;20300&quot; value=&quot;Slide 14&quot;/&gt;&lt;property id=&quot;20307&quot; value=&quot;269&quot;/&gt;&lt;/object&gt;&lt;object type=&quot;3&quot; unique_id=&quot;10477&quot;&gt;&lt;property id=&quot;20148&quot; value=&quot;5&quot;/&gt;&lt;property id=&quot;20300&quot; value=&quot;Slide 2&quot;/&gt;&lt;property id=&quot;20307&quot; value=&quot;270&quot;/&gt;&lt;/object&gt;&lt;object type=&quot;3&quot; unique_id=&quot;10580&quot;&gt;&lt;property id=&quot;20148&quot; value=&quot;5&quot;/&gt;&lt;property id=&quot;20300&quot; value=&quot;Slide 16 - &amp;quot;NPV Strengths and Weaknesses&amp;quot;&quot;/&gt;&lt;property id=&quot;20307&quot; value=&quot;271&quot;/&gt;&lt;/object&gt;&lt;object type=&quot;3&quot; unique_id=&quot;10743&quot;&gt;&lt;property id=&quot;20148&quot; value=&quot;5&quot;/&gt;&lt;property id=&quot;20300&quot; value=&quot;Slide 17 - &amp;quot;Payback&amp;quot;&quot;/&gt;&lt;property id=&quot;20307&quot; value=&quot;272&quot;/&gt;&lt;/object&gt;&lt;object type=&quot;3&quot; unique_id=&quot;10801&quot;&gt;&lt;property id=&quot;20148&quot; value=&quot;5&quot;/&gt;&lt;property id=&quot;20300&quot; value=&quot;Slide 18 - &amp;quot;Example&amp;quot;&quot;/&gt;&lt;property id=&quot;20307&quot; value=&quot;273&quot;/&gt;&lt;/object&gt;&lt;object type=&quot;3&quot; unique_id=&quot;10922&quot;&gt;&lt;property id=&quot;20148&quot; value=&quot;5&quot;/&gt;&lt;property id=&quot;20300&quot; value=&quot;Slide 19&quot;/&gt;&lt;property id=&quot;20307&quot; value=&quot;274&quot;/&gt;&lt;/object&gt;&lt;object type=&quot;3&quot; unique_id=&quot;10923&quot;&gt;&lt;property id=&quot;20148&quot; value=&quot;5&quot;/&gt;&lt;property id=&quot;20300&quot; value=&quot;Slide 20 - &amp;quot;Discounted Payback&amp;quot;&quot;/&gt;&lt;property id=&quot;20307&quot; value=&quot;275&quot;/&gt;&lt;/object&gt;&lt;object type=&quot;3&quot; unique_id=&quot;11034&quot;&gt;&lt;property id=&quot;20148&quot; value=&quot;5&quot;/&gt;&lt;property id=&quot;20300&quot; value=&quot;Slide 21 - &amp;quot;Example&amp;quot;&quot;/&gt;&lt;property id=&quot;20307&quot; value=&quot;276&quot;/&gt;&lt;/object&gt;&lt;object type=&quot;3&quot; unique_id=&quot;11150&quot;&gt;&lt;property id=&quot;20148&quot; value=&quot;5&quot;/&gt;&lt;property id=&quot;20300&quot; value=&quot;Slide 22&quot;/&gt;&lt;property id=&quot;20307&quot; value=&quot;277&quot;/&gt;&lt;/object&gt;&lt;object type=&quot;3&quot; unique_id=&quot;11223&quot;&gt;&lt;property id=&quot;20148&quot; value=&quot;5&quot;/&gt;&lt;property id=&quot;20300&quot; value=&quot;Slide 23 - &amp;quot;PB and DPB Strengths and Weaknesses&amp;quot;&quot;/&gt;&lt;property id=&quot;20307&quot; value=&quot;278&quot;/&gt;&lt;/object&gt;&lt;object type=&quot;3&quot; unique_id=&quot;11299&quot;&gt;&lt;property id=&quot;20148&quot; value=&quot;5&quot;/&gt;&lt;property id=&quot;20300&quot; value=&quot;Slide 24 - &amp;quot;Internal Rate of Return&amp;quot;&quot;/&gt;&lt;property id=&quot;20307&quot; value=&quot;279&quot;/&gt;&lt;/object&gt;&lt;object type=&quot;3&quot; unique_id=&quot;11378&quot;&gt;&lt;property id=&quot;20148&quot; value=&quot;5&quot;/&gt;&lt;property id=&quot;20300&quot; value=&quot;Slide 25&quot;/&gt;&lt;property id=&quot;20307&quot; value=&quot;280&quot;/&gt;&lt;/object&gt;&lt;object type=&quot;3&quot; unique_id=&quot;11622&quot;&gt;&lt;property id=&quot;20148&quot; value=&quot;5&quot;/&gt;&lt;property id=&quot;20300&quot; value=&quot;Slide 26 - &amp;quot;Example&amp;quot;&quot;/&gt;&lt;property id=&quot;20307&quot; value=&quot;281&quot;/&gt;&lt;/object&gt;&lt;object type=&quot;3&quot; unique_id=&quot;11763&quot;&gt;&lt;property id=&quot;20148&quot; value=&quot;5&quot;/&gt;&lt;property id=&quot;20300&quot; value=&quot;Slide 27&quot;/&gt;&lt;property id=&quot;20307&quot; value=&quot;282&quot;/&gt;&lt;/object&gt;&lt;object type=&quot;3&quot; unique_id=&quot;11764&quot;&gt;&lt;property id=&quot;20148&quot; value=&quot;5&quot;/&gt;&lt;property id=&quot;20300&quot; value=&quot;Slide 28&quot;/&gt;&lt;property id=&quot;20307&quot; value=&quot;283&quot;/&gt;&lt;/object&gt;&lt;object type=&quot;3&quot; unique_id=&quot;11765&quot;&gt;&lt;property id=&quot;20148&quot; value=&quot;5&quot;/&gt;&lt;property id=&quot;20300&quot; value=&quot;Slide 29&quot;/&gt;&lt;property id=&quot;20307&quot; value=&quot;284&quot;/&gt;&lt;/object&gt;&lt;object type=&quot;3&quot; unique_id=&quot;12014&quot;&gt;&lt;property id=&quot;20148&quot; value=&quot;5&quot;/&gt;&lt;property id=&quot;20300&quot; value=&quot;Slide 30 - &amp;quot;Problems with IRR&amp;quot;&quot;/&gt;&lt;property id=&quot;20307&quot; value=&quot;285&quot;/&gt;&lt;/object&gt;&lt;object type=&quot;3&quot; unique_id=&quot;12015&quot;&gt;&lt;property id=&quot;20148&quot; value=&quot;5&quot;/&gt;&lt;property id=&quot;20300&quot; value=&quot;Slide 31&quot;/&gt;&lt;property id=&quot;20307&quot; value=&quot;286&quot;/&gt;&lt;/object&gt;&lt;object type=&quot;3&quot; unique_id=&quot;12016&quot;&gt;&lt;property id=&quot;20148&quot; value=&quot;5&quot;/&gt;&lt;property id=&quot;20300&quot; value=&quot;Slide 32&quot;/&gt;&lt;property id=&quot;20307&quot; value=&quot;287&quot;/&gt;&lt;/object&gt;&lt;object type=&quot;3&quot; unique_id=&quot;12017&quot;&gt;&lt;property id=&quot;20148&quot; value=&quot;5&quot;/&gt;&lt;property id=&quot;20300&quot; value=&quot;Slide 33&quot;/&gt;&lt;property id=&quot;20307&quot; value=&quot;288&quot;/&gt;&lt;/object&gt;&lt;object type=&quot;3&quot; unique_id=&quot;12123&quot;&gt;&lt;property id=&quot;20148&quot; value=&quot;5&quot;/&gt;&lt;property id=&quot;20300&quot; value=&quot;Slide 34&quot;/&gt;&lt;property id=&quot;20307&quot; value=&quot;289&quot;/&gt;&lt;/object&gt;&lt;object type=&quot;3&quot; unique_id=&quot;12232&quot;&gt;&lt;property id=&quot;20148&quot; value=&quot;5&quot;/&gt;&lt;property id=&quot;20300&quot; value=&quot;Slide 35&quot;/&gt;&lt;property id=&quot;20307&quot; value=&quot;290&quot;/&gt;&lt;/object&gt;&lt;object type=&quot;3&quot; unique_id=&quot;12418&quot;&gt;&lt;property id=&quot;20148&quot; value=&quot;5&quot;/&gt;&lt;property id=&quot;20300&quot; value=&quot;Slide 36&quot;/&gt;&lt;property id=&quot;20307&quot; value=&quot;291&quot;/&gt;&lt;/object&gt;&lt;object type=&quot;3&quot; unique_id=&quot;12533&quot;&gt;&lt;property id=&quot;20148&quot; value=&quot;5&quot;/&gt;&lt;property id=&quot;20300&quot; value=&quot;Slide 37 - &amp;quot;Modified Internal Rate of Return&amp;quot;&quot;/&gt;&lt;property id=&quot;20307&quot; value=&quot;292&quot;/&gt;&lt;/object&gt;&lt;object type=&quot;3&quot; unique_id=&quot;12768&quot;&gt;&lt;property id=&quot;20148&quot; value=&quot;5&quot;/&gt;&lt;property id=&quot;20300&quot; value=&quot;Slide 38&quot;/&gt;&lt;property id=&quot;20307&quot; value=&quot;293&quot;/&gt;&lt;/object&gt;&lt;object type=&quot;3&quot; unique_id=&quot;12769&quot;&gt;&lt;property id=&quot;20148&quot; value=&quot;5&quot;/&gt;&lt;property id=&quot;20300&quot; value=&quot;Slide 39 - &amp;quot;Calculating MIRR&amp;quot;&quot;/&gt;&lt;property id=&quot;20307&quot; value=&quot;294&quot;/&gt;&lt;/object&gt;&lt;object type=&quot;3&quot; unique_id=&quot;12893&quot;&gt;&lt;property id=&quot;20148&quot; value=&quot;5&quot;/&gt;&lt;property id=&quot;20300&quot; value=&quot;Slide 40 - &amp;quot;Example&amp;quot;&quot;/&gt;&lt;property id=&quot;20307&quot; value=&quot;295&quot;/&gt;&lt;/object&gt;&lt;object type=&quot;3&quot; unique_id=&quot;13188&quot;&gt;&lt;property id=&quot;20148&quot; value=&quot;5&quot;/&gt;&lt;property id=&quot;20300&quot; value=&quot;Slide 41&quot;/&gt;&lt;property id=&quot;20307&quot; value=&quot;296&quot;/&gt;&lt;/object&gt;&lt;object type=&quot;3&quot; unique_id=&quot;13576&quot;&gt;&lt;property id=&quot;20148&quot; value=&quot;5&quot;/&gt;&lt;property id=&quot;20300&quot; value=&quot;Slide 42 - &amp;quot;Profitability Index&amp;quot;&quot;/&gt;&lt;property id=&quot;20307&quot; value=&quot;297&quot;/&gt;&lt;/object&gt;&lt;object type=&quot;3&quot; unique_id=&quot;13577&quot;&gt;&lt;property id=&quot;20148&quot; value=&quot;5&quot;/&gt;&lt;property id=&quot;20300&quot; value=&quot;Slide 43 - &amp;quot;Example&amp;quot;&quot;/&gt;&lt;property id=&quot;20307&quot; value=&quot;298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12015</TotalTime>
  <Words>2067</Words>
  <Application>Microsoft Office PowerPoint</Application>
  <PresentationFormat>On-screen Show (4:3)</PresentationFormat>
  <Paragraphs>278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Cambria</vt:lpstr>
      <vt:lpstr>Times New Roman</vt:lpstr>
      <vt:lpstr>9e PPT design template</vt:lpstr>
      <vt:lpstr>Weighing Net Present  Value and Other Capital Budgeting Criteria</vt:lpstr>
      <vt:lpstr>Capital Budgeting Decisions</vt:lpstr>
      <vt:lpstr>The Set of Capital Budgeting Techniques</vt:lpstr>
      <vt:lpstr>Processing Capital Budgeting Decisions</vt:lpstr>
      <vt:lpstr>Independent vs. Mutually Exclusive Projects</vt:lpstr>
      <vt:lpstr>Payback and Discounted Payback</vt:lpstr>
      <vt:lpstr>Payback Statistic</vt:lpstr>
      <vt:lpstr>Payback Benchmark</vt:lpstr>
      <vt:lpstr>Discounted Payback Statistic</vt:lpstr>
      <vt:lpstr>Discounted Payback Benchmark</vt:lpstr>
      <vt:lpstr>Payback and Discounted Payback Strengths and Weaknesses</vt:lpstr>
      <vt:lpstr>Net Present Value</vt:lpstr>
      <vt:lpstr>NPV Statistic</vt:lpstr>
      <vt:lpstr>NPV Benchmark</vt:lpstr>
      <vt:lpstr>NPV Strengths and Weaknesses</vt:lpstr>
      <vt:lpstr>Internal Rate of Return (IRR) and Modified IRR</vt:lpstr>
      <vt:lpstr>NPV vs. IRR</vt:lpstr>
      <vt:lpstr>Internal Rate of Return Statistic</vt:lpstr>
      <vt:lpstr>IRR Benchmark</vt:lpstr>
      <vt:lpstr>Problems with IRR</vt:lpstr>
      <vt:lpstr>IRR and NPV Profiles with Non-Normal Cash Flows</vt:lpstr>
      <vt:lpstr>Differing Reinvestment Rate Assumptions </vt:lpstr>
      <vt:lpstr>Modified Internal Rate of Return</vt:lpstr>
      <vt:lpstr>MIRR Strengths and Weakness</vt:lpstr>
      <vt:lpstr>Profitability Index (PI)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</dc:title>
  <dc:creator>byerstev</dc:creator>
  <cp:lastModifiedBy>John Nofsinger</cp:lastModifiedBy>
  <cp:revision>165</cp:revision>
  <dcterms:created xsi:type="dcterms:W3CDTF">2008-06-02T19:12:06Z</dcterms:created>
  <dcterms:modified xsi:type="dcterms:W3CDTF">2019-05-17T23:26:32Z</dcterms:modified>
</cp:coreProperties>
</file>