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42"/>
  </p:notesMasterIdLst>
  <p:sldIdLst>
    <p:sldId id="310" r:id="rId2"/>
    <p:sldId id="282" r:id="rId3"/>
    <p:sldId id="283" r:id="rId4"/>
    <p:sldId id="285" r:id="rId5"/>
    <p:sldId id="286" r:id="rId6"/>
    <p:sldId id="287" r:id="rId7"/>
    <p:sldId id="311" r:id="rId8"/>
    <p:sldId id="315" r:id="rId9"/>
    <p:sldId id="288" r:id="rId10"/>
    <p:sldId id="316" r:id="rId11"/>
    <p:sldId id="317" r:id="rId12"/>
    <p:sldId id="289" r:id="rId13"/>
    <p:sldId id="313" r:id="rId14"/>
    <p:sldId id="290" r:id="rId15"/>
    <p:sldId id="296" r:id="rId16"/>
    <p:sldId id="298" r:id="rId17"/>
    <p:sldId id="299" r:id="rId18"/>
    <p:sldId id="314" r:id="rId19"/>
    <p:sldId id="300" r:id="rId20"/>
    <p:sldId id="291" r:id="rId21"/>
    <p:sldId id="292" r:id="rId22"/>
    <p:sldId id="294" r:id="rId23"/>
    <p:sldId id="302" r:id="rId24"/>
    <p:sldId id="318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8" r:id="rId33"/>
    <p:sldId id="327" r:id="rId34"/>
    <p:sldId id="319" r:id="rId35"/>
    <p:sldId id="303" r:id="rId36"/>
    <p:sldId id="312" r:id="rId37"/>
    <p:sldId id="329" r:id="rId38"/>
    <p:sldId id="330" r:id="rId39"/>
    <p:sldId id="331" r:id="rId40"/>
    <p:sldId id="332" r:id="rId41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2" autoAdjust="0"/>
    <p:restoredTop sz="94718" autoAdjust="0"/>
  </p:normalViewPr>
  <p:slideViewPr>
    <p:cSldViewPr>
      <p:cViewPr varScale="1">
        <p:scale>
          <a:sx n="110" d="100"/>
          <a:sy n="110" d="100"/>
        </p:scale>
        <p:origin x="142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EEBE11A-0A8A-4C86-89FD-79119B765CE7}" type="datetimeFigureOut">
              <a:rPr lang="en-US" altLang="en-US"/>
              <a:pPr/>
              <a:t>5/16/2019</a:t>
            </a:fld>
            <a:endParaRPr lang="en-US" alt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5AB2FB5-AC47-4885-9DF1-55C61DF8564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299683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12-</a:t>
            </a:r>
            <a:fld id="{759DEEE5-BD57-4E1E-AE03-48AD681B1456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245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61704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ea typeface="MS PGothic" panose="020B0600070205080204" pitchFamily="34" charset="-128"/>
          <a:cs typeface="Aharoni" pitchFamily="2" charset="-79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pitchFamily="34" charset="0"/>
          <a:cs typeface="Aharoni" pitchFamily="2" charset="-79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1981200"/>
            <a:ext cx="6934200" cy="1524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5000" dirty="0"/>
              <a:t>Estimating Cash </a:t>
            </a:r>
            <a:br>
              <a:rPr sz="5000" dirty="0"/>
            </a:br>
            <a:r>
              <a:rPr sz="5000" dirty="0"/>
              <a:t>Flows on Capital </a:t>
            </a:r>
            <a:br>
              <a:rPr sz="5000" dirty="0"/>
            </a:br>
            <a:r>
              <a:rPr sz="5000" dirty="0"/>
              <a:t>Budgeting Projects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Salvage Value in Last Year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03456EE-FDA1-44DA-AEB9-7542DF872F80}"/>
              </a:ext>
            </a:extLst>
          </p:cNvPr>
          <p:cNvCxnSpPr/>
          <p:nvPr/>
        </p:nvCxnSpPr>
        <p:spPr>
          <a:xfrm>
            <a:off x="3276600" y="2346570"/>
            <a:ext cx="2819400" cy="476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00C5FAE-73CD-4EA8-B225-988061B580D7}"/>
              </a:ext>
            </a:extLst>
          </p:cNvPr>
          <p:cNvCxnSpPr/>
          <p:nvPr/>
        </p:nvCxnSpPr>
        <p:spPr>
          <a:xfrm>
            <a:off x="3276600" y="2194170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23154F7-6145-4126-8534-BBD947A6E15B}"/>
              </a:ext>
            </a:extLst>
          </p:cNvPr>
          <p:cNvCxnSpPr/>
          <p:nvPr/>
        </p:nvCxnSpPr>
        <p:spPr>
          <a:xfrm>
            <a:off x="4267200" y="2189408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ADBD50A-4DA4-4BFF-B40B-26ED7D3787FC}"/>
              </a:ext>
            </a:extLst>
          </p:cNvPr>
          <p:cNvCxnSpPr/>
          <p:nvPr/>
        </p:nvCxnSpPr>
        <p:spPr>
          <a:xfrm>
            <a:off x="5181600" y="2194170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7BCA276-F5BC-448E-A54C-359B48135688}"/>
              </a:ext>
            </a:extLst>
          </p:cNvPr>
          <p:cNvCxnSpPr/>
          <p:nvPr/>
        </p:nvCxnSpPr>
        <p:spPr>
          <a:xfrm>
            <a:off x="6096000" y="2189408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">
            <a:extLst>
              <a:ext uri="{FF2B5EF4-FFF2-40B4-BE49-F238E27FC236}">
                <a16:creationId xmlns:a16="http://schemas.microsoft.com/office/drawing/2014/main" id="{0223800A-6436-45F4-ADF9-8C004F17E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2117970"/>
            <a:ext cx="2362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Time Line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861C1BF5-870C-4C93-A11C-061E258AA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2630733"/>
            <a:ext cx="3733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0               1               2              3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1EECD64F-B82F-4346-ADE2-64FCBE987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630733"/>
            <a:ext cx="1143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Year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F271815F-026A-4364-B65A-8C83BAE894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1789358"/>
            <a:ext cx="1295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Cash Flow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440CFBF5-1D87-4EFC-8C59-4E6CADE283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2125" y="1779833"/>
            <a:ext cx="3292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CF</a:t>
            </a:r>
            <a:r>
              <a:rPr lang="en-US" altLang="en-US" sz="1600" baseline="-25000"/>
              <a:t>0</a:t>
            </a:r>
            <a:r>
              <a:rPr lang="en-US" altLang="en-US" sz="1600"/>
              <a:t>                    CF</a:t>
            </a:r>
            <a:r>
              <a:rPr lang="en-US" altLang="en-US" sz="1600" baseline="-25000"/>
              <a:t>1-3</a:t>
            </a:r>
            <a:r>
              <a:rPr lang="en-US" altLang="en-US" sz="1600"/>
              <a:t>              CF</a:t>
            </a:r>
            <a:r>
              <a:rPr lang="en-US" altLang="en-US" sz="1600" baseline="-25000"/>
              <a:t>3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6755A75-6883-45A1-B480-35EE9B1EC3F6}"/>
              </a:ext>
            </a:extLst>
          </p:cNvPr>
          <p:cNvSpPr txBox="1">
            <a:spLocks/>
          </p:cNvSpPr>
          <p:nvPr/>
        </p:nvSpPr>
        <p:spPr bwMode="auto">
          <a:xfrm>
            <a:off x="482600" y="3612612"/>
            <a:ext cx="5613400" cy="256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dirty="0"/>
              <a:t>Salvage (Terminal) Value: last year</a:t>
            </a:r>
            <a:endParaRPr lang="en-US" altLang="en-US" sz="2400" b="1" dirty="0"/>
          </a:p>
          <a:p>
            <a:pPr lvl="1" eaLnBrk="1" hangingPunct="1"/>
            <a:r>
              <a:rPr lang="en-US" altLang="en-US" sz="2000" dirty="0"/>
              <a:t>Sale of equipment</a:t>
            </a:r>
          </a:p>
          <a:p>
            <a:pPr lvl="2" eaLnBrk="1" hangingPunct="1"/>
            <a:r>
              <a:rPr lang="en-US" altLang="en-US" sz="1600" dirty="0"/>
              <a:t>Sale of equipment</a:t>
            </a:r>
          </a:p>
          <a:p>
            <a:pPr lvl="2" eaLnBrk="1" hangingPunct="1"/>
            <a:r>
              <a:rPr lang="en-US" altLang="en-US" sz="1600" dirty="0"/>
              <a:t>Tax implications</a:t>
            </a:r>
          </a:p>
          <a:p>
            <a:pPr lvl="1" eaLnBrk="1" hangingPunct="1"/>
            <a:r>
              <a:rPr lang="en-US" altLang="en-US" sz="2000" dirty="0"/>
              <a:t>Change in Working Capital</a:t>
            </a:r>
          </a:p>
          <a:p>
            <a:pPr lvl="1" eaLnBrk="1" hangingPunct="1"/>
            <a:r>
              <a:rPr lang="en-US" altLang="en-US" sz="2000" dirty="0"/>
              <a:t>Any other considerations</a:t>
            </a:r>
          </a:p>
          <a:p>
            <a:pPr lvl="1" eaLnBrk="1" hangingPunct="1"/>
            <a:endParaRPr lang="en-US" altLang="en-US" sz="200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DB4E956-F9E9-4841-AFE6-1EC5FDBDEEF4}"/>
              </a:ext>
            </a:extLst>
          </p:cNvPr>
          <p:cNvSpPr/>
          <p:nvPr/>
        </p:nvSpPr>
        <p:spPr>
          <a:xfrm>
            <a:off x="5791200" y="1513133"/>
            <a:ext cx="533400" cy="167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76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Project Cash Flow</a:t>
            </a: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Free cash flow (as discussed in Chap 2) is used as a measure of the total amount of available cash flow from a project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Differences from calculations in Chap 2</a:t>
            </a:r>
          </a:p>
          <a:p>
            <a:pPr lvl="1"/>
            <a:r>
              <a:rPr lang="en-US" altLang="en-US" dirty="0"/>
              <a:t>FCF numbers will be estimates</a:t>
            </a:r>
          </a:p>
          <a:p>
            <a:pPr lvl="1"/>
            <a:r>
              <a:rPr lang="en-US" altLang="en-US" dirty="0"/>
              <a:t>FCF will be calculated on potential project individually rather than across the firm as a whole</a:t>
            </a:r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545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Non-Cash Flow: Depreciation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22194" y="1219200"/>
            <a:ext cx="8229600" cy="5105400"/>
          </a:xfrm>
        </p:spPr>
        <p:txBody>
          <a:bodyPr/>
          <a:lstStyle/>
          <a:p>
            <a:r>
              <a:rPr lang="en-US" altLang="en-US" dirty="0"/>
              <a:t>In an accounting Income Statement, the cost of depreciation is included. </a:t>
            </a:r>
          </a:p>
          <a:p>
            <a:pPr lvl="1"/>
            <a:r>
              <a:rPr lang="en-US" altLang="en-US" dirty="0"/>
              <a:t>Cost that reflects the reduction in the value of an asset over time to wear and tear.</a:t>
            </a:r>
          </a:p>
          <a:p>
            <a:pPr lvl="1"/>
            <a:r>
              <a:rPr lang="en-US" altLang="en-US" dirty="0"/>
              <a:t>Not an actual payment…not a cash flow.</a:t>
            </a:r>
          </a:p>
          <a:p>
            <a:pPr lvl="1"/>
            <a:r>
              <a:rPr lang="en-US" altLang="en-US" dirty="0"/>
              <a:t>However, income taxes are computed after the depreciation cost is deducted. Taxes are a cash flow that is impacted by depreciation.</a:t>
            </a:r>
          </a:p>
          <a:p>
            <a:pPr lvl="1"/>
            <a:r>
              <a:rPr lang="en-US" altLang="en-US" dirty="0"/>
              <a:t>Put depreciation in our cash flow analysis to compute taxes, then take it out.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Depreciation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IRS Publication 946 defines the </a:t>
            </a:r>
            <a:r>
              <a:rPr lang="en-US" altLang="en-US" b="1" dirty="0"/>
              <a:t>depreciable basis </a:t>
            </a:r>
            <a:r>
              <a:rPr lang="en-US" altLang="en-US" dirty="0"/>
              <a:t>for real property to be the sum of:</a:t>
            </a:r>
          </a:p>
          <a:p>
            <a:pPr lvl="1"/>
            <a:r>
              <a:rPr lang="en-US" altLang="en-US" dirty="0"/>
              <a:t>Cost</a:t>
            </a:r>
          </a:p>
          <a:p>
            <a:pPr lvl="1"/>
            <a:r>
              <a:rPr lang="en-US" altLang="en-US" dirty="0"/>
              <a:t>Amounts paid for items such as sales tax</a:t>
            </a:r>
          </a:p>
          <a:p>
            <a:pPr lvl="1"/>
            <a:r>
              <a:rPr lang="en-US" altLang="en-US" dirty="0"/>
              <a:t>Freight charges</a:t>
            </a:r>
          </a:p>
          <a:p>
            <a:pPr lvl="1"/>
            <a:r>
              <a:rPr lang="en-US" altLang="en-US" dirty="0"/>
              <a:t>Installation and testing fees</a:t>
            </a:r>
          </a:p>
          <a:p>
            <a:r>
              <a:rPr lang="en-US" altLang="en-US" dirty="0"/>
              <a:t>Two types of depreciation methods; Straight Line and MACRS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504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Straight-Line Depreciation</a:t>
            </a:r>
          </a:p>
        </p:txBody>
      </p:sp>
      <p:sp>
        <p:nvSpPr>
          <p:cNvPr id="15362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Annual depreciation for each year will be equal to the depreciable basis minus the projected ending book value, all over the number of years in the life of the asset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B89BFF-576D-4383-8ED6-23430AF0E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228" y="3733800"/>
            <a:ext cx="7223544" cy="8429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Half-Year Convention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IRS requires depreciation calculation using half-year convention</a:t>
            </a:r>
          </a:p>
          <a:p>
            <a:pPr lvl="1"/>
            <a:r>
              <a:rPr lang="en-US" altLang="en-US" dirty="0"/>
              <a:t>Half-year convention essentially says property placed in service during a given period is assumed to be placed in service at the midpoint of that period</a:t>
            </a:r>
          </a:p>
          <a:p>
            <a:pPr lvl="1"/>
            <a:r>
              <a:rPr lang="en-US" altLang="en-US" dirty="0"/>
              <a:t>IRS names an asset’s </a:t>
            </a:r>
            <a:r>
              <a:rPr lang="en-US" altLang="en-US" b="1" dirty="0"/>
              <a:t>class life </a:t>
            </a:r>
            <a:r>
              <a:rPr lang="en-US" altLang="en-US" dirty="0"/>
              <a:t>according to how long the asset will live, not according to how many of the firm’s calendar years the depreciation will stretch across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Straight-Line Depreciation with Half-Year Convention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86" y="1447800"/>
            <a:ext cx="7200900" cy="481488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MACRS Depreciation Calculation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Accelerated depreciation</a:t>
            </a:r>
          </a:p>
          <a:p>
            <a:pPr lvl="1"/>
            <a:r>
              <a:rPr lang="en-US" altLang="en-US" dirty="0"/>
              <a:t>Allows firms to expense more of an asset’s cost earlier in the asset’s life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Double-declining-balance depreciation method</a:t>
            </a:r>
          </a:p>
          <a:p>
            <a:pPr lvl="1"/>
            <a:r>
              <a:rPr lang="en-US" altLang="en-US" dirty="0"/>
              <a:t>Results in double the depreciation rate used in the straight-line method</a:t>
            </a:r>
          </a:p>
          <a:p>
            <a:pPr marL="274637" lvl="1" indent="0">
              <a:buNone/>
            </a:pPr>
            <a:endParaRPr lang="en-US" altLang="en-US" dirty="0"/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EFEFBD-36E3-4E9F-A8CE-8DBF24BD4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457200"/>
            <a:ext cx="84582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017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700" dirty="0"/>
              <a:t>Bonus Depreciation and Section 179 Deductions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Bonus depreciation</a:t>
            </a:r>
          </a:p>
          <a:p>
            <a:pPr lvl="1"/>
            <a:r>
              <a:rPr lang="en-US" altLang="en-US" dirty="0"/>
              <a:t>Tax Cuts and Jobs Act of 2017 increased deduction from 50% to 100% of purchase price (i.e., immediate expensing) on </a:t>
            </a:r>
            <a:r>
              <a:rPr lang="en-US" altLang="en-US" b="1" dirty="0"/>
              <a:t>qualified property </a:t>
            </a:r>
            <a:r>
              <a:rPr lang="en-US" altLang="en-US" dirty="0"/>
              <a:t>placed in service after September 27, 2017 and before January 1, 2023</a:t>
            </a:r>
          </a:p>
          <a:p>
            <a:pPr lvl="1"/>
            <a:r>
              <a:rPr lang="en-US" altLang="en-US" dirty="0"/>
              <a:t>Qualified property was expanded to include used property</a:t>
            </a:r>
          </a:p>
          <a:p>
            <a:r>
              <a:rPr lang="en-US" altLang="en-US" b="1" dirty="0"/>
              <a:t>Section 179 deduction </a:t>
            </a:r>
            <a:r>
              <a:rPr lang="en-US" altLang="en-US" dirty="0"/>
              <a:t>is targeted at helping small businesses</a:t>
            </a:r>
          </a:p>
          <a:p>
            <a:endParaRPr lang="en-US" altLang="en-US" dirty="0"/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146" name="Content Placeholder 5"/>
          <p:cNvSpPr>
            <a:spLocks noGrp="1"/>
          </p:cNvSpPr>
          <p:nvPr>
            <p:ph idx="1"/>
          </p:nvPr>
        </p:nvSpPr>
        <p:spPr>
          <a:xfrm>
            <a:off x="443625" y="1447800"/>
            <a:ext cx="8229600" cy="4724400"/>
          </a:xfrm>
        </p:spPr>
        <p:txBody>
          <a:bodyPr/>
          <a:lstStyle/>
          <a:p>
            <a:r>
              <a:rPr lang="en-US" altLang="en-US" sz="2800" b="1" dirty="0"/>
              <a:t>Pro forma analysis </a:t>
            </a:r>
            <a:r>
              <a:rPr lang="en-US" altLang="en-US" sz="2800" dirty="0"/>
              <a:t>allows us to focus on the question, “What will be this project’s impact on the firm’s total cash flows if we go forward?”</a:t>
            </a:r>
            <a:endParaRPr lang="en-US" altLang="en-US" sz="2800" b="1" dirty="0"/>
          </a:p>
          <a:p>
            <a:pPr lvl="1"/>
            <a:r>
              <a:rPr lang="en-US" altLang="en-US" sz="2400" dirty="0"/>
              <a:t>Important for determining whether it is a good project or not</a:t>
            </a:r>
          </a:p>
          <a:p>
            <a:pPr lvl="1"/>
            <a:r>
              <a:rPr lang="en-US" altLang="en-US" sz="2400" dirty="0"/>
              <a:t>Process of estimating expected cash flows of a project</a:t>
            </a:r>
          </a:p>
          <a:p>
            <a:pPr lvl="1"/>
            <a:r>
              <a:rPr lang="en-US" altLang="en-US" sz="2400" dirty="0"/>
              <a:t>Uses relevant parts of the balance sheet and income statements</a:t>
            </a:r>
          </a:p>
          <a:p>
            <a:pPr lvl="1"/>
            <a:r>
              <a:rPr lang="en-US" altLang="en-US" sz="2400" dirty="0"/>
              <a:t>Ignore the parts of the financial statements that don’t change whether the project is accepted or rejected</a:t>
            </a:r>
          </a:p>
          <a:p>
            <a:endParaRPr lang="en-US" altLang="en-US" sz="2800" dirty="0"/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Calculating Operating Cash Flow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65FA12-F396-428A-9ABB-BAD25E054A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Recall that FCF components will be constructed as opposed to taking them from an income statement someone else has produced</a:t>
            </a:r>
          </a:p>
          <a:p>
            <a:pPr lvl="1"/>
            <a:r>
              <a:rPr lang="en-US" dirty="0"/>
              <a:t>Helpful to conduct calculation by using a “quasi-income statement”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8800" y="4876800"/>
            <a:ext cx="5867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n-lt"/>
              </a:rPr>
              <a:t>Operating Cash Flow (OCF) = </a:t>
            </a:r>
            <a:r>
              <a:rPr lang="en-US" sz="2800" i="1" dirty="0">
                <a:latin typeface="+mn-lt"/>
              </a:rPr>
              <a:t>EBIT</a:t>
            </a:r>
            <a:r>
              <a:rPr lang="en-US" sz="2800" dirty="0">
                <a:latin typeface="+mn-lt"/>
              </a:rPr>
              <a:t>×</a:t>
            </a:r>
            <a:r>
              <a:rPr lang="en-US" sz="2800" i="1" dirty="0">
                <a:latin typeface="+mn-lt"/>
              </a:rPr>
              <a:t>(1 - Tax rate) + Depreciation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Calculating Changes in Gross Fixed Assets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Almost always FA change at both beginning and end of project</a:t>
            </a:r>
          </a:p>
          <a:p>
            <a:pPr lvl="1"/>
            <a:r>
              <a:rPr lang="en-US" altLang="en-US" dirty="0"/>
              <a:t>At beginning of project, change in gross fixed assets equals asset’s depreciable basis</a:t>
            </a:r>
          </a:p>
          <a:p>
            <a:pPr lvl="1"/>
            <a:r>
              <a:rPr lang="en-US" altLang="en-US" dirty="0"/>
              <a:t>At end of project, tax consequences from the sale of any asset must be considered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A6603E-20D0-430C-9A2B-A0CC1B0F2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53" y="5029200"/>
            <a:ext cx="8779294" cy="80324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100" dirty="0"/>
              <a:t>Calculating Changes in Net Working Capital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4800600"/>
          </a:xfrm>
        </p:spPr>
        <p:txBody>
          <a:bodyPr/>
          <a:lstStyle/>
          <a:p>
            <a:r>
              <a:rPr lang="en-US" altLang="en-US" sz="2400" dirty="0"/>
              <a:t>Through a business cycle, a company will have to fund the purchase of materials and pay employees before selling the product and eventually getting paid. Thus, it needs a certain level of cash and other short-term assets to get through the cycle. That is called Working Capital. </a:t>
            </a:r>
          </a:p>
          <a:p>
            <a:pPr lvl="1"/>
            <a:r>
              <a:rPr lang="en-US" altLang="en-US" sz="2000" dirty="0"/>
              <a:t>We report the </a:t>
            </a:r>
            <a:r>
              <a:rPr lang="en-US" altLang="en-US" sz="2000" i="1" dirty="0"/>
              <a:t>change</a:t>
            </a:r>
            <a:r>
              <a:rPr lang="en-US" altLang="en-US" sz="2000" dirty="0"/>
              <a:t> in the level of working capital as the NWC cash flow. </a:t>
            </a:r>
          </a:p>
          <a:p>
            <a:pPr lvl="1"/>
            <a:r>
              <a:rPr lang="en-US" altLang="en-US" sz="2000" dirty="0"/>
              <a:t>Most straightforward is to assume we need NWC at the beginning of project and then get is back at end</a:t>
            </a:r>
          </a:p>
          <a:p>
            <a:pPr lvl="1"/>
            <a:r>
              <a:rPr lang="en-US" altLang="en-US" sz="2000" dirty="0"/>
              <a:t>More complicated version is that working capital needs to be adjusted each year, so record the change that year.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An Example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443625" y="2057400"/>
            <a:ext cx="8229600" cy="4114800"/>
          </a:xfrm>
        </p:spPr>
        <p:txBody>
          <a:bodyPr/>
          <a:lstStyle/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800" kern="0" dirty="0">
                <a:solidFill>
                  <a:srgbClr val="000000"/>
                </a:solidFill>
                <a:latin typeface="Arial" pitchFamily="34" charset="0"/>
                <a:ea typeface="+mn-ea"/>
              </a:rPr>
              <a:t>Computer Game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en-US" altLang="en-US" sz="2600" kern="0" dirty="0">
                <a:solidFill>
                  <a:srgbClr val="000000"/>
                </a:solidFill>
                <a:latin typeface="Arial" pitchFamily="34" charset="0"/>
              </a:rPr>
              <a:t>Price = $39.99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en-US" altLang="en-US" sz="2600" kern="0" dirty="0">
                <a:solidFill>
                  <a:srgbClr val="000000"/>
                </a:solidFill>
                <a:latin typeface="Arial" pitchFamily="34" charset="0"/>
              </a:rPr>
              <a:t>Projected unit sales: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endParaRPr lang="en-US" altLang="en-US" sz="2600" kern="0" dirty="0">
              <a:solidFill>
                <a:srgbClr val="000000"/>
              </a:solidFill>
              <a:latin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en-US" altLang="en-US" sz="2600" kern="0" dirty="0">
                <a:solidFill>
                  <a:srgbClr val="000000"/>
                </a:solidFill>
                <a:latin typeface="Arial" pitchFamily="34" charset="0"/>
              </a:rPr>
              <a:t>Variable cost per game = $4.25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en-US" altLang="en-US" sz="2600" kern="0" dirty="0">
                <a:solidFill>
                  <a:srgbClr val="000000"/>
                </a:solidFill>
                <a:latin typeface="Arial" pitchFamily="34" charset="0"/>
              </a:rPr>
              <a:t>Fixed costs per year = $150,000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en-US" altLang="en-US" sz="2600" kern="0" dirty="0">
                <a:solidFill>
                  <a:srgbClr val="000000"/>
                </a:solidFill>
                <a:latin typeface="Arial" pitchFamily="34" charset="0"/>
              </a:rPr>
              <a:t>Startup costs:</a:t>
            </a:r>
          </a:p>
          <a:p>
            <a:pPr marL="1143000" lvl="2" indent="-22860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 pitchFamily="34" charset="0"/>
              </a:rPr>
              <a:t>Software processing machine costing $75,000</a:t>
            </a:r>
          </a:p>
          <a:p>
            <a:pPr marL="1143000" lvl="2" indent="-22860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Arial" pitchFamily="34" charset="0"/>
              </a:rPr>
              <a:t>Shipping and installation costs of $2,000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Group 21">
            <a:extLst>
              <a:ext uri="{FF2B5EF4-FFF2-40B4-BE49-F238E27FC236}">
                <a16:creationId xmlns:a16="http://schemas.microsoft.com/office/drawing/2014/main" id="{4BBC3215-47ED-45B4-8DF8-BBDE990BC75D}"/>
              </a:ext>
            </a:extLst>
          </p:cNvPr>
          <p:cNvGraphicFramePr>
            <a:graphicFrameLocks noGrp="1"/>
          </p:cNvGraphicFramePr>
          <p:nvPr/>
        </p:nvGraphicFramePr>
        <p:xfrm>
          <a:off x="6400800" y="2209800"/>
          <a:ext cx="1981200" cy="1754190"/>
        </p:xfrm>
        <a:graphic>
          <a:graphicData uri="http://schemas.openxmlformats.org/drawingml/2006/table">
            <a:tbl>
              <a:tblPr/>
              <a:tblGrid>
                <a:gridCol w="702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85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0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Year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Unit Sales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15,000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27,000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3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5,000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eaLnBrk="1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800" kern="0" dirty="0">
                <a:solidFill>
                  <a:srgbClr val="000000"/>
                </a:solidFill>
                <a:latin typeface="Arial" pitchFamily="34" charset="0"/>
                <a:ea typeface="+mn-ea"/>
              </a:rPr>
              <a:t>Game development costs for the new game totaled $150,000</a:t>
            </a:r>
          </a:p>
          <a:p>
            <a:pPr marL="742950" lvl="1" indent="-285750" eaLnBrk="1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endParaRPr lang="en-US" altLang="en-US" sz="2600" kern="0" dirty="0">
              <a:solidFill>
                <a:srgbClr val="000000"/>
              </a:solidFill>
              <a:latin typeface="Arial" pitchFamily="34" charset="0"/>
            </a:endParaRPr>
          </a:p>
          <a:p>
            <a:pPr marL="342900" lvl="0" indent="-342900" eaLnBrk="1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800" kern="0" dirty="0">
                <a:solidFill>
                  <a:srgbClr val="000000"/>
                </a:solidFill>
                <a:latin typeface="Arial" pitchFamily="34" charset="0"/>
                <a:ea typeface="+mn-ea"/>
              </a:rPr>
              <a:t>Net Working Capital requirements at the beginning of each year will be 10% of the projected sales during the coming year</a:t>
            </a:r>
          </a:p>
          <a:p>
            <a:pPr marL="742950" lvl="1" indent="-285750" eaLnBrk="1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endParaRPr lang="en-US" altLang="en-US" sz="2600" kern="0" dirty="0">
              <a:solidFill>
                <a:srgbClr val="000000"/>
              </a:solidFill>
              <a:latin typeface="Arial" pitchFamily="34" charset="0"/>
            </a:endParaRPr>
          </a:p>
          <a:p>
            <a:pPr marL="342900" lvl="0" indent="-342900" eaLnBrk="1" hangingPunct="1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800" kern="0" dirty="0">
                <a:solidFill>
                  <a:srgbClr val="000000"/>
                </a:solidFill>
                <a:latin typeface="Arial" pitchFamily="34" charset="0"/>
                <a:ea typeface="+mn-ea"/>
              </a:rPr>
              <a:t>The tax rate is 21 percent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61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800" kern="0" dirty="0">
                <a:solidFill>
                  <a:srgbClr val="000000"/>
                </a:solidFill>
                <a:latin typeface="Arial" pitchFamily="34" charset="0"/>
                <a:ea typeface="+mn-ea"/>
              </a:rPr>
              <a:t>Processing machine will be depreciated straight-line to $5,000 over the life of the project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en-US" altLang="en-US" sz="2800" kern="0" dirty="0">
              <a:solidFill>
                <a:srgbClr val="000000"/>
              </a:solidFill>
              <a:latin typeface="Arial" pitchFamily="34" charset="0"/>
              <a:ea typeface="+mn-ea"/>
            </a:endParaRP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800" kern="0" dirty="0">
                <a:solidFill>
                  <a:srgbClr val="000000"/>
                </a:solidFill>
                <a:latin typeface="Arial" pitchFamily="34" charset="0"/>
                <a:ea typeface="+mn-ea"/>
              </a:rPr>
              <a:t>We expect to be able to sell the machine for $2,000 after we are done with it</a:t>
            </a: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en-US" altLang="en-US" sz="2800" kern="0" dirty="0">
              <a:solidFill>
                <a:srgbClr val="000000"/>
              </a:solidFill>
              <a:latin typeface="Arial" pitchFamily="34" charset="0"/>
              <a:ea typeface="+mn-ea"/>
            </a:endParaRPr>
          </a:p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800" kern="0" dirty="0">
                <a:solidFill>
                  <a:srgbClr val="000000"/>
                </a:solidFill>
                <a:latin typeface="Arial" pitchFamily="34" charset="0"/>
                <a:ea typeface="+mn-ea"/>
              </a:rPr>
              <a:t>The new game will cut into sales of an older game currently on the market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en-US" altLang="en-US" sz="2400" kern="0" dirty="0">
                <a:solidFill>
                  <a:srgbClr val="000000"/>
                </a:solidFill>
                <a:latin typeface="Arial" pitchFamily="34" charset="0"/>
              </a:rPr>
              <a:t>The old game will lose sales of 2,000 units per year throughout the life of the new game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</a:pPr>
            <a:r>
              <a:rPr lang="en-US" altLang="en-US" sz="2400" kern="0" dirty="0">
                <a:solidFill>
                  <a:srgbClr val="000000"/>
                </a:solidFill>
                <a:latin typeface="Arial" pitchFamily="34" charset="0"/>
              </a:rPr>
              <a:t>Old game sells for $19.99 and has variable costs of $3.50 per unit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78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398168-2678-4354-B977-58A76AE28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9232"/>
            <a:ext cx="9144000" cy="419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3786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A0D2E7D-ECF5-4B2B-99A7-13BF4EE952D0}"/>
              </a:ext>
            </a:extLst>
          </p:cNvPr>
          <p:cNvSpPr txBox="1">
            <a:spLocks/>
          </p:cNvSpPr>
          <p:nvPr/>
        </p:nvSpPr>
        <p:spPr>
          <a:xfrm>
            <a:off x="457200" y="990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00">
                <a:solidFill>
                  <a:srgbClr val="0B5B7F"/>
                </a:solidFill>
                <a:latin typeface="+mj-lt"/>
                <a:ea typeface="MS PGothic" panose="020B0600070205080204" pitchFamily="34" charset="-128"/>
                <a:cs typeface="Aharoni" pitchFamily="2" charset="-79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B5B7F"/>
                </a:solidFill>
                <a:latin typeface="Arial" pitchFamily="34" charset="0"/>
                <a:ea typeface="MS PGothic" panose="020B0600070205080204" pitchFamily="34" charset="-128"/>
                <a:cs typeface="Aharoni" pitchFamily="2" charset="-79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B5B7F"/>
                </a:solidFill>
                <a:latin typeface="Arial" pitchFamily="34" charset="0"/>
                <a:ea typeface="MS PGothic" panose="020B0600070205080204" pitchFamily="34" charset="-128"/>
                <a:cs typeface="Aharoni" pitchFamily="2" charset="-79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B5B7F"/>
                </a:solidFill>
                <a:latin typeface="Arial" pitchFamily="34" charset="0"/>
                <a:ea typeface="MS PGothic" panose="020B0600070205080204" pitchFamily="34" charset="-128"/>
                <a:cs typeface="Aharoni" pitchFamily="2" charset="-79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B5B7F"/>
                </a:solidFill>
                <a:latin typeface="Arial" pitchFamily="34" charset="0"/>
                <a:ea typeface="MS PGothic" panose="020B0600070205080204" pitchFamily="34" charset="-128"/>
                <a:cs typeface="Aharoni" pitchFamily="2" charset="-79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B5B7F"/>
                </a:solidFill>
                <a:latin typeface="Arial" pitchFamily="34" charset="0"/>
                <a:cs typeface="Aharoni" pitchFamily="2" charset="-79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B5B7F"/>
                </a:solidFill>
                <a:latin typeface="Arial" pitchFamily="34" charset="0"/>
                <a:cs typeface="Aharoni" pitchFamily="2" charset="-79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B5B7F"/>
                </a:solidFill>
                <a:latin typeface="Arial" pitchFamily="34" charset="0"/>
                <a:cs typeface="Aharoni" pitchFamily="2" charset="-79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B5B7F"/>
                </a:solidFill>
                <a:latin typeface="Arial" pitchFamily="34" charset="0"/>
                <a:cs typeface="Aharoni" pitchFamily="2" charset="-79"/>
              </a:defRPr>
            </a:lvl9pPr>
          </a:lstStyle>
          <a:p>
            <a:pPr eaLnBrk="1" hangingPunct="1"/>
            <a:r>
              <a:rPr lang="en-US" altLang="en-US" sz="3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Initial CF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51F1B37-B94C-4C21-A836-9CE273AD4D35}"/>
              </a:ext>
            </a:extLst>
          </p:cNvPr>
          <p:cNvSpPr txBox="1">
            <a:spLocks/>
          </p:cNvSpPr>
          <p:nvPr/>
        </p:nvSpPr>
        <p:spPr>
          <a:xfrm>
            <a:off x="457200" y="2209800"/>
            <a:ext cx="7620000" cy="3916363"/>
          </a:xfrm>
          <a:prstGeom prst="rect">
            <a:avLst/>
          </a:prstGeom>
        </p:spPr>
        <p:txBody>
          <a:bodyPr/>
          <a:lstStyle>
            <a:lvl1pPr marL="182563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4572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7302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0048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1187450" indent="-136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800" dirty="0"/>
              <a:t>New equipment cost:</a:t>
            </a:r>
          </a:p>
          <a:p>
            <a:pPr lvl="2" eaLnBrk="1" hangingPunct="1"/>
            <a:endParaRPr lang="en-US" altLang="en-US" sz="1800" dirty="0"/>
          </a:p>
          <a:p>
            <a:pPr lvl="1" eaLnBrk="1" hangingPunct="1"/>
            <a:r>
              <a:rPr lang="en-US" altLang="en-US" sz="2000" dirty="0"/>
              <a:t>For our project:</a:t>
            </a:r>
          </a:p>
          <a:p>
            <a:pPr lvl="1" eaLnBrk="1" hangingPunct="1"/>
            <a:endParaRPr lang="en-US" altLang="en-US" sz="2000" dirty="0"/>
          </a:p>
          <a:p>
            <a:pPr eaLnBrk="1" hangingPunct="1"/>
            <a:r>
              <a:rPr lang="en-US" altLang="en-US" sz="2800" dirty="0"/>
              <a:t>No sale of old equipment</a:t>
            </a:r>
          </a:p>
          <a:p>
            <a:pPr eaLnBrk="1" hangingPunct="1"/>
            <a:r>
              <a:rPr lang="en-US" altLang="en-US" sz="2800" dirty="0"/>
              <a:t>Change in net working capital: (compute later because NWC impacts all years of the project) </a:t>
            </a:r>
          </a:p>
        </p:txBody>
      </p:sp>
      <p:graphicFrame>
        <p:nvGraphicFramePr>
          <p:cNvPr id="8" name="Group 19">
            <a:extLst>
              <a:ext uri="{FF2B5EF4-FFF2-40B4-BE49-F238E27FC236}">
                <a16:creationId xmlns:a16="http://schemas.microsoft.com/office/drawing/2014/main" id="{309A44B5-E51C-428A-957C-07B24F864D14}"/>
              </a:ext>
            </a:extLst>
          </p:cNvPr>
          <p:cNvGraphicFramePr>
            <a:graphicFrameLocks noGrp="1"/>
          </p:cNvGraphicFramePr>
          <p:nvPr/>
        </p:nvGraphicFramePr>
        <p:xfrm>
          <a:off x="4419600" y="2209800"/>
          <a:ext cx="4267200" cy="1651000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8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Purchase price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$75,000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Shipping and installation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$2,000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8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Total depreciable basis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$77,000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179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B27C8F-AE0B-43BB-8F30-74AD31F4BBF3}"/>
              </a:ext>
            </a:extLst>
          </p:cNvPr>
          <p:cNvSpPr txBox="1">
            <a:spLocks/>
          </p:cNvSpPr>
          <p:nvPr/>
        </p:nvSpPr>
        <p:spPr bwMode="auto">
          <a:xfrm>
            <a:off x="457200" y="1828800"/>
            <a:ext cx="7620000" cy="429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Since initially we are assuming straight-line depreciation for our project: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            = ($77,000 - $5,000) / 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            = $24,000 per year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kumimoji="0" lang="en-US" altLang="en-US" sz="2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graphicFrame>
        <p:nvGraphicFramePr>
          <p:cNvPr id="7" name="Object 2">
            <a:extLst>
              <a:ext uri="{FF2B5EF4-FFF2-40B4-BE49-F238E27FC236}">
                <a16:creationId xmlns:a16="http://schemas.microsoft.com/office/drawing/2014/main" id="{5967A6AB-EE67-43F5-8D9F-47DA979168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3200400"/>
          <a:ext cx="809148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3" imgW="3708400" imgH="419100" progId="Equation.3">
                  <p:embed/>
                </p:oleObj>
              </mc:Choice>
              <mc:Fallback>
                <p:oleObj name="Equation" r:id="rId3" imgW="3708400" imgH="419100" progId="Equation.3">
                  <p:embed/>
                  <p:pic>
                    <p:nvPicPr>
                      <p:cNvPr id="14339" name="Object 2">
                        <a:extLst>
                          <a:ext uri="{FF2B5EF4-FFF2-40B4-BE49-F238E27FC236}">
                            <a16:creationId xmlns:a16="http://schemas.microsoft.com/office/drawing/2014/main" id="{CB200C4F-83D4-44DA-9379-BAB29A89F3B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200400"/>
                        <a:ext cx="8091488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884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E33D07-A0EF-4B00-9611-F30B24624123}"/>
              </a:ext>
            </a:extLst>
          </p:cNvPr>
          <p:cNvSpPr txBox="1">
            <a:spLocks/>
          </p:cNvSpPr>
          <p:nvPr/>
        </p:nvSpPr>
        <p:spPr bwMode="auto">
          <a:xfrm>
            <a:off x="228600" y="11128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Calculating Operating Cash Flow</a:t>
            </a: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E27DBA-969C-4D4B-94B0-18718CD86D13}"/>
              </a:ext>
            </a:extLst>
          </p:cNvPr>
          <p:cNvSpPr txBox="1">
            <a:spLocks/>
          </p:cNvSpPr>
          <p:nvPr/>
        </p:nvSpPr>
        <p:spPr bwMode="auto">
          <a:xfrm>
            <a:off x="457200" y="2636837"/>
            <a:ext cx="7924800" cy="391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OCF = EBIT – Taxes + Depreciation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It is useful to use a pro-forma income statement approach to calculate operating cash flows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altLang="en-US" sz="2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Remember to leave out interest expense as we discussed earlier</a:t>
            </a:r>
          </a:p>
        </p:txBody>
      </p:sp>
    </p:spTree>
    <p:extLst>
      <p:ext uri="{BB962C8B-B14F-4D97-AF65-F5344CB8AC3E}">
        <p14:creationId xmlns:p14="http://schemas.microsoft.com/office/powerpoint/2010/main" val="3840412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Cash Flow Estimation</a:t>
            </a: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All</a:t>
            </a:r>
            <a:r>
              <a:rPr lang="en-US" altLang="en-US" b="1" dirty="0"/>
              <a:t> incremental cash flows </a:t>
            </a:r>
            <a:r>
              <a:rPr lang="en-US" altLang="en-US" dirty="0"/>
              <a:t>must be considered when calculating a project’s expected cash flows</a:t>
            </a:r>
            <a:endParaRPr lang="en-US" altLang="en-US" b="1" dirty="0"/>
          </a:p>
          <a:p>
            <a:pPr lvl="1"/>
            <a:r>
              <a:rPr lang="en-US" altLang="en-US" dirty="0"/>
              <a:t>Incremental cash flows are those cash flows directly attributable to the adoption of a new project</a:t>
            </a:r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81067A-8A77-4F7F-AC75-F5BA7F248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5400"/>
            <a:ext cx="9144000" cy="34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7339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790EDE-F0D7-4A7E-9BB0-CB5445673060}"/>
              </a:ext>
            </a:extLst>
          </p:cNvPr>
          <p:cNvSpPr txBox="1">
            <a:spLocks/>
          </p:cNvSpPr>
          <p:nvPr/>
        </p:nvSpPr>
        <p:spPr bwMode="auto">
          <a:xfrm>
            <a:off x="304800" y="1219200"/>
            <a:ext cx="83820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At the end of the project: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We need to consider the tax consequences of the sale of the asset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If we sell the asset for more than its book value we have a gain on the sale</a:t>
            </a:r>
          </a:p>
          <a:p>
            <a:pPr marL="1143000" marR="0" lvl="2" indent="-228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If we sell the asset for less than book value we have a loss on the sale</a:t>
            </a:r>
          </a:p>
          <a:p>
            <a:pPr marL="914400" marR="0" lvl="2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ATCF = Market Value – Tax implications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ATCF = Market Value – (Market Value – Book Value) x (T</a:t>
            </a:r>
            <a:r>
              <a:rPr kumimoji="0" lang="en-US" altLang="en-US" sz="20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C</a:t>
            </a: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)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In our example: </a:t>
            </a:r>
          </a:p>
          <a:p>
            <a:pPr lvl="1" eaLnBrk="1" hangingPunct="1">
              <a:lnSpc>
                <a:spcPct val="90000"/>
              </a:lnSpc>
              <a:buNone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ATCF = </a:t>
            </a:r>
            <a:r>
              <a:rPr lang="en-US" altLang="en-US" sz="2000" kern="0" dirty="0">
                <a:solidFill>
                  <a:srgbClr val="000000"/>
                </a:solidFill>
              </a:rPr>
              <a:t>2,000 – </a:t>
            </a: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(2,000 – 5,000) x (0.21)</a:t>
            </a:r>
          </a:p>
          <a:p>
            <a:pPr marL="742950" marR="0" lvl="1" indent="-2857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rPr>
              <a:t>          = $2,630</a:t>
            </a:r>
          </a:p>
        </p:txBody>
      </p:sp>
    </p:spTree>
    <p:extLst>
      <p:ext uri="{BB962C8B-B14F-4D97-AF65-F5344CB8AC3E}">
        <p14:creationId xmlns:p14="http://schemas.microsoft.com/office/powerpoint/2010/main" val="31133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073B11-AB92-4419-97DC-62535B6D2590}"/>
              </a:ext>
            </a:extLst>
          </p:cNvPr>
          <p:cNvSpPr txBox="1">
            <a:spLocks/>
          </p:cNvSpPr>
          <p:nvPr/>
        </p:nvSpPr>
        <p:spPr bwMode="auto">
          <a:xfrm>
            <a:off x="457200" y="762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Calculating Changes in Net Working Capital</a:t>
            </a: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834BE-39EF-484D-BB99-C93F478A54B8}"/>
              </a:ext>
            </a:extLst>
          </p:cNvPr>
          <p:cNvSpPr txBox="1">
            <a:spLocks/>
          </p:cNvSpPr>
          <p:nvPr/>
        </p:nvSpPr>
        <p:spPr bwMode="auto">
          <a:xfrm>
            <a:off x="457200" y="1752600"/>
            <a:ext cx="8153400" cy="335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Net Working Capital requirements at the beginning of each year will be 10% of the projected sales during the coming year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For our project, NWC changes each year: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F09F08-22D9-4F3F-AB53-910522BC4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33800"/>
            <a:ext cx="9144000" cy="1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941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44699E-1B0C-401F-B3E0-512AA9975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0800"/>
            <a:ext cx="9144000" cy="217895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0414787-3327-49AE-A5A0-7E866A16A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r>
              <a:rPr lang="en-US" altLang="en-US" sz="3600">
                <a:solidFill>
                  <a:schemeClr val="tx1">
                    <a:lumMod val="90000"/>
                    <a:lumOff val="10000"/>
                  </a:schemeClr>
                </a:solidFill>
              </a:rPr>
              <a:t>Bringing it all together</a:t>
            </a:r>
          </a:p>
        </p:txBody>
      </p:sp>
    </p:spTree>
    <p:extLst>
      <p:ext uri="{BB962C8B-B14F-4D97-AF65-F5344CB8AC3E}">
        <p14:creationId xmlns:p14="http://schemas.microsoft.com/office/powerpoint/2010/main" val="16860300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Alternative Assets with Differing Lives: EAC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unique problem arises in situations where we’re asked to choose between two different assets that can be used for the same purpose</a:t>
            </a:r>
          </a:p>
          <a:p>
            <a:pPr lvl="1"/>
            <a:r>
              <a:rPr lang="en-US" altLang="en-US" dirty="0"/>
              <a:t>Typically does not require the computation of incremental FCF</a:t>
            </a:r>
          </a:p>
          <a:p>
            <a:pPr lvl="1"/>
            <a:r>
              <a:rPr lang="en-US" altLang="en-US" dirty="0"/>
              <a:t>Requires you take the two alternative sets of incremental cash flows associated with the two assets and restructure them so they can be compared to one another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67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EAC Approach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Idea behind Equivalent Annual Cost (EAC) approach is to use TVM to turn each iteration of each project into an annuity</a:t>
            </a:r>
          </a:p>
          <a:p>
            <a:r>
              <a:rPr lang="en-US" altLang="en-US" dirty="0"/>
              <a:t>Afterwards, we can consider the stream of iterations of doing that project again and again as a stream of annuities, all with equal payments – or, in other words, as a perpetuity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EAC Approach Continued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To compute and use the EAC’s of two or more alternative assets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Find the sum of the PVs of the cash flows for one iteration of A and one iteration of B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Annuitize the PV of the cost with life equal to the life of the respective asset. Solve for each asset’s EAC (i.e., payment)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Choose the asset with the lowest (i.e., least negative) EAC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6210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43625" y="1143000"/>
            <a:ext cx="8229600" cy="5029200"/>
          </a:xfrm>
        </p:spPr>
        <p:txBody>
          <a:bodyPr/>
          <a:lstStyle/>
          <a:p>
            <a:r>
              <a:rPr lang="en-US" altLang="en-US" dirty="0"/>
              <a:t>Your firm needs to buy a delivery truck and has two options: </a:t>
            </a:r>
          </a:p>
          <a:p>
            <a:pPr lvl="1"/>
            <a:r>
              <a:rPr lang="en-US" altLang="en-US" dirty="0"/>
              <a:t>Purchase </a:t>
            </a:r>
            <a:r>
              <a:rPr lang="en-US" altLang="en-US" u="sng" dirty="0"/>
              <a:t>high quality </a:t>
            </a:r>
            <a:r>
              <a:rPr lang="en-US" altLang="en-US" dirty="0"/>
              <a:t>truck for $60,000. This truck will last 7 years with operating cost (maintenance, gas, etc.) of $5,000 per year.</a:t>
            </a:r>
          </a:p>
          <a:p>
            <a:pPr lvl="1"/>
            <a:r>
              <a:rPr lang="en-US" altLang="en-US" dirty="0"/>
              <a:t>Purchase </a:t>
            </a:r>
            <a:r>
              <a:rPr lang="en-US" altLang="en-US" u="sng" dirty="0"/>
              <a:t>low quality </a:t>
            </a:r>
            <a:r>
              <a:rPr lang="en-US" altLang="en-US" dirty="0"/>
              <a:t>truck for $40,000. This truck will last 5 years with operating cost (maintenance, gas, etc.) of $6,500 per year.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Cost of Capital is 10%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7941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 Value of Cash Flows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799" cy="4876800"/>
          </a:xfrm>
        </p:spPr>
        <p:txBody>
          <a:bodyPr/>
          <a:lstStyle/>
          <a:p>
            <a:r>
              <a:rPr lang="en-US" altLang="en-US" dirty="0"/>
              <a:t>High Quality Truck</a:t>
            </a:r>
          </a:p>
          <a:p>
            <a:pPr lvl="1"/>
            <a:r>
              <a:rPr lang="en-US" altLang="en-US" dirty="0"/>
              <a:t>Add the initial cost to the PV of the operating costs</a:t>
            </a:r>
          </a:p>
          <a:p>
            <a:endParaRPr lang="en-US" altLang="en-US" dirty="0"/>
          </a:p>
          <a:p>
            <a:endParaRPr lang="en-US" altLang="en-US" dirty="0"/>
          </a:p>
          <a:p>
            <a:pPr lvl="1"/>
            <a:r>
              <a:rPr lang="en-US" altLang="en-US" dirty="0"/>
              <a:t>PV of cost = 60,000 + 24,342 = $84,342</a:t>
            </a:r>
          </a:p>
          <a:p>
            <a:r>
              <a:rPr lang="en-US" altLang="en-US" dirty="0"/>
              <a:t>Low Quality Truck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PV of cost = 40,000 + 24,640 = $64,640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C48F7AA3-7088-4A65-950C-4F03BBC7E9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9631" y="2300627"/>
            <a:ext cx="7772400" cy="1143000"/>
            <a:chOff x="432" y="2103"/>
            <a:chExt cx="4896" cy="881"/>
          </a:xfrm>
        </p:grpSpPr>
        <p:sp>
          <p:nvSpPr>
            <p:cNvPr id="6" name="AutoShape 7">
              <a:extLst>
                <a:ext uri="{FF2B5EF4-FFF2-40B4-BE49-F238E27FC236}">
                  <a16:creationId xmlns:a16="http://schemas.microsoft.com/office/drawing/2014/main" id="{0470DC05-D541-4B44-B4C0-A0B4527EB75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/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DB31F2BA-CCCA-4546-B3FB-81CF1E51EE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160"/>
              <a:ext cx="48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INPUT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8" name="Rectangle 10">
              <a:extLst>
                <a:ext uri="{FF2B5EF4-FFF2-40B4-BE49-F238E27FC236}">
                  <a16:creationId xmlns:a16="http://schemas.microsoft.com/office/drawing/2014/main" id="{CF122917-03CC-455C-AE2A-AE8D258D7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160"/>
              <a:ext cx="26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7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9" name="Rectangle 11">
              <a:extLst>
                <a:ext uri="{FF2B5EF4-FFF2-40B4-BE49-F238E27FC236}">
                  <a16:creationId xmlns:a16="http://schemas.microsoft.com/office/drawing/2014/main" id="{0CA445AA-EA6F-4475-9286-A89D55B61F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2" y="2167"/>
              <a:ext cx="352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  10           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10" name="Rectangle 12">
              <a:extLst>
                <a:ext uri="{FF2B5EF4-FFF2-40B4-BE49-F238E27FC236}">
                  <a16:creationId xmlns:a16="http://schemas.microsoft.com/office/drawing/2014/main" id="{C02F0BCB-0668-4A91-8A91-5206A32C61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9" y="2146"/>
              <a:ext cx="1673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  5000            0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11" name="Rectangle 13">
              <a:extLst>
                <a:ext uri="{FF2B5EF4-FFF2-40B4-BE49-F238E27FC236}">
                  <a16:creationId xmlns:a16="http://schemas.microsoft.com/office/drawing/2014/main" id="{49BD30B2-EDBB-48C1-B4E5-D26642B55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160"/>
              <a:ext cx="0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2" name="Rectangle 14">
              <a:extLst>
                <a:ext uri="{FF2B5EF4-FFF2-40B4-BE49-F238E27FC236}">
                  <a16:creationId xmlns:a16="http://schemas.microsoft.com/office/drawing/2014/main" id="{6A2A9CF1-AC4B-4B06-9DB3-AF091C1597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432"/>
              <a:ext cx="11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N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3" name="Rectangle 15">
              <a:extLst>
                <a:ext uri="{FF2B5EF4-FFF2-40B4-BE49-F238E27FC236}">
                  <a16:creationId xmlns:a16="http://schemas.microsoft.com/office/drawing/2014/main" id="{1D198872-AF9A-4B26-9C03-E0F064F2D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432"/>
              <a:ext cx="31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I/YR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4" name="Rectangle 16">
              <a:extLst>
                <a:ext uri="{FF2B5EF4-FFF2-40B4-BE49-F238E27FC236}">
                  <a16:creationId xmlns:a16="http://schemas.microsoft.com/office/drawing/2014/main" id="{F3802D32-897B-42DB-9BD3-D13819856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" y="2432"/>
              <a:ext cx="21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PV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id="{BE4BE35D-9AE1-4F11-811E-744BAECB2F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432"/>
              <a:ext cx="34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PMT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671C9E03-3B2F-42DF-B4E6-9D8094025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432"/>
              <a:ext cx="2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FV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id="{01F96B02-A382-4F3F-A420-156D798F3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705"/>
              <a:ext cx="66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OUTPUT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18" name="Rectangle 20">
              <a:extLst>
                <a:ext uri="{FF2B5EF4-FFF2-40B4-BE49-F238E27FC236}">
                  <a16:creationId xmlns:a16="http://schemas.microsoft.com/office/drawing/2014/main" id="{4593EE47-E33D-4311-8AA6-FE76F5B74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9" y="2705"/>
              <a:ext cx="547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-24,342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0" name="Group 8">
            <a:extLst>
              <a:ext uri="{FF2B5EF4-FFF2-40B4-BE49-F238E27FC236}">
                <a16:creationId xmlns:a16="http://schemas.microsoft.com/office/drawing/2014/main" id="{668C95FF-CC5D-4DDA-A309-7C1493BA5D9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9631" y="4800600"/>
            <a:ext cx="7772400" cy="1143000"/>
            <a:chOff x="432" y="2103"/>
            <a:chExt cx="4896" cy="881"/>
          </a:xfrm>
        </p:grpSpPr>
        <p:sp>
          <p:nvSpPr>
            <p:cNvPr id="21" name="AutoShape 7">
              <a:extLst>
                <a:ext uri="{FF2B5EF4-FFF2-40B4-BE49-F238E27FC236}">
                  <a16:creationId xmlns:a16="http://schemas.microsoft.com/office/drawing/2014/main" id="{9BAD51AE-169A-441F-9E10-7E8F2C3CFDDF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400"/>
            </a:p>
          </p:txBody>
        </p:sp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id="{01088836-D73A-4ADC-9007-CD79FC362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160"/>
              <a:ext cx="48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INPUT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23" name="Rectangle 10">
              <a:extLst>
                <a:ext uri="{FF2B5EF4-FFF2-40B4-BE49-F238E27FC236}">
                  <a16:creationId xmlns:a16="http://schemas.microsoft.com/office/drawing/2014/main" id="{079DEDCF-C02B-4389-BE94-7F7E792FF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160"/>
              <a:ext cx="26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5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24" name="Rectangle 11">
              <a:extLst>
                <a:ext uri="{FF2B5EF4-FFF2-40B4-BE49-F238E27FC236}">
                  <a16:creationId xmlns:a16="http://schemas.microsoft.com/office/drawing/2014/main" id="{A07D2936-CD9C-4501-80F7-189B49F14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2" y="2167"/>
              <a:ext cx="352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  10           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25" name="Rectangle 12">
              <a:extLst>
                <a:ext uri="{FF2B5EF4-FFF2-40B4-BE49-F238E27FC236}">
                  <a16:creationId xmlns:a16="http://schemas.microsoft.com/office/drawing/2014/main" id="{582109AD-C51E-4475-BD6C-B357814BD5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9" y="2146"/>
              <a:ext cx="1673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  6500            0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  <p:sp>
          <p:nvSpPr>
            <p:cNvPr id="26" name="Rectangle 13">
              <a:extLst>
                <a:ext uri="{FF2B5EF4-FFF2-40B4-BE49-F238E27FC236}">
                  <a16:creationId xmlns:a16="http://schemas.microsoft.com/office/drawing/2014/main" id="{60D17FD2-8790-459D-9FFD-3B5EB37F9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160"/>
              <a:ext cx="0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27" name="Rectangle 14">
              <a:extLst>
                <a:ext uri="{FF2B5EF4-FFF2-40B4-BE49-F238E27FC236}">
                  <a16:creationId xmlns:a16="http://schemas.microsoft.com/office/drawing/2014/main" id="{9D6F52E6-FF63-4E10-8F2A-4ADF8E810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432"/>
              <a:ext cx="11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N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28" name="Rectangle 15">
              <a:extLst>
                <a:ext uri="{FF2B5EF4-FFF2-40B4-BE49-F238E27FC236}">
                  <a16:creationId xmlns:a16="http://schemas.microsoft.com/office/drawing/2014/main" id="{17BD2D10-E26F-4E7C-84B3-87848A908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432"/>
              <a:ext cx="31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I/YR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29" name="Rectangle 16">
              <a:extLst>
                <a:ext uri="{FF2B5EF4-FFF2-40B4-BE49-F238E27FC236}">
                  <a16:creationId xmlns:a16="http://schemas.microsoft.com/office/drawing/2014/main" id="{1A247782-66C8-4661-A3F6-7120E3159E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" y="2432"/>
              <a:ext cx="21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PV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30" name="Rectangle 17">
              <a:extLst>
                <a:ext uri="{FF2B5EF4-FFF2-40B4-BE49-F238E27FC236}">
                  <a16:creationId xmlns:a16="http://schemas.microsoft.com/office/drawing/2014/main" id="{7B57519E-EAE5-4F67-B6A3-B7D664F517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432"/>
              <a:ext cx="34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PMT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099A43DE-2C30-4928-8118-F08065C95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432"/>
              <a:ext cx="20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FV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32" name="Rectangle 19">
              <a:extLst>
                <a:ext uri="{FF2B5EF4-FFF2-40B4-BE49-F238E27FC236}">
                  <a16:creationId xmlns:a16="http://schemas.microsoft.com/office/drawing/2014/main" id="{97161C1B-8EC8-4375-9A31-4468CB270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705"/>
              <a:ext cx="66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0000"/>
                  </a:solidFill>
                </a:rPr>
                <a:t>OUTPUT</a:t>
              </a:r>
              <a:endParaRPr lang="en-US" altLang="en-US" sz="1400">
                <a:latin typeface="Calibri" panose="020F0502020204030204" pitchFamily="34" charset="0"/>
              </a:endParaRPr>
            </a:p>
          </p:txBody>
        </p:sp>
        <p:sp>
          <p:nvSpPr>
            <p:cNvPr id="33" name="Rectangle 20">
              <a:extLst>
                <a:ext uri="{FF2B5EF4-FFF2-40B4-BE49-F238E27FC236}">
                  <a16:creationId xmlns:a16="http://schemas.microsoft.com/office/drawing/2014/main" id="{9B030258-23F6-47E2-BCB1-504ED5DD0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9" y="2705"/>
              <a:ext cx="547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-24,640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847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Annuitize the PV of Costs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799" cy="4876800"/>
          </a:xfrm>
        </p:spPr>
        <p:txBody>
          <a:bodyPr/>
          <a:lstStyle/>
          <a:p>
            <a:r>
              <a:rPr lang="en-US" altLang="en-US" dirty="0"/>
              <a:t>High Quality Truck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Low Quality Truck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E4EF705-766A-4165-A48F-A30C27BBCE90}"/>
              </a:ext>
            </a:extLst>
          </p:cNvPr>
          <p:cNvGrpSpPr/>
          <p:nvPr/>
        </p:nvGrpSpPr>
        <p:grpSpPr>
          <a:xfrm>
            <a:off x="859631" y="2300627"/>
            <a:ext cx="7772400" cy="1143000"/>
            <a:chOff x="859631" y="2300627"/>
            <a:chExt cx="7772400" cy="1143000"/>
          </a:xfrm>
        </p:grpSpPr>
        <p:grpSp>
          <p:nvGrpSpPr>
            <p:cNvPr id="5" name="Group 8">
              <a:extLst>
                <a:ext uri="{FF2B5EF4-FFF2-40B4-BE49-F238E27FC236}">
                  <a16:creationId xmlns:a16="http://schemas.microsoft.com/office/drawing/2014/main" id="{C48F7AA3-7088-4A65-950C-4F03BBC7E98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9631" y="2300627"/>
              <a:ext cx="7772400" cy="1143000"/>
              <a:chOff x="432" y="2103"/>
              <a:chExt cx="4896" cy="881"/>
            </a:xfrm>
          </p:grpSpPr>
          <p:sp>
            <p:nvSpPr>
              <p:cNvPr id="6" name="AutoShape 7">
                <a:extLst>
                  <a:ext uri="{FF2B5EF4-FFF2-40B4-BE49-F238E27FC236}">
                    <a16:creationId xmlns:a16="http://schemas.microsoft.com/office/drawing/2014/main" id="{0470DC05-D541-4B44-B4C0-A0B4527EB75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432" y="2103"/>
                <a:ext cx="4896" cy="881"/>
              </a:xfrm>
              <a:prstGeom prst="rect">
                <a:avLst/>
              </a:prstGeom>
              <a:noFill/>
              <a:ln w="38100" algn="ctr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sz="1400"/>
              </a:p>
            </p:txBody>
          </p:sp>
          <p:sp>
            <p:nvSpPr>
              <p:cNvPr id="7" name="Rectangle 9">
                <a:extLst>
                  <a:ext uri="{FF2B5EF4-FFF2-40B4-BE49-F238E27FC236}">
                    <a16:creationId xmlns:a16="http://schemas.microsoft.com/office/drawing/2014/main" id="{DB31F2BA-CCCA-4546-B3FB-81CF1E51EE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" y="2160"/>
                <a:ext cx="486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INPUT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Rectangle 10">
                <a:extLst>
                  <a:ext uri="{FF2B5EF4-FFF2-40B4-BE49-F238E27FC236}">
                    <a16:creationId xmlns:a16="http://schemas.microsoft.com/office/drawing/2014/main" id="{CF122917-03CC-455C-AE2A-AE8D258D7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0" y="2160"/>
                <a:ext cx="268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000000"/>
                    </a:solidFill>
                  </a:rPr>
                  <a:t>7</a:t>
                </a:r>
                <a:endParaRPr lang="en-US" altLang="en-US" sz="1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" name="Rectangle 11">
                <a:extLst>
                  <a:ext uri="{FF2B5EF4-FFF2-40B4-BE49-F238E27FC236}">
                    <a16:creationId xmlns:a16="http://schemas.microsoft.com/office/drawing/2014/main" id="{0CA445AA-EA6F-4475-9286-A89D55B61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2" y="2167"/>
                <a:ext cx="352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000000"/>
                    </a:solidFill>
                  </a:rPr>
                  <a:t>  10           </a:t>
                </a:r>
                <a:endParaRPr lang="en-US" altLang="en-US" sz="1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" name="Rectangle 12">
                <a:extLst>
                  <a:ext uri="{FF2B5EF4-FFF2-40B4-BE49-F238E27FC236}">
                    <a16:creationId xmlns:a16="http://schemas.microsoft.com/office/drawing/2014/main" id="{C02F0BCB-0668-4A91-8A91-5206A32C61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146"/>
                <a:ext cx="302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000000"/>
                    </a:solidFill>
                  </a:rPr>
                  <a:t>0</a:t>
                </a:r>
                <a:endParaRPr lang="en-US" altLang="en-US" sz="1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" name="Rectangle 13">
                <a:extLst>
                  <a:ext uri="{FF2B5EF4-FFF2-40B4-BE49-F238E27FC236}">
                    <a16:creationId xmlns:a16="http://schemas.microsoft.com/office/drawing/2014/main" id="{49BD30B2-EDBB-48C1-B4E5-D26642B553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160"/>
                <a:ext cx="0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12" name="Rectangle 14">
                <a:extLst>
                  <a:ext uri="{FF2B5EF4-FFF2-40B4-BE49-F238E27FC236}">
                    <a16:creationId xmlns:a16="http://schemas.microsoft.com/office/drawing/2014/main" id="{6A2A9CF1-AC4B-4B06-9DB3-AF091C1597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0" y="2432"/>
                <a:ext cx="11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N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13" name="Rectangle 15">
                <a:extLst>
                  <a:ext uri="{FF2B5EF4-FFF2-40B4-BE49-F238E27FC236}">
                    <a16:creationId xmlns:a16="http://schemas.microsoft.com/office/drawing/2014/main" id="{1D198872-AF9A-4B26-9C03-E0F064F2D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8" y="2432"/>
                <a:ext cx="314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I/YR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14" name="Rectangle 16">
                <a:extLst>
                  <a:ext uri="{FF2B5EF4-FFF2-40B4-BE49-F238E27FC236}">
                    <a16:creationId xmlns:a16="http://schemas.microsoft.com/office/drawing/2014/main" id="{F3802D32-897B-42DB-9BD3-D138198562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1" y="2432"/>
                <a:ext cx="216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PV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Rectangle 17">
                <a:extLst>
                  <a:ext uri="{FF2B5EF4-FFF2-40B4-BE49-F238E27FC236}">
                    <a16:creationId xmlns:a16="http://schemas.microsoft.com/office/drawing/2014/main" id="{BE4BE35D-9AE1-4F11-811E-744BAECB2F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7" y="2432"/>
                <a:ext cx="341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PMT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16" name="Rectangle 18">
                <a:extLst>
                  <a:ext uri="{FF2B5EF4-FFF2-40B4-BE49-F238E27FC236}">
                    <a16:creationId xmlns:a16="http://schemas.microsoft.com/office/drawing/2014/main" id="{671C9E03-3B2F-42DF-B4E6-9D8094025B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432"/>
                <a:ext cx="20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FV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17" name="Rectangle 19">
                <a:extLst>
                  <a:ext uri="{FF2B5EF4-FFF2-40B4-BE49-F238E27FC236}">
                    <a16:creationId xmlns:a16="http://schemas.microsoft.com/office/drawing/2014/main" id="{01F96B02-A382-4F3F-A420-156D798F31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" y="2705"/>
                <a:ext cx="665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OUTPUT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18" name="Rectangle 20">
                <a:extLst>
                  <a:ext uri="{FF2B5EF4-FFF2-40B4-BE49-F238E27FC236}">
                    <a16:creationId xmlns:a16="http://schemas.microsoft.com/office/drawing/2014/main" id="{4593EE47-E33D-4311-8AA6-FE76F5B74E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6" y="2146"/>
                <a:ext cx="494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000000"/>
                    </a:solidFill>
                  </a:rPr>
                  <a:t>84,342</a:t>
                </a:r>
                <a:endParaRPr lang="en-US" altLang="en-US" sz="1400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4" name="Rectangle 12">
              <a:extLst>
                <a:ext uri="{FF2B5EF4-FFF2-40B4-BE49-F238E27FC236}">
                  <a16:creationId xmlns:a16="http://schemas.microsoft.com/office/drawing/2014/main" id="{AC9CEE3E-2BCE-47F6-A798-096C1A19A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800" y="3029063"/>
              <a:ext cx="12216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  -17324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0AB2892-68CB-4C24-930F-EF42D2FBB4C3}"/>
              </a:ext>
            </a:extLst>
          </p:cNvPr>
          <p:cNvGrpSpPr/>
          <p:nvPr/>
        </p:nvGrpSpPr>
        <p:grpSpPr>
          <a:xfrm>
            <a:off x="892379" y="4532992"/>
            <a:ext cx="7772400" cy="1143000"/>
            <a:chOff x="853281" y="4859383"/>
            <a:chExt cx="7772400" cy="1143000"/>
          </a:xfrm>
        </p:grpSpPr>
        <p:grpSp>
          <p:nvGrpSpPr>
            <p:cNvPr id="35" name="Group 8">
              <a:extLst>
                <a:ext uri="{FF2B5EF4-FFF2-40B4-BE49-F238E27FC236}">
                  <a16:creationId xmlns:a16="http://schemas.microsoft.com/office/drawing/2014/main" id="{7821DADF-D709-41E4-B071-A6EC51312E4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3281" y="4859383"/>
              <a:ext cx="7772400" cy="1143000"/>
              <a:chOff x="432" y="2103"/>
              <a:chExt cx="4896" cy="881"/>
            </a:xfrm>
          </p:grpSpPr>
          <p:sp>
            <p:nvSpPr>
              <p:cNvPr id="36" name="AutoShape 7">
                <a:extLst>
                  <a:ext uri="{FF2B5EF4-FFF2-40B4-BE49-F238E27FC236}">
                    <a16:creationId xmlns:a16="http://schemas.microsoft.com/office/drawing/2014/main" id="{D05E032A-32CD-49A8-801E-17852DFFE06F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432" y="2103"/>
                <a:ext cx="4896" cy="881"/>
              </a:xfrm>
              <a:prstGeom prst="rect">
                <a:avLst/>
              </a:prstGeom>
              <a:noFill/>
              <a:ln w="38100" algn="ctr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sz="1400"/>
              </a:p>
            </p:txBody>
          </p:sp>
          <p:sp>
            <p:nvSpPr>
              <p:cNvPr id="37" name="Rectangle 9">
                <a:extLst>
                  <a:ext uri="{FF2B5EF4-FFF2-40B4-BE49-F238E27FC236}">
                    <a16:creationId xmlns:a16="http://schemas.microsoft.com/office/drawing/2014/main" id="{E4ED856B-71AE-48CC-819A-27FCA2FD79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" y="2160"/>
                <a:ext cx="486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INPUT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38" name="Rectangle 10">
                <a:extLst>
                  <a:ext uri="{FF2B5EF4-FFF2-40B4-BE49-F238E27FC236}">
                    <a16:creationId xmlns:a16="http://schemas.microsoft.com/office/drawing/2014/main" id="{903B7879-F009-4EE7-9995-2639D48064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0" y="2160"/>
                <a:ext cx="268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5</a:t>
                </a:r>
                <a:endParaRPr lang="en-US" altLang="en-US" sz="1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9" name="Rectangle 11">
                <a:extLst>
                  <a:ext uri="{FF2B5EF4-FFF2-40B4-BE49-F238E27FC236}">
                    <a16:creationId xmlns:a16="http://schemas.microsoft.com/office/drawing/2014/main" id="{B5A8A780-41B2-4E24-AB2D-A9C8A3AF8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2" y="2167"/>
                <a:ext cx="352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000000"/>
                    </a:solidFill>
                  </a:rPr>
                  <a:t>  10           </a:t>
                </a:r>
                <a:endParaRPr lang="en-US" altLang="en-US" sz="1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40" name="Rectangle 12">
                <a:extLst>
                  <a:ext uri="{FF2B5EF4-FFF2-40B4-BE49-F238E27FC236}">
                    <a16:creationId xmlns:a16="http://schemas.microsoft.com/office/drawing/2014/main" id="{DBE432AC-CE28-4888-A604-F49338E348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146"/>
                <a:ext cx="302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000000"/>
                    </a:solidFill>
                  </a:rPr>
                  <a:t>0</a:t>
                </a:r>
                <a:endParaRPr lang="en-US" altLang="en-US" sz="1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41" name="Rectangle 13">
                <a:extLst>
                  <a:ext uri="{FF2B5EF4-FFF2-40B4-BE49-F238E27FC236}">
                    <a16:creationId xmlns:a16="http://schemas.microsoft.com/office/drawing/2014/main" id="{3C606C30-812D-4537-8FEF-8B4785ABE3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160"/>
                <a:ext cx="0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42" name="Rectangle 14">
                <a:extLst>
                  <a:ext uri="{FF2B5EF4-FFF2-40B4-BE49-F238E27FC236}">
                    <a16:creationId xmlns:a16="http://schemas.microsoft.com/office/drawing/2014/main" id="{5C28CEB5-72F6-435F-8872-636A793DFD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0" y="2432"/>
                <a:ext cx="11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N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43" name="Rectangle 15">
                <a:extLst>
                  <a:ext uri="{FF2B5EF4-FFF2-40B4-BE49-F238E27FC236}">
                    <a16:creationId xmlns:a16="http://schemas.microsoft.com/office/drawing/2014/main" id="{2EB250E7-181C-4F56-8C78-FF7FC4E520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8" y="2432"/>
                <a:ext cx="314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I/YR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44" name="Rectangle 16">
                <a:extLst>
                  <a:ext uri="{FF2B5EF4-FFF2-40B4-BE49-F238E27FC236}">
                    <a16:creationId xmlns:a16="http://schemas.microsoft.com/office/drawing/2014/main" id="{3FBA92C5-AD8A-465C-AD49-F7567F015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1" y="2432"/>
                <a:ext cx="216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PV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45" name="Rectangle 17">
                <a:extLst>
                  <a:ext uri="{FF2B5EF4-FFF2-40B4-BE49-F238E27FC236}">
                    <a16:creationId xmlns:a16="http://schemas.microsoft.com/office/drawing/2014/main" id="{3B750DAC-ACCB-4747-A09B-996BA82356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7" y="2432"/>
                <a:ext cx="341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PMT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46" name="Rectangle 18">
                <a:extLst>
                  <a:ext uri="{FF2B5EF4-FFF2-40B4-BE49-F238E27FC236}">
                    <a16:creationId xmlns:a16="http://schemas.microsoft.com/office/drawing/2014/main" id="{7E227088-5805-4A73-82CA-8E4913FA0D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432"/>
                <a:ext cx="20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FV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47" name="Rectangle 19">
                <a:extLst>
                  <a:ext uri="{FF2B5EF4-FFF2-40B4-BE49-F238E27FC236}">
                    <a16:creationId xmlns:a16="http://schemas.microsoft.com/office/drawing/2014/main" id="{839CB6BC-BF3D-47AF-A891-27085F1DD6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" y="2705"/>
                <a:ext cx="665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>
                    <a:solidFill>
                      <a:srgbClr val="000000"/>
                    </a:solidFill>
                  </a:rPr>
                  <a:t>OUTPUT</a:t>
                </a:r>
                <a:endParaRPr lang="en-US" altLang="en-US" sz="1400">
                  <a:latin typeface="Calibri" panose="020F0502020204030204" pitchFamily="34" charset="0"/>
                </a:endParaRPr>
              </a:p>
            </p:txBody>
          </p:sp>
          <p:sp>
            <p:nvSpPr>
              <p:cNvPr id="48" name="Rectangle 20">
                <a:extLst>
                  <a:ext uri="{FF2B5EF4-FFF2-40B4-BE49-F238E27FC236}">
                    <a16:creationId xmlns:a16="http://schemas.microsoft.com/office/drawing/2014/main" id="{3128D1CD-A461-4FC6-86FD-87EC471E9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6" y="2146"/>
                <a:ext cx="494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2000" b="1" dirty="0">
                    <a:solidFill>
                      <a:srgbClr val="000000"/>
                    </a:solidFill>
                  </a:rPr>
                  <a:t>64,640</a:t>
                </a:r>
                <a:endParaRPr lang="en-US" altLang="en-US" sz="1400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9" name="Rectangle 12">
              <a:extLst>
                <a:ext uri="{FF2B5EF4-FFF2-40B4-BE49-F238E27FC236}">
                  <a16:creationId xmlns:a16="http://schemas.microsoft.com/office/drawing/2014/main" id="{9309E1AE-B7BD-4316-A901-50DF12983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5015" y="5583085"/>
              <a:ext cx="12216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000000"/>
                  </a:solidFill>
                </a:rPr>
                <a:t>  -17052</a:t>
              </a:r>
              <a:endParaRPr lang="en-US" altLang="en-US" sz="1400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9919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Opportunity Costs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</a:t>
            </a:r>
            <a:r>
              <a:rPr lang="en-US" altLang="en-US" b="1" dirty="0"/>
              <a:t>opportunity cost </a:t>
            </a:r>
            <a:r>
              <a:rPr lang="en-US" altLang="en-US" dirty="0"/>
              <a:t>is the dollar cost or forgone opportunity of using an asset already owned by the firm, or a person already employed by the firm, in a new project</a:t>
            </a:r>
          </a:p>
          <a:p>
            <a:pPr lvl="1"/>
            <a:r>
              <a:rPr lang="en-US" altLang="en-US" dirty="0"/>
              <a:t>New projects should be charged for any assets used, as well as any wages and benefits paid to employees working on the new project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lowest cost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43625" y="1828800"/>
            <a:ext cx="8229600" cy="3657600"/>
          </a:xfrm>
        </p:spPr>
        <p:txBody>
          <a:bodyPr/>
          <a:lstStyle/>
          <a:p>
            <a:r>
              <a:rPr lang="en-US" altLang="en-US" dirty="0"/>
              <a:t>High quality truck EAC = $17,324</a:t>
            </a:r>
          </a:p>
          <a:p>
            <a:r>
              <a:rPr lang="en-US" altLang="en-US" dirty="0"/>
              <a:t>Low quality truck EAC = $17,052</a:t>
            </a:r>
          </a:p>
          <a:p>
            <a:endParaRPr lang="en-US" altLang="en-US" dirty="0"/>
          </a:p>
          <a:p>
            <a:r>
              <a:rPr lang="en-US" altLang="en-US" dirty="0"/>
              <a:t>In this case, the low quality truck is a better deal.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10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Sunk Costs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sunk cost </a:t>
            </a:r>
            <a:r>
              <a:rPr lang="en-US" altLang="en-US" dirty="0"/>
              <a:t>is a cost that has already been incurred and cannot be recovered</a:t>
            </a:r>
          </a:p>
          <a:p>
            <a:pPr lvl="1"/>
            <a:r>
              <a:rPr lang="en-US" altLang="en-US" dirty="0"/>
              <a:t>Should never be counted in project cash flows</a:t>
            </a:r>
          </a:p>
          <a:p>
            <a:pPr lvl="1"/>
            <a:r>
              <a:rPr lang="en-US" altLang="en-US" dirty="0"/>
              <a:t>Does not meet the definition of being “incremental” if the expense must be paid regardless of your decision concerning the project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Substitutionary and Complementary Effects</a:t>
            </a:r>
          </a:p>
        </p:txBody>
      </p:sp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Some new products/services reduce or increase sales, costs, or necessary assets for other </a:t>
            </a:r>
            <a:r>
              <a:rPr lang="en-US" altLang="en-US" i="1" dirty="0"/>
              <a:t>already existing </a:t>
            </a:r>
            <a:r>
              <a:rPr lang="en-US" altLang="en-US" dirty="0"/>
              <a:t>products/services</a:t>
            </a:r>
          </a:p>
          <a:p>
            <a:pPr lvl="1"/>
            <a:r>
              <a:rPr lang="en-US" altLang="en-US" dirty="0"/>
              <a:t>Those changes to the cash flows of the other projects are incremental to the new project</a:t>
            </a:r>
          </a:p>
          <a:p>
            <a:pPr lvl="1"/>
            <a:r>
              <a:rPr lang="en-US" altLang="en-US" dirty="0"/>
              <a:t>Therefore, they should be included in the new project’s cash flows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Dividends and Bond Interest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Financing costs </a:t>
            </a:r>
            <a:r>
              <a:rPr lang="en-US" altLang="en-US" dirty="0"/>
              <a:t>are never counted as expenses of the project</a:t>
            </a:r>
          </a:p>
          <a:p>
            <a:pPr lvl="1"/>
            <a:r>
              <a:rPr lang="en-US" altLang="en-US" dirty="0"/>
              <a:t>Financing costs include interest payments to debtholders and dividends paid to stockholders </a:t>
            </a:r>
          </a:p>
          <a:p>
            <a:r>
              <a:rPr lang="en-US" altLang="en-US" dirty="0"/>
              <a:t>Why not?...</a:t>
            </a:r>
          </a:p>
          <a:p>
            <a:pPr lvl="1"/>
            <a:r>
              <a:rPr lang="en-US" altLang="en-US" dirty="0"/>
              <a:t>The costs of capital are already included as component costs in the WACC that will be used to discount these cash flows</a:t>
            </a:r>
          </a:p>
          <a:p>
            <a:pPr lvl="1"/>
            <a:r>
              <a:rPr lang="en-US" altLang="en-US" dirty="0"/>
              <a:t>If you included them, you’d be double-counting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Year Cash Flow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AEACE9-F61C-4B44-B09B-00E209B6C51A}"/>
              </a:ext>
            </a:extLst>
          </p:cNvPr>
          <p:cNvCxnSpPr/>
          <p:nvPr/>
        </p:nvCxnSpPr>
        <p:spPr>
          <a:xfrm>
            <a:off x="3128554" y="2346570"/>
            <a:ext cx="2819400" cy="476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9D6BB2-9ED2-40D4-B061-C6A9C688EC06}"/>
              </a:ext>
            </a:extLst>
          </p:cNvPr>
          <p:cNvCxnSpPr/>
          <p:nvPr/>
        </p:nvCxnSpPr>
        <p:spPr>
          <a:xfrm>
            <a:off x="3128554" y="2194170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F14D4-2EA2-44A7-827F-F79FEEECBE4D}"/>
              </a:ext>
            </a:extLst>
          </p:cNvPr>
          <p:cNvCxnSpPr/>
          <p:nvPr/>
        </p:nvCxnSpPr>
        <p:spPr>
          <a:xfrm>
            <a:off x="4119154" y="2189408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9324BEF-4A0B-40FC-8330-0AEF3B5DD01F}"/>
              </a:ext>
            </a:extLst>
          </p:cNvPr>
          <p:cNvCxnSpPr/>
          <p:nvPr/>
        </p:nvCxnSpPr>
        <p:spPr>
          <a:xfrm>
            <a:off x="5033554" y="2194170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D3CE26F-FF26-4017-A532-279E876C8894}"/>
              </a:ext>
            </a:extLst>
          </p:cNvPr>
          <p:cNvCxnSpPr/>
          <p:nvPr/>
        </p:nvCxnSpPr>
        <p:spPr>
          <a:xfrm>
            <a:off x="5947954" y="2189408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">
            <a:extLst>
              <a:ext uri="{FF2B5EF4-FFF2-40B4-BE49-F238E27FC236}">
                <a16:creationId xmlns:a16="http://schemas.microsoft.com/office/drawing/2014/main" id="{CB83DCDD-3318-4995-B7A0-AA8F99973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154" y="2117970"/>
            <a:ext cx="2362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Time Line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0967B4CA-BC40-431C-9850-79F0274F5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6154" y="2630733"/>
            <a:ext cx="3733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0               1               2              3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F5E9CF4D-1929-4CA7-9F1A-C848D0D36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0754" y="2630733"/>
            <a:ext cx="1143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Year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37BD0C8F-DDD9-4CB4-983A-84862E5EB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4554" y="1789358"/>
            <a:ext cx="1295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Cash Flow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CD3711E6-518A-466D-AF88-46BAE49D7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079" y="1779833"/>
            <a:ext cx="3292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CF</a:t>
            </a:r>
            <a:r>
              <a:rPr lang="en-US" altLang="en-US" sz="1600" baseline="-25000"/>
              <a:t>0</a:t>
            </a:r>
            <a:r>
              <a:rPr lang="en-US" altLang="en-US" sz="1600"/>
              <a:t>                    CF</a:t>
            </a:r>
            <a:r>
              <a:rPr lang="en-US" altLang="en-US" sz="1600" baseline="-25000"/>
              <a:t>1-3</a:t>
            </a:r>
            <a:r>
              <a:rPr lang="en-US" altLang="en-US" sz="1600"/>
              <a:t>              CF</a:t>
            </a:r>
            <a:r>
              <a:rPr lang="en-US" altLang="en-US" sz="1600" baseline="-25000"/>
              <a:t>3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DF814E8-2FE3-406C-A963-640AE4EB1045}"/>
              </a:ext>
            </a:extLst>
          </p:cNvPr>
          <p:cNvSpPr/>
          <p:nvPr/>
        </p:nvSpPr>
        <p:spPr>
          <a:xfrm>
            <a:off x="2884079" y="1503608"/>
            <a:ext cx="533400" cy="167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0E38AE7-3FB1-4C77-B9B6-7F04892EC43D}"/>
              </a:ext>
            </a:extLst>
          </p:cNvPr>
          <p:cNvSpPr txBox="1">
            <a:spLocks/>
          </p:cNvSpPr>
          <p:nvPr/>
        </p:nvSpPr>
        <p:spPr bwMode="auto">
          <a:xfrm>
            <a:off x="406400" y="3456233"/>
            <a:ext cx="7620000" cy="302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dirty="0"/>
              <a:t>Initial Cash Flow, Year 0</a:t>
            </a:r>
            <a:endParaRPr lang="en-US" altLang="en-US" sz="2000" b="1" dirty="0"/>
          </a:p>
          <a:p>
            <a:pPr lvl="1" eaLnBrk="1" hangingPunct="1"/>
            <a:r>
              <a:rPr lang="en-US" altLang="en-US" sz="1800" dirty="0"/>
              <a:t>Purchase new equipment</a:t>
            </a:r>
          </a:p>
          <a:p>
            <a:pPr lvl="2" eaLnBrk="1" hangingPunct="1"/>
            <a:r>
              <a:rPr lang="en-US" altLang="en-US" sz="1400" dirty="0"/>
              <a:t>Purchase cost</a:t>
            </a:r>
          </a:p>
          <a:p>
            <a:pPr lvl="2" eaLnBrk="1" hangingPunct="1"/>
            <a:r>
              <a:rPr lang="en-US" altLang="en-US" sz="1400" dirty="0"/>
              <a:t>Installation cost</a:t>
            </a:r>
          </a:p>
          <a:p>
            <a:pPr lvl="1" eaLnBrk="1" hangingPunct="1"/>
            <a:r>
              <a:rPr lang="en-US" altLang="en-US" sz="1800" dirty="0"/>
              <a:t>Sale of Old equipment</a:t>
            </a:r>
          </a:p>
          <a:p>
            <a:pPr lvl="2" eaLnBrk="1" hangingPunct="1"/>
            <a:r>
              <a:rPr lang="en-US" altLang="en-US" sz="1400" dirty="0"/>
              <a:t>Sale of equipment</a:t>
            </a:r>
          </a:p>
          <a:p>
            <a:pPr lvl="2" eaLnBrk="1" hangingPunct="1"/>
            <a:r>
              <a:rPr lang="en-US" altLang="en-US" sz="1400" dirty="0"/>
              <a:t>Tax implications</a:t>
            </a:r>
          </a:p>
          <a:p>
            <a:pPr lvl="1" eaLnBrk="1" hangingPunct="1"/>
            <a:r>
              <a:rPr lang="en-US" altLang="en-US" sz="1800" dirty="0"/>
              <a:t>Change in Working Capital</a:t>
            </a:r>
          </a:p>
          <a:p>
            <a:pPr lvl="1" eaLnBrk="1" hangingPunct="1"/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66394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Operating Cash Flow Years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8238EAD-F33E-40E7-90B2-3B5EC4FA0BC6}"/>
              </a:ext>
            </a:extLst>
          </p:cNvPr>
          <p:cNvCxnSpPr/>
          <p:nvPr/>
        </p:nvCxnSpPr>
        <p:spPr>
          <a:xfrm>
            <a:off x="3132909" y="2230437"/>
            <a:ext cx="2819400" cy="476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D31F243-4D4D-4136-AAE6-DFC2D4946D7C}"/>
              </a:ext>
            </a:extLst>
          </p:cNvPr>
          <p:cNvCxnSpPr/>
          <p:nvPr/>
        </p:nvCxnSpPr>
        <p:spPr>
          <a:xfrm>
            <a:off x="3132909" y="2078037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C24D8C8-AAE6-456D-9295-B2C3F507BBCA}"/>
              </a:ext>
            </a:extLst>
          </p:cNvPr>
          <p:cNvCxnSpPr/>
          <p:nvPr/>
        </p:nvCxnSpPr>
        <p:spPr>
          <a:xfrm>
            <a:off x="4123509" y="2073275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3955E1-0EB8-434C-A7A0-FE6C39321413}"/>
              </a:ext>
            </a:extLst>
          </p:cNvPr>
          <p:cNvCxnSpPr/>
          <p:nvPr/>
        </p:nvCxnSpPr>
        <p:spPr>
          <a:xfrm>
            <a:off x="5037909" y="2078037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DBA53AB-C1B4-4D2B-B01E-E0ED70228E01}"/>
              </a:ext>
            </a:extLst>
          </p:cNvPr>
          <p:cNvCxnSpPr/>
          <p:nvPr/>
        </p:nvCxnSpPr>
        <p:spPr>
          <a:xfrm>
            <a:off x="5952309" y="2073275"/>
            <a:ext cx="0" cy="30480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">
            <a:extLst>
              <a:ext uri="{FF2B5EF4-FFF2-40B4-BE49-F238E27FC236}">
                <a16:creationId xmlns:a16="http://schemas.microsoft.com/office/drawing/2014/main" id="{B82A2D83-E356-427F-8D43-919B9334E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0509" y="2001837"/>
            <a:ext cx="2362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Time Line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168A2AEC-7353-4D6E-BCB8-16E8413C6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0509" y="2514600"/>
            <a:ext cx="3733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0               1               2              3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5B294B90-BC60-4231-98AF-4263524C9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5109" y="2514600"/>
            <a:ext cx="1143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Year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38197014-18BC-4877-A94B-031021E20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8909" y="1673225"/>
            <a:ext cx="1295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Cash Flow</a:t>
            </a: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7EB632C0-E256-4EAE-B279-1DC5CE8E7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8434" y="1663700"/>
            <a:ext cx="3292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CF</a:t>
            </a:r>
            <a:r>
              <a:rPr lang="en-US" altLang="en-US" sz="1600" baseline="-25000"/>
              <a:t>0</a:t>
            </a:r>
            <a:r>
              <a:rPr lang="en-US" altLang="en-US" sz="1600"/>
              <a:t>                    CF</a:t>
            </a:r>
            <a:r>
              <a:rPr lang="en-US" altLang="en-US" sz="1600" baseline="-25000"/>
              <a:t>1-3</a:t>
            </a:r>
            <a:r>
              <a:rPr lang="en-US" altLang="en-US" sz="1600"/>
              <a:t>              CF</a:t>
            </a:r>
            <a:r>
              <a:rPr lang="en-US" altLang="en-US" sz="1600" baseline="-25000"/>
              <a:t>3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65853E3-6DBF-4C6A-B4DC-8295CB34FA36}"/>
              </a:ext>
            </a:extLst>
          </p:cNvPr>
          <p:cNvSpPr txBox="1">
            <a:spLocks/>
          </p:cNvSpPr>
          <p:nvPr/>
        </p:nvSpPr>
        <p:spPr bwMode="auto">
          <a:xfrm>
            <a:off x="554809" y="3451461"/>
            <a:ext cx="4546600" cy="255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 dirty="0"/>
              <a:t>Operating Cash Flows: during the years of project operation</a:t>
            </a:r>
            <a:endParaRPr lang="en-US" altLang="en-US" sz="2000" b="1" dirty="0"/>
          </a:p>
          <a:p>
            <a:pPr lvl="1" eaLnBrk="1" hangingPunct="1"/>
            <a:r>
              <a:rPr lang="en-US" altLang="en-US" sz="1800" dirty="0"/>
              <a:t>Operating Cash Flows</a:t>
            </a:r>
          </a:p>
          <a:p>
            <a:pPr lvl="2" eaLnBrk="1" hangingPunct="1"/>
            <a:r>
              <a:rPr lang="en-US" altLang="en-US" sz="1400" dirty="0"/>
              <a:t>Revenue</a:t>
            </a:r>
          </a:p>
          <a:p>
            <a:pPr lvl="2" eaLnBrk="1" hangingPunct="1"/>
            <a:r>
              <a:rPr lang="en-US" altLang="en-US" sz="1400" dirty="0"/>
              <a:t>Costs</a:t>
            </a:r>
          </a:p>
          <a:p>
            <a:pPr lvl="2" eaLnBrk="1" hangingPunct="1"/>
            <a:r>
              <a:rPr lang="en-US" altLang="en-US" sz="1400" dirty="0"/>
              <a:t>Taxes</a:t>
            </a:r>
          </a:p>
          <a:p>
            <a:pPr lvl="1" eaLnBrk="1" hangingPunct="1"/>
            <a:r>
              <a:rPr lang="en-US" altLang="en-US" sz="1800" dirty="0"/>
              <a:t>Change in Working Capital</a:t>
            </a:r>
          </a:p>
          <a:p>
            <a:pPr lvl="1" eaLnBrk="1" hangingPunct="1"/>
            <a:endParaRPr lang="en-US" altLang="en-US" sz="180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521777D-C6E4-454C-8CCB-384A8B572153}"/>
              </a:ext>
            </a:extLst>
          </p:cNvPr>
          <p:cNvSpPr/>
          <p:nvPr/>
        </p:nvSpPr>
        <p:spPr>
          <a:xfrm>
            <a:off x="3361509" y="1450975"/>
            <a:ext cx="2438400" cy="7207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12&amp;quot;&quot;/&gt;&lt;property id=&quot;20307&quot; value=&quot;256&quot;/&gt;&lt;/object&gt;&lt;object type=&quot;3&quot; unique_id=&quot;10029&quot;&gt;&lt;property id=&quot;20148&quot; value=&quot;5&quot;/&gt;&lt;property id=&quot;20300&quot; value=&quot;Slide 2&quot;/&gt;&lt;property id=&quot;20307&quot; value=&quot;258&quot;/&gt;&lt;/object&gt;&lt;object type=&quot;3&quot; unique_id=&quot;10030&quot;&gt;&lt;property id=&quot;20148&quot; value=&quot;5&quot;/&gt;&lt;property id=&quot;20300&quot; value=&quot;Slide 4 - &amp;quot;Sample Project Description&amp;quot;&quot;/&gt;&lt;property id=&quot;20307&quot; value=&quot;257&quot;/&gt;&lt;/object&gt;&lt;object type=&quot;3&quot; unique_id=&quot;10051&quot;&gt;&lt;property id=&quot;20148&quot; value=&quot;5&quot;/&gt;&lt;property id=&quot;20300&quot; value=&quot;Slide 3 - &amp;quot;Introduction&amp;quot;&quot;/&gt;&lt;property id=&quot;20307&quot; value=&quot;259&quot;/&gt;&lt;/object&gt;&lt;object type=&quot;3&quot; unique_id=&quot;10082&quot;&gt;&lt;property id=&quot;20148&quot; value=&quot;5&quot;/&gt;&lt;property id=&quot;20300&quot; value=&quot;Slide 5&quot;/&gt;&lt;property id=&quot;20307&quot; value=&quot;260&quot;/&gt;&lt;/object&gt;&lt;object type=&quot;3&quot; unique_id=&quot;10083&quot;&gt;&lt;property id=&quot;20148&quot; value=&quot;5&quot;/&gt;&lt;property id=&quot;20300&quot; value=&quot;Slide 6&quot;/&gt;&lt;property id=&quot;20307&quot; value=&quot;261&quot;/&gt;&lt;/object&gt;&lt;object type=&quot;3&quot; unique_id=&quot;10116&quot;&gt;&lt;property id=&quot;20148&quot; value=&quot;5&quot;/&gt;&lt;property id=&quot;20300&quot; value=&quot;Slide 7 - &amp;quot;Guiding Principles for Cash Flow Estimation&amp;quot;&quot;/&gt;&lt;property id=&quot;20307&quot; value=&quot;262&quot;/&gt;&lt;/object&gt;&lt;object type=&quot;3&quot; unique_id=&quot;10162&quot;&gt;&lt;property id=&quot;20148&quot; value=&quot;5&quot;/&gt;&lt;property id=&quot;20300&quot; value=&quot;Slide 8&quot;/&gt;&lt;property id=&quot;20307&quot; value=&quot;263&quot;/&gt;&lt;/object&gt;&lt;object type=&quot;3&quot; unique_id=&quot;10163&quot;&gt;&lt;property id=&quot;20148&quot; value=&quot;5&quot;/&gt;&lt;property id=&quot;20300&quot; value=&quot;Slide 9&quot;/&gt;&lt;property id=&quot;20307&quot; value=&quot;264&quot;/&gt;&lt;/object&gt;&lt;object type=&quot;3&quot; unique_id=&quot;10164&quot;&gt;&lt;property id=&quot;20148&quot; value=&quot;5&quot;/&gt;&lt;property id=&quot;20300&quot; value=&quot;Slide 10&quot;/&gt;&lt;property id=&quot;20307&quot; value=&quot;265&quot;/&gt;&lt;/object&gt;&lt;object type=&quot;3&quot; unique_id=&quot;10201&quot;&gt;&lt;property id=&quot;20148&quot; value=&quot;5&quot;/&gt;&lt;property id=&quot;20300&quot; value=&quot;Slide 11 - &amp;quot;Total Project Cash Flow&amp;quot;&quot;/&gt;&lt;property id=&quot;20307&quot; value=&quot;266&quot;/&gt;&lt;/object&gt;&lt;object type=&quot;3&quot; unique_id=&quot;10241&quot;&gt;&lt;property id=&quot;20148&quot; value=&quot;5&quot;/&gt;&lt;property id=&quot;20300&quot; value=&quot;Slide 12 - &amp;quot;Calculating Depreciation&amp;quot;&quot;/&gt;&lt;property id=&quot;20307&quot; value=&quot;267&quot;/&gt;&lt;/object&gt;&lt;object type=&quot;3&quot; unique_id=&quot;10284&quot;&gt;&lt;property id=&quot;20148&quot; value=&quot;5&quot;/&gt;&lt;property id=&quot;20300&quot; value=&quot;Slide 13&quot;/&gt;&lt;property id=&quot;20307&quot; value=&quot;268&quot;/&gt;&lt;/object&gt;&lt;object type=&quot;3&quot; unique_id=&quot;10360&quot;&gt;&lt;property id=&quot;20148&quot; value=&quot;5&quot;/&gt;&lt;property id=&quot;20300&quot; value=&quot;Slide 14 - &amp;quot;Calculating Operating Cash Flow&amp;quot;&quot;/&gt;&lt;property id=&quot;20307&quot; value=&quot;269&quot;/&gt;&lt;/object&gt;&lt;object type=&quot;3&quot; unique_id=&quot;10361&quot;&gt;&lt;property id=&quot;20148&quot; value=&quot;5&quot;/&gt;&lt;property id=&quot;20300&quot; value=&quot;Slide 15&quot;/&gt;&lt;property id=&quot;20307&quot; value=&quot;270&quot;/&gt;&lt;/object&gt;&lt;object type=&quot;3&quot; unique_id=&quot;10362&quot;&gt;&lt;property id=&quot;20148&quot; value=&quot;5&quot;/&gt;&lt;property id=&quot;20300&quot; value=&quot;Slide 16 - &amp;quot;Calculating the Change in Gross Fixed Assets&amp;quot;&quot;/&gt;&lt;property id=&quot;20307&quot; value=&quot;271&quot;/&gt;&lt;/object&gt;&lt;object type=&quot;3&quot; unique_id=&quot;10417&quot;&gt;&lt;property id=&quot;20148&quot; value=&quot;5&quot;/&gt;&lt;property id=&quot;20300&quot; value=&quot;Slide 17&quot;/&gt;&lt;property id=&quot;20307&quot; value=&quot;272&quot;/&gt;&lt;/object&gt;&lt;object type=&quot;3&quot; unique_id=&quot;10532&quot;&gt;&lt;property id=&quot;20148&quot; value=&quot;5&quot;/&gt;&lt;property id=&quot;20300&quot; value=&quot;Slide 18 - &amp;quot;Calculating Changes in Net Working Capital&amp;quot;&quot;/&gt;&lt;property id=&quot;20307&quot; value=&quot;273&quot;/&gt;&lt;/object&gt;&lt;object type=&quot;3&quot; unique_id=&quot;10533&quot;&gt;&lt;property id=&quot;20148&quot; value=&quot;5&quot;/&gt;&lt;property id=&quot;20300&quot; value=&quot;Slide 19 - &amp;quot;Bringing it All Together&amp;quot;&quot;/&gt;&lt;property id=&quot;20307&quot; value=&quot;274&quot;/&gt;&lt;/object&gt;&lt;object type=&quot;3&quot; unique_id=&quot;10618&quot;&gt;&lt;property id=&quot;20148&quot; value=&quot;5&quot;/&gt;&lt;property id=&quot;20300&quot; value=&quot;Slide 20 - &amp;quot;Accelerated Depreciation&amp;quot;&quot;/&gt;&lt;property id=&quot;20307&quot; value=&quot;275&quot;/&gt;&lt;/object&gt;&lt;object type=&quot;3&quot; unique_id=&quot;10619&quot;&gt;&lt;property id=&quot;20148&quot; value=&quot;5&quot;/&gt;&lt;property id=&quot;20300&quot; value=&quot;Slide 21&quot;/&gt;&lt;property id=&quot;20307&quot; value=&quot;276&quot;/&gt;&lt;/object&gt;&lt;object type=&quot;3&quot; unique_id=&quot;10758&quot;&gt;&lt;property id=&quot;20148&quot; value=&quot;5&quot;/&gt;&lt;property id=&quot;20300&quot; value=&quot;Slide 22 - &amp;quot;Differing Asset Lives&amp;quot;&quot;/&gt;&lt;property id=&quot;20307&quot; value=&quot;277&quot;/&gt;&lt;/object&gt;&lt;object type=&quot;3&quot; unique_id=&quot;10759&quot;&gt;&lt;property id=&quot;20148&quot; value=&quot;5&quot;/&gt;&lt;property id=&quot;20300&quot; value=&quot;Slide 23&quot;/&gt;&lt;property id=&quot;20307&quot; value=&quot;278&quot;/&gt;&lt;/object&gt;&lt;object type=&quot;3&quot; unique_id=&quot;10910&quot;&gt;&lt;property id=&quot;20148&quot; value=&quot;5&quot;/&gt;&lt;property id=&quot;20300&quot; value=&quot;Slide 24 - &amp;quot;Flotation Costs Revisited&amp;quot;&quot;/&gt;&lt;property id=&quot;20307&quot; value=&quot;279&quot;/&gt;&lt;/object&gt;&lt;object type=&quot;3&quot; unique_id=&quot;10911&quot;&gt;&lt;property id=&quot;20148&quot; value=&quot;5&quot;/&gt;&lt;property id=&quot;20300&quot; value=&quot;Slide 25&quot;/&gt;&lt;property id=&quot;20307&quot; value=&quot;280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2846</TotalTime>
  <Words>2746</Words>
  <Application>Microsoft Office PowerPoint</Application>
  <PresentationFormat>On-screen Show (4:3)</PresentationFormat>
  <Paragraphs>308</Paragraphs>
  <Slides>40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6" baseType="lpstr">
      <vt:lpstr>Arial</vt:lpstr>
      <vt:lpstr>Calibri</vt:lpstr>
      <vt:lpstr>Cambria</vt:lpstr>
      <vt:lpstr>Times New Roman</vt:lpstr>
      <vt:lpstr>9e PPT design template</vt:lpstr>
      <vt:lpstr>Equation</vt:lpstr>
      <vt:lpstr>Estimating Cash  Flows on Capital  Budgeting Projects</vt:lpstr>
      <vt:lpstr>Introduction</vt:lpstr>
      <vt:lpstr>Cash Flow Estimation</vt:lpstr>
      <vt:lpstr>Opportunity Costs</vt:lpstr>
      <vt:lpstr>Sunk Costs</vt:lpstr>
      <vt:lpstr>Substitutionary and Complementary Effects</vt:lpstr>
      <vt:lpstr>Stock Dividends and Bond Interest</vt:lpstr>
      <vt:lpstr>Initial Year Cash Flow</vt:lpstr>
      <vt:lpstr>Operating Cash Flow Years</vt:lpstr>
      <vt:lpstr>Salvage Value in Last Year</vt:lpstr>
      <vt:lpstr>Total Project Cash Flow</vt:lpstr>
      <vt:lpstr>Non-Cash Flow: Depreciation</vt:lpstr>
      <vt:lpstr>Calculating Depreciation</vt:lpstr>
      <vt:lpstr>Straight-Line Depreciation</vt:lpstr>
      <vt:lpstr>Half-Year Convention</vt:lpstr>
      <vt:lpstr>Straight-Line Depreciation with Half-Year Convention</vt:lpstr>
      <vt:lpstr>MACRS Depreciation Calculation</vt:lpstr>
      <vt:lpstr>PowerPoint Presentation</vt:lpstr>
      <vt:lpstr>Bonus Depreciation and Section 179 Deductions</vt:lpstr>
      <vt:lpstr>Calculating Operating Cash Flow</vt:lpstr>
      <vt:lpstr>Calculating Changes in Gross Fixed Assets</vt:lpstr>
      <vt:lpstr>Calculating Changes in Net Working Capital</vt:lpstr>
      <vt:lpstr>An Example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Bringing it all together</vt:lpstr>
      <vt:lpstr>Alternative Assets with Differing Lives: EAC</vt:lpstr>
      <vt:lpstr>EAC Approach</vt:lpstr>
      <vt:lpstr>EAC Approach Continued</vt:lpstr>
      <vt:lpstr>Example</vt:lpstr>
      <vt:lpstr>Present Value of Cash Flows</vt:lpstr>
      <vt:lpstr>Annuitize the PV of Costs</vt:lpstr>
      <vt:lpstr>Choose lowest cost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12</dc:title>
  <dc:creator>byerstev</dc:creator>
  <cp:lastModifiedBy>John Nofsinger</cp:lastModifiedBy>
  <cp:revision>124</cp:revision>
  <dcterms:created xsi:type="dcterms:W3CDTF">2008-05-28T22:36:59Z</dcterms:created>
  <dcterms:modified xsi:type="dcterms:W3CDTF">2019-05-16T22:30:09Z</dcterms:modified>
</cp:coreProperties>
</file>