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7" r:id="rId1"/>
    <p:sldMasterId id="2147483740" r:id="rId2"/>
  </p:sldMasterIdLst>
  <p:notesMasterIdLst>
    <p:notesMasterId r:id="rId35"/>
  </p:notesMasterIdLst>
  <p:handoutMasterIdLst>
    <p:handoutMasterId r:id="rId36"/>
  </p:handoutMasterIdLst>
  <p:sldIdLst>
    <p:sldId id="315" r:id="rId3"/>
    <p:sldId id="291" r:id="rId4"/>
    <p:sldId id="316" r:id="rId5"/>
    <p:sldId id="317" r:id="rId6"/>
    <p:sldId id="318" r:id="rId7"/>
    <p:sldId id="322" r:id="rId8"/>
    <p:sldId id="299" r:id="rId9"/>
    <p:sldId id="319" r:id="rId10"/>
    <p:sldId id="300" r:id="rId11"/>
    <p:sldId id="301" r:id="rId12"/>
    <p:sldId id="303" r:id="rId13"/>
    <p:sldId id="323" r:id="rId14"/>
    <p:sldId id="324" r:id="rId15"/>
    <p:sldId id="325" r:id="rId16"/>
    <p:sldId id="326" r:id="rId17"/>
    <p:sldId id="327" r:id="rId18"/>
    <p:sldId id="328" r:id="rId19"/>
    <p:sldId id="329" r:id="rId20"/>
    <p:sldId id="330" r:id="rId21"/>
    <p:sldId id="331" r:id="rId22"/>
    <p:sldId id="332" r:id="rId23"/>
    <p:sldId id="295" r:id="rId24"/>
    <p:sldId id="296" r:id="rId25"/>
    <p:sldId id="309" r:id="rId26"/>
    <p:sldId id="320" r:id="rId27"/>
    <p:sldId id="321" r:id="rId28"/>
    <p:sldId id="311" r:id="rId29"/>
    <p:sldId id="297" r:id="rId30"/>
    <p:sldId id="298" r:id="rId31"/>
    <p:sldId id="314" r:id="rId32"/>
    <p:sldId id="285" r:id="rId33"/>
    <p:sldId id="313" r:id="rId34"/>
  </p:sldIdLst>
  <p:sldSz cx="9144000" cy="6858000" type="screen4x3"/>
  <p:notesSz cx="6858000" cy="9144000"/>
  <p:custDataLst>
    <p:tags r:id="rId37"/>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larmon" initials="m" lastIdx="2" clrIdx="0">
    <p:extLst/>
  </p:cmAuthor>
  <p:cmAuthor id="2" name="AW" initials="AW" lastIdx="2" clrIdx="1">
    <p:extLst/>
  </p:cmAuthor>
  <p:cmAuthor id="3" name="Jennifer McCune" initials="JM"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37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23" autoAdjust="0"/>
    <p:restoredTop sz="86429" autoAdjust="0"/>
  </p:normalViewPr>
  <p:slideViewPr>
    <p:cSldViewPr>
      <p:cViewPr varScale="1">
        <p:scale>
          <a:sx n="95" d="100"/>
          <a:sy n="95" d="100"/>
        </p:scale>
        <p:origin x="1914" y="78"/>
      </p:cViewPr>
      <p:guideLst>
        <p:guide orient="horz" pos="2160"/>
        <p:guide pos="2880"/>
      </p:guideLst>
    </p:cSldViewPr>
  </p:slideViewPr>
  <p:outlineViewPr>
    <p:cViewPr>
      <p:scale>
        <a:sx n="33" d="100"/>
        <a:sy n="33" d="100"/>
      </p:scale>
      <p:origin x="0" y="-588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66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5CB29284-10BA-49B2-ADD2-CA5CD83124B9}" type="datetimeFigureOut">
              <a:rPr lang="en-US" altLang="en-US"/>
              <a:pPr/>
              <a:t>5/14/2019</a:t>
            </a:fld>
            <a:endParaRPr lang="en-US" alt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DC492728-E864-4145-B588-FFA6CCEA182B}" type="slidenum">
              <a:rPr lang="en-US" altLang="en-US"/>
              <a:pPr/>
              <a:t>‹#›</a:t>
            </a:fld>
            <a:endParaRPr lang="en-US" altLang="en-US" dirty="0"/>
          </a:p>
        </p:txBody>
      </p:sp>
    </p:spTree>
    <p:extLst>
      <p:ext uri="{BB962C8B-B14F-4D97-AF65-F5344CB8AC3E}">
        <p14:creationId xmlns:p14="http://schemas.microsoft.com/office/powerpoint/2010/main" val="4071200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83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E372A0E0-ED85-43C3-99AF-F0306230FF04}" type="datetimeFigureOut">
              <a:rPr lang="en-US" altLang="en-US"/>
              <a:pPr/>
              <a:t>5/14/2019</a:t>
            </a:fld>
            <a:endParaRPr lang="en-US" altLang="en-US" dirty="0"/>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83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ea typeface="+mn-ea"/>
              </a:defRPr>
            </a:lvl1pPr>
          </a:lstStyle>
          <a:p>
            <a:pPr>
              <a:defRPr/>
            </a:pPr>
            <a:endParaRPr lang="en-US" dirty="0"/>
          </a:p>
        </p:txBody>
      </p:sp>
      <p:sp>
        <p:nvSpPr>
          <p:cNvPr id="583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757A504-8848-4B29-A069-F92350BC07E3}" type="slidenum">
              <a:rPr lang="en-US" altLang="en-US"/>
              <a:pPr/>
              <a:t>‹#›</a:t>
            </a:fld>
            <a:endParaRPr lang="en-US" altLang="en-US" dirty="0"/>
          </a:p>
        </p:txBody>
      </p:sp>
    </p:spTree>
    <p:extLst>
      <p:ext uri="{BB962C8B-B14F-4D97-AF65-F5344CB8AC3E}">
        <p14:creationId xmlns:p14="http://schemas.microsoft.com/office/powerpoint/2010/main" val="29844340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a:t>
            </a:fld>
            <a:endParaRPr lang="en-US" altLang="en-US" dirty="0"/>
          </a:p>
        </p:txBody>
      </p:sp>
    </p:spTree>
    <p:extLst>
      <p:ext uri="{BB962C8B-B14F-4D97-AF65-F5344CB8AC3E}">
        <p14:creationId xmlns:p14="http://schemas.microsoft.com/office/powerpoint/2010/main" val="1509656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15</a:t>
            </a:fld>
            <a:endParaRPr lang="en-US" altLang="en-US" dirty="0"/>
          </a:p>
        </p:txBody>
      </p:sp>
    </p:spTree>
    <p:extLst>
      <p:ext uri="{BB962C8B-B14F-4D97-AF65-F5344CB8AC3E}">
        <p14:creationId xmlns:p14="http://schemas.microsoft.com/office/powerpoint/2010/main" val="563217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16</a:t>
            </a:fld>
            <a:endParaRPr lang="en-US" altLang="en-US" dirty="0"/>
          </a:p>
        </p:txBody>
      </p:sp>
    </p:spTree>
    <p:extLst>
      <p:ext uri="{BB962C8B-B14F-4D97-AF65-F5344CB8AC3E}">
        <p14:creationId xmlns:p14="http://schemas.microsoft.com/office/powerpoint/2010/main" val="1402154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17</a:t>
            </a:fld>
            <a:endParaRPr lang="en-US" altLang="en-US" dirty="0"/>
          </a:p>
        </p:txBody>
      </p:sp>
    </p:spTree>
    <p:extLst>
      <p:ext uri="{BB962C8B-B14F-4D97-AF65-F5344CB8AC3E}">
        <p14:creationId xmlns:p14="http://schemas.microsoft.com/office/powerpoint/2010/main" val="3427716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18</a:t>
            </a:fld>
            <a:endParaRPr lang="en-US" altLang="en-US" dirty="0"/>
          </a:p>
        </p:txBody>
      </p:sp>
    </p:spTree>
    <p:extLst>
      <p:ext uri="{BB962C8B-B14F-4D97-AF65-F5344CB8AC3E}">
        <p14:creationId xmlns:p14="http://schemas.microsoft.com/office/powerpoint/2010/main" val="3123140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19</a:t>
            </a:fld>
            <a:endParaRPr lang="en-US" altLang="en-US" dirty="0"/>
          </a:p>
        </p:txBody>
      </p:sp>
    </p:spTree>
    <p:extLst>
      <p:ext uri="{BB962C8B-B14F-4D97-AF65-F5344CB8AC3E}">
        <p14:creationId xmlns:p14="http://schemas.microsoft.com/office/powerpoint/2010/main" val="3023412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20</a:t>
            </a:fld>
            <a:endParaRPr lang="en-US" altLang="en-US" dirty="0"/>
          </a:p>
        </p:txBody>
      </p:sp>
    </p:spTree>
    <p:extLst>
      <p:ext uri="{BB962C8B-B14F-4D97-AF65-F5344CB8AC3E}">
        <p14:creationId xmlns:p14="http://schemas.microsoft.com/office/powerpoint/2010/main" val="1979343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21</a:t>
            </a:fld>
            <a:endParaRPr lang="en-US" altLang="en-US" dirty="0"/>
          </a:p>
        </p:txBody>
      </p:sp>
    </p:spTree>
    <p:extLst>
      <p:ext uri="{BB962C8B-B14F-4D97-AF65-F5344CB8AC3E}">
        <p14:creationId xmlns:p14="http://schemas.microsoft.com/office/powerpoint/2010/main" val="1279350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11.4 - The gold-shaded triangle on the lower left contains projects such as Project A, which is </a:t>
            </a:r>
            <a:r>
              <a:rPr lang="en-US" i="1" dirty="0"/>
              <a:t>incorrectly rejected</a:t>
            </a:r>
            <a:r>
              <a:rPr lang="en-US" dirty="0"/>
              <a:t> by a firm. It has risk </a:t>
            </a:r>
            <a:r>
              <a:rPr lang="en-US" i="1" dirty="0"/>
              <a:t>less than</a:t>
            </a:r>
            <a:r>
              <a:rPr lang="en-US" dirty="0"/>
              <a:t> the average risk of the firm. Its expected rate of return is </a:t>
            </a:r>
            <a:r>
              <a:rPr lang="en-US" i="1" dirty="0"/>
              <a:t>greater than</a:t>
            </a:r>
            <a:r>
              <a:rPr lang="en-US" dirty="0"/>
              <a:t> its correctly calculated risk-appropriate WACC but </a:t>
            </a:r>
            <a:r>
              <a:rPr lang="en-US" i="1" dirty="0"/>
              <a:t>less than</a:t>
            </a:r>
            <a:r>
              <a:rPr lang="en-US" dirty="0"/>
              <a:t> an inappropriately calculated firmwide WACC. The pink-shaded triangle on the upper right contains projects such as Project C, which is </a:t>
            </a:r>
            <a:r>
              <a:rPr lang="en-US" i="1" dirty="0"/>
              <a:t>incorrectly accepted</a:t>
            </a:r>
            <a:r>
              <a:rPr lang="en-US" dirty="0"/>
              <a:t> by a firm. It has risk </a:t>
            </a:r>
            <a:r>
              <a:rPr lang="en-US" i="1" dirty="0"/>
              <a:t>greater than</a:t>
            </a:r>
            <a:r>
              <a:rPr lang="en-US" dirty="0"/>
              <a:t> the average risk of the firm. Its expected rate of return is </a:t>
            </a:r>
            <a:r>
              <a:rPr lang="en-US" i="1" dirty="0"/>
              <a:t>less than</a:t>
            </a:r>
            <a:r>
              <a:rPr lang="en-US" dirty="0"/>
              <a:t> a correctly calculated risk-appropriate WACC but </a:t>
            </a:r>
            <a:r>
              <a:rPr lang="en-US" i="1" dirty="0"/>
              <a:t>greater than</a:t>
            </a:r>
            <a:r>
              <a:rPr lang="en-US" dirty="0"/>
              <a:t> an inappropriately calculated firmwide WACC.</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27</a:t>
            </a:fld>
            <a:endParaRPr lang="en-US" altLang="en-US" dirty="0"/>
          </a:p>
        </p:txBody>
      </p:sp>
    </p:spTree>
    <p:extLst>
      <p:ext uri="{BB962C8B-B14F-4D97-AF65-F5344CB8AC3E}">
        <p14:creationId xmlns:p14="http://schemas.microsoft.com/office/powerpoint/2010/main" val="40095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uncertain scenario is the most difficult to model and discussion of this scenario is left to more advanced texts. </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4</a:t>
            </a:fld>
            <a:endParaRPr lang="en-US" altLang="en-US" dirty="0"/>
          </a:p>
        </p:txBody>
      </p:sp>
    </p:spTree>
    <p:extLst>
      <p:ext uri="{BB962C8B-B14F-4D97-AF65-F5344CB8AC3E}">
        <p14:creationId xmlns:p14="http://schemas.microsoft.com/office/powerpoint/2010/main" val="55302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weights are based on market values, not book values.</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5</a:t>
            </a:fld>
            <a:endParaRPr lang="en-US" altLang="en-US" dirty="0"/>
          </a:p>
        </p:txBody>
      </p:sp>
    </p:spTree>
    <p:extLst>
      <p:ext uri="{BB962C8B-B14F-4D97-AF65-F5344CB8AC3E}">
        <p14:creationId xmlns:p14="http://schemas.microsoft.com/office/powerpoint/2010/main" val="3983269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weights are based on market values, not book values.</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6</a:t>
            </a:fld>
            <a:endParaRPr lang="en-US" altLang="en-US" dirty="0"/>
          </a:p>
        </p:txBody>
      </p:sp>
    </p:spTree>
    <p:extLst>
      <p:ext uri="{BB962C8B-B14F-4D97-AF65-F5344CB8AC3E}">
        <p14:creationId xmlns:p14="http://schemas.microsoft.com/office/powerpoint/2010/main" val="222990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CAPM will apply more accurately in most cases.</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8</a:t>
            </a:fld>
            <a:endParaRPr lang="en-US" altLang="en-US" dirty="0"/>
          </a:p>
        </p:txBody>
      </p:sp>
    </p:spTree>
    <p:extLst>
      <p:ext uri="{BB962C8B-B14F-4D97-AF65-F5344CB8AC3E}">
        <p14:creationId xmlns:p14="http://schemas.microsoft.com/office/powerpoint/2010/main" val="3658228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11</a:t>
            </a:fld>
            <a:endParaRPr lang="en-US" altLang="en-US" dirty="0"/>
          </a:p>
        </p:txBody>
      </p:sp>
    </p:spTree>
    <p:extLst>
      <p:ext uri="{BB962C8B-B14F-4D97-AF65-F5344CB8AC3E}">
        <p14:creationId xmlns:p14="http://schemas.microsoft.com/office/powerpoint/2010/main" val="1872728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12</a:t>
            </a:fld>
            <a:endParaRPr lang="en-US" altLang="en-US" dirty="0"/>
          </a:p>
        </p:txBody>
      </p:sp>
    </p:spTree>
    <p:extLst>
      <p:ext uri="{BB962C8B-B14F-4D97-AF65-F5344CB8AC3E}">
        <p14:creationId xmlns:p14="http://schemas.microsoft.com/office/powerpoint/2010/main" val="2816424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13</a:t>
            </a:fld>
            <a:endParaRPr lang="en-US" altLang="en-US" dirty="0"/>
          </a:p>
        </p:txBody>
      </p:sp>
    </p:spTree>
    <p:extLst>
      <p:ext uri="{BB962C8B-B14F-4D97-AF65-F5344CB8AC3E}">
        <p14:creationId xmlns:p14="http://schemas.microsoft.com/office/powerpoint/2010/main" val="1897678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it is quite possible projects have different WACCs than their firm.</a:t>
            </a:r>
          </a:p>
        </p:txBody>
      </p:sp>
      <p:sp>
        <p:nvSpPr>
          <p:cNvPr id="4" name="Slide Number Placeholder 3"/>
          <p:cNvSpPr>
            <a:spLocks noGrp="1"/>
          </p:cNvSpPr>
          <p:nvPr>
            <p:ph type="sldNum" sz="quarter" idx="10"/>
          </p:nvPr>
        </p:nvSpPr>
        <p:spPr/>
        <p:txBody>
          <a:bodyPr/>
          <a:lstStyle/>
          <a:p>
            <a:fld id="{B757A504-8848-4B29-A069-F92350BC07E3}" type="slidenum">
              <a:rPr lang="en-US" altLang="en-US" smtClean="0"/>
              <a:pPr/>
              <a:t>14</a:t>
            </a:fld>
            <a:endParaRPr lang="en-US" altLang="en-US" dirty="0"/>
          </a:p>
        </p:txBody>
      </p:sp>
    </p:spTree>
    <p:extLst>
      <p:ext uri="{BB962C8B-B14F-4D97-AF65-F5344CB8AC3E}">
        <p14:creationId xmlns:p14="http://schemas.microsoft.com/office/powerpoint/2010/main" val="30433973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Rectangle 2"/>
          <p:cNvSpPr/>
          <p:nvPr/>
        </p:nvSpPr>
        <p:spPr>
          <a:xfrm>
            <a:off x="-11113" y="1371600"/>
            <a:ext cx="9155113" cy="411163"/>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 name="Rectangle 3"/>
          <p:cNvSpPr/>
          <p:nvPr/>
        </p:nvSpPr>
        <p:spPr>
          <a:xfrm>
            <a:off x="-11113" y="152400"/>
            <a:ext cx="9155113" cy="131445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TextBox 4"/>
          <p:cNvSpPr txBox="1">
            <a:spLocks noChangeArrowheads="1"/>
          </p:cNvSpPr>
          <p:nvPr/>
        </p:nvSpPr>
        <p:spPr bwMode="auto">
          <a:xfrm>
            <a:off x="2209800" y="4789488"/>
            <a:ext cx="6324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spcAft>
                <a:spcPts val="1200"/>
              </a:spcAft>
              <a:defRPr/>
            </a:pPr>
            <a:r>
              <a:rPr lang="en-US" sz="3200" i="1" dirty="0">
                <a:solidFill>
                  <a:srgbClr val="0B5B7F"/>
                </a:solidFill>
                <a:latin typeface="Cambria" charset="0"/>
              </a:rPr>
              <a:t>Finance </a:t>
            </a:r>
            <a:r>
              <a:rPr lang="en-US" sz="3200" i="0" dirty="0">
                <a:solidFill>
                  <a:srgbClr val="0B5B7F"/>
                </a:solidFill>
                <a:latin typeface="Cambria" charset="0"/>
              </a:rPr>
              <a:t>5</a:t>
            </a:r>
            <a:r>
              <a:rPr lang="en-US" sz="3200" dirty="0">
                <a:solidFill>
                  <a:srgbClr val="0B5B7F"/>
                </a:solidFill>
                <a:latin typeface="Cambria" charset="0"/>
              </a:rPr>
              <a:t>th Edition</a:t>
            </a:r>
          </a:p>
          <a:p>
            <a:pPr algn="r" eaLnBrk="1" hangingPunct="1">
              <a:spcAft>
                <a:spcPts val="1200"/>
              </a:spcAft>
              <a:defRPr/>
            </a:pPr>
            <a:r>
              <a:rPr lang="en-US" sz="3200" dirty="0">
                <a:solidFill>
                  <a:srgbClr val="0B5B7F"/>
                </a:solidFill>
                <a:latin typeface="Cambria" charset="0"/>
              </a:rPr>
              <a:t>Cornett, Adair, and Nofsinger</a:t>
            </a:r>
          </a:p>
        </p:txBody>
      </p:sp>
      <p:sp>
        <p:nvSpPr>
          <p:cNvPr id="6" name="Rectangle 5"/>
          <p:cNvSpPr/>
          <p:nvPr/>
        </p:nvSpPr>
        <p:spPr>
          <a:xfrm>
            <a:off x="-11113" y="-11113"/>
            <a:ext cx="9155113" cy="315913"/>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Rectangle 6"/>
          <p:cNvSpPr/>
          <p:nvPr/>
        </p:nvSpPr>
        <p:spPr>
          <a:xfrm>
            <a:off x="-11113" y="6488113"/>
            <a:ext cx="9155113"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438400"/>
            <a:ext cx="17526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304800" y="76200"/>
            <a:ext cx="1905000" cy="1862138"/>
          </a:xfrm>
          <a:prstGeom prst="rect">
            <a:avLst/>
          </a:prstGeom>
          <a:noFill/>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1500" dirty="0">
                <a:solidFill>
                  <a:srgbClr val="0D6C97"/>
                </a:solidFill>
                <a:effectLst>
                  <a:outerShdw blurRad="38100" dist="38100" dir="2700000" algn="tl">
                    <a:schemeClr val="tx1">
                      <a:alpha val="43000"/>
                    </a:schemeClr>
                  </a:outerShdw>
                </a:effectLst>
                <a:latin typeface="Cambria" panose="02040503050406030204" pitchFamily="18" charset="0"/>
                <a:cs typeface="Times New Roman" panose="02020603050405020304" pitchFamily="18" charset="0"/>
              </a:rPr>
              <a:t>11</a:t>
            </a:r>
          </a:p>
        </p:txBody>
      </p:sp>
      <p:sp>
        <p:nvSpPr>
          <p:cNvPr id="10" name="Rectangle 12"/>
          <p:cNvSpPr>
            <a:spLocks noChangeArrowheads="1"/>
          </p:cNvSpPr>
          <p:nvPr userDrawn="1"/>
        </p:nvSpPr>
        <p:spPr bwMode="auto">
          <a:xfrm>
            <a:off x="1219200" y="6411913"/>
            <a:ext cx="6629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800" dirty="0">
                <a:solidFill>
                  <a:schemeClr val="bg1"/>
                </a:solidFill>
                <a:latin typeface="Times New Roman" panose="02020603050405020304" pitchFamily="18" charset="0"/>
                <a:cs typeface="Times New Roman" panose="02020603050405020304" pitchFamily="18" charset="0"/>
              </a:rPr>
              <a:t>Copyright © 2020 McGraw-Hill Education. All rights reserved. No reproduction or distribution without the prior written consent of McGraw-Hill Education</a:t>
            </a:r>
            <a:r>
              <a:rPr lang="en-US" altLang="en-US" sz="1800" dirty="0">
                <a:solidFill>
                  <a:schemeClr val="bg1"/>
                </a:solidFill>
                <a:cs typeface="Arial" panose="020B0604020202020204" pitchFamily="34" charset="0"/>
              </a:rPr>
              <a:t>.</a:t>
            </a:r>
          </a:p>
        </p:txBody>
      </p:sp>
      <p:sp>
        <p:nvSpPr>
          <p:cNvPr id="2" name="Title 1"/>
          <p:cNvSpPr>
            <a:spLocks noGrp="1"/>
          </p:cNvSpPr>
          <p:nvPr>
            <p:ph type="ctrTitle"/>
          </p:nvPr>
        </p:nvSpPr>
        <p:spPr>
          <a:xfrm>
            <a:off x="3107877" y="2286000"/>
            <a:ext cx="5404338" cy="2133600"/>
          </a:xfrm>
        </p:spPr>
        <p:txBody>
          <a:bodyPr anchor="t">
            <a:noAutofit/>
          </a:bodyPr>
          <a:lstStyle>
            <a:lvl1pPr algn="r">
              <a:defRPr lang="en-US" sz="4800" i="0" kern="1200" dirty="0">
                <a:solidFill>
                  <a:srgbClr val="A50021"/>
                </a:solidFill>
                <a:latin typeface="Calibri" pitchFamily="34" charset="0"/>
                <a:ea typeface="+mn-ea"/>
                <a:cs typeface="+mn-cs"/>
              </a:defRPr>
            </a:lvl1pPr>
          </a:lstStyle>
          <a:p>
            <a:r>
              <a:rPr lang="en-US"/>
              <a:t>Click to edit Master title style</a:t>
            </a:r>
            <a:endParaRPr lang="en-US" dirty="0"/>
          </a:p>
        </p:txBody>
      </p:sp>
    </p:spTree>
    <p:extLst>
      <p:ext uri="{BB962C8B-B14F-4D97-AF65-F5344CB8AC3E}">
        <p14:creationId xmlns:p14="http://schemas.microsoft.com/office/powerpoint/2010/main" val="213753819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D136CF42-E8D0-445B-BB62-AADD9EC52968}" type="datetimeFigureOut">
              <a:rPr lang="en-US" altLang="en-US"/>
              <a:pPr/>
              <a:t>5/14/2019</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9E1D7D8A-9D70-499E-B331-BC07785DB5DF}" type="slidenum">
              <a:rPr lang="en-US" altLang="en-US"/>
              <a:pPr/>
              <a:t>‹#›</a:t>
            </a:fld>
            <a:endParaRPr lang="en-US" altLang="en-US" dirty="0"/>
          </a:p>
        </p:txBody>
      </p:sp>
    </p:spTree>
    <p:extLst>
      <p:ext uri="{BB962C8B-B14F-4D97-AF65-F5344CB8AC3E}">
        <p14:creationId xmlns:p14="http://schemas.microsoft.com/office/powerpoint/2010/main" val="2930754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E5D47C98-6B3A-481D-8751-F001D5B38EE6}" type="datetimeFigureOut">
              <a:rPr lang="en-US" altLang="en-US"/>
              <a:pPr/>
              <a:t>5/14/2019</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6593674B-D3CB-4BFB-AD6E-FBBF769AF260}" type="slidenum">
              <a:rPr lang="en-US" altLang="en-US"/>
              <a:pPr/>
              <a:t>‹#›</a:t>
            </a:fld>
            <a:endParaRPr lang="en-US" altLang="en-US" dirty="0"/>
          </a:p>
        </p:txBody>
      </p:sp>
    </p:spTree>
    <p:extLst>
      <p:ext uri="{BB962C8B-B14F-4D97-AF65-F5344CB8AC3E}">
        <p14:creationId xmlns:p14="http://schemas.microsoft.com/office/powerpoint/2010/main" val="25844601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F145E8F-AA9E-4E2C-B2A3-1CD72068455E}" type="datetimeFigureOut">
              <a:rPr lang="en-US" altLang="en-US"/>
              <a:pPr/>
              <a:t>5/14/2019</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1B6078CF-7CC1-4674-A1D7-740F25C5EDF2}" type="slidenum">
              <a:rPr lang="en-US" altLang="en-US"/>
              <a:pPr/>
              <a:t>‹#›</a:t>
            </a:fld>
            <a:endParaRPr lang="en-US" altLang="en-US" dirty="0"/>
          </a:p>
        </p:txBody>
      </p:sp>
    </p:spTree>
    <p:extLst>
      <p:ext uri="{BB962C8B-B14F-4D97-AF65-F5344CB8AC3E}">
        <p14:creationId xmlns:p14="http://schemas.microsoft.com/office/powerpoint/2010/main" val="3075824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B915B97F-C105-4DC8-A87A-0ED5E5CB1873}" type="datetimeFigureOut">
              <a:rPr lang="en-US" altLang="en-US"/>
              <a:pPr/>
              <a:t>5/14/2019</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CD7299E9-14D5-415E-84E2-BF1E2EDBA70E}" type="slidenum">
              <a:rPr lang="en-US" altLang="en-US"/>
              <a:pPr/>
              <a:t>‹#›</a:t>
            </a:fld>
            <a:endParaRPr lang="en-US" altLang="en-US" dirty="0"/>
          </a:p>
        </p:txBody>
      </p:sp>
    </p:spTree>
    <p:extLst>
      <p:ext uri="{BB962C8B-B14F-4D97-AF65-F5344CB8AC3E}">
        <p14:creationId xmlns:p14="http://schemas.microsoft.com/office/powerpoint/2010/main" val="2837172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55113"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292934"/>
              </a:solidFill>
              <a:effectLst/>
              <a:uLnTx/>
              <a:uFillTx/>
            </a:endParaRPr>
          </a:p>
        </p:txBody>
      </p:sp>
      <p:sp>
        <p:nvSpPr>
          <p:cNvPr id="5" name="Rectangle 4"/>
          <p:cNvSpPr/>
          <p:nvPr userDrawn="1"/>
        </p:nvSpPr>
        <p:spPr>
          <a:xfrm>
            <a:off x="-3175" y="958850"/>
            <a:ext cx="9144000" cy="82550"/>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cxnSp>
        <p:nvCxnSpPr>
          <p:cNvPr id="6" name="Straight Connector 5"/>
          <p:cNvCxnSpPr/>
          <p:nvPr userDrawn="1"/>
        </p:nvCxnSpPr>
        <p:spPr>
          <a:xfrm>
            <a:off x="-3175" y="1069975"/>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Slide Number Placeholder 5"/>
          <p:cNvSpPr txBox="1">
            <a:spLocks/>
          </p:cNvSpPr>
          <p:nvPr userDrawn="1"/>
        </p:nvSpPr>
        <p:spPr>
          <a:xfrm>
            <a:off x="6858000" y="6492875"/>
            <a:ext cx="2133600" cy="365125"/>
          </a:xfrm>
          <a:prstGeom prst="rect">
            <a:avLst/>
          </a:prstGeom>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en-US" sz="1000" b="0" i="0" u="none" strike="noStrike" kern="0" cap="none" spc="0" normalizeH="0" baseline="0" noProof="0" dirty="0">
                <a:ln>
                  <a:noFill/>
                </a:ln>
                <a:solidFill>
                  <a:schemeClr val="tx1"/>
                </a:solidFill>
                <a:effectLst/>
                <a:uLnTx/>
                <a:uFillTx/>
                <a:latin typeface="Times New Roman" panose="02020603050405020304" pitchFamily="18" charset="0"/>
                <a:ea typeface="MS PGothic" panose="020B0600070205080204" pitchFamily="34" charset="-128"/>
              </a:rPr>
              <a:t>10-</a:t>
            </a:r>
            <a:fld id="{054860E2-6B09-4CBD-B4D9-67D255867C41}" type="slidenum">
              <a:rPr kumimoji="0" lang="en-US" altLang="en-US" sz="1000" b="0" i="0" u="none" strike="noStrike" kern="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rPr>
              <a:pPr marL="0" marR="0" lvl="0" indent="0" algn="r" defTabSz="914400" eaLnBrk="1" fontAlgn="auto" latinLnBrk="0" hangingPunct="1">
                <a:lnSpc>
                  <a:spcPct val="100000"/>
                </a:lnSpc>
                <a:spcBef>
                  <a:spcPts val="0"/>
                </a:spcBef>
                <a:spcAft>
                  <a:spcPts val="0"/>
                </a:spcAft>
                <a:buClrTx/>
                <a:buSzTx/>
                <a:buFontTx/>
                <a:buNone/>
                <a:tabLst/>
                <a:defRPr/>
              </a:pPr>
              <a:t>‹#›</a:t>
            </a:fld>
            <a:endParaRPr kumimoji="0" lang="en-US" altLang="en-US" sz="1000" b="0" i="0" u="none" strike="noStrike" kern="0" cap="none" spc="0" normalizeH="0" baseline="0" noProof="0" dirty="0">
              <a:ln>
                <a:noFill/>
              </a:ln>
              <a:solidFill>
                <a:schemeClr val="tx1"/>
              </a:solidFill>
              <a:effectLst/>
              <a:uLnTx/>
              <a:uFillTx/>
              <a:latin typeface="Times New Roman" panose="02020603050405020304" pitchFamily="18" charset="0"/>
              <a:ea typeface="MS PGothic" panose="020B0600070205080204" pitchFamily="34" charset="-128"/>
            </a:endParaRPr>
          </a:p>
        </p:txBody>
      </p:sp>
      <p:sp>
        <p:nvSpPr>
          <p:cNvPr id="2" name="Title 1"/>
          <p:cNvSpPr>
            <a:spLocks noGrp="1"/>
          </p:cNvSpPr>
          <p:nvPr>
            <p:ph type="title"/>
          </p:nvPr>
        </p:nvSpPr>
        <p:spPr>
          <a:xfrm>
            <a:off x="152400" y="0"/>
            <a:ext cx="8843672" cy="1060940"/>
          </a:xfrm>
        </p:spPr>
        <p:txBody>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2169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9155113"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292934"/>
              </a:solidFill>
            </a:endParaRPr>
          </a:p>
        </p:txBody>
      </p:sp>
      <p:sp>
        <p:nvSpPr>
          <p:cNvPr id="5" name="Rectangle 4"/>
          <p:cNvSpPr/>
          <p:nvPr userDrawn="1"/>
        </p:nvSpPr>
        <p:spPr>
          <a:xfrm>
            <a:off x="-3175" y="958850"/>
            <a:ext cx="9144000" cy="82550"/>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FFFF"/>
              </a:solidFill>
            </a:endParaRPr>
          </a:p>
        </p:txBody>
      </p:sp>
      <p:cxnSp>
        <p:nvCxnSpPr>
          <p:cNvPr id="6" name="Straight Connector 5"/>
          <p:cNvCxnSpPr/>
          <p:nvPr userDrawn="1"/>
        </p:nvCxnSpPr>
        <p:spPr>
          <a:xfrm>
            <a:off x="-3175" y="1069975"/>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Slide Number Placeholder 5"/>
          <p:cNvSpPr txBox="1">
            <a:spLocks/>
          </p:cNvSpPr>
          <p:nvPr userDrawn="1"/>
        </p:nvSpPr>
        <p:spPr>
          <a:xfrm>
            <a:off x="6858000" y="6492875"/>
            <a:ext cx="2133600" cy="365125"/>
          </a:xfrm>
          <a:prstGeom prst="rect">
            <a:avLst/>
          </a:prstGeom>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r>
              <a:rPr lang="en-US" altLang="en-US" sz="1000" dirty="0">
                <a:latin typeface="Times New Roman" panose="02020603050405020304" pitchFamily="18" charset="0"/>
              </a:rPr>
              <a:t>11-</a:t>
            </a:r>
            <a:fld id="{CD8B243B-36E6-4A2C-9019-E2F873DFD059}" type="slidenum">
              <a:rPr lang="en-US" altLang="en-US" sz="1000">
                <a:latin typeface="Times New Roman" panose="02020603050405020304" pitchFamily="18" charset="0"/>
              </a:rPr>
              <a:pPr algn="r" eaLnBrk="1" hangingPunct="1"/>
              <a:t>‹#›</a:t>
            </a:fld>
            <a:endParaRPr lang="en-US" altLang="en-US" sz="1000" dirty="0">
              <a:latin typeface="Times New Roman" panose="02020603050405020304" pitchFamily="18" charset="0"/>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34694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318439FF-7910-4691-BB36-6FE948DB4FD8}" type="datetimeFigureOut">
              <a:rPr lang="en-US" altLang="en-US"/>
              <a:pPr/>
              <a:t>5/14/2019</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CCA587CA-DE42-45A9-B25F-FC6A68228EAD}" type="slidenum">
              <a:rPr lang="en-US" altLang="en-US"/>
              <a:pPr/>
              <a:t>‹#›</a:t>
            </a:fld>
            <a:endParaRPr lang="en-US" altLang="en-US" dirty="0"/>
          </a:p>
        </p:txBody>
      </p:sp>
    </p:spTree>
    <p:extLst>
      <p:ext uri="{BB962C8B-B14F-4D97-AF65-F5344CB8AC3E}">
        <p14:creationId xmlns:p14="http://schemas.microsoft.com/office/powerpoint/2010/main" val="1456597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1A8BA152-9F41-4445-B6E9-53D162B66FE4}" type="datetimeFigureOut">
              <a:rPr lang="en-US" altLang="en-US"/>
              <a:pPr/>
              <a:t>5/14/2019</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4099B758-6EC1-4812-AB44-42192F6A782B}" type="slidenum">
              <a:rPr lang="en-US" altLang="en-US"/>
              <a:pPr/>
              <a:t>‹#›</a:t>
            </a:fld>
            <a:endParaRPr lang="en-US" altLang="en-US" dirty="0"/>
          </a:p>
        </p:txBody>
      </p:sp>
    </p:spTree>
    <p:extLst>
      <p:ext uri="{BB962C8B-B14F-4D97-AF65-F5344CB8AC3E}">
        <p14:creationId xmlns:p14="http://schemas.microsoft.com/office/powerpoint/2010/main" val="682599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CF70BF2A-8674-406D-9AC1-9501325A5C6F}" type="datetimeFigureOut">
              <a:rPr lang="en-US" altLang="en-US"/>
              <a:pPr/>
              <a:t>5/14/2019</a:t>
            </a:fld>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fld id="{5B03FB2B-15E0-41DD-BD84-B1C146CFF2D3}" type="slidenum">
              <a:rPr lang="en-US" altLang="en-US"/>
              <a:pPr/>
              <a:t>‹#›</a:t>
            </a:fld>
            <a:endParaRPr lang="en-US" altLang="en-US" dirty="0"/>
          </a:p>
        </p:txBody>
      </p:sp>
    </p:spTree>
    <p:extLst>
      <p:ext uri="{BB962C8B-B14F-4D97-AF65-F5344CB8AC3E}">
        <p14:creationId xmlns:p14="http://schemas.microsoft.com/office/powerpoint/2010/main" val="2021360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730E318E-BEF6-4ABC-AB9A-0344E29DBB9B}" type="datetimeFigureOut">
              <a:rPr lang="en-US" altLang="en-US"/>
              <a:pPr/>
              <a:t>5/14/2019</a:t>
            </a:fld>
            <a:endParaRPr lang="en-US" alt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fld id="{16C02B53-B0B0-4090-99CF-245582F81CFF}" type="slidenum">
              <a:rPr lang="en-US" altLang="en-US"/>
              <a:pPr/>
              <a:t>‹#›</a:t>
            </a:fld>
            <a:endParaRPr lang="en-US" altLang="en-US" dirty="0"/>
          </a:p>
        </p:txBody>
      </p:sp>
    </p:spTree>
    <p:extLst>
      <p:ext uri="{BB962C8B-B14F-4D97-AF65-F5344CB8AC3E}">
        <p14:creationId xmlns:p14="http://schemas.microsoft.com/office/powerpoint/2010/main" val="3781946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8CE3AB07-6433-40A6-BB59-A539EEA4F0DD}" type="datetimeFigureOut">
              <a:rPr lang="en-US" altLang="en-US"/>
              <a:pPr/>
              <a:t>5/14/2019</a:t>
            </a:fld>
            <a:endParaRPr lang="en-US" alt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fld id="{BD35F2E9-5594-40C9-A188-AFB66445D4E8}" type="slidenum">
              <a:rPr lang="en-US" altLang="en-US"/>
              <a:pPr/>
              <a:t>‹#›</a:t>
            </a:fld>
            <a:endParaRPr lang="en-US" altLang="en-US" dirty="0"/>
          </a:p>
        </p:txBody>
      </p:sp>
    </p:spTree>
    <p:extLst>
      <p:ext uri="{BB962C8B-B14F-4D97-AF65-F5344CB8AC3E}">
        <p14:creationId xmlns:p14="http://schemas.microsoft.com/office/powerpoint/2010/main" val="4262496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C95C67C3-C9A0-4AA2-A384-027EDF6942D8}" type="datetimeFigureOut">
              <a:rPr lang="en-US" altLang="en-US"/>
              <a:pPr/>
              <a:t>5/14/2019</a:t>
            </a:fld>
            <a:endParaRPr lang="en-US" alt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fld id="{EACF8825-2FCB-4226-9BCA-44382BBBC826}" type="slidenum">
              <a:rPr lang="en-US" altLang="en-US"/>
              <a:pPr/>
              <a:t>‹#›</a:t>
            </a:fld>
            <a:endParaRPr lang="en-US" altLang="en-US" dirty="0"/>
          </a:p>
        </p:txBody>
      </p:sp>
    </p:spTree>
    <p:extLst>
      <p:ext uri="{BB962C8B-B14F-4D97-AF65-F5344CB8AC3E}">
        <p14:creationId xmlns:p14="http://schemas.microsoft.com/office/powerpoint/2010/main" val="1660285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778793B9-16D6-422B-948A-87BDB1271361}" type="datetimeFigureOut">
              <a:rPr lang="en-US" altLang="en-US"/>
              <a:pPr/>
              <a:t>5/14/2019</a:t>
            </a:fld>
            <a:endParaRPr lang="en-US" alt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fld id="{C1FA1950-AC80-4A08-9867-599E15F8EB94}" type="slidenum">
              <a:rPr lang="en-US" altLang="en-US"/>
              <a:pPr/>
              <a:t>‹#›</a:t>
            </a:fld>
            <a:endParaRPr lang="en-US" altLang="en-US" dirty="0"/>
          </a:p>
        </p:txBody>
      </p:sp>
    </p:spTree>
    <p:extLst>
      <p:ext uri="{BB962C8B-B14F-4D97-AF65-F5344CB8AC3E}">
        <p14:creationId xmlns:p14="http://schemas.microsoft.com/office/powerpoint/2010/main" val="36853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7B05BD7D-41B9-4121-929C-9500B1DEDE2C}" type="datetimeFigureOut">
              <a:rPr lang="en-US" altLang="en-US"/>
              <a:pPr/>
              <a:t>5/14/2019</a:t>
            </a:fld>
            <a:endParaRPr lang="en-US" alt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ea typeface="+mn-ea"/>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2FBFCBE-D64C-499A-8091-D41B010A1D07}"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925" y="152400"/>
            <a:ext cx="8566150" cy="83661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236799780"/>
      </p:ext>
    </p:extLst>
  </p:cSld>
  <p:clrMap bg1="lt1" tx1="dk1" bg2="lt2" tx2="dk2" accent1="accent1" accent2="accent2" accent3="accent3" accent4="accent4" accent5="accent5" accent6="accent6" hlink="hlink" folHlink="folHlink"/>
  <p:sldLayoutIdLst>
    <p:sldLayoutId id="2147483741" r:id="rId1"/>
  </p:sldLayoutIdLst>
  <p:hf hdr="0" ftr="0" dt="0"/>
  <p:txStyles>
    <p:titleStyle>
      <a:lvl1pPr algn="l" rtl="0" eaLnBrk="0" fontAlgn="base" hangingPunct="0">
        <a:spcBef>
          <a:spcPct val="0"/>
        </a:spcBef>
        <a:spcAft>
          <a:spcPct val="0"/>
        </a:spcAft>
        <a:defRPr sz="4000" kern="1200" spc="-100">
          <a:solidFill>
            <a:srgbClr val="0B5B7F"/>
          </a:solidFill>
          <a:latin typeface="+mj-lt"/>
          <a:ea typeface="MS PGothic" panose="020B0600070205080204" pitchFamily="34" charset="-128"/>
          <a:cs typeface="Aharoni" pitchFamily="2" charset="-79"/>
        </a:defRPr>
      </a:lvl1pPr>
      <a:lvl2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2pPr>
      <a:lvl3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3pPr>
      <a:lvl4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4pPr>
      <a:lvl5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5pPr>
      <a:lvl6pPr marL="457200" algn="l" rtl="0" fontAlgn="base">
        <a:spcBef>
          <a:spcPct val="0"/>
        </a:spcBef>
        <a:spcAft>
          <a:spcPct val="0"/>
        </a:spcAft>
        <a:defRPr sz="4000">
          <a:solidFill>
            <a:srgbClr val="0B5B7F"/>
          </a:solidFill>
          <a:latin typeface="Arial" pitchFamily="34" charset="0"/>
          <a:ea typeface="Aharoni"/>
          <a:cs typeface="Aharoni"/>
        </a:defRPr>
      </a:lvl6pPr>
      <a:lvl7pPr marL="914400" algn="l" rtl="0" fontAlgn="base">
        <a:spcBef>
          <a:spcPct val="0"/>
        </a:spcBef>
        <a:spcAft>
          <a:spcPct val="0"/>
        </a:spcAft>
        <a:defRPr sz="4000">
          <a:solidFill>
            <a:srgbClr val="0B5B7F"/>
          </a:solidFill>
          <a:latin typeface="Arial" pitchFamily="34" charset="0"/>
          <a:ea typeface="Aharoni"/>
          <a:cs typeface="Aharoni"/>
        </a:defRPr>
      </a:lvl7pPr>
      <a:lvl8pPr marL="1371600" algn="l" rtl="0" fontAlgn="base">
        <a:spcBef>
          <a:spcPct val="0"/>
        </a:spcBef>
        <a:spcAft>
          <a:spcPct val="0"/>
        </a:spcAft>
        <a:defRPr sz="4000">
          <a:solidFill>
            <a:srgbClr val="0B5B7F"/>
          </a:solidFill>
          <a:latin typeface="Arial" pitchFamily="34" charset="0"/>
          <a:ea typeface="Aharoni"/>
          <a:cs typeface="Aharoni"/>
        </a:defRPr>
      </a:lvl8pPr>
      <a:lvl9pPr marL="1828800" algn="l" rtl="0" fontAlgn="base">
        <a:spcBef>
          <a:spcPct val="0"/>
        </a:spcBef>
        <a:spcAft>
          <a:spcPct val="0"/>
        </a:spcAft>
        <a:defRPr sz="4000">
          <a:solidFill>
            <a:srgbClr val="0B5B7F"/>
          </a:solidFill>
          <a:latin typeface="Arial" pitchFamily="34" charset="0"/>
          <a:ea typeface="Aharoni"/>
          <a:cs typeface="Aharoni"/>
        </a:defRPr>
      </a:lvl9pPr>
    </p:titleStyle>
    <p:bodyStyle>
      <a:lvl1pPr marL="182563" indent="-182563" algn="l" rtl="0" eaLnBrk="0" fontAlgn="base" hangingPunct="0">
        <a:spcBef>
          <a:spcPct val="20000"/>
        </a:spcBef>
        <a:spcAft>
          <a:spcPct val="0"/>
        </a:spcAft>
        <a:buClr>
          <a:schemeClr val="accent1"/>
        </a:buClr>
        <a:buSzPct val="85000"/>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kern="1200">
          <a:solidFill>
            <a:schemeClr val="tx1"/>
          </a:solidFill>
          <a:latin typeface="+mn-lt"/>
          <a:ea typeface="MS PGothic" panose="020B0600070205080204" pitchFamily="34" charset="-128"/>
          <a:cs typeface="+mn-cs"/>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14.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3108325" y="2286000"/>
            <a:ext cx="5403850" cy="2133600"/>
          </a:xfrm>
        </p:spPr>
        <p:txBody>
          <a:bodyPr rtlCol="0"/>
          <a:lstStyle/>
          <a:p>
            <a:pPr eaLnBrk="1" fontAlgn="auto" hangingPunct="1">
              <a:spcBef>
                <a:spcPts val="600"/>
              </a:spcBef>
              <a:spcAft>
                <a:spcPts val="600"/>
              </a:spcAft>
              <a:defRPr/>
            </a:pPr>
            <a:r>
              <a:rPr sz="5400" dirty="0"/>
              <a:t>Calculating the Cost of Capital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a:t>Component Cost of Debt</a:t>
            </a:r>
          </a:p>
        </p:txBody>
      </p:sp>
      <p:sp>
        <p:nvSpPr>
          <p:cNvPr id="9219" name="Content Placeholder 2"/>
          <p:cNvSpPr>
            <a:spLocks noGrp="1"/>
          </p:cNvSpPr>
          <p:nvPr>
            <p:ph idx="1"/>
          </p:nvPr>
        </p:nvSpPr>
        <p:spPr>
          <a:xfrm>
            <a:off x="443625" y="1676400"/>
            <a:ext cx="8229600" cy="4495800"/>
          </a:xfrm>
        </p:spPr>
        <p:txBody>
          <a:bodyPr/>
          <a:lstStyle/>
          <a:p>
            <a:r>
              <a:rPr lang="en-US" sz="2800" dirty="0"/>
              <a:t>Estimate before-tax cost of debt by solving for the yield to maturity (YTM) on the firm’s existing debt (Chap 7) using TVM calculators or Excel to solve the equation for </a:t>
            </a:r>
            <a:r>
              <a:rPr lang="en-US" sz="2800" i="1" dirty="0" err="1"/>
              <a:t>i</a:t>
            </a:r>
            <a:r>
              <a:rPr lang="en-US" sz="2800" i="1" baseline="-25000" dirty="0" err="1"/>
              <a:t>D</a:t>
            </a:r>
            <a:r>
              <a:rPr lang="en-US" sz="2800" dirty="0"/>
              <a:t>:</a:t>
            </a:r>
          </a:p>
          <a:p>
            <a:pPr marL="788987" lvl="1" indent="-514350">
              <a:buFont typeface="+mj-lt"/>
              <a:buAutoNum type="arabicPeriod"/>
            </a:pPr>
            <a:endParaRPr lang="en-US" sz="2400" dirty="0"/>
          </a:p>
          <a:p>
            <a:pPr marL="788987" lvl="1" indent="-514350">
              <a:buFont typeface="+mj-lt"/>
              <a:buAutoNum type="arabicPeriod"/>
            </a:pPr>
            <a:endParaRPr lang="en-US" sz="2400" dirty="0"/>
          </a:p>
        </p:txBody>
      </p:sp>
      <p:pic>
        <p:nvPicPr>
          <p:cNvPr id="2" name="Picture 1">
            <a:extLst>
              <a:ext uri="{FF2B5EF4-FFF2-40B4-BE49-F238E27FC236}">
                <a16:creationId xmlns:a16="http://schemas.microsoft.com/office/drawing/2014/main" id="{410E917E-F7E6-46EE-ACA8-6FA07358D316}"/>
              </a:ext>
            </a:extLst>
          </p:cNvPr>
          <p:cNvPicPr>
            <a:picLocks noChangeAspect="1"/>
          </p:cNvPicPr>
          <p:nvPr/>
        </p:nvPicPr>
        <p:blipFill>
          <a:blip r:embed="rId2"/>
          <a:stretch>
            <a:fillRect/>
          </a:stretch>
        </p:blipFill>
        <p:spPr>
          <a:xfrm>
            <a:off x="1066800" y="3899759"/>
            <a:ext cx="6492050" cy="1319522"/>
          </a:xfrm>
          <a:prstGeom prst="rect">
            <a:avLst/>
          </a:prstGeom>
        </p:spPr>
      </p:pic>
      <p:sp>
        <p:nvSpPr>
          <p:cNvPr id="5"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a:t>Calculating the Weights</a:t>
            </a:r>
          </a:p>
        </p:txBody>
      </p:sp>
      <p:sp>
        <p:nvSpPr>
          <p:cNvPr id="27650" name="Content Placeholder 2"/>
          <p:cNvSpPr>
            <a:spLocks noGrp="1"/>
          </p:cNvSpPr>
          <p:nvPr>
            <p:ph idx="1"/>
          </p:nvPr>
        </p:nvSpPr>
        <p:spPr/>
        <p:txBody>
          <a:bodyPr/>
          <a:lstStyle/>
          <a:p>
            <a:r>
              <a:rPr lang="en-US" altLang="en-US" dirty="0"/>
              <a:t>To calculate the weights to be used in the WACC formula, simply calculate the percentages of the funding that come from equity, preferred stock, and debt</a:t>
            </a:r>
          </a:p>
          <a:p>
            <a:pPr lvl="1"/>
            <a:r>
              <a:rPr lang="en-US" altLang="en-US" dirty="0"/>
              <a:t>Calculating WACC for a firm</a:t>
            </a:r>
          </a:p>
          <a:p>
            <a:pPr lvl="2"/>
            <a:r>
              <a:rPr lang="en-US" altLang="en-US" dirty="0"/>
              <a:t>“The funding” encompasses all capital in the firm</a:t>
            </a:r>
          </a:p>
          <a:p>
            <a:pPr lvl="1"/>
            <a:r>
              <a:rPr lang="en-US" altLang="en-US" dirty="0"/>
              <a:t>Use Market Values not Book Values</a:t>
            </a:r>
          </a:p>
          <a:p>
            <a:pPr lvl="2"/>
            <a:r>
              <a:rPr lang="en-US" altLang="en-US" dirty="0"/>
              <a:t>Especially for equity</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9" name="Title 1">
            <a:extLst>
              <a:ext uri="{FF2B5EF4-FFF2-40B4-BE49-F238E27FC236}">
                <a16:creationId xmlns:a16="http://schemas.microsoft.com/office/drawing/2014/main" id="{649C40D6-B002-4CEC-95A4-B672351A445E}"/>
              </a:ext>
            </a:extLst>
          </p:cNvPr>
          <p:cNvSpPr txBox="1">
            <a:spLocks/>
          </p:cNvSpPr>
          <p:nvPr/>
        </p:nvSpPr>
        <p:spPr>
          <a:xfrm>
            <a:off x="228600" y="138739"/>
            <a:ext cx="8229600" cy="775661"/>
          </a:xfrm>
          <a:prstGeom prst="rect">
            <a:avLst/>
          </a:prstGeom>
        </p:spPr>
        <p:txBody>
          <a:bodyPr vert="horz" lIns="91440" tIns="45720" rIns="91440" bIns="45720" rtlCol="0" anchor="ctr">
            <a:normAutofit/>
          </a:bodyPr>
          <a:lstStyle>
            <a:lvl1pPr algn="l" rtl="0" eaLnBrk="0" fontAlgn="base" hangingPunct="0">
              <a:spcBef>
                <a:spcPct val="0"/>
              </a:spcBef>
              <a:spcAft>
                <a:spcPct val="0"/>
              </a:spcAft>
              <a:defRPr sz="4000" kern="1200" spc="-100">
                <a:solidFill>
                  <a:srgbClr val="0B5B7F"/>
                </a:solidFill>
                <a:latin typeface="+mj-lt"/>
                <a:ea typeface="MS PGothic" panose="020B0600070205080204" pitchFamily="34" charset="-128"/>
                <a:cs typeface="Aharoni" pitchFamily="2" charset="-79"/>
              </a:defRPr>
            </a:lvl1pPr>
            <a:lvl2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2pPr>
            <a:lvl3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3pPr>
            <a:lvl4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4pPr>
            <a:lvl5pPr algn="l" rtl="0" eaLnBrk="0" fontAlgn="base" hangingPunct="0">
              <a:spcBef>
                <a:spcPct val="0"/>
              </a:spcBef>
              <a:spcAft>
                <a:spcPct val="0"/>
              </a:spcAft>
              <a:defRPr sz="4000">
                <a:solidFill>
                  <a:srgbClr val="0B5B7F"/>
                </a:solidFill>
                <a:latin typeface="Arial" pitchFamily="34" charset="0"/>
                <a:ea typeface="MS PGothic" panose="020B0600070205080204" pitchFamily="34" charset="-128"/>
                <a:cs typeface="Aharoni"/>
              </a:defRPr>
            </a:lvl5pPr>
            <a:lvl6pPr marL="457200" algn="l" rtl="0" fontAlgn="base">
              <a:spcBef>
                <a:spcPct val="0"/>
              </a:spcBef>
              <a:spcAft>
                <a:spcPct val="0"/>
              </a:spcAft>
              <a:defRPr sz="4000">
                <a:solidFill>
                  <a:srgbClr val="0B5B7F"/>
                </a:solidFill>
                <a:latin typeface="Arial" pitchFamily="34" charset="0"/>
                <a:ea typeface="Aharoni"/>
                <a:cs typeface="Aharoni"/>
              </a:defRPr>
            </a:lvl6pPr>
            <a:lvl7pPr marL="914400" algn="l" rtl="0" fontAlgn="base">
              <a:spcBef>
                <a:spcPct val="0"/>
              </a:spcBef>
              <a:spcAft>
                <a:spcPct val="0"/>
              </a:spcAft>
              <a:defRPr sz="4000">
                <a:solidFill>
                  <a:srgbClr val="0B5B7F"/>
                </a:solidFill>
                <a:latin typeface="Arial" pitchFamily="34" charset="0"/>
                <a:ea typeface="Aharoni"/>
                <a:cs typeface="Aharoni"/>
              </a:defRPr>
            </a:lvl7pPr>
            <a:lvl8pPr marL="1371600" algn="l" rtl="0" fontAlgn="base">
              <a:spcBef>
                <a:spcPct val="0"/>
              </a:spcBef>
              <a:spcAft>
                <a:spcPct val="0"/>
              </a:spcAft>
              <a:defRPr sz="4000">
                <a:solidFill>
                  <a:srgbClr val="0B5B7F"/>
                </a:solidFill>
                <a:latin typeface="Arial" pitchFamily="34" charset="0"/>
                <a:ea typeface="Aharoni"/>
                <a:cs typeface="Aharoni"/>
              </a:defRPr>
            </a:lvl8pPr>
            <a:lvl9pPr marL="1828800" algn="l" rtl="0" fontAlgn="base">
              <a:spcBef>
                <a:spcPct val="0"/>
              </a:spcBef>
              <a:spcAft>
                <a:spcPct val="0"/>
              </a:spcAft>
              <a:defRPr sz="4000">
                <a:solidFill>
                  <a:srgbClr val="0B5B7F"/>
                </a:solidFill>
                <a:latin typeface="Arial" pitchFamily="34" charset="0"/>
                <a:ea typeface="Aharoni"/>
                <a:cs typeface="Aharoni"/>
              </a:defRPr>
            </a:lvl9pPr>
          </a:lstStyle>
          <a:p>
            <a:pPr eaLnBrk="1" hangingPunct="1"/>
            <a:r>
              <a:rPr lang="en-US" altLang="en-US" sz="3600" dirty="0">
                <a:solidFill>
                  <a:schemeClr val="tx1">
                    <a:lumMod val="90000"/>
                    <a:lumOff val="10000"/>
                  </a:schemeClr>
                </a:solidFill>
              </a:rPr>
              <a:t>Example</a:t>
            </a:r>
          </a:p>
        </p:txBody>
      </p:sp>
      <p:sp>
        <p:nvSpPr>
          <p:cNvPr id="10" name="Content Placeholder 2">
            <a:extLst>
              <a:ext uri="{FF2B5EF4-FFF2-40B4-BE49-F238E27FC236}">
                <a16:creationId xmlns:a16="http://schemas.microsoft.com/office/drawing/2014/main" id="{C7B1E0B4-FD64-4376-B12C-657F18AADEA0}"/>
              </a:ext>
            </a:extLst>
          </p:cNvPr>
          <p:cNvSpPr txBox="1">
            <a:spLocks/>
          </p:cNvSpPr>
          <p:nvPr/>
        </p:nvSpPr>
        <p:spPr>
          <a:xfrm>
            <a:off x="363357" y="1438989"/>
            <a:ext cx="8305800" cy="4648200"/>
          </a:xfrm>
          <a:prstGeom prst="rect">
            <a:avLst/>
          </a:prstGeom>
        </p:spPr>
        <p:txBody>
          <a:bodyPr/>
          <a:lstStyle>
            <a:lvl1pPr marL="182563" indent="-182563" algn="l" rtl="0" eaLnBrk="0" fontAlgn="base" hangingPunct="0">
              <a:spcBef>
                <a:spcPct val="20000"/>
              </a:spcBef>
              <a:spcAft>
                <a:spcPct val="0"/>
              </a:spcAft>
              <a:buClr>
                <a:schemeClr val="accent1"/>
              </a:buClr>
              <a:buSzPct val="85000"/>
              <a:buFont typeface="Arial" panose="020B0604020202020204" pitchFamily="34" charset="0"/>
              <a:buChar char="•"/>
              <a:defRPr sz="3200" kern="1200">
                <a:solidFill>
                  <a:schemeClr val="tx1"/>
                </a:solidFill>
                <a:latin typeface="+mn-lt"/>
                <a:ea typeface="MS PGothic" panose="020B0600070205080204" pitchFamily="34" charset="-128"/>
                <a:cs typeface="+mn-cs"/>
              </a:defRPr>
            </a:lvl1pPr>
            <a:lvl2pPr marL="457200" indent="-182563" algn="l" rtl="0" eaLnBrk="0" fontAlgn="base" hangingPunct="0">
              <a:spcBef>
                <a:spcPct val="20000"/>
              </a:spcBef>
              <a:spcAft>
                <a:spcPct val="0"/>
              </a:spcAft>
              <a:buClr>
                <a:schemeClr val="accent1"/>
              </a:buClr>
              <a:buSzPct val="85000"/>
              <a:buFont typeface="Arial" panose="020B0604020202020204" pitchFamily="34" charset="0"/>
              <a:buChar char="•"/>
              <a:defRPr sz="2400" kern="1200">
                <a:solidFill>
                  <a:schemeClr val="tx1"/>
                </a:solidFill>
                <a:latin typeface="+mn-lt"/>
                <a:ea typeface="MS PGothic" panose="020B0600070205080204" pitchFamily="34" charset="-128"/>
                <a:cs typeface="+mn-cs"/>
              </a:defRPr>
            </a:lvl2pPr>
            <a:lvl3pPr marL="730250" indent="-182563" algn="l" rtl="0" eaLnBrk="0" fontAlgn="base" hangingPunct="0">
              <a:spcBef>
                <a:spcPct val="20000"/>
              </a:spcBef>
              <a:spcAft>
                <a:spcPct val="0"/>
              </a:spcAft>
              <a:buClr>
                <a:schemeClr val="accent1"/>
              </a:buClr>
              <a:buSzPct val="90000"/>
              <a:buFont typeface="Arial" panose="020B0604020202020204" pitchFamily="34" charset="0"/>
              <a:buChar char="•"/>
              <a:defRPr sz="2000" kern="1200">
                <a:solidFill>
                  <a:schemeClr val="tx1"/>
                </a:solidFill>
                <a:latin typeface="+mn-lt"/>
                <a:ea typeface="MS PGothic" panose="020B0600070205080204" pitchFamily="34" charset="-128"/>
                <a:cs typeface="+mn-cs"/>
              </a:defRPr>
            </a:lvl3pPr>
            <a:lvl4pPr marL="1004888" indent="-182563" algn="l" rtl="0" eaLnBrk="0" fontAlgn="base" hangingPunct="0">
              <a:spcBef>
                <a:spcPct val="20000"/>
              </a:spcBef>
              <a:spcAft>
                <a:spcPct val="0"/>
              </a:spcAft>
              <a:buClr>
                <a:schemeClr val="accent1"/>
              </a:buClr>
              <a:buFont typeface="Arial" panose="020B0604020202020204" pitchFamily="34" charset="0"/>
              <a:buChar char="•"/>
              <a:defRPr kern="1200">
                <a:solidFill>
                  <a:schemeClr val="tx1"/>
                </a:solidFill>
                <a:latin typeface="+mn-lt"/>
                <a:ea typeface="MS PGothic" panose="020B0600070205080204" pitchFamily="34" charset="-128"/>
                <a:cs typeface="+mn-cs"/>
              </a:defRPr>
            </a:lvl4pPr>
            <a:lvl5pPr marL="1187450" indent="-136525" algn="l" rtl="0" eaLnBrk="0" fontAlgn="base" hangingPunct="0">
              <a:spcBef>
                <a:spcPct val="20000"/>
              </a:spcBef>
              <a:spcAft>
                <a:spcPct val="0"/>
              </a:spcAft>
              <a:buClr>
                <a:schemeClr val="accent1"/>
              </a:buClr>
              <a:buSzPct val="100000"/>
              <a:buFont typeface="Arial" panose="020B0604020202020204" pitchFamily="34" charset="0"/>
              <a:buChar char="•"/>
              <a:defRPr sz="1600" kern="1200">
                <a:solidFill>
                  <a:schemeClr val="tx1"/>
                </a:solidFill>
                <a:latin typeface="+mn-lt"/>
                <a:ea typeface="MS PGothic" panose="020B0600070205080204" pitchFamily="34" charset="-128"/>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eaLnBrk="1" hangingPunct="1">
              <a:buFontTx/>
              <a:buNone/>
            </a:pPr>
            <a:r>
              <a:rPr lang="en-US" altLang="en-US" dirty="0"/>
              <a:t> Calculate the cost of equity for ADK Industries given the following information:</a:t>
            </a:r>
          </a:p>
          <a:p>
            <a:pPr lvl="1" eaLnBrk="1" hangingPunct="1"/>
            <a:r>
              <a:rPr lang="en-US" altLang="en-US" dirty="0"/>
              <a:t>ADK common stock price = $32.75</a:t>
            </a:r>
          </a:p>
          <a:p>
            <a:pPr lvl="1" eaLnBrk="1" hangingPunct="1"/>
            <a:r>
              <a:rPr lang="en-US" altLang="en-US" dirty="0"/>
              <a:t>The next dividend is expected to be $1.54 per share</a:t>
            </a:r>
          </a:p>
          <a:p>
            <a:pPr lvl="1" eaLnBrk="1" hangingPunct="1"/>
            <a:r>
              <a:rPr lang="en-US" altLang="en-US" dirty="0"/>
              <a:t>ADK expects future dividends to grow by 6 percent per year indefinitely</a:t>
            </a:r>
          </a:p>
          <a:p>
            <a:pPr lvl="1" eaLnBrk="1" hangingPunct="1"/>
            <a:endParaRPr lang="en-US" altLang="en-US" dirty="0"/>
          </a:p>
          <a:p>
            <a:pPr lvl="1" eaLnBrk="1" hangingPunct="1"/>
            <a:r>
              <a:rPr lang="en-US" altLang="en-US" dirty="0"/>
              <a:t>The risk-free rate is 3 percent</a:t>
            </a:r>
          </a:p>
          <a:p>
            <a:pPr lvl="1" eaLnBrk="1" hangingPunct="1"/>
            <a:r>
              <a:rPr lang="en-US" altLang="en-US" dirty="0"/>
              <a:t>The expected return on the market is 9 percent</a:t>
            </a:r>
          </a:p>
          <a:p>
            <a:pPr lvl="1" eaLnBrk="1" hangingPunct="1"/>
            <a:r>
              <a:rPr lang="en-US" altLang="en-US" dirty="0"/>
              <a:t>ADK has a beta of 1.3</a:t>
            </a:r>
          </a:p>
        </p:txBody>
      </p:sp>
    </p:spTree>
    <p:extLst>
      <p:ext uri="{BB962C8B-B14F-4D97-AF65-F5344CB8AC3E}">
        <p14:creationId xmlns:p14="http://schemas.microsoft.com/office/powerpoint/2010/main" val="399817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9" name="Content Placeholder 2">
            <a:extLst>
              <a:ext uri="{FF2B5EF4-FFF2-40B4-BE49-F238E27FC236}">
                <a16:creationId xmlns:a16="http://schemas.microsoft.com/office/drawing/2014/main" id="{A8DE5185-59BC-42C5-BC8C-4A98912AABF1}"/>
              </a:ext>
            </a:extLst>
          </p:cNvPr>
          <p:cNvSpPr txBox="1">
            <a:spLocks/>
          </p:cNvSpPr>
          <p:nvPr/>
        </p:nvSpPr>
        <p:spPr bwMode="auto">
          <a:xfrm>
            <a:off x="228600" y="15240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CAPM method:</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i</a:t>
            </a:r>
            <a:r>
              <a:rPr kumimoji="0" lang="en-US" altLang="en-US" sz="2400" b="0" i="0" u="none" strike="noStrike" kern="0" cap="none" spc="0" normalizeH="0" baseline="-25000" noProof="0">
                <a:ln>
                  <a:noFill/>
                </a:ln>
                <a:solidFill>
                  <a:srgbClr val="000000"/>
                </a:solidFill>
                <a:effectLst/>
                <a:uLnTx/>
                <a:uFillTx/>
                <a:latin typeface="Arial" pitchFamily="34" charset="0"/>
              </a:rPr>
              <a:t>E</a:t>
            </a:r>
            <a:r>
              <a:rPr kumimoji="0" lang="en-US" altLang="en-US" sz="2400" b="0" i="0" u="none" strike="noStrike" kern="0" cap="none" spc="0" normalizeH="0" baseline="0" noProof="0">
                <a:ln>
                  <a:noFill/>
                </a:ln>
                <a:solidFill>
                  <a:srgbClr val="000000"/>
                </a:solidFill>
                <a:effectLst/>
                <a:uLnTx/>
                <a:uFillTx/>
                <a:latin typeface="Arial" pitchFamily="34" charset="0"/>
              </a:rPr>
              <a:t> = i</a:t>
            </a:r>
            <a:r>
              <a:rPr kumimoji="0" lang="en-US" altLang="en-US" sz="2400" b="0" i="0" u="none" strike="noStrike" kern="0" cap="none" spc="0" normalizeH="0" baseline="-25000" noProof="0">
                <a:ln>
                  <a:noFill/>
                </a:ln>
                <a:solidFill>
                  <a:srgbClr val="000000"/>
                </a:solidFill>
                <a:effectLst/>
                <a:uLnTx/>
                <a:uFillTx/>
                <a:latin typeface="Arial" pitchFamily="34" charset="0"/>
              </a:rPr>
              <a:t>f</a:t>
            </a:r>
            <a:r>
              <a:rPr kumimoji="0" lang="en-US" altLang="en-US" sz="2400" b="0" i="0" u="none" strike="noStrike" kern="0" cap="none" spc="0" normalizeH="0" baseline="0" noProof="0">
                <a:ln>
                  <a:noFill/>
                </a:ln>
                <a:solidFill>
                  <a:srgbClr val="000000"/>
                </a:solidFill>
                <a:effectLst/>
                <a:uLnTx/>
                <a:uFillTx/>
                <a:latin typeface="Arial" pitchFamily="34" charset="0"/>
              </a:rPr>
              <a:t> + </a:t>
            </a:r>
            <a:r>
              <a:rPr kumimoji="0" lang="el-GR" altLang="en-US" sz="2400" b="0" i="0" u="none" strike="noStrike" kern="0" cap="none" spc="0" normalizeH="0" baseline="0" noProof="0">
                <a:ln>
                  <a:noFill/>
                </a:ln>
                <a:solidFill>
                  <a:srgbClr val="000000"/>
                </a:solidFill>
                <a:effectLst/>
                <a:uLnTx/>
                <a:uFillTx/>
                <a:latin typeface="Arial" pitchFamily="34" charset="0"/>
              </a:rPr>
              <a:t>β</a:t>
            </a:r>
            <a:r>
              <a:rPr kumimoji="0" lang="en-US" altLang="en-US" sz="2400" b="0" i="0" u="none" strike="noStrike" kern="0" cap="none" spc="0" normalizeH="0" baseline="-25000" noProof="0">
                <a:ln>
                  <a:noFill/>
                </a:ln>
                <a:solidFill>
                  <a:srgbClr val="000000"/>
                </a:solidFill>
                <a:effectLst/>
                <a:uLnTx/>
                <a:uFillTx/>
                <a:latin typeface="Arial" pitchFamily="34" charset="0"/>
              </a:rPr>
              <a:t>E</a:t>
            </a:r>
            <a:r>
              <a:rPr kumimoji="0" lang="en-US" altLang="en-US" sz="2400" b="0" i="0" u="none" strike="noStrike" kern="0" cap="none" spc="0" normalizeH="0" baseline="0" noProof="0">
                <a:ln>
                  <a:noFill/>
                </a:ln>
                <a:solidFill>
                  <a:srgbClr val="000000"/>
                </a:solidFill>
                <a:effectLst/>
                <a:uLnTx/>
                <a:uFillTx/>
                <a:latin typeface="Arial" pitchFamily="34" charset="0"/>
              </a:rPr>
              <a:t>[E(i</a:t>
            </a:r>
            <a:r>
              <a:rPr kumimoji="0" lang="en-US" altLang="en-US" sz="2400" b="0" i="0" u="none" strike="noStrike" kern="0" cap="none" spc="0" normalizeH="0" baseline="-25000" noProof="0">
                <a:ln>
                  <a:noFill/>
                </a:ln>
                <a:solidFill>
                  <a:srgbClr val="000000"/>
                </a:solidFill>
                <a:effectLst/>
                <a:uLnTx/>
                <a:uFillTx/>
                <a:latin typeface="Arial" pitchFamily="34" charset="0"/>
              </a:rPr>
              <a:t>M</a:t>
            </a:r>
            <a:r>
              <a:rPr kumimoji="0" lang="en-US" altLang="en-US" sz="2400" b="0" i="0" u="none" strike="noStrike" kern="0" cap="none" spc="0" normalizeH="0" baseline="0" noProof="0">
                <a:ln>
                  <a:noFill/>
                </a:ln>
                <a:solidFill>
                  <a:srgbClr val="000000"/>
                </a:solidFill>
                <a:effectLst/>
                <a:uLnTx/>
                <a:uFillTx/>
                <a:latin typeface="Arial" pitchFamily="34" charset="0"/>
              </a:rPr>
              <a:t>) – i</a:t>
            </a:r>
            <a:r>
              <a:rPr kumimoji="0" lang="en-US" altLang="en-US" sz="2400" b="0" i="0" u="none" strike="noStrike" kern="0" cap="none" spc="0" normalizeH="0" baseline="-25000" noProof="0">
                <a:ln>
                  <a:noFill/>
                </a:ln>
                <a:solidFill>
                  <a:srgbClr val="000000"/>
                </a:solidFill>
                <a:effectLst/>
                <a:uLnTx/>
                <a:uFillTx/>
                <a:latin typeface="Arial" pitchFamily="34" charset="0"/>
              </a:rPr>
              <a:t>f</a:t>
            </a:r>
            <a:r>
              <a:rPr kumimoji="0" lang="en-US" altLang="en-US" sz="2400" b="0" i="0" u="none" strike="noStrike" kern="0" cap="none" spc="0" normalizeH="0" baseline="0" noProof="0">
                <a:ln>
                  <a:noFill/>
                </a:ln>
                <a:solidFill>
                  <a:srgbClr val="000000"/>
                </a:solidFill>
                <a:effectLst/>
                <a:uLnTx/>
                <a:uFillTx/>
                <a:latin typeface="Arial" pitchFamily="34" charset="0"/>
              </a:rPr>
              <a:t>]</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    = .03 + 1.3[.09 - .03]</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    = 10.80%</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Constant growth model:</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i</a:t>
            </a:r>
            <a:r>
              <a:rPr kumimoji="0" lang="en-US" altLang="en-US" sz="2400" b="0" i="0" u="none" strike="noStrike" kern="0" cap="none" spc="0" normalizeH="0" baseline="-25000" noProof="0">
                <a:ln>
                  <a:noFill/>
                </a:ln>
                <a:solidFill>
                  <a:srgbClr val="000000"/>
                </a:solidFill>
                <a:effectLst/>
                <a:uLnTx/>
                <a:uFillTx/>
                <a:latin typeface="Arial" pitchFamily="34" charset="0"/>
              </a:rPr>
              <a:t>E</a:t>
            </a:r>
            <a:r>
              <a:rPr kumimoji="0" lang="en-US" altLang="en-US" sz="2400" b="0" i="0" u="none" strike="noStrike" kern="0" cap="none" spc="0" normalizeH="0" baseline="0" noProof="0">
                <a:ln>
                  <a:noFill/>
                </a:ln>
                <a:solidFill>
                  <a:srgbClr val="000000"/>
                </a:solidFill>
                <a:effectLst/>
                <a:uLnTx/>
                <a:uFillTx/>
                <a:latin typeface="Arial" pitchFamily="34" charset="0"/>
              </a:rPr>
              <a:t> = D</a:t>
            </a:r>
            <a:r>
              <a:rPr kumimoji="0" lang="en-US" altLang="en-US" sz="2400" b="0" i="0" u="none" strike="noStrike" kern="0" cap="none" spc="0" normalizeH="0" baseline="-25000" noProof="0">
                <a:ln>
                  <a:noFill/>
                </a:ln>
                <a:solidFill>
                  <a:srgbClr val="000000"/>
                </a:solidFill>
                <a:effectLst/>
                <a:uLnTx/>
                <a:uFillTx/>
                <a:latin typeface="Arial" pitchFamily="34" charset="0"/>
              </a:rPr>
              <a:t>1</a:t>
            </a:r>
            <a:r>
              <a:rPr kumimoji="0" lang="en-US" altLang="en-US" sz="2400" b="0" i="0" u="none" strike="noStrike" kern="0" cap="none" spc="0" normalizeH="0" baseline="0" noProof="0">
                <a:ln>
                  <a:noFill/>
                </a:ln>
                <a:solidFill>
                  <a:srgbClr val="000000"/>
                </a:solidFill>
                <a:effectLst/>
                <a:uLnTx/>
                <a:uFillTx/>
                <a:latin typeface="Arial" pitchFamily="34" charset="0"/>
              </a:rPr>
              <a:t>/P</a:t>
            </a:r>
            <a:r>
              <a:rPr kumimoji="0" lang="en-US" altLang="en-US" sz="2400" b="0" i="0" u="none" strike="noStrike" kern="0" cap="none" spc="0" normalizeH="0" baseline="-25000" noProof="0">
                <a:ln>
                  <a:noFill/>
                </a:ln>
                <a:solidFill>
                  <a:srgbClr val="000000"/>
                </a:solidFill>
                <a:effectLst/>
                <a:uLnTx/>
                <a:uFillTx/>
                <a:latin typeface="Arial" pitchFamily="34" charset="0"/>
              </a:rPr>
              <a:t>0</a:t>
            </a:r>
            <a:r>
              <a:rPr kumimoji="0" lang="en-US" altLang="en-US" sz="2400" b="0" i="0" u="none" strike="noStrike" kern="0" cap="none" spc="0" normalizeH="0" baseline="0" noProof="0">
                <a:ln>
                  <a:noFill/>
                </a:ln>
                <a:solidFill>
                  <a:srgbClr val="000000"/>
                </a:solidFill>
                <a:effectLst/>
                <a:uLnTx/>
                <a:uFillTx/>
                <a:latin typeface="Arial" pitchFamily="34" charset="0"/>
              </a:rPr>
              <a:t> + g</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   = $1.54/$32.75 + .06</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400" b="0" i="0" u="none" strike="noStrike" kern="0" cap="none" spc="0" normalizeH="0" baseline="0" noProof="0">
                <a:ln>
                  <a:noFill/>
                </a:ln>
                <a:solidFill>
                  <a:srgbClr val="000000"/>
                </a:solidFill>
                <a:effectLst/>
                <a:uLnTx/>
                <a:uFillTx/>
                <a:latin typeface="Arial" pitchFamily="34" charset="0"/>
              </a:rPr>
              <a:t>   = 10.70%</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The best estimate is (10.80 + 10.70)/2 = 10.75%</a:t>
            </a:r>
          </a:p>
        </p:txBody>
      </p:sp>
    </p:spTree>
    <p:extLst>
      <p:ext uri="{BB962C8B-B14F-4D97-AF65-F5344CB8AC3E}">
        <p14:creationId xmlns:p14="http://schemas.microsoft.com/office/powerpoint/2010/main" val="269632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9" name="Title 1">
            <a:extLst>
              <a:ext uri="{FF2B5EF4-FFF2-40B4-BE49-F238E27FC236}">
                <a16:creationId xmlns:a16="http://schemas.microsoft.com/office/drawing/2014/main" id="{685D6A8C-2C29-485A-B7E3-3CFC03E89C29}"/>
              </a:ext>
            </a:extLst>
          </p:cNvPr>
          <p:cNvSpPr txBox="1">
            <a:spLocks/>
          </p:cNvSpPr>
          <p:nvPr/>
        </p:nvSpPr>
        <p:spPr bwMode="auto">
          <a:xfrm>
            <a:off x="76200" y="990600"/>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a:solidFill>
                  <a:schemeClr val="tx2"/>
                </a:solidFill>
                <a:latin typeface="Arial" pitchFamily="34" charset="0"/>
                <a:ea typeface="+mj-ea"/>
                <a:cs typeface="+mj-cs"/>
              </a:defRPr>
            </a:lvl1pPr>
            <a:lvl2pPr algn="ctr" rtl="0" eaLnBrk="0" fontAlgn="base" hangingPunct="0">
              <a:spcBef>
                <a:spcPct val="0"/>
              </a:spcBef>
              <a:spcAft>
                <a:spcPct val="0"/>
              </a:spcAft>
              <a:defRPr sz="4000">
                <a:solidFill>
                  <a:schemeClr val="tx2"/>
                </a:solidFill>
                <a:latin typeface="Arial" charset="0"/>
              </a:defRPr>
            </a:lvl2pPr>
            <a:lvl3pPr algn="ctr" rtl="0" eaLnBrk="0" fontAlgn="base" hangingPunct="0">
              <a:spcBef>
                <a:spcPct val="0"/>
              </a:spcBef>
              <a:spcAft>
                <a:spcPct val="0"/>
              </a:spcAft>
              <a:defRPr sz="4000">
                <a:solidFill>
                  <a:schemeClr val="tx2"/>
                </a:solidFill>
                <a:latin typeface="Arial" charset="0"/>
              </a:defRPr>
            </a:lvl3pPr>
            <a:lvl4pPr algn="ctr" rtl="0" eaLnBrk="0" fontAlgn="base" hangingPunct="0">
              <a:spcBef>
                <a:spcPct val="0"/>
              </a:spcBef>
              <a:spcAft>
                <a:spcPct val="0"/>
              </a:spcAft>
              <a:defRPr sz="4000">
                <a:solidFill>
                  <a:schemeClr val="tx2"/>
                </a:solidFill>
                <a:latin typeface="Arial" charset="0"/>
              </a:defRPr>
            </a:lvl4pPr>
            <a:lvl5pPr algn="ctr" rtl="0" eaLnBrk="0" fontAlgn="base" hangingPunct="0">
              <a:spcBef>
                <a:spcPct val="0"/>
              </a:spcBef>
              <a:spcAft>
                <a:spcPct val="0"/>
              </a:spcAft>
              <a:defRPr sz="40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600" i="0" u="none" strike="noStrike" kern="0" cap="none" spc="0" normalizeH="0" baseline="0" noProof="0" dirty="0">
                <a:ln>
                  <a:noFill/>
                </a:ln>
                <a:solidFill>
                  <a:srgbClr val="000000"/>
                </a:solidFill>
                <a:effectLst/>
                <a:uLnTx/>
                <a:uFillTx/>
                <a:latin typeface="Arial" pitchFamily="34" charset="0"/>
                <a:ea typeface="+mj-ea"/>
                <a:cs typeface="+mj-cs"/>
              </a:rPr>
              <a:t>Component Cost of </a:t>
            </a:r>
            <a:r>
              <a:rPr kumimoji="0" lang="en-US" altLang="en-US" sz="3600" i="0" u="sng" strike="noStrike" kern="0" cap="none" spc="0" normalizeH="0" baseline="0" noProof="0" dirty="0">
                <a:ln>
                  <a:noFill/>
                </a:ln>
                <a:solidFill>
                  <a:srgbClr val="000000"/>
                </a:solidFill>
                <a:effectLst/>
                <a:uLnTx/>
                <a:uFillTx/>
                <a:latin typeface="Arial" pitchFamily="34" charset="0"/>
                <a:ea typeface="+mj-ea"/>
                <a:cs typeface="+mj-cs"/>
              </a:rPr>
              <a:t>Preferred Stock</a:t>
            </a:r>
          </a:p>
        </p:txBody>
      </p:sp>
      <p:sp>
        <p:nvSpPr>
          <p:cNvPr id="10" name="Content Placeholder 2">
            <a:extLst>
              <a:ext uri="{FF2B5EF4-FFF2-40B4-BE49-F238E27FC236}">
                <a16:creationId xmlns:a16="http://schemas.microsoft.com/office/drawing/2014/main" id="{59CE0F6E-1003-4B79-B42B-738A9C65BF4C}"/>
              </a:ext>
            </a:extLst>
          </p:cNvPr>
          <p:cNvSpPr txBox="1">
            <a:spLocks/>
          </p:cNvSpPr>
          <p:nvPr/>
        </p:nvSpPr>
        <p:spPr bwMode="auto">
          <a:xfrm>
            <a:off x="457200" y="2819400"/>
            <a:ext cx="7620000" cy="330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Calculate with constant-growth model</a:t>
            </a:r>
          </a:p>
        </p:txBody>
      </p:sp>
      <p:pic>
        <p:nvPicPr>
          <p:cNvPr id="11" name="Picture 3">
            <a:extLst>
              <a:ext uri="{FF2B5EF4-FFF2-40B4-BE49-F238E27FC236}">
                <a16:creationId xmlns:a16="http://schemas.microsoft.com/office/drawing/2014/main" id="{8C4202E3-ED00-4FC7-A574-0B2AA8F39CC1}"/>
              </a:ext>
            </a:extLst>
          </p:cNvPr>
          <p:cNvPicPr>
            <a:picLocks noChangeAspect="1" noChangeArrowheads="1"/>
          </p:cNvPicPr>
          <p:nvPr/>
        </p:nvPicPr>
        <p:blipFill>
          <a:blip r:embed="rId3"/>
          <a:srcRect/>
          <a:stretch>
            <a:fillRect/>
          </a:stretch>
        </p:blipFill>
        <p:spPr bwMode="auto">
          <a:xfrm>
            <a:off x="3733800" y="4038600"/>
            <a:ext cx="1600200" cy="1231900"/>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05712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Content Placeholder 2">
            <a:extLst>
              <a:ext uri="{FF2B5EF4-FFF2-40B4-BE49-F238E27FC236}">
                <a16:creationId xmlns:a16="http://schemas.microsoft.com/office/drawing/2014/main" id="{9F6B8548-EF4D-4958-B22E-7C5658967664}"/>
              </a:ext>
            </a:extLst>
          </p:cNvPr>
          <p:cNvSpPr txBox="1">
            <a:spLocks/>
          </p:cNvSpPr>
          <p:nvPr/>
        </p:nvSpPr>
        <p:spPr bwMode="auto">
          <a:xfrm>
            <a:off x="457200" y="1676400"/>
            <a:ext cx="7848600" cy="414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ADK has one million shares of 7% preferred stock (dividends 7% of $100 par value) outstanding which currently trades at $72 per share. What is ADK’s cost of preferred equity?</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kern="0" cap="none" spc="0" normalizeH="0" baseline="0" noProof="0" dirty="0" err="1">
                <a:ln>
                  <a:noFill/>
                </a:ln>
                <a:solidFill>
                  <a:srgbClr val="000000"/>
                </a:solidFill>
                <a:effectLst/>
                <a:uLnTx/>
                <a:uFillTx/>
                <a:latin typeface="Arial" pitchFamily="34" charset="0"/>
                <a:ea typeface="+mn-ea"/>
                <a:cs typeface="+mn-cs"/>
              </a:rPr>
              <a:t>i</a:t>
            </a:r>
            <a:r>
              <a:rPr kumimoji="0" lang="en-US" altLang="en-US" sz="2800" b="0" i="0" u="none" strike="noStrike" kern="0" cap="none" spc="0" normalizeH="0" baseline="-25000" noProof="0" dirty="0" err="1">
                <a:ln>
                  <a:noFill/>
                </a:ln>
                <a:solidFill>
                  <a:srgbClr val="000000"/>
                </a:solidFill>
                <a:effectLst/>
                <a:uLnTx/>
                <a:uFillTx/>
                <a:latin typeface="Arial" pitchFamily="34" charset="0"/>
                <a:ea typeface="+mn-ea"/>
                <a:cs typeface="+mn-cs"/>
              </a:rPr>
              <a:t>P</a:t>
            </a: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 = D/P</a:t>
            </a:r>
            <a:r>
              <a:rPr kumimoji="0" lang="en-US" altLang="en-US" sz="2800" b="0" i="0" u="none" strike="noStrike" kern="0" cap="none" spc="0" normalizeH="0" baseline="-25000" noProof="0" dirty="0">
                <a:ln>
                  <a:noFill/>
                </a:ln>
                <a:solidFill>
                  <a:srgbClr val="000000"/>
                </a:solidFill>
                <a:effectLst/>
                <a:uLnTx/>
                <a:uFillTx/>
                <a:latin typeface="Arial" pitchFamily="34" charset="0"/>
                <a:ea typeface="+mn-ea"/>
                <a:cs typeface="+mn-cs"/>
              </a:rPr>
              <a:t>0</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    = $7 / $72</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    = 9.72%</a:t>
            </a:r>
          </a:p>
        </p:txBody>
      </p:sp>
    </p:spTree>
    <p:extLst>
      <p:ext uri="{BB962C8B-B14F-4D97-AF65-F5344CB8AC3E}">
        <p14:creationId xmlns:p14="http://schemas.microsoft.com/office/powerpoint/2010/main" val="64767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Title 1">
            <a:extLst>
              <a:ext uri="{FF2B5EF4-FFF2-40B4-BE49-F238E27FC236}">
                <a16:creationId xmlns:a16="http://schemas.microsoft.com/office/drawing/2014/main" id="{8614A07A-0104-4E44-8F7E-D5B412952F6F}"/>
              </a:ext>
            </a:extLst>
          </p:cNvPr>
          <p:cNvSpPr txBox="1">
            <a:spLocks/>
          </p:cNvSpPr>
          <p:nvPr/>
        </p:nvSpPr>
        <p:spPr bwMode="auto">
          <a:xfrm>
            <a:off x="363357" y="838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a:solidFill>
                  <a:schemeClr val="tx2"/>
                </a:solidFill>
                <a:latin typeface="Arial" pitchFamily="34" charset="0"/>
                <a:ea typeface="+mj-ea"/>
                <a:cs typeface="+mj-cs"/>
              </a:defRPr>
            </a:lvl1pPr>
            <a:lvl2pPr algn="ctr" rtl="0" eaLnBrk="0" fontAlgn="base" hangingPunct="0">
              <a:spcBef>
                <a:spcPct val="0"/>
              </a:spcBef>
              <a:spcAft>
                <a:spcPct val="0"/>
              </a:spcAft>
              <a:defRPr sz="4000">
                <a:solidFill>
                  <a:schemeClr val="tx2"/>
                </a:solidFill>
                <a:latin typeface="Arial" charset="0"/>
              </a:defRPr>
            </a:lvl2pPr>
            <a:lvl3pPr algn="ctr" rtl="0" eaLnBrk="0" fontAlgn="base" hangingPunct="0">
              <a:spcBef>
                <a:spcPct val="0"/>
              </a:spcBef>
              <a:spcAft>
                <a:spcPct val="0"/>
              </a:spcAft>
              <a:defRPr sz="4000">
                <a:solidFill>
                  <a:schemeClr val="tx2"/>
                </a:solidFill>
                <a:latin typeface="Arial" charset="0"/>
              </a:defRPr>
            </a:lvl3pPr>
            <a:lvl4pPr algn="ctr" rtl="0" eaLnBrk="0" fontAlgn="base" hangingPunct="0">
              <a:spcBef>
                <a:spcPct val="0"/>
              </a:spcBef>
              <a:spcAft>
                <a:spcPct val="0"/>
              </a:spcAft>
              <a:defRPr sz="4000">
                <a:solidFill>
                  <a:schemeClr val="tx2"/>
                </a:solidFill>
                <a:latin typeface="Arial" charset="0"/>
              </a:defRPr>
            </a:lvl4pPr>
            <a:lvl5pPr algn="ctr" rtl="0" eaLnBrk="0" fontAlgn="base" hangingPunct="0">
              <a:spcBef>
                <a:spcPct val="0"/>
              </a:spcBef>
              <a:spcAft>
                <a:spcPct val="0"/>
              </a:spcAft>
              <a:defRPr sz="40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0" cap="none" spc="0" normalizeH="0" baseline="0" noProof="0">
                <a:ln>
                  <a:noFill/>
                </a:ln>
                <a:solidFill>
                  <a:srgbClr val="000000"/>
                </a:solidFill>
                <a:effectLst/>
                <a:uLnTx/>
                <a:uFillTx/>
                <a:latin typeface="Arial" pitchFamily="34" charset="0"/>
                <a:ea typeface="+mj-ea"/>
                <a:cs typeface="+mj-cs"/>
              </a:rPr>
              <a:t>Calculating the Component </a:t>
            </a:r>
            <a:r>
              <a:rPr kumimoji="0" lang="en-US" altLang="en-US" sz="3200" b="0" i="0" u="sng" strike="noStrike" kern="0" cap="none" spc="0" normalizeH="0" baseline="0" noProof="0">
                <a:ln>
                  <a:noFill/>
                </a:ln>
                <a:solidFill>
                  <a:srgbClr val="000000"/>
                </a:solidFill>
                <a:effectLst/>
                <a:uLnTx/>
                <a:uFillTx/>
                <a:latin typeface="Arial" pitchFamily="34" charset="0"/>
                <a:ea typeface="+mj-ea"/>
                <a:cs typeface="+mj-cs"/>
              </a:rPr>
              <a:t>Cost of Debt</a:t>
            </a:r>
            <a:endParaRPr kumimoji="0" lang="en-US" altLang="en-US" sz="3200" b="0" i="0" u="sng" strike="noStrike" kern="0" cap="none" spc="0" normalizeH="0" baseline="0" noProof="0" dirty="0">
              <a:ln>
                <a:noFill/>
              </a:ln>
              <a:solidFill>
                <a:srgbClr val="000000"/>
              </a:solidFill>
              <a:effectLst/>
              <a:uLnTx/>
              <a:uFillTx/>
              <a:latin typeface="Arial" pitchFamily="34" charset="0"/>
              <a:ea typeface="+mj-ea"/>
              <a:cs typeface="+mj-cs"/>
            </a:endParaRPr>
          </a:p>
        </p:txBody>
      </p:sp>
      <p:sp>
        <p:nvSpPr>
          <p:cNvPr id="5" name="Content Placeholder 2">
            <a:extLst>
              <a:ext uri="{FF2B5EF4-FFF2-40B4-BE49-F238E27FC236}">
                <a16:creationId xmlns:a16="http://schemas.microsoft.com/office/drawing/2014/main" id="{358DA23E-18FD-443C-9224-50DD9458A0D2}"/>
              </a:ext>
            </a:extLst>
          </p:cNvPr>
          <p:cNvSpPr txBox="1">
            <a:spLocks/>
          </p:cNvSpPr>
          <p:nvPr/>
        </p:nvSpPr>
        <p:spPr bwMode="auto">
          <a:xfrm>
            <a:off x="457200" y="2209800"/>
            <a:ext cx="8157188"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60325" marR="0" lvl="0" indent="-1588" algn="l" defTabSz="914400" rtl="0" eaLnBrk="1" fontAlgn="base" latinLnBrk="0" hangingPunct="1">
              <a:lnSpc>
                <a:spcPct val="100000"/>
              </a:lnSpc>
              <a:spcBef>
                <a:spcPct val="20000"/>
              </a:spcBef>
              <a:spcAft>
                <a:spcPct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ADK has 30,000 20-year, 8 percent bonds outstanding.  If the bonds currently sell for 97.5 percent of par and the firm has a marginal tax rate of 35.92 percent, what is the cost of debt for ADK?</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endParaRPr>
          </a:p>
        </p:txBody>
      </p:sp>
      <p:graphicFrame>
        <p:nvGraphicFramePr>
          <p:cNvPr id="6" name="Group 34">
            <a:extLst>
              <a:ext uri="{FF2B5EF4-FFF2-40B4-BE49-F238E27FC236}">
                <a16:creationId xmlns:a16="http://schemas.microsoft.com/office/drawing/2014/main" id="{D595158C-1B44-445B-AB79-852C045ABBC3}"/>
              </a:ext>
            </a:extLst>
          </p:cNvPr>
          <p:cNvGraphicFramePr>
            <a:graphicFrameLocks noGrp="1"/>
          </p:cNvGraphicFramePr>
          <p:nvPr>
            <p:extLst>
              <p:ext uri="{D42A27DB-BD31-4B8C-83A1-F6EECF244321}">
                <p14:modId xmlns:p14="http://schemas.microsoft.com/office/powerpoint/2010/main" val="4270943798"/>
              </p:ext>
            </p:extLst>
          </p:nvPr>
        </p:nvGraphicFramePr>
        <p:xfrm>
          <a:off x="1219200" y="4571821"/>
          <a:ext cx="7077075" cy="1554342"/>
        </p:xfrm>
        <a:graphic>
          <a:graphicData uri="http://schemas.openxmlformats.org/drawingml/2006/table">
            <a:tbl>
              <a:tblPr/>
              <a:tblGrid>
                <a:gridCol w="1298575">
                  <a:extLst>
                    <a:ext uri="{9D8B030D-6E8A-4147-A177-3AD203B41FA5}">
                      <a16:colId xmlns:a16="http://schemas.microsoft.com/office/drawing/2014/main" val="20000"/>
                    </a:ext>
                  </a:extLst>
                </a:gridCol>
                <a:gridCol w="1155700">
                  <a:extLst>
                    <a:ext uri="{9D8B030D-6E8A-4147-A177-3AD203B41FA5}">
                      <a16:colId xmlns:a16="http://schemas.microsoft.com/office/drawing/2014/main" val="20001"/>
                    </a:ext>
                  </a:extLst>
                </a:gridCol>
                <a:gridCol w="1155700">
                  <a:extLst>
                    <a:ext uri="{9D8B030D-6E8A-4147-A177-3AD203B41FA5}">
                      <a16:colId xmlns:a16="http://schemas.microsoft.com/office/drawing/2014/main" val="20002"/>
                    </a:ext>
                  </a:extLst>
                </a:gridCol>
                <a:gridCol w="1155700">
                  <a:extLst>
                    <a:ext uri="{9D8B030D-6E8A-4147-A177-3AD203B41FA5}">
                      <a16:colId xmlns:a16="http://schemas.microsoft.com/office/drawing/2014/main" val="20003"/>
                    </a:ext>
                  </a:extLst>
                </a:gridCol>
                <a:gridCol w="1155700">
                  <a:extLst>
                    <a:ext uri="{9D8B030D-6E8A-4147-A177-3AD203B41FA5}">
                      <a16:colId xmlns:a16="http://schemas.microsoft.com/office/drawing/2014/main" val="20004"/>
                    </a:ext>
                  </a:extLst>
                </a:gridCol>
                <a:gridCol w="1155700">
                  <a:extLst>
                    <a:ext uri="{9D8B030D-6E8A-4147-A177-3AD203B41FA5}">
                      <a16:colId xmlns:a16="http://schemas.microsoft.com/office/drawing/2014/main" val="20005"/>
                    </a:ext>
                  </a:extLst>
                </a:gridCol>
              </a:tblGrid>
              <a:tr h="518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a:ln>
                            <a:noFill/>
                          </a:ln>
                          <a:solidFill>
                            <a:srgbClr val="000000"/>
                          </a:solidFill>
                          <a:effectLst/>
                          <a:latin typeface="Arial" charset="0"/>
                        </a:rPr>
                        <a:t>Input</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a:ln>
                            <a:noFill/>
                          </a:ln>
                          <a:solidFill>
                            <a:srgbClr val="000000"/>
                          </a:solidFill>
                          <a:effectLst/>
                          <a:latin typeface="Arial" charset="0"/>
                        </a:rPr>
                        <a:t>20</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rgbClr val="000000"/>
                        </a:solidFill>
                        <a:effectLst/>
                        <a:latin typeface="Arial" charset="0"/>
                      </a:endParaRP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a:ln>
                            <a:noFill/>
                          </a:ln>
                          <a:solidFill>
                            <a:srgbClr val="000000"/>
                          </a:solidFill>
                          <a:effectLst/>
                          <a:latin typeface="Arial" charset="0"/>
                        </a:rPr>
                        <a:t>-975</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a:ln>
                            <a:noFill/>
                          </a:ln>
                          <a:solidFill>
                            <a:srgbClr val="000000"/>
                          </a:solidFill>
                          <a:effectLst/>
                          <a:latin typeface="Arial" charset="0"/>
                        </a:rPr>
                        <a:t>80</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a:ln>
                            <a:noFill/>
                          </a:ln>
                          <a:solidFill>
                            <a:srgbClr val="000000"/>
                          </a:solidFill>
                          <a:effectLst/>
                          <a:latin typeface="Arial" charset="0"/>
                        </a:rPr>
                        <a:t>1000</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0"/>
                  </a:ext>
                </a:extLst>
              </a:tr>
              <a:tr h="518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rgbClr val="000000"/>
                        </a:solidFill>
                        <a:effectLst/>
                        <a:latin typeface="Arial" charset="0"/>
                      </a:endParaRP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a:ln>
                            <a:noFill/>
                          </a:ln>
                          <a:solidFill>
                            <a:srgbClr val="000000"/>
                          </a:solidFill>
                          <a:effectLst/>
                          <a:latin typeface="Arial" charset="0"/>
                        </a:rPr>
                        <a:t>N</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a:ln>
                            <a:noFill/>
                          </a:ln>
                          <a:solidFill>
                            <a:srgbClr val="000000"/>
                          </a:solidFill>
                          <a:effectLst/>
                          <a:latin typeface="Arial" charset="0"/>
                        </a:rPr>
                        <a:t>I</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a:ln>
                            <a:noFill/>
                          </a:ln>
                          <a:solidFill>
                            <a:srgbClr val="000000"/>
                          </a:solidFill>
                          <a:effectLst/>
                          <a:latin typeface="Arial" charset="0"/>
                        </a:rPr>
                        <a:t>PV</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rgbClr val="000000"/>
                          </a:solidFill>
                          <a:effectLst/>
                          <a:latin typeface="Arial" charset="0"/>
                        </a:rPr>
                        <a:t>PMT</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a:ln>
                            <a:noFill/>
                          </a:ln>
                          <a:solidFill>
                            <a:srgbClr val="000000"/>
                          </a:solidFill>
                          <a:effectLst/>
                          <a:latin typeface="Arial" charset="0"/>
                        </a:rPr>
                        <a:t>FV</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1"/>
                  </a:ext>
                </a:extLst>
              </a:tr>
              <a:tr h="518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a:ln>
                            <a:noFill/>
                          </a:ln>
                          <a:solidFill>
                            <a:srgbClr val="000000"/>
                          </a:solidFill>
                          <a:effectLst/>
                          <a:latin typeface="Arial" charset="0"/>
                        </a:rPr>
                        <a:t>Output</a:t>
                      </a:r>
                    </a:p>
                  </a:txBody>
                  <a:tcPr marT="45697" marB="45697" horzOverflow="overflow">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rgbClr val="000000"/>
                        </a:solidFill>
                        <a:effectLst/>
                        <a:latin typeface="Arial" charset="0"/>
                      </a:endParaRP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a:ln>
                            <a:noFill/>
                          </a:ln>
                          <a:solidFill>
                            <a:srgbClr val="000000"/>
                          </a:solidFill>
                          <a:effectLst/>
                          <a:latin typeface="Arial" charset="0"/>
                        </a:rPr>
                        <a:t>8.26</a:t>
                      </a: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rgbClr val="000000"/>
                        </a:solidFill>
                        <a:effectLst/>
                        <a:latin typeface="Arial" charset="0"/>
                      </a:endParaRP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a:ln>
                          <a:noFill/>
                        </a:ln>
                        <a:solidFill>
                          <a:srgbClr val="000000"/>
                        </a:solidFill>
                        <a:effectLst/>
                        <a:latin typeface="Arial" charset="0"/>
                      </a:endParaRP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a:ln>
                          <a:noFill/>
                        </a:ln>
                        <a:solidFill>
                          <a:srgbClr val="000000"/>
                        </a:solidFill>
                        <a:effectLst/>
                        <a:latin typeface="Arial" charset="0"/>
                      </a:endParaRPr>
                    </a:p>
                  </a:txBody>
                  <a:tcPr marT="45697" marB="45697" horzOverflow="overflow">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24576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Content Placeholder 2">
            <a:extLst>
              <a:ext uri="{FF2B5EF4-FFF2-40B4-BE49-F238E27FC236}">
                <a16:creationId xmlns:a16="http://schemas.microsoft.com/office/drawing/2014/main" id="{2821F590-3ECA-4D96-B236-CE968F42FD79}"/>
              </a:ext>
            </a:extLst>
          </p:cNvPr>
          <p:cNvSpPr txBox="1">
            <a:spLocks/>
          </p:cNvSpPr>
          <p:nvPr/>
        </p:nvSpPr>
        <p:spPr bwMode="auto">
          <a:xfrm>
            <a:off x="457200" y="2057400"/>
            <a:ext cx="8077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US" altLang="en-US" sz="3000" b="0" i="0" u="none" strike="noStrike" kern="0" cap="none" spc="0" normalizeH="0" baseline="0" noProof="0" dirty="0">
                <a:ln>
                  <a:noFill/>
                </a:ln>
                <a:solidFill>
                  <a:srgbClr val="000000"/>
                </a:solidFill>
                <a:effectLst/>
                <a:uLnTx/>
                <a:uFillTx/>
                <a:latin typeface="Arial" pitchFamily="34" charset="0"/>
                <a:ea typeface="+mn-ea"/>
                <a:cs typeface="+mn-cs"/>
              </a:rPr>
              <a:t>If the before-tax cost of debt is 8.26 percent, then the after-tax cost of debt is:</a:t>
            </a:r>
          </a:p>
          <a:p>
            <a:pPr marL="742950" marR="0" lvl="1" indent="-285750" algn="l" defTabSz="914400" rtl="0" eaLnBrk="1" fontAlgn="base" latinLnBrk="0" hangingPunct="1">
              <a:lnSpc>
                <a:spcPct val="90000"/>
              </a:lnSpc>
              <a:spcBef>
                <a:spcPct val="20000"/>
              </a:spcBef>
              <a:spcAft>
                <a:spcPct val="0"/>
              </a:spcAft>
              <a:buClrTx/>
              <a:buSzTx/>
              <a:buFontTx/>
              <a:buNone/>
              <a:tabLst/>
              <a:defRPr/>
            </a:pPr>
            <a:endParaRPr kumimoji="0" lang="en-US" altLang="en-US" sz="2600" b="0" i="0" u="none" strike="noStrike" kern="0" cap="none" spc="0" normalizeH="0" baseline="0" noProof="0" dirty="0">
              <a:ln>
                <a:noFill/>
              </a:ln>
              <a:solidFill>
                <a:srgbClr val="000000"/>
              </a:solidFill>
              <a:effectLst/>
              <a:uLnTx/>
              <a:uFillTx/>
              <a:latin typeface="Arial" pitchFamily="34" charset="0"/>
            </a:endParaRP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dirty="0">
                <a:ln>
                  <a:noFill/>
                </a:ln>
                <a:solidFill>
                  <a:srgbClr val="000000"/>
                </a:solidFill>
                <a:effectLst/>
                <a:uLnTx/>
                <a:uFillTx/>
                <a:latin typeface="Arial" pitchFamily="34" charset="0"/>
              </a:rPr>
              <a:t>8.26% x (1 - 0.21)</a:t>
            </a:r>
            <a:r>
              <a:rPr lang="en-US" altLang="en-US" kern="0" dirty="0">
                <a:solidFill>
                  <a:srgbClr val="000000"/>
                </a:solidFill>
              </a:rPr>
              <a:t> </a:t>
            </a:r>
            <a:r>
              <a:rPr kumimoji="0" lang="en-US" altLang="en-US" sz="2600" b="0" i="0" u="none" strike="noStrike" kern="0" cap="none" spc="0" normalizeH="0" baseline="0" noProof="0" dirty="0">
                <a:ln>
                  <a:noFill/>
                </a:ln>
                <a:solidFill>
                  <a:srgbClr val="000000"/>
                </a:solidFill>
                <a:effectLst/>
                <a:uLnTx/>
                <a:uFillTx/>
                <a:latin typeface="Arial" pitchFamily="34" charset="0"/>
              </a:rPr>
              <a:t>= 6.525%</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n-US" altLang="en-US" sz="3000" b="0" i="0" u="none" strike="noStrike" kern="0" cap="none" spc="0" normalizeH="0" baseline="0" noProof="0" dirty="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310310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Title 1">
            <a:extLst>
              <a:ext uri="{FF2B5EF4-FFF2-40B4-BE49-F238E27FC236}">
                <a16:creationId xmlns:a16="http://schemas.microsoft.com/office/drawing/2014/main" id="{51657FC9-EE9F-419E-9AA6-A36AB9BC5FCF}"/>
              </a:ext>
            </a:extLst>
          </p:cNvPr>
          <p:cNvSpPr txBox="1">
            <a:spLocks/>
          </p:cNvSpPr>
          <p:nvPr/>
        </p:nvSpPr>
        <p:spPr bwMode="auto">
          <a:xfrm>
            <a:off x="457200" y="990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000">
                <a:solidFill>
                  <a:schemeClr val="tx2"/>
                </a:solidFill>
                <a:latin typeface="Arial" pitchFamily="34" charset="0"/>
                <a:ea typeface="+mj-ea"/>
                <a:cs typeface="+mj-cs"/>
              </a:defRPr>
            </a:lvl1pPr>
            <a:lvl2pPr algn="ctr" rtl="0" eaLnBrk="0" fontAlgn="base" hangingPunct="0">
              <a:spcBef>
                <a:spcPct val="0"/>
              </a:spcBef>
              <a:spcAft>
                <a:spcPct val="0"/>
              </a:spcAft>
              <a:defRPr sz="4000">
                <a:solidFill>
                  <a:schemeClr val="tx2"/>
                </a:solidFill>
                <a:latin typeface="Arial" charset="0"/>
              </a:defRPr>
            </a:lvl2pPr>
            <a:lvl3pPr algn="ctr" rtl="0" eaLnBrk="0" fontAlgn="base" hangingPunct="0">
              <a:spcBef>
                <a:spcPct val="0"/>
              </a:spcBef>
              <a:spcAft>
                <a:spcPct val="0"/>
              </a:spcAft>
              <a:defRPr sz="4000">
                <a:solidFill>
                  <a:schemeClr val="tx2"/>
                </a:solidFill>
                <a:latin typeface="Arial" charset="0"/>
              </a:defRPr>
            </a:lvl3pPr>
            <a:lvl4pPr algn="ctr" rtl="0" eaLnBrk="0" fontAlgn="base" hangingPunct="0">
              <a:spcBef>
                <a:spcPct val="0"/>
              </a:spcBef>
              <a:spcAft>
                <a:spcPct val="0"/>
              </a:spcAft>
              <a:defRPr sz="4000">
                <a:solidFill>
                  <a:schemeClr val="tx2"/>
                </a:solidFill>
                <a:latin typeface="Arial" charset="0"/>
              </a:defRPr>
            </a:lvl4pPr>
            <a:lvl5pPr algn="ctr" rtl="0" eaLnBrk="0" fontAlgn="base" hangingPunct="0">
              <a:spcBef>
                <a:spcPct val="0"/>
              </a:spcBef>
              <a:spcAft>
                <a:spcPct val="0"/>
              </a:spcAft>
              <a:defRPr sz="40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4000" b="0" i="0" u="none" strike="noStrike" kern="0" cap="none" spc="0" normalizeH="0" baseline="0" noProof="0">
                <a:ln>
                  <a:noFill/>
                </a:ln>
                <a:solidFill>
                  <a:srgbClr val="000000"/>
                </a:solidFill>
                <a:effectLst/>
                <a:uLnTx/>
                <a:uFillTx/>
                <a:latin typeface="Arial" pitchFamily="34" charset="0"/>
                <a:ea typeface="+mj-ea"/>
                <a:cs typeface="+mj-cs"/>
              </a:rPr>
              <a:t>Calculating the Weights</a:t>
            </a:r>
          </a:p>
        </p:txBody>
      </p:sp>
      <p:sp>
        <p:nvSpPr>
          <p:cNvPr id="5" name="Content Placeholder 2">
            <a:extLst>
              <a:ext uri="{FF2B5EF4-FFF2-40B4-BE49-F238E27FC236}">
                <a16:creationId xmlns:a16="http://schemas.microsoft.com/office/drawing/2014/main" id="{B5775B8D-4671-43A0-8E40-F16CD127B7E4}"/>
              </a:ext>
            </a:extLst>
          </p:cNvPr>
          <p:cNvSpPr txBox="1">
            <a:spLocks/>
          </p:cNvSpPr>
          <p:nvPr/>
        </p:nvSpPr>
        <p:spPr bwMode="auto">
          <a:xfrm>
            <a:off x="457200" y="2209800"/>
            <a:ext cx="7620000" cy="391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We need to use the relevant market values of equity, preferred stock, and debt, represented by E, P, and D</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In the ADK example, the firm has 3 million share of common stock outstanding, one million shares of preferred stock, and 30,000 bonds. </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What are the relevant weights for ADK?</a:t>
            </a:r>
          </a:p>
        </p:txBody>
      </p:sp>
    </p:spTree>
    <p:extLst>
      <p:ext uri="{BB962C8B-B14F-4D97-AF65-F5344CB8AC3E}">
        <p14:creationId xmlns:p14="http://schemas.microsoft.com/office/powerpoint/2010/main" val="735892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Content Placeholder 2">
            <a:extLst>
              <a:ext uri="{FF2B5EF4-FFF2-40B4-BE49-F238E27FC236}">
                <a16:creationId xmlns:a16="http://schemas.microsoft.com/office/drawing/2014/main" id="{60326383-BC0C-49B2-8056-D53379F3DD13}"/>
              </a:ext>
            </a:extLst>
          </p:cNvPr>
          <p:cNvSpPr txBox="1">
            <a:spLocks/>
          </p:cNvSpPr>
          <p:nvPr/>
        </p:nvSpPr>
        <p:spPr bwMode="auto">
          <a:xfrm>
            <a:off x="457200" y="1600200"/>
            <a:ext cx="8382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Equity has a total market value of </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3,000,000 x $32.75 = $98,250,000</a:t>
            </a:r>
          </a:p>
          <a:p>
            <a:pPr marL="742950" marR="0" lvl="1" indent="-285750" algn="l" defTabSz="914400" rtl="0" eaLnBrk="1" fontAlgn="base" latinLnBrk="0" hangingPunct="1">
              <a:lnSpc>
                <a:spcPct val="100000"/>
              </a:lnSpc>
              <a:spcBef>
                <a:spcPct val="20000"/>
              </a:spcBef>
              <a:spcAft>
                <a:spcPct val="0"/>
              </a:spcAft>
              <a:buClrTx/>
              <a:buSzTx/>
              <a:buFontTx/>
              <a:buNone/>
              <a:tabLst/>
              <a:defRPr/>
            </a:pPr>
            <a:endParaRPr kumimoji="0" lang="en-US" altLang="en-US" sz="2600" b="0" i="0" u="none" strike="noStrike" kern="0" cap="none" spc="0" normalizeH="0" baseline="0" noProof="0">
              <a:ln>
                <a:noFill/>
              </a:ln>
              <a:solidFill>
                <a:srgbClr val="000000"/>
              </a:solidFill>
              <a:effectLst/>
              <a:uLnTx/>
              <a:uFillTx/>
              <a:latin typeface="Arial" pitchFamily="34" charset="0"/>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Preferred stock has a market value of </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1,000,000 x $72 = $72,000,000</a:t>
            </a:r>
          </a:p>
          <a:p>
            <a:pPr marL="742950" marR="0" lvl="1" indent="-285750" algn="l" defTabSz="914400" rtl="0" eaLnBrk="1" fontAlgn="base" latinLnBrk="0" hangingPunct="1">
              <a:lnSpc>
                <a:spcPct val="100000"/>
              </a:lnSpc>
              <a:spcBef>
                <a:spcPct val="20000"/>
              </a:spcBef>
              <a:spcAft>
                <a:spcPct val="0"/>
              </a:spcAft>
              <a:buClrTx/>
              <a:buSzTx/>
              <a:buFontTx/>
              <a:buNone/>
              <a:tabLst/>
              <a:defRPr/>
            </a:pPr>
            <a:endParaRPr kumimoji="0" lang="en-US" altLang="en-US" sz="2600" b="0" i="0" u="none" strike="noStrike" kern="0" cap="none" spc="0" normalizeH="0" baseline="0" noProof="0">
              <a:ln>
                <a:noFill/>
              </a:ln>
              <a:solidFill>
                <a:srgbClr val="000000"/>
              </a:solidFill>
              <a:effectLst/>
              <a:uLnTx/>
              <a:uFillTx/>
              <a:latin typeface="Arial" pitchFamily="34" charset="0"/>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Debt has a market value of</a:t>
            </a: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30,000 x $975 = $29,250,000</a:t>
            </a:r>
          </a:p>
        </p:txBody>
      </p:sp>
    </p:spTree>
    <p:extLst>
      <p:ext uri="{BB962C8B-B14F-4D97-AF65-F5344CB8AC3E}">
        <p14:creationId xmlns:p14="http://schemas.microsoft.com/office/powerpoint/2010/main" val="333040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The WACC Formula</a:t>
            </a:r>
          </a:p>
        </p:txBody>
      </p:sp>
      <p:sp>
        <p:nvSpPr>
          <p:cNvPr id="18434" name="Content Placeholder 9"/>
          <p:cNvSpPr>
            <a:spLocks noGrp="1"/>
          </p:cNvSpPr>
          <p:nvPr>
            <p:ph idx="1"/>
          </p:nvPr>
        </p:nvSpPr>
        <p:spPr/>
        <p:txBody>
          <a:bodyPr/>
          <a:lstStyle/>
          <a:p>
            <a:r>
              <a:rPr lang="en-US" altLang="en-US" dirty="0"/>
              <a:t>Weighted Average Cost of Capital (WACC) is the average cost per dollar of capital raised</a:t>
            </a:r>
          </a:p>
          <a:p>
            <a:pPr lvl="1"/>
            <a:r>
              <a:rPr lang="en-US" altLang="en-US" dirty="0"/>
              <a:t>Previously simple proposition</a:t>
            </a:r>
          </a:p>
          <a:p>
            <a:pPr lvl="1"/>
            <a:r>
              <a:rPr lang="en-US" altLang="en-US" dirty="0"/>
              <a:t>Calculation is more complicated due to effects of Tax Cut and Jobs Acts (TCJA) of 2017</a:t>
            </a:r>
          </a:p>
          <a:p>
            <a:pPr marL="547687" lvl="2" indent="0">
              <a:buNone/>
            </a:pPr>
            <a:endParaRPr lang="en-US" altLang="en-US" dirty="0"/>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Content Placeholder 2">
            <a:extLst>
              <a:ext uri="{FF2B5EF4-FFF2-40B4-BE49-F238E27FC236}">
                <a16:creationId xmlns:a16="http://schemas.microsoft.com/office/drawing/2014/main" id="{A8580A26-E44E-4D31-BC2E-B3B8316F3AA4}"/>
              </a:ext>
            </a:extLst>
          </p:cNvPr>
          <p:cNvSpPr txBox="1">
            <a:spLocks/>
          </p:cNvSpPr>
          <p:nvPr/>
        </p:nvSpPr>
        <p:spPr bwMode="auto">
          <a:xfrm>
            <a:off x="533400" y="1295400"/>
            <a:ext cx="76200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For common equity:</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E/(E+P+D) = $98,250,000 / $199,500,000</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                   = 49.25%</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For preferred stock:</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P/(E+P+D) = $72,000,000 / $199,500,000</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                   = 36.09%</a:t>
            </a:r>
          </a:p>
          <a:p>
            <a:pPr marL="342900" marR="0" lvl="0" indent="-342900" algn="l" defTabSz="914400" rtl="0" eaLnBrk="1" fontAlgn="base" latinLnBrk="0" hangingPunct="1">
              <a:lnSpc>
                <a:spcPct val="90000"/>
              </a:lnSpc>
              <a:spcBef>
                <a:spcPct val="20000"/>
              </a:spcBef>
              <a:spcAft>
                <a:spcPct val="0"/>
              </a:spcAft>
              <a:buClrTx/>
              <a:buSzTx/>
              <a:buFontTx/>
              <a:buChar char="•"/>
              <a:tabLst/>
              <a:defRPr/>
            </a:pPr>
            <a:endPar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Char char="•"/>
              <a:tabLst/>
              <a:defRPr/>
            </a:pPr>
            <a:r>
              <a:rPr kumimoji="0" lang="en-US" altLang="en-US" sz="2800" b="0" i="0" u="none" strike="noStrike" kern="0" cap="none" spc="0" normalizeH="0" baseline="0" noProof="0">
                <a:ln>
                  <a:noFill/>
                </a:ln>
                <a:solidFill>
                  <a:srgbClr val="000000"/>
                </a:solidFill>
                <a:effectLst/>
                <a:uLnTx/>
                <a:uFillTx/>
                <a:latin typeface="Arial" pitchFamily="34" charset="0"/>
                <a:ea typeface="+mn-ea"/>
                <a:cs typeface="+mn-cs"/>
              </a:rPr>
              <a:t>For debt:</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D/(E+P+D) = $29,250,000 / $199,500,000</a:t>
            </a:r>
          </a:p>
          <a:p>
            <a:pPr marL="742950" marR="0" lvl="1" indent="-285750" algn="l" defTabSz="914400" rtl="0" eaLnBrk="1" fontAlgn="base" latinLnBrk="0" hangingPunct="1">
              <a:lnSpc>
                <a:spcPct val="90000"/>
              </a:lnSpc>
              <a:spcBef>
                <a:spcPct val="20000"/>
              </a:spcBef>
              <a:spcAft>
                <a:spcPct val="0"/>
              </a:spcAft>
              <a:buClrTx/>
              <a:buSzTx/>
              <a:buFontTx/>
              <a:buNone/>
              <a:tabLst/>
              <a:defRPr/>
            </a:pPr>
            <a:r>
              <a:rPr kumimoji="0" lang="en-US" altLang="en-US" sz="2600" b="0" i="0" u="none" strike="noStrike" kern="0" cap="none" spc="0" normalizeH="0" baseline="0" noProof="0">
                <a:ln>
                  <a:noFill/>
                </a:ln>
                <a:solidFill>
                  <a:srgbClr val="000000"/>
                </a:solidFill>
                <a:effectLst/>
                <a:uLnTx/>
                <a:uFillTx/>
                <a:latin typeface="Arial" pitchFamily="34" charset="0"/>
              </a:rPr>
              <a:t>                   = 14.66%</a:t>
            </a:r>
          </a:p>
        </p:txBody>
      </p:sp>
    </p:spTree>
    <p:extLst>
      <p:ext uri="{BB962C8B-B14F-4D97-AF65-F5344CB8AC3E}">
        <p14:creationId xmlns:p14="http://schemas.microsoft.com/office/powerpoint/2010/main" val="321608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
        <p:nvSpPr>
          <p:cNvPr id="3" name="Content Placeholder 2">
            <a:extLst>
              <a:ext uri="{FF2B5EF4-FFF2-40B4-BE49-F238E27FC236}">
                <a16:creationId xmlns:a16="http://schemas.microsoft.com/office/drawing/2014/main" id="{C8F66348-6B2C-42F2-9ED4-18EC23889E7A}"/>
              </a:ext>
            </a:extLst>
          </p:cNvPr>
          <p:cNvSpPr txBox="1">
            <a:spLocks/>
          </p:cNvSpPr>
          <p:nvPr/>
        </p:nvSpPr>
        <p:spPr bwMode="auto">
          <a:xfrm>
            <a:off x="152400" y="1371600"/>
            <a:ext cx="8839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a:solidFill>
                  <a:schemeClr val="tx1"/>
                </a:solidFill>
                <a:latin typeface="Arial" pitchFamily="34" charset="0"/>
                <a:ea typeface="+mn-ea"/>
                <a:cs typeface="+mn-cs"/>
              </a:defRPr>
            </a:lvl1pPr>
            <a:lvl2pPr marL="742950" indent="-285750" algn="l" rtl="0" eaLnBrk="0" fontAlgn="base" hangingPunct="0">
              <a:spcBef>
                <a:spcPct val="20000"/>
              </a:spcBef>
              <a:spcAft>
                <a:spcPct val="0"/>
              </a:spcAft>
              <a:buChar char="–"/>
              <a:defRPr sz="2600">
                <a:solidFill>
                  <a:schemeClr val="tx1"/>
                </a:solidFill>
                <a:latin typeface="Arial" pitchFamily="34" charset="0"/>
              </a:defRPr>
            </a:lvl2pPr>
            <a:lvl3pPr marL="1143000" indent="-228600" algn="l" rtl="0" eaLnBrk="0" fontAlgn="base" hangingPunct="0">
              <a:spcBef>
                <a:spcPct val="20000"/>
              </a:spcBef>
              <a:spcAft>
                <a:spcPct val="0"/>
              </a:spcAft>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We can now calculate the WACC for ADK Industries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lang="en-US" altLang="en-US" kern="0" dirty="0">
              <a:solidFill>
                <a:srgbClr val="000000"/>
              </a:solidFill>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rPr>
              <a:t>Unconstrained interest deductibility:</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2800" b="0" i="0" u="none" strike="noStrike" kern="0" cap="none" spc="0" normalizeH="0" baseline="0" noProof="0" dirty="0">
              <a:ln>
                <a:noFill/>
              </a:ln>
              <a:solidFill>
                <a:srgbClr val="000000"/>
              </a:solidFill>
              <a:effectLst/>
              <a:uLnTx/>
              <a:uFillTx/>
              <a:latin typeface="Arial" pitchFamily="34"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pitchFamily="34" charset="0"/>
                <a:ea typeface="+mn-ea"/>
                <a:cs typeface="+mn-cs"/>
              </a:rPr>
              <a:t>WACC = (0.4925 x 10.75%) + (0.3609 x 9.72%) + (0.1466 x 8.26%)(1 - 0.21)</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Arial" pitchFamily="34" charset="0"/>
                <a:ea typeface="+mn-ea"/>
                <a:cs typeface="+mn-cs"/>
              </a:rPr>
              <a:t>            = 9.76%</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lang="en-US" altLang="en-US" sz="2000" kern="0" dirty="0">
              <a:solidFill>
                <a:srgbClr val="000000"/>
              </a:solidFill>
            </a:endParaRPr>
          </a:p>
          <a:p>
            <a:pPr eaLnBrk="1" hangingPunct="1"/>
            <a:r>
              <a:rPr lang="en-US" altLang="en-US" kern="0" dirty="0">
                <a:solidFill>
                  <a:srgbClr val="000000"/>
                </a:solidFill>
              </a:rPr>
              <a:t>Fully constrained interest deductibility:</a:t>
            </a:r>
          </a:p>
          <a:p>
            <a:pPr lvl="0" eaLnBrk="1" hangingPunct="1">
              <a:defRPr/>
            </a:pPr>
            <a:endParaRPr lang="en-US" altLang="en-US" kern="0" dirty="0">
              <a:solidFill>
                <a:srgbClr val="000000"/>
              </a:solidFill>
            </a:endParaRPr>
          </a:p>
          <a:p>
            <a:pPr lvl="0" eaLnBrk="1" hangingPunct="1">
              <a:buNone/>
              <a:defRPr/>
            </a:pPr>
            <a:r>
              <a:rPr lang="en-US" altLang="en-US" sz="2000" kern="0" dirty="0">
                <a:solidFill>
                  <a:srgbClr val="000000"/>
                </a:solidFill>
              </a:rPr>
              <a:t>WACC = (0.4925 x 10.75%) + (0.3609 x 9.72%) + (0.1466 x 8.26%)</a:t>
            </a:r>
          </a:p>
          <a:p>
            <a:pPr lvl="0" eaLnBrk="1" hangingPunct="1">
              <a:buNone/>
              <a:defRPr/>
            </a:pPr>
            <a:r>
              <a:rPr lang="en-US" altLang="en-US" sz="2000" kern="0" dirty="0">
                <a:solidFill>
                  <a:srgbClr val="000000"/>
                </a:solidFill>
              </a:rPr>
              <a:t>            = 10.01%</a:t>
            </a: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altLang="en-US" sz="2000" b="0" i="0" u="none" strike="noStrike" kern="0" cap="none" spc="0" normalizeH="0" baseline="0" noProof="0" dirty="0">
              <a:ln>
                <a:noFill/>
              </a:ln>
              <a:solidFill>
                <a:srgbClr val="000000"/>
              </a:solidFill>
              <a:effectLst/>
              <a:uLnTx/>
              <a:uFillTx/>
              <a:latin typeface="Arial" pitchFamily="34" charset="0"/>
              <a:ea typeface="+mn-ea"/>
              <a:cs typeface="+mn-cs"/>
            </a:endParaRPr>
          </a:p>
        </p:txBody>
      </p:sp>
    </p:spTree>
    <p:extLst>
      <p:ext uri="{BB962C8B-B14F-4D97-AF65-F5344CB8AC3E}">
        <p14:creationId xmlns:p14="http://schemas.microsoft.com/office/powerpoint/2010/main" val="3769173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t>Firm WACC versus Project WACC</a:t>
            </a:r>
          </a:p>
        </p:txBody>
      </p:sp>
      <p:sp>
        <p:nvSpPr>
          <p:cNvPr id="28674" name="Content Placeholder 2"/>
          <p:cNvSpPr>
            <a:spLocks noGrp="1"/>
          </p:cNvSpPr>
          <p:nvPr>
            <p:ph idx="1"/>
          </p:nvPr>
        </p:nvSpPr>
        <p:spPr/>
        <p:txBody>
          <a:bodyPr/>
          <a:lstStyle/>
          <a:p>
            <a:r>
              <a:rPr lang="en-US" altLang="en-US" dirty="0"/>
              <a:t>Can managers use their firm-wide WACC to evaluate the firm’s </a:t>
            </a:r>
            <a:r>
              <a:rPr lang="en-US" altLang="en-US" i="1" dirty="0"/>
              <a:t>newly</a:t>
            </a:r>
            <a:r>
              <a:rPr lang="en-US" altLang="en-US" dirty="0"/>
              <a:t> proposed projects? </a:t>
            </a:r>
          </a:p>
          <a:p>
            <a:pPr lvl="1"/>
            <a:r>
              <a:rPr lang="en-US" altLang="en-US" dirty="0"/>
              <a:t>It depends…</a:t>
            </a:r>
          </a:p>
          <a:p>
            <a:pPr lvl="2"/>
            <a:r>
              <a:rPr lang="en-US" altLang="en-US" sz="2800" dirty="0"/>
              <a:t>Yes, if a new project is similar enough to existing projects. </a:t>
            </a:r>
          </a:p>
          <a:p>
            <a:pPr lvl="2"/>
            <a:r>
              <a:rPr lang="en-US" altLang="en-US" sz="2800" dirty="0"/>
              <a:t>However, If the new project is riskier (safer) than the firm’s existing projects, then it should be “charged” a higher (lower) cost of capital</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Divisional WACC</a:t>
            </a:r>
          </a:p>
        </p:txBody>
      </p:sp>
      <p:sp>
        <p:nvSpPr>
          <p:cNvPr id="29698" name="Content Placeholder 2"/>
          <p:cNvSpPr>
            <a:spLocks noGrp="1"/>
          </p:cNvSpPr>
          <p:nvPr>
            <p:ph idx="1"/>
          </p:nvPr>
        </p:nvSpPr>
        <p:spPr/>
        <p:txBody>
          <a:bodyPr/>
          <a:lstStyle/>
          <a:p>
            <a:r>
              <a:rPr lang="en-US" altLang="en-US" dirty="0"/>
              <a:t>Do firms calculate risk-appropriate WACC for every new project they consider?</a:t>
            </a:r>
          </a:p>
          <a:p>
            <a:pPr lvl="1"/>
            <a:r>
              <a:rPr lang="en-US" altLang="en-US" dirty="0"/>
              <a:t>No, it’s simply not feasible…</a:t>
            </a:r>
          </a:p>
          <a:p>
            <a:pPr lvl="1"/>
            <a:r>
              <a:rPr lang="en-US" altLang="en-US" dirty="0"/>
              <a:t>As an alternative, firms often calculate </a:t>
            </a:r>
            <a:r>
              <a:rPr lang="en-US" altLang="en-US" b="1" dirty="0"/>
              <a:t>divisional WACCs </a:t>
            </a:r>
            <a:r>
              <a:rPr lang="en-US" altLang="en-US" dirty="0"/>
              <a:t>for each product line of the company based on that line’s, but not each individual product’s, risk profile</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Risk-Appropriate WACCs</a:t>
            </a:r>
          </a:p>
        </p:txBody>
      </p:sp>
      <p:sp>
        <p:nvSpPr>
          <p:cNvPr id="30722" name="Content Placeholder 2"/>
          <p:cNvSpPr>
            <a:spLocks noGrp="1"/>
          </p:cNvSpPr>
          <p:nvPr>
            <p:ph idx="1"/>
          </p:nvPr>
        </p:nvSpPr>
        <p:spPr/>
        <p:txBody>
          <a:bodyPr/>
          <a:lstStyle/>
          <a:p>
            <a:r>
              <a:rPr lang="en-US" altLang="en-US" dirty="0"/>
              <a:t>In an all-equity firm, WACC is theoretically equal to </a:t>
            </a:r>
            <a:r>
              <a:rPr lang="en-US" altLang="en-US" i="1" dirty="0" err="1"/>
              <a:t>i</a:t>
            </a:r>
            <a:r>
              <a:rPr lang="en-US" altLang="en-US" i="1" baseline="-25000" dirty="0" err="1"/>
              <a:t>E</a:t>
            </a:r>
            <a:r>
              <a:rPr lang="en-US" altLang="en-US" dirty="0"/>
              <a:t> for each proposed project, which will increase as the risk of the project increases</a:t>
            </a: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048000"/>
            <a:ext cx="5029200" cy="30034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fontScale="90000"/>
          </a:bodyPr>
          <a:lstStyle/>
          <a:p>
            <a:r>
              <a:rPr lang="en-US" dirty="0"/>
              <a:t>Sample Projects vs. Risk-Sensitive WACC</a:t>
            </a:r>
          </a:p>
        </p:txBody>
      </p:sp>
      <p:sp>
        <p:nvSpPr>
          <p:cNvPr id="30722" name="Content Placeholder 2"/>
          <p:cNvSpPr>
            <a:spLocks noGrp="1"/>
          </p:cNvSpPr>
          <p:nvPr>
            <p:ph idx="1"/>
          </p:nvPr>
        </p:nvSpPr>
        <p:spPr/>
        <p:txBody>
          <a:bodyPr/>
          <a:lstStyle/>
          <a:p>
            <a:r>
              <a:rPr lang="en-US" altLang="en-US" dirty="0"/>
              <a:t>Projects A and B have expected returns greater than their risk-appropriate WACCs, while Projects C and D have expected returns less than their risk-appropriate WACCs</a:t>
            </a:r>
          </a:p>
        </p:txBody>
      </p:sp>
      <p:pic>
        <p:nvPicPr>
          <p:cNvPr id="5" name="Picture 2">
            <a:extLst>
              <a:ext uri="{FF2B5EF4-FFF2-40B4-BE49-F238E27FC236}">
                <a16:creationId xmlns:a16="http://schemas.microsoft.com/office/drawing/2014/main" id="{B5C33EDC-4EEF-4C8B-B3EB-5F90B78D13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581400"/>
            <a:ext cx="527633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910586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a:bodyPr>
          <a:lstStyle/>
          <a:p>
            <a:r>
              <a:rPr lang="en-US" dirty="0"/>
              <a:t>Sample Projects vs. Firmwide WACC</a:t>
            </a:r>
          </a:p>
        </p:txBody>
      </p:sp>
      <p:sp>
        <p:nvSpPr>
          <p:cNvPr id="30722" name="Content Placeholder 2"/>
          <p:cNvSpPr>
            <a:spLocks noGrp="1"/>
          </p:cNvSpPr>
          <p:nvPr>
            <p:ph idx="1"/>
          </p:nvPr>
        </p:nvSpPr>
        <p:spPr/>
        <p:txBody>
          <a:bodyPr/>
          <a:lstStyle/>
          <a:p>
            <a:r>
              <a:rPr lang="en-US" altLang="en-US" sz="3000" dirty="0"/>
              <a:t>If we mistakenly compared projects bearing different risks to this single firmwide WACC, we would conclude that projects A and D have expected rates of return less than the firmwide WACC, while projects B and C have expected returns greater than the firmwide WACC</a:t>
            </a:r>
          </a:p>
          <a:p>
            <a:endParaRPr lang="en-US" altLang="en-US" sz="3000" dirty="0"/>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6891760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Autofit/>
          </a:bodyPr>
          <a:lstStyle/>
          <a:p>
            <a:r>
              <a:rPr lang="en-US" sz="3500" dirty="0"/>
              <a:t>Incorrect Decisions Caused by Inappropriate Use of Firmwide WACC</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667" y="1905000"/>
            <a:ext cx="6815138" cy="4100513"/>
          </a:xfrm>
          <a:prstGeom prst="rect">
            <a:avLst/>
          </a:prstGeom>
        </p:spPr>
      </p:pic>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t>Use of Divisional WACCs</a:t>
            </a:r>
          </a:p>
        </p:txBody>
      </p:sp>
      <p:sp>
        <p:nvSpPr>
          <p:cNvPr id="33794" name="Content Placeholder 5"/>
          <p:cNvSpPr>
            <a:spLocks noGrp="1"/>
          </p:cNvSpPr>
          <p:nvPr>
            <p:ph idx="1"/>
          </p:nvPr>
        </p:nvSpPr>
        <p:spPr/>
        <p:txBody>
          <a:bodyPr/>
          <a:lstStyle/>
          <a:p>
            <a:r>
              <a:rPr lang="en-US" altLang="en-US" dirty="0"/>
              <a:t>Computing a few “risk aware” divisional WACCs can greatly reduce the number of projects that get incorrectly accepted or rejected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3048000"/>
            <a:ext cx="5921457" cy="3590273"/>
          </a:xfrm>
          <a:prstGeom prst="rect">
            <a:avLst/>
          </a:prstGeom>
        </p:spPr>
      </p:pic>
      <p:sp>
        <p:nvSpPr>
          <p:cNvPr id="5"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Subjective Approaches</a:t>
            </a:r>
          </a:p>
        </p:txBody>
      </p:sp>
      <p:sp>
        <p:nvSpPr>
          <p:cNvPr id="34818" name="Content Placeholder 2"/>
          <p:cNvSpPr>
            <a:spLocks noGrp="1"/>
          </p:cNvSpPr>
          <p:nvPr>
            <p:ph idx="1"/>
          </p:nvPr>
        </p:nvSpPr>
        <p:spPr/>
        <p:txBody>
          <a:bodyPr/>
          <a:lstStyle/>
          <a:p>
            <a:r>
              <a:rPr lang="en-US" altLang="en-US" dirty="0"/>
              <a:t>Divisional WACCs may be formed subjectively by simply considering the project’s risk relative to the firm’s existing lines of business</a:t>
            </a:r>
          </a:p>
          <a:p>
            <a:pPr lvl="1"/>
            <a:r>
              <a:rPr lang="en-US" altLang="en-US" dirty="0"/>
              <a:t>Disadvantage is that the adjustments are seemingly picked out of thin air and created just for the project at hand</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E9AA-287C-4D26-A704-83959120235B}"/>
              </a:ext>
            </a:extLst>
          </p:cNvPr>
          <p:cNvSpPr>
            <a:spLocks noGrp="1"/>
          </p:cNvSpPr>
          <p:nvPr>
            <p:ph type="title"/>
          </p:nvPr>
        </p:nvSpPr>
        <p:spPr/>
        <p:txBody>
          <a:bodyPr/>
          <a:lstStyle/>
          <a:p>
            <a:r>
              <a:rPr lang="en-US" dirty="0"/>
              <a:t>The WACC Formula Continued	</a:t>
            </a:r>
          </a:p>
        </p:txBody>
      </p:sp>
      <p:sp>
        <p:nvSpPr>
          <p:cNvPr id="3" name="Content Placeholder 2">
            <a:extLst>
              <a:ext uri="{FF2B5EF4-FFF2-40B4-BE49-F238E27FC236}">
                <a16:creationId xmlns:a16="http://schemas.microsoft.com/office/drawing/2014/main" id="{F622BC39-44F3-437E-802F-43CE4A14AAEE}"/>
              </a:ext>
            </a:extLst>
          </p:cNvPr>
          <p:cNvSpPr>
            <a:spLocks noGrp="1"/>
          </p:cNvSpPr>
          <p:nvPr>
            <p:ph idx="1"/>
          </p:nvPr>
        </p:nvSpPr>
        <p:spPr/>
        <p:txBody>
          <a:bodyPr/>
          <a:lstStyle/>
          <a:p>
            <a:r>
              <a:rPr lang="en-US" dirty="0"/>
              <a:t>Tax Cut and Jobs Act (TCJA) of 2017</a:t>
            </a:r>
          </a:p>
          <a:p>
            <a:pPr lvl="1"/>
            <a:r>
              <a:rPr lang="en-US" dirty="0"/>
              <a:t>Reduced corporate tax rates to a flat 21 percent</a:t>
            </a:r>
          </a:p>
          <a:p>
            <a:pPr lvl="2"/>
            <a:r>
              <a:rPr lang="en-US" dirty="0"/>
              <a:t>After-tax cost of debt is not as subsidized as it was previously</a:t>
            </a:r>
          </a:p>
          <a:p>
            <a:pPr lvl="1"/>
            <a:r>
              <a:rPr lang="en-US" dirty="0"/>
              <a:t>Constrains on when firms can deduct interest payments, whereas previously any interest paid on a firm’s debt was generally completely deductible</a:t>
            </a:r>
          </a:p>
          <a:p>
            <a:pPr lvl="1"/>
            <a:endParaRPr lang="en-US" dirty="0"/>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18080294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Objective Approaches</a:t>
            </a:r>
          </a:p>
        </p:txBody>
      </p:sp>
      <p:sp>
        <p:nvSpPr>
          <p:cNvPr id="35842" name="Content Placeholder 2"/>
          <p:cNvSpPr>
            <a:spLocks noGrp="1"/>
          </p:cNvSpPr>
          <p:nvPr>
            <p:ph idx="1"/>
          </p:nvPr>
        </p:nvSpPr>
        <p:spPr>
          <a:xfrm>
            <a:off x="228600" y="1311842"/>
            <a:ext cx="8686799" cy="4876800"/>
          </a:xfrm>
        </p:spPr>
        <p:txBody>
          <a:bodyPr/>
          <a:lstStyle/>
          <a:p>
            <a:r>
              <a:rPr lang="en-US" altLang="en-US" dirty="0"/>
              <a:t>Objective approach would compute the average beta per division, use these figures in the CAPM formula to calculate the cost of equity, </a:t>
            </a:r>
            <a:r>
              <a:rPr lang="en-US" altLang="en-US" i="1" dirty="0" err="1"/>
              <a:t>i</a:t>
            </a:r>
            <a:r>
              <a:rPr lang="en-US" altLang="en-US" i="1" baseline="-25000" dirty="0" err="1"/>
              <a:t>E</a:t>
            </a:r>
            <a:r>
              <a:rPr lang="en-US" altLang="en-US" dirty="0"/>
              <a:t>, for each division, and then use these estimate to construct divisional WACCs</a:t>
            </a:r>
          </a:p>
          <a:p>
            <a:pPr lvl="1"/>
            <a:r>
              <a:rPr lang="en-US" altLang="en-US" dirty="0"/>
              <a:t>More precise than the subjective method, resulting in fewer incorrect accept/reject decisions</a:t>
            </a:r>
          </a:p>
          <a:p>
            <a:pPr lvl="1"/>
            <a:r>
              <a:rPr lang="en-US" altLang="en-US" dirty="0"/>
              <a:t>More difficult to implement than the subjective approach</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1"/>
          <p:cNvSpPr>
            <a:spLocks noGrp="1"/>
          </p:cNvSpPr>
          <p:nvPr>
            <p:ph type="title"/>
          </p:nvPr>
        </p:nvSpPr>
        <p:spPr/>
        <p:txBody>
          <a:bodyPr/>
          <a:lstStyle/>
          <a:p>
            <a:r>
              <a:rPr lang="en-US" dirty="0"/>
              <a:t>Flotation Costs</a:t>
            </a:r>
          </a:p>
        </p:txBody>
      </p:sp>
      <p:sp>
        <p:nvSpPr>
          <p:cNvPr id="36866" name="Content Placeholder 2"/>
          <p:cNvSpPr>
            <a:spLocks noGrp="1"/>
          </p:cNvSpPr>
          <p:nvPr>
            <p:ph idx="1"/>
          </p:nvPr>
        </p:nvSpPr>
        <p:spPr>
          <a:xfrm>
            <a:off x="152400" y="1219200"/>
            <a:ext cx="8763000" cy="4953000"/>
          </a:xfrm>
        </p:spPr>
        <p:txBody>
          <a:bodyPr/>
          <a:lstStyle/>
          <a:p>
            <a:r>
              <a:rPr lang="en-US" altLang="en-US" dirty="0"/>
              <a:t>Firms often fund projects by issuing externally generated new capital – additional stock, bonds, etc.</a:t>
            </a:r>
          </a:p>
          <a:p>
            <a:endParaRPr lang="en-US" altLang="en-US" sz="800" dirty="0"/>
          </a:p>
          <a:p>
            <a:r>
              <a:rPr lang="en-US" altLang="en-US" dirty="0"/>
              <a:t>To figure project WACCs, </a:t>
            </a:r>
            <a:r>
              <a:rPr lang="en-US" altLang="en-US" b="1" dirty="0"/>
              <a:t>flotation costs </a:t>
            </a:r>
            <a:r>
              <a:rPr lang="en-US" altLang="en-US" dirty="0"/>
              <a:t>must be integrated into component costs</a:t>
            </a:r>
          </a:p>
          <a:p>
            <a:pPr lvl="1"/>
            <a:r>
              <a:rPr lang="en-US" altLang="en-US" dirty="0"/>
              <a:t>Flotation costs are fees paid by firms to investment banks for issuing new securities</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graphicFrame>
        <p:nvGraphicFramePr>
          <p:cNvPr id="5" name="Object 2">
            <a:extLst>
              <a:ext uri="{FF2B5EF4-FFF2-40B4-BE49-F238E27FC236}">
                <a16:creationId xmlns:a16="http://schemas.microsoft.com/office/drawing/2014/main" id="{88411CC0-FEFF-4178-87E4-7695FCF2EB70}"/>
              </a:ext>
            </a:extLst>
          </p:cNvPr>
          <p:cNvGraphicFramePr>
            <a:graphicFrameLocks noChangeAspect="1"/>
          </p:cNvGraphicFramePr>
          <p:nvPr>
            <p:extLst>
              <p:ext uri="{D42A27DB-BD31-4B8C-83A1-F6EECF244321}">
                <p14:modId xmlns:p14="http://schemas.microsoft.com/office/powerpoint/2010/main" val="2835458358"/>
              </p:ext>
            </p:extLst>
          </p:nvPr>
        </p:nvGraphicFramePr>
        <p:xfrm>
          <a:off x="5413988" y="4929981"/>
          <a:ext cx="3200400" cy="1417638"/>
        </p:xfrm>
        <a:graphic>
          <a:graphicData uri="http://schemas.openxmlformats.org/presentationml/2006/ole">
            <mc:AlternateContent xmlns:mc="http://schemas.openxmlformats.org/markup-compatibility/2006">
              <mc:Choice xmlns:v="urn:schemas-microsoft-com:vml" Requires="v">
                <p:oleObj spid="_x0000_s1027" name="Equation" r:id="rId3" imgW="1002865" imgH="444307" progId="Equation.3">
                  <p:embed/>
                </p:oleObj>
              </mc:Choice>
              <mc:Fallback>
                <p:oleObj name="Equation" r:id="rId3" imgW="1002865" imgH="444307" progId="Equation.3">
                  <p:embed/>
                  <p:pic>
                    <p:nvPicPr>
                      <p:cNvPr id="28676" name="Object 2">
                        <a:extLst>
                          <a:ext uri="{FF2B5EF4-FFF2-40B4-BE49-F238E27FC236}">
                            <a16:creationId xmlns:a16="http://schemas.microsoft.com/office/drawing/2014/main" id="{97AAD730-B279-4072-8C7E-DF3CA6A2B3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3988" y="4929981"/>
                        <a:ext cx="3200400" cy="141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1"/>
          <p:cNvSpPr>
            <a:spLocks noGrp="1"/>
          </p:cNvSpPr>
          <p:nvPr>
            <p:ph type="title"/>
          </p:nvPr>
        </p:nvSpPr>
        <p:spPr/>
        <p:txBody>
          <a:bodyPr/>
          <a:lstStyle/>
          <a:p>
            <a:r>
              <a:rPr lang="en-US" dirty="0"/>
              <a:t>Flotation Costs Continued</a:t>
            </a:r>
          </a:p>
        </p:txBody>
      </p:sp>
      <p:sp>
        <p:nvSpPr>
          <p:cNvPr id="22532" name="Content Placeholder 2"/>
          <p:cNvSpPr>
            <a:spLocks noGrp="1"/>
          </p:cNvSpPr>
          <p:nvPr>
            <p:ph idx="1"/>
          </p:nvPr>
        </p:nvSpPr>
        <p:spPr/>
        <p:txBody>
          <a:bodyPr/>
          <a:lstStyle/>
          <a:p>
            <a:r>
              <a:rPr lang="en-US" dirty="0"/>
              <a:t>Two methods to account for flotation costs</a:t>
            </a:r>
          </a:p>
          <a:p>
            <a:pPr lvl="1"/>
            <a:r>
              <a:rPr lang="en-US" dirty="0"/>
              <a:t>Increase the project’s WACC to incorporate the floatation costs’ impact as a percentage of WACC</a:t>
            </a:r>
          </a:p>
          <a:p>
            <a:pPr lvl="2"/>
            <a:r>
              <a:rPr lang="en-US" dirty="0"/>
              <a:t>Tends to understate the component cost of new equity</a:t>
            </a:r>
          </a:p>
          <a:p>
            <a:pPr lvl="1"/>
            <a:r>
              <a:rPr lang="en-US" dirty="0"/>
              <a:t>Leave WACC alone and adjust the project’s initial investment upward to reflect the “true” cost of the project</a:t>
            </a:r>
          </a:p>
          <a:p>
            <a:pPr lvl="2"/>
            <a:r>
              <a:rPr lang="en-US" dirty="0"/>
              <a:t>Violates the </a:t>
            </a:r>
            <a:r>
              <a:rPr lang="en-US" b="1" dirty="0"/>
              <a:t>separation principle </a:t>
            </a:r>
            <a:r>
              <a:rPr lang="en-US" dirty="0"/>
              <a:t>of capital budgeting</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E9AA-287C-4D26-A704-83959120235B}"/>
              </a:ext>
            </a:extLst>
          </p:cNvPr>
          <p:cNvSpPr>
            <a:spLocks noGrp="1"/>
          </p:cNvSpPr>
          <p:nvPr>
            <p:ph type="title"/>
          </p:nvPr>
        </p:nvSpPr>
        <p:spPr/>
        <p:txBody>
          <a:bodyPr/>
          <a:lstStyle/>
          <a:p>
            <a:r>
              <a:rPr lang="en-US" dirty="0"/>
              <a:t>The WACC Formula Concluded	</a:t>
            </a:r>
          </a:p>
        </p:txBody>
      </p:sp>
      <p:sp>
        <p:nvSpPr>
          <p:cNvPr id="3" name="Content Placeholder 2">
            <a:extLst>
              <a:ext uri="{FF2B5EF4-FFF2-40B4-BE49-F238E27FC236}">
                <a16:creationId xmlns:a16="http://schemas.microsoft.com/office/drawing/2014/main" id="{F622BC39-44F3-437E-802F-43CE4A14AAEE}"/>
              </a:ext>
            </a:extLst>
          </p:cNvPr>
          <p:cNvSpPr>
            <a:spLocks noGrp="1"/>
          </p:cNvSpPr>
          <p:nvPr>
            <p:ph idx="1"/>
          </p:nvPr>
        </p:nvSpPr>
        <p:spPr>
          <a:xfrm>
            <a:off x="533400" y="1060940"/>
            <a:ext cx="8229600" cy="4876800"/>
          </a:xfrm>
        </p:spPr>
        <p:txBody>
          <a:bodyPr/>
          <a:lstStyle/>
          <a:p>
            <a:r>
              <a:rPr lang="en-US" dirty="0"/>
              <a:t>How will debt interest be treated?</a:t>
            </a:r>
          </a:p>
          <a:p>
            <a:pPr lvl="1"/>
            <a:r>
              <a:rPr lang="en-US" dirty="0"/>
              <a:t>Unconstrained scenario</a:t>
            </a:r>
          </a:p>
          <a:p>
            <a:pPr lvl="2"/>
            <a:r>
              <a:rPr lang="en-US" dirty="0"/>
              <a:t>Interest on all debt will be fully tax deductible</a:t>
            </a:r>
          </a:p>
          <a:p>
            <a:pPr lvl="3"/>
            <a:r>
              <a:rPr lang="en-US" dirty="0"/>
              <a:t>This was the case for all interest before TCJA </a:t>
            </a:r>
          </a:p>
          <a:p>
            <a:pPr lvl="1"/>
            <a:r>
              <a:rPr lang="en-US" dirty="0"/>
              <a:t>Fully constrained scenario</a:t>
            </a:r>
          </a:p>
          <a:p>
            <a:pPr lvl="2"/>
            <a:r>
              <a:rPr lang="en-US" dirty="0"/>
              <a:t>Likelihood of being able to realize the tax shield on a new debt issue is so low or so far away in the future that it might as well not even exist</a:t>
            </a:r>
          </a:p>
          <a:p>
            <a:pPr lvl="1"/>
            <a:r>
              <a:rPr lang="en-US" dirty="0"/>
              <a:t>Uncertain scenario</a:t>
            </a:r>
          </a:p>
          <a:p>
            <a:pPr lvl="2"/>
            <a:r>
              <a:rPr lang="en-US" dirty="0"/>
              <a:t>Impact of the interest tax shields will fall somewhere in the middle between the first two scenarios</a:t>
            </a:r>
          </a:p>
          <a:p>
            <a:pPr lvl="1"/>
            <a:endParaRPr lang="en-US" dirty="0"/>
          </a:p>
          <a:p>
            <a:pPr marL="0" indent="0">
              <a:buNone/>
            </a:pPr>
            <a:endParaRPr lang="en-US" dirty="0"/>
          </a:p>
          <a:p>
            <a:pPr lvl="1"/>
            <a:endParaRPr lang="en-US" dirty="0"/>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287863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E9AA-287C-4D26-A704-83959120235B}"/>
              </a:ext>
            </a:extLst>
          </p:cNvPr>
          <p:cNvSpPr>
            <a:spLocks noGrp="1"/>
          </p:cNvSpPr>
          <p:nvPr>
            <p:ph type="title"/>
          </p:nvPr>
        </p:nvSpPr>
        <p:spPr/>
        <p:txBody>
          <a:bodyPr/>
          <a:lstStyle/>
          <a:p>
            <a:r>
              <a:rPr lang="en-US" dirty="0"/>
              <a:t>WACC Formula</a:t>
            </a:r>
          </a:p>
        </p:txBody>
      </p:sp>
      <p:sp>
        <p:nvSpPr>
          <p:cNvPr id="3" name="Content Placeholder 2">
            <a:extLst>
              <a:ext uri="{FF2B5EF4-FFF2-40B4-BE49-F238E27FC236}">
                <a16:creationId xmlns:a16="http://schemas.microsoft.com/office/drawing/2014/main" id="{F622BC39-44F3-437E-802F-43CE4A14AAEE}"/>
              </a:ext>
            </a:extLst>
          </p:cNvPr>
          <p:cNvSpPr>
            <a:spLocks noGrp="1"/>
          </p:cNvSpPr>
          <p:nvPr>
            <p:ph idx="1"/>
          </p:nvPr>
        </p:nvSpPr>
        <p:spPr>
          <a:xfrm>
            <a:off x="443625" y="1752600"/>
            <a:ext cx="8229600" cy="4419600"/>
          </a:xfrm>
        </p:spPr>
        <p:txBody>
          <a:bodyPr/>
          <a:lstStyle/>
          <a:p>
            <a:r>
              <a:rPr lang="en-US" dirty="0"/>
              <a:t>Unconstrained scenario</a:t>
            </a:r>
          </a:p>
          <a:p>
            <a:endParaRPr lang="en-US" dirty="0"/>
          </a:p>
          <a:p>
            <a:endParaRPr lang="en-US" dirty="0"/>
          </a:p>
          <a:p>
            <a:pPr marL="0" indent="0">
              <a:buNone/>
            </a:pPr>
            <a:endParaRPr lang="en-US" dirty="0"/>
          </a:p>
        </p:txBody>
      </p:sp>
      <p:pic>
        <p:nvPicPr>
          <p:cNvPr id="4" name="Picture 3">
            <a:extLst>
              <a:ext uri="{FF2B5EF4-FFF2-40B4-BE49-F238E27FC236}">
                <a16:creationId xmlns:a16="http://schemas.microsoft.com/office/drawing/2014/main" id="{3053888B-742A-4B03-8695-A65E0AE3CD7B}"/>
              </a:ext>
            </a:extLst>
          </p:cNvPr>
          <p:cNvPicPr>
            <a:picLocks noChangeAspect="1"/>
          </p:cNvPicPr>
          <p:nvPr/>
        </p:nvPicPr>
        <p:blipFill>
          <a:blip r:embed="rId3"/>
          <a:stretch>
            <a:fillRect/>
          </a:stretch>
        </p:blipFill>
        <p:spPr>
          <a:xfrm>
            <a:off x="152400" y="3392156"/>
            <a:ext cx="8871927" cy="1562100"/>
          </a:xfrm>
          <a:prstGeom prst="rect">
            <a:avLst/>
          </a:prstGeom>
        </p:spPr>
      </p:pic>
      <p:sp>
        <p:nvSpPr>
          <p:cNvPr id="6"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993057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E9AA-287C-4D26-A704-83959120235B}"/>
              </a:ext>
            </a:extLst>
          </p:cNvPr>
          <p:cNvSpPr>
            <a:spLocks noGrp="1"/>
          </p:cNvSpPr>
          <p:nvPr>
            <p:ph type="title"/>
          </p:nvPr>
        </p:nvSpPr>
        <p:spPr/>
        <p:txBody>
          <a:bodyPr/>
          <a:lstStyle/>
          <a:p>
            <a:r>
              <a:rPr lang="en-US" dirty="0"/>
              <a:t>WACC Formula</a:t>
            </a:r>
          </a:p>
        </p:txBody>
      </p:sp>
      <p:sp>
        <p:nvSpPr>
          <p:cNvPr id="3" name="Content Placeholder 2">
            <a:extLst>
              <a:ext uri="{FF2B5EF4-FFF2-40B4-BE49-F238E27FC236}">
                <a16:creationId xmlns:a16="http://schemas.microsoft.com/office/drawing/2014/main" id="{F622BC39-44F3-437E-802F-43CE4A14AAEE}"/>
              </a:ext>
            </a:extLst>
          </p:cNvPr>
          <p:cNvSpPr>
            <a:spLocks noGrp="1"/>
          </p:cNvSpPr>
          <p:nvPr>
            <p:ph idx="1"/>
          </p:nvPr>
        </p:nvSpPr>
        <p:spPr>
          <a:xfrm>
            <a:off x="443625" y="1905000"/>
            <a:ext cx="8229600" cy="4267200"/>
          </a:xfrm>
        </p:spPr>
        <p:txBody>
          <a:bodyPr/>
          <a:lstStyle/>
          <a:p>
            <a:r>
              <a:rPr lang="en-US" dirty="0"/>
              <a:t>Fully constrained scenario</a:t>
            </a:r>
          </a:p>
        </p:txBody>
      </p:sp>
      <p:pic>
        <p:nvPicPr>
          <p:cNvPr id="5" name="Picture 4">
            <a:extLst>
              <a:ext uri="{FF2B5EF4-FFF2-40B4-BE49-F238E27FC236}">
                <a16:creationId xmlns:a16="http://schemas.microsoft.com/office/drawing/2014/main" id="{B98F74D8-F01D-450D-8A70-354A973F6C2D}"/>
              </a:ext>
            </a:extLst>
          </p:cNvPr>
          <p:cNvPicPr>
            <a:picLocks noChangeAspect="1"/>
          </p:cNvPicPr>
          <p:nvPr/>
        </p:nvPicPr>
        <p:blipFill>
          <a:blip r:embed="rId3"/>
          <a:stretch>
            <a:fillRect/>
          </a:stretch>
        </p:blipFill>
        <p:spPr>
          <a:xfrm>
            <a:off x="228600" y="3352800"/>
            <a:ext cx="8220696" cy="1605854"/>
          </a:xfrm>
          <a:prstGeom prst="rect">
            <a:avLst/>
          </a:prstGeom>
        </p:spPr>
      </p:pic>
      <p:sp>
        <p:nvSpPr>
          <p:cNvPr id="6"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082888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a:bodyPr>
          <a:lstStyle/>
          <a:p>
            <a:r>
              <a:rPr lang="en-US" dirty="0"/>
              <a:t>Component Cost of Equity</a:t>
            </a:r>
          </a:p>
        </p:txBody>
      </p:sp>
      <p:sp>
        <p:nvSpPr>
          <p:cNvPr id="20482" name="Content Placeholder 2"/>
          <p:cNvSpPr>
            <a:spLocks noGrp="1"/>
          </p:cNvSpPr>
          <p:nvPr>
            <p:ph idx="1"/>
          </p:nvPr>
        </p:nvSpPr>
        <p:spPr/>
        <p:txBody>
          <a:bodyPr/>
          <a:lstStyle/>
          <a:p>
            <a:r>
              <a:rPr lang="en-US" altLang="en-US" dirty="0"/>
              <a:t>Methods of calculating cost of equity</a:t>
            </a:r>
          </a:p>
          <a:p>
            <a:pPr lvl="1"/>
            <a:r>
              <a:rPr lang="en-US" altLang="en-US" dirty="0"/>
              <a:t>Capital asset pricing model (Chap 10)</a:t>
            </a:r>
          </a:p>
          <a:p>
            <a:pPr lvl="1"/>
            <a:endParaRPr lang="en-US" altLang="en-US" dirty="0"/>
          </a:p>
          <a:p>
            <a:pPr lvl="1"/>
            <a:endParaRPr lang="en-US" altLang="en-US" dirty="0"/>
          </a:p>
          <a:p>
            <a:pPr lvl="1"/>
            <a:r>
              <a:rPr lang="en-US" altLang="en-US" dirty="0"/>
              <a:t>Assume equity in question is a constant-growth stock (Chap 8) and use the constant-growth model </a:t>
            </a:r>
          </a:p>
        </p:txBody>
      </p:sp>
      <p:pic>
        <p:nvPicPr>
          <p:cNvPr id="2" name="Picture 1">
            <a:extLst>
              <a:ext uri="{FF2B5EF4-FFF2-40B4-BE49-F238E27FC236}">
                <a16:creationId xmlns:a16="http://schemas.microsoft.com/office/drawing/2014/main" id="{C272AADB-65FF-4426-9CC1-94EF39D8FBDA}"/>
              </a:ext>
            </a:extLst>
          </p:cNvPr>
          <p:cNvPicPr>
            <a:picLocks noChangeAspect="1"/>
          </p:cNvPicPr>
          <p:nvPr/>
        </p:nvPicPr>
        <p:blipFill>
          <a:blip r:embed="rId2"/>
          <a:stretch>
            <a:fillRect/>
          </a:stretch>
        </p:blipFill>
        <p:spPr>
          <a:xfrm>
            <a:off x="2590800" y="2721009"/>
            <a:ext cx="3689725" cy="753987"/>
          </a:xfrm>
          <a:prstGeom prst="rect">
            <a:avLst/>
          </a:prstGeom>
        </p:spPr>
      </p:pic>
      <p:pic>
        <p:nvPicPr>
          <p:cNvPr id="3" name="Picture 2">
            <a:extLst>
              <a:ext uri="{FF2B5EF4-FFF2-40B4-BE49-F238E27FC236}">
                <a16:creationId xmlns:a16="http://schemas.microsoft.com/office/drawing/2014/main" id="{2FDFB19C-58C1-4F39-B383-B29481DD0E3B}"/>
              </a:ext>
            </a:extLst>
          </p:cNvPr>
          <p:cNvPicPr>
            <a:picLocks noChangeAspect="1"/>
          </p:cNvPicPr>
          <p:nvPr/>
        </p:nvPicPr>
        <p:blipFill>
          <a:blip r:embed="rId3"/>
          <a:stretch>
            <a:fillRect/>
          </a:stretch>
        </p:blipFill>
        <p:spPr>
          <a:xfrm>
            <a:off x="3048000" y="4800601"/>
            <a:ext cx="2422357" cy="1219200"/>
          </a:xfrm>
          <a:prstGeom prst="rect">
            <a:avLst/>
          </a:prstGeom>
        </p:spPr>
      </p:pic>
      <p:sp>
        <p:nvSpPr>
          <p:cNvPr id="6"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normAutofit fontScale="90000"/>
          </a:bodyPr>
          <a:lstStyle/>
          <a:p>
            <a:r>
              <a:rPr lang="en-US" dirty="0"/>
              <a:t>Component Cost of Equity Continued</a:t>
            </a:r>
          </a:p>
        </p:txBody>
      </p:sp>
      <p:sp>
        <p:nvSpPr>
          <p:cNvPr id="20482" name="Content Placeholder 2"/>
          <p:cNvSpPr>
            <a:spLocks noGrp="1"/>
          </p:cNvSpPr>
          <p:nvPr>
            <p:ph idx="1"/>
          </p:nvPr>
        </p:nvSpPr>
        <p:spPr>
          <a:xfrm>
            <a:off x="266700" y="1295400"/>
            <a:ext cx="8610600" cy="4876800"/>
          </a:xfrm>
        </p:spPr>
        <p:txBody>
          <a:bodyPr/>
          <a:lstStyle/>
          <a:p>
            <a:r>
              <a:rPr lang="en-US" altLang="en-US" sz="2800" dirty="0"/>
              <a:t>Under favorable assumptions, both methods will produce the same answer but reality might dictate which method to use:</a:t>
            </a:r>
          </a:p>
          <a:p>
            <a:endParaRPr lang="en-US" altLang="en-US" sz="1000" dirty="0"/>
          </a:p>
          <a:p>
            <a:pPr lvl="1"/>
            <a:r>
              <a:rPr lang="en-US" altLang="en-US" sz="2400" dirty="0"/>
              <a:t>Do not use CAPM in situations where you do not have sufficient historic observations to estimate beta, or when you suspect the past level of the stock’s systematic risk might not be a good indicator of future risk</a:t>
            </a:r>
          </a:p>
          <a:p>
            <a:pPr lvl="1"/>
            <a:r>
              <a:rPr lang="en-US" altLang="en-US" sz="2400" dirty="0"/>
              <a:t>Using the constant-growth model is not a good option for stocks that do not pay dividends or are young with rapid growth</a:t>
            </a:r>
          </a:p>
        </p:txBody>
      </p:sp>
      <p:sp>
        <p:nvSpPr>
          <p:cNvPr id="4"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2725239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Component Cost of Preferred Stock</a:t>
            </a:r>
          </a:p>
        </p:txBody>
      </p:sp>
      <p:sp>
        <p:nvSpPr>
          <p:cNvPr id="23554" name="Content Placeholder 2"/>
          <p:cNvSpPr>
            <a:spLocks noGrp="1"/>
          </p:cNvSpPr>
          <p:nvPr>
            <p:ph idx="1"/>
          </p:nvPr>
        </p:nvSpPr>
        <p:spPr>
          <a:xfrm>
            <a:off x="443625" y="1676400"/>
            <a:ext cx="8229600" cy="4495800"/>
          </a:xfrm>
        </p:spPr>
        <p:txBody>
          <a:bodyPr/>
          <a:lstStyle/>
          <a:p>
            <a:r>
              <a:rPr lang="en-US" altLang="en-US" dirty="0"/>
              <a:t>Recall, preferred stock represents a special case of the constant-growth model, wherein </a:t>
            </a:r>
            <a:r>
              <a:rPr lang="en-US" altLang="en-US" i="1" dirty="0"/>
              <a:t>g</a:t>
            </a:r>
            <a:r>
              <a:rPr lang="en-US" altLang="en-US" dirty="0"/>
              <a:t> equals zero</a:t>
            </a:r>
          </a:p>
        </p:txBody>
      </p:sp>
      <p:pic>
        <p:nvPicPr>
          <p:cNvPr id="2" name="Picture 1">
            <a:extLst>
              <a:ext uri="{FF2B5EF4-FFF2-40B4-BE49-F238E27FC236}">
                <a16:creationId xmlns:a16="http://schemas.microsoft.com/office/drawing/2014/main" id="{D16CF6B0-54F7-41B8-BE66-98DB69346DD5}"/>
              </a:ext>
            </a:extLst>
          </p:cNvPr>
          <p:cNvPicPr>
            <a:picLocks noChangeAspect="1"/>
          </p:cNvPicPr>
          <p:nvPr/>
        </p:nvPicPr>
        <p:blipFill>
          <a:blip r:embed="rId2"/>
          <a:stretch>
            <a:fillRect/>
          </a:stretch>
        </p:blipFill>
        <p:spPr>
          <a:xfrm>
            <a:off x="3066239" y="3429000"/>
            <a:ext cx="2432304" cy="1447800"/>
          </a:xfrm>
          <a:prstGeom prst="rect">
            <a:avLst/>
          </a:prstGeom>
        </p:spPr>
      </p:pic>
      <p:sp>
        <p:nvSpPr>
          <p:cNvPr id="5" name="TextBox 5"/>
          <p:cNvSpPr txBox="1"/>
          <p:nvPr/>
        </p:nvSpPr>
        <p:spPr>
          <a:xfrm>
            <a:off x="363357" y="6473039"/>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hapter 11&amp;quot;&quot;/&gt;&lt;property id=&quot;20307&quot; value=&quot;256&quot;/&gt;&lt;/object&gt;&lt;object type=&quot;3&quot; unique_id=&quot;10005&quot;&gt;&lt;property id=&quot;20148&quot; value=&quot;5&quot;/&gt;&lt;property id=&quot;20300&quot; value=&quot;Slide 2&quot;/&gt;&lt;property id=&quot;20307&quot; value=&quot;257&quot;/&gt;&lt;/object&gt;&lt;object type=&quot;3&quot; unique_id=&quot;10062&quot;&gt;&lt;property id=&quot;20148&quot; value=&quot;5&quot;/&gt;&lt;property id=&quot;20300&quot; value=&quot;Slide 3&quot;/&gt;&lt;property id=&quot;20307&quot; value=&quot;258&quot;/&gt;&lt;/object&gt;&lt;object type=&quot;3&quot; unique_id=&quot;10063&quot;&gt;&lt;property id=&quot;20148&quot; value=&quot;5&quot;/&gt;&lt;property id=&quot;20300&quot; value=&quot;Slide 4 - &amp;quot;Calculating the Component Cost of Equity&amp;quot;&quot;/&gt;&lt;property id=&quot;20307&quot; value=&quot;259&quot;/&gt;&lt;/object&gt;&lt;object type=&quot;3&quot; unique_id=&quot;10064&quot;&gt;&lt;property id=&quot;20148&quot; value=&quot;5&quot;/&gt;&lt;property id=&quot;20300&quot; value=&quot;Slide 5&quot;/&gt;&lt;property id=&quot;20307&quot; value=&quot;260&quot;/&gt;&lt;/object&gt;&lt;object type=&quot;3&quot; unique_id=&quot;10065&quot;&gt;&lt;property id=&quot;20148&quot; value=&quot;5&quot;/&gt;&lt;property id=&quot;20300&quot; value=&quot;Slide 6&quot;/&gt;&lt;property id=&quot;20307&quot; value=&quot;261&quot;/&gt;&lt;/object&gt;&lt;object type=&quot;3&quot; unique_id=&quot;10090&quot;&gt;&lt;property id=&quot;20148&quot; value=&quot;5&quot;/&gt;&lt;property id=&quot;20300&quot; value=&quot;Slide 7&quot;/&gt;&lt;property id=&quot;20307&quot; value=&quot;262&quot;/&gt;&lt;/object&gt;&lt;object type=&quot;3&quot; unique_id=&quot;10118&quot;&gt;&lt;property id=&quot;20148&quot; value=&quot;5&quot;/&gt;&lt;property id=&quot;20300&quot; value=&quot;Slide 8 - &amp;quot;Example&amp;quot;&quot;/&gt;&lt;property id=&quot;20307&quot; value=&quot;263&quot;/&gt;&lt;/object&gt;&lt;object type=&quot;3&quot; unique_id=&quot;10149&quot;&gt;&lt;property id=&quot;20148&quot; value=&quot;5&quot;/&gt;&lt;property id=&quot;20300&quot; value=&quot;Slide 9&quot;/&gt;&lt;property id=&quot;20307&quot; value=&quot;264&quot;/&gt;&lt;/object&gt;&lt;object type=&quot;3&quot; unique_id=&quot;10227&quot;&gt;&lt;property id=&quot;20148&quot; value=&quot;5&quot;/&gt;&lt;property id=&quot;20300&quot; value=&quot;Slide 10 - &amp;quot;Calculating the Component Cost of Preferred Stock&amp;quot;&quot;/&gt;&lt;property id=&quot;20307&quot; value=&quot;265&quot;/&gt;&lt;/object&gt;&lt;object type=&quot;3&quot; unique_id=&quot;10264&quot;&gt;&lt;property id=&quot;20148&quot; value=&quot;5&quot;/&gt;&lt;property id=&quot;20300&quot; value=&quot;Slide 11 - &amp;quot;Example&amp;quot;&quot;/&gt;&lt;property id=&quot;20307&quot; value=&quot;266&quot;/&gt;&lt;/object&gt;&lt;object type=&quot;3&quot; unique_id=&quot;10304&quot;&gt;&lt;property id=&quot;20148&quot; value=&quot;5&quot;/&gt;&lt;property id=&quot;20300&quot; value=&quot;Slide 12 - &amp;quot;Calculating the Component Cost of Debt&amp;quot;&quot;/&gt;&lt;property id=&quot;20307&quot; value=&quot;267&quot;/&gt;&lt;/object&gt;&lt;object type=&quot;3&quot; unique_id=&quot;10347&quot;&gt;&lt;property id=&quot;20148&quot; value=&quot;5&quot;/&gt;&lt;property id=&quot;20300&quot; value=&quot;Slide 13 - &amp;quot;Example&amp;quot;&quot;/&gt;&lt;property id=&quot;20307&quot; value=&quot;268&quot;/&gt;&lt;/object&gt;&lt;object type=&quot;3&quot; unique_id=&quot;10393&quot;&gt;&lt;property id=&quot;20148&quot; value=&quot;5&quot;/&gt;&lt;property id=&quot;20300&quot; value=&quot;Slide 14&quot;/&gt;&lt;property id=&quot;20307&quot; value=&quot;269&quot;/&gt;&lt;/object&gt;&lt;object type=&quot;3&quot; unique_id=&quot;10474&quot;&gt;&lt;property id=&quot;20148&quot; value=&quot;5&quot;/&gt;&lt;property id=&quot;20300&quot; value=&quot;Slide 15 - &amp;quot;Calculating the Weights&amp;quot;&quot;/&gt;&lt;property id=&quot;20307&quot; value=&quot;270&quot;/&gt;&lt;/object&gt;&lt;object type=&quot;3&quot; unique_id=&quot;10543&quot;&gt;&lt;property id=&quot;20148&quot; value=&quot;5&quot;/&gt;&lt;property id=&quot;20300&quot; value=&quot;Slide 16&quot;/&gt;&lt;property id=&quot;20307&quot; value=&quot;271&quot;/&gt;&lt;/object&gt;&lt;object type=&quot;3&quot; unique_id=&quot;10544&quot;&gt;&lt;property id=&quot;20148&quot; value=&quot;5&quot;/&gt;&lt;property id=&quot;20300&quot; value=&quot;Slide 17&quot;/&gt;&lt;property id=&quot;20307&quot; value=&quot;272&quot;/&gt;&lt;/object&gt;&lt;object type=&quot;3&quot; unique_id=&quot;10659&quot;&gt;&lt;property id=&quot;20148&quot; value=&quot;5&quot;/&gt;&lt;property id=&quot;20300&quot; value=&quot;Slide 18&quot;/&gt;&lt;property id=&quot;20307&quot; value=&quot;273&quot;/&gt;&lt;/object&gt;&lt;object type=&quot;3&quot; unique_id=&quot;10660&quot;&gt;&lt;property id=&quot;20148&quot; value=&quot;5&quot;/&gt;&lt;property id=&quot;20300&quot; value=&quot;Slide 19 - &amp;quot;Firm WACC vs. Project WACC&amp;quot;&quot;/&gt;&lt;property id=&quot;20307&quot; value=&quot;274&quot;/&gt;&lt;/object&gt;&lt;object type=&quot;3&quot; unique_id=&quot;10745&quot;&gt;&lt;property id=&quot;20148&quot; value=&quot;5&quot;/&gt;&lt;property id=&quot;20300&quot; value=&quot;Slide 20&quot;/&gt;&lt;property id=&quot;20307&quot; value=&quot;275&quot;/&gt;&lt;/object&gt;&lt;object type=&quot;3&quot; unique_id=&quot;10746&quot;&gt;&lt;property id=&quot;20148&quot; value=&quot;5&quot;/&gt;&lt;property id=&quot;20300&quot; value=&quot;Slide 21&quot;/&gt;&lt;property id=&quot;20307&quot; value=&quot;276&quot;/&gt;&lt;/object&gt;&lt;object type=&quot;3&quot; unique_id=&quot;10862&quot;&gt;&lt;property id=&quot;20148&quot; value=&quot;5&quot;/&gt;&lt;property id=&quot;20300&quot; value=&quot;Slide 22&quot;/&gt;&lt;property id=&quot;20307&quot; value=&quot;277&quot;/&gt;&lt;/object&gt;&lt;object type=&quot;3&quot; unique_id=&quot;10863&quot;&gt;&lt;property id=&quot;20148&quot; value=&quot;5&quot;/&gt;&lt;property id=&quot;20300&quot; value=&quot;Slide 23&quot;/&gt;&lt;property id=&quot;20307&quot; value=&quot;278&quot;/&gt;&lt;/object&gt;&lt;object type=&quot;3&quot; unique_id=&quot;10864&quot;&gt;&lt;property id=&quot;20148&quot; value=&quot;5&quot;/&gt;&lt;property id=&quot;20300&quot; value=&quot;Slide 24 - &amp;quot;Divisional WACC&amp;quot;&quot;/&gt;&lt;property id=&quot;20307&quot; value=&quot;279&quot;/&gt;&lt;/object&gt;&lt;object type=&quot;3&quot; unique_id=&quot;11073&quot;&gt;&lt;property id=&quot;20148&quot; value=&quot;5&quot;/&gt;&lt;property id=&quot;20300&quot; value=&quot;Slide 25&quot;/&gt;&lt;property id=&quot;20307&quot; value=&quot;280&quot;/&gt;&lt;/object&gt;&lt;object type=&quot;3&quot; unique_id=&quot;11074&quot;&gt;&lt;property id=&quot;20148&quot; value=&quot;5&quot;/&gt;&lt;property id=&quot;20300&quot; value=&quot;Slide 26&quot;/&gt;&lt;property id=&quot;20307&quot; value=&quot;281&quot;/&gt;&lt;/object&gt;&lt;object type=&quot;3&quot; unique_id=&quot;11159&quot;&gt;&lt;property id=&quot;20148&quot; value=&quot;5&quot;/&gt;&lt;property id=&quot;20300&quot; value=&quot;Slide 27&quot;/&gt;&lt;property id=&quot;20307&quot; value=&quot;282&quot;/&gt;&lt;/object&gt;&lt;object type=&quot;3&quot; unique_id=&quot;11247&quot;&gt;&lt;property id=&quot;20148&quot; value=&quot;5&quot;/&gt;&lt;property id=&quot;20300&quot; value=&quot;Slide 28&quot;/&gt;&lt;property id=&quot;20307&quot; value=&quot;283&quot;/&gt;&lt;/object&gt;&lt;object type=&quot;3&quot; unique_id=&quot;11398&quot;&gt;&lt;property id=&quot;20148&quot; value=&quot;5&quot;/&gt;&lt;property id=&quot;20300&quot; value=&quot;Slide 29&quot;/&gt;&lt;property id=&quot;20307&quot; value=&quot;284&quot;/&gt;&lt;/object&gt;&lt;object type=&quot;3&quot; unique_id=&quot;11399&quot;&gt;&lt;property id=&quot;20148&quot; value=&quot;5&quot;/&gt;&lt;property id=&quot;20300&quot; value=&quot;Slide 30 - &amp;quot;Flotation Costs&amp;quot;&quot;/&gt;&lt;property id=&quot;20307&quot; value=&quot;285&quot;/&gt;&lt;/object&gt;&lt;object type=&quot;3&quot; unique_id=&quot;11400&quot;&gt;&lt;property id=&quot;20148&quot; value=&quot;5&quot;/&gt;&lt;property id=&quot;20300&quot; value=&quot;Slide 31&quot;/&gt;&lt;property id=&quot;20307&quot; value=&quot;286&quot;/&gt;&lt;/object&gt;&lt;object type=&quot;3&quot; unique_id=&quot;11500&quot;&gt;&lt;property id=&quot;20148&quot; value=&quot;5&quot;/&gt;&lt;property id=&quot;20300&quot; value=&quot;Slide 32&quot;/&gt;&lt;property id=&quot;20307&quot; value=&quot;287&quot;/&gt;&lt;/object&gt;&lt;object type=&quot;3&quot; unique_id=&quot;11671&quot;&gt;&lt;property id=&quot;20148&quot; value=&quot;5&quot;/&gt;&lt;property id=&quot;20300&quot; value=&quot;Slide 33 - &amp;quot;Example&amp;quot;&quot;/&gt;&lt;property id=&quot;20307&quot; value=&quot;288&quot;/&gt;&lt;/object&gt;&lt;object type=&quot;3&quot; unique_id=&quot;11777&quot;&gt;&lt;property id=&quot;20148&quot; value=&quot;5&quot;/&gt;&lt;property id=&quot;20300&quot; value=&quot;Slide 34&quot;/&gt;&lt;property id=&quot;20307&quot; value=&quot;289&quot;/&gt;&lt;/object&gt;&lt;/object&gt;&lt;/object&gt;&lt;/database&gt;"/>
</p:tagLst>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9009</TotalTime>
  <Words>2466</Words>
  <Application>Microsoft Office PowerPoint</Application>
  <PresentationFormat>On-screen Show (4:3)</PresentationFormat>
  <Paragraphs>222</Paragraphs>
  <Slides>32</Slides>
  <Notes>17</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32</vt:i4>
      </vt:variant>
    </vt:vector>
  </HeadingPairs>
  <TitlesOfParts>
    <vt:vector size="39" baseType="lpstr">
      <vt:lpstr>Arial</vt:lpstr>
      <vt:lpstr>Calibri</vt:lpstr>
      <vt:lpstr>Cambria</vt:lpstr>
      <vt:lpstr>Times New Roman</vt:lpstr>
      <vt:lpstr>Custom Design</vt:lpstr>
      <vt:lpstr>9e PPT design template</vt:lpstr>
      <vt:lpstr>Equation</vt:lpstr>
      <vt:lpstr>Calculating the Cost of Capital</vt:lpstr>
      <vt:lpstr>The WACC Formula</vt:lpstr>
      <vt:lpstr>The WACC Formula Continued </vt:lpstr>
      <vt:lpstr>The WACC Formula Concluded </vt:lpstr>
      <vt:lpstr>WACC Formula</vt:lpstr>
      <vt:lpstr>WACC Formula</vt:lpstr>
      <vt:lpstr>Component Cost of Equity</vt:lpstr>
      <vt:lpstr>Component Cost of Equity Continued</vt:lpstr>
      <vt:lpstr>Component Cost of Preferred Stock</vt:lpstr>
      <vt:lpstr>Component Cost of Debt</vt:lpstr>
      <vt:lpstr>Calculating the Weights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Firm WACC versus Project WACC</vt:lpstr>
      <vt:lpstr>Divisional WACC</vt:lpstr>
      <vt:lpstr>Risk-Appropriate WACCs</vt:lpstr>
      <vt:lpstr>Sample Projects vs. Risk-Sensitive WACC</vt:lpstr>
      <vt:lpstr>Sample Projects vs. Firmwide WACC</vt:lpstr>
      <vt:lpstr>Incorrect Decisions Caused by Inappropriate Use of Firmwide WACC</vt:lpstr>
      <vt:lpstr>Use of Divisional WACCs</vt:lpstr>
      <vt:lpstr>Subjective Approaches</vt:lpstr>
      <vt:lpstr>Objective Approaches</vt:lpstr>
      <vt:lpstr>Flotation Costs</vt:lpstr>
      <vt:lpstr>Flotation Costs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creator>byerstev</dc:creator>
  <cp:lastModifiedBy>John Nofsinger</cp:lastModifiedBy>
  <cp:revision>141</cp:revision>
  <dcterms:created xsi:type="dcterms:W3CDTF">2008-05-26T22:37:32Z</dcterms:created>
  <dcterms:modified xsi:type="dcterms:W3CDTF">2019-05-14T19:31:07Z</dcterms:modified>
</cp:coreProperties>
</file>