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1"/>
  </p:sldMasterIdLst>
  <p:notesMasterIdLst>
    <p:notesMasterId r:id="rId32"/>
  </p:notesMasterIdLst>
  <p:sldIdLst>
    <p:sldId id="323" r:id="rId2"/>
    <p:sldId id="326" r:id="rId3"/>
    <p:sldId id="330" r:id="rId4"/>
    <p:sldId id="297" r:id="rId5"/>
    <p:sldId id="327" r:id="rId6"/>
    <p:sldId id="298" r:id="rId7"/>
    <p:sldId id="300" r:id="rId8"/>
    <p:sldId id="312" r:id="rId9"/>
    <p:sldId id="313" r:id="rId10"/>
    <p:sldId id="302" r:id="rId11"/>
    <p:sldId id="311" r:id="rId12"/>
    <p:sldId id="331" r:id="rId13"/>
    <p:sldId id="328" r:id="rId14"/>
    <p:sldId id="332" r:id="rId15"/>
    <p:sldId id="303" r:id="rId16"/>
    <p:sldId id="314" r:id="rId17"/>
    <p:sldId id="305" r:id="rId18"/>
    <p:sldId id="325" r:id="rId19"/>
    <p:sldId id="310" r:id="rId20"/>
    <p:sldId id="336" r:id="rId21"/>
    <p:sldId id="324" r:id="rId22"/>
    <p:sldId id="307" r:id="rId23"/>
    <p:sldId id="316" r:id="rId24"/>
    <p:sldId id="317" r:id="rId25"/>
    <p:sldId id="318" r:id="rId26"/>
    <p:sldId id="333" r:id="rId27"/>
    <p:sldId id="334" r:id="rId28"/>
    <p:sldId id="329" r:id="rId29"/>
    <p:sldId id="335" r:id="rId30"/>
    <p:sldId id="308" r:id="rId31"/>
  </p:sldIdLst>
  <p:sldSz cx="9144000" cy="6858000" type="screen4x3"/>
  <p:notesSz cx="6858000" cy="9144000"/>
  <p:custDataLst>
    <p:tags r:id="rId33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W" initials="AW" lastIdx="1" clrIdx="0">
    <p:extLst/>
  </p:cmAuthor>
  <p:cmAuthor id="2" name="mlarmon" initials="m" lastIdx="1" clrIdx="1">
    <p:extLst/>
  </p:cmAuthor>
  <p:cmAuthor id="3" name="Jennifer McCune" initials="JM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37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4" autoAdjust="0"/>
    <p:restoredTop sz="88146" autoAdjust="0"/>
  </p:normalViewPr>
  <p:slideViewPr>
    <p:cSldViewPr>
      <p:cViewPr varScale="1">
        <p:scale>
          <a:sx n="97" d="100"/>
          <a:sy n="97" d="100"/>
        </p:scale>
        <p:origin x="192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90F82652-F905-43E8-A4FF-5F52B804A2FC}" type="datetimeFigureOut">
              <a:rPr lang="en-US" altLang="en-US"/>
              <a:pPr/>
              <a:t>4/25/2019</a:t>
            </a:fld>
            <a:endParaRPr lang="en-US" alt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73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73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0F4EE011-5261-492B-AC2C-62E3697CA34D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34621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55113" cy="1066800"/>
          </a:xfrm>
          <a:prstGeom prst="rect">
            <a:avLst/>
          </a:prstGeom>
          <a:solidFill>
            <a:srgbClr val="8EA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-3175" y="958850"/>
            <a:ext cx="9144000" cy="82550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-3175" y="1069975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6858000" y="6492875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000" dirty="0">
                <a:latin typeface="Times New Roman" panose="02020603050405020304" pitchFamily="18" charset="0"/>
              </a:rPr>
              <a:t>10-</a:t>
            </a:r>
            <a:fld id="{054860E2-6B09-4CBD-B4D9-67D255867C41}" type="slidenum">
              <a:rPr lang="en-US" altLang="en-US" sz="1000">
                <a:latin typeface="Times New Roman" panose="02020603050405020304" pitchFamily="18" charset="0"/>
              </a:rPr>
              <a:pPr algn="r" eaLnBrk="1" hangingPunct="1"/>
              <a:t>‹#›</a:t>
            </a:fld>
            <a:endParaRPr lang="en-US" altLang="en-US" sz="1000" dirty="0">
              <a:latin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rgbClr val="0B5B7F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4876800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/>
            </a:lvl1pPr>
            <a:lvl2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2800"/>
            </a:lvl2pPr>
            <a:lvl3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2400"/>
            </a:lvl3pPr>
            <a:lvl4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2000"/>
            </a:lvl4pPr>
            <a:lvl5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3779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11113" y="1371600"/>
            <a:ext cx="9155113" cy="411163"/>
          </a:xfrm>
          <a:prstGeom prst="rect">
            <a:avLst/>
          </a:prstGeom>
          <a:solidFill>
            <a:srgbClr val="F3F2D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11113" y="152400"/>
            <a:ext cx="9155113" cy="1314450"/>
          </a:xfrm>
          <a:prstGeom prst="rect">
            <a:avLst/>
          </a:prstGeom>
          <a:solidFill>
            <a:srgbClr val="8EA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209800" y="4789488"/>
            <a:ext cx="6324600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>
              <a:spcAft>
                <a:spcPts val="1200"/>
              </a:spcAft>
              <a:defRPr/>
            </a:pPr>
            <a:r>
              <a:rPr lang="en-US" sz="3200" i="1" dirty="0">
                <a:solidFill>
                  <a:srgbClr val="0B5B7F"/>
                </a:solidFill>
                <a:latin typeface="Cambria" charset="0"/>
              </a:rPr>
              <a:t>Finance </a:t>
            </a:r>
            <a:r>
              <a:rPr lang="en-US" sz="3200" i="0" dirty="0">
                <a:solidFill>
                  <a:srgbClr val="0B5B7F"/>
                </a:solidFill>
                <a:latin typeface="Cambria" charset="0"/>
              </a:rPr>
              <a:t>5</a:t>
            </a:r>
            <a:r>
              <a:rPr lang="en-US" sz="3200" dirty="0">
                <a:solidFill>
                  <a:srgbClr val="0B5B7F"/>
                </a:solidFill>
                <a:latin typeface="Cambria" charset="0"/>
              </a:rPr>
              <a:t>th Edition</a:t>
            </a:r>
          </a:p>
          <a:p>
            <a:pPr algn="r" eaLnBrk="1" hangingPunct="1">
              <a:spcAft>
                <a:spcPts val="1200"/>
              </a:spcAft>
              <a:defRPr/>
            </a:pPr>
            <a:r>
              <a:rPr lang="en-US" sz="3200" dirty="0">
                <a:solidFill>
                  <a:srgbClr val="0B5B7F"/>
                </a:solidFill>
                <a:latin typeface="Cambria" charset="0"/>
              </a:rPr>
              <a:t>Cornett, Adair, and Nofsinger</a:t>
            </a:r>
          </a:p>
        </p:txBody>
      </p:sp>
      <p:sp>
        <p:nvSpPr>
          <p:cNvPr id="6" name="Rectangle 5"/>
          <p:cNvSpPr/>
          <p:nvPr/>
        </p:nvSpPr>
        <p:spPr>
          <a:xfrm>
            <a:off x="-11113" y="-11113"/>
            <a:ext cx="9155113" cy="315913"/>
          </a:xfrm>
          <a:prstGeom prst="rect">
            <a:avLst/>
          </a:prstGeom>
          <a:solidFill>
            <a:srgbClr val="0D6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1113" y="6488113"/>
            <a:ext cx="9155113" cy="381000"/>
          </a:xfrm>
          <a:prstGeom prst="rect">
            <a:avLst/>
          </a:prstGeom>
          <a:solidFill>
            <a:srgbClr val="1647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438400"/>
            <a:ext cx="175260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04800" y="76200"/>
            <a:ext cx="1905000" cy="1862138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1500" dirty="0">
                <a:solidFill>
                  <a:srgbClr val="0D6C97"/>
                </a:solidFill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latin typeface="Cambria" panose="020405030504060302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0" name="Rectangle 12"/>
          <p:cNvSpPr>
            <a:spLocks noChangeArrowheads="1"/>
          </p:cNvSpPr>
          <p:nvPr userDrawn="1"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2020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07877" y="2286000"/>
            <a:ext cx="5404338" cy="2133600"/>
          </a:xfrm>
        </p:spPr>
        <p:txBody>
          <a:bodyPr anchor="t">
            <a:noAutofit/>
          </a:bodyPr>
          <a:lstStyle>
            <a:lvl1pPr algn="r">
              <a:defRPr lang="en-US" sz="4800" i="0" kern="1200" dirty="0">
                <a:solidFill>
                  <a:srgbClr val="A5002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82365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8925" y="152400"/>
            <a:ext cx="8566150" cy="8366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rgbClr val="0B5B7F"/>
          </a:solidFill>
          <a:latin typeface="+mj-lt"/>
          <a:ea typeface="MS PGothic" panose="020B0600070205080204" pitchFamily="34" charset="-128"/>
          <a:cs typeface="Aharoni" pitchFamily="2" charset="-79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MS PGothic" panose="020B0600070205080204" pitchFamily="34" charset="-128"/>
          <a:cs typeface="Aharoni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MS PGothic" panose="020B0600070205080204" pitchFamily="34" charset="-128"/>
          <a:cs typeface="Aharoni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MS PGothic" panose="020B0600070205080204" pitchFamily="34" charset="-128"/>
          <a:cs typeface="Aharoni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MS PGothic" panose="020B0600070205080204" pitchFamily="34" charset="-128"/>
          <a:cs typeface="Aharoni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Aharoni"/>
          <a:cs typeface="Aharoni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Aharoni"/>
          <a:cs typeface="Aharoni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Aharoni"/>
          <a:cs typeface="Aharoni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Aharoni"/>
          <a:cs typeface="Aharoni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457200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730250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004888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1187450" indent="-1365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1219200" y="2667000"/>
            <a:ext cx="6934200" cy="838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6000" dirty="0"/>
              <a:t>Estimating </a:t>
            </a:r>
            <a:br>
              <a:rPr sz="6000" dirty="0"/>
            </a:br>
            <a:r>
              <a:rPr sz="6000" dirty="0"/>
              <a:t>Risk and Return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Market Line</a:t>
            </a:r>
          </a:p>
        </p:txBody>
      </p:sp>
      <p:sp>
        <p:nvSpPr>
          <p:cNvPr id="1433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The </a:t>
            </a:r>
            <a:r>
              <a:rPr lang="en-US" altLang="en-US" b="1" dirty="0"/>
              <a:t>security market line (SML) </a:t>
            </a:r>
            <a:r>
              <a:rPr lang="en-US" altLang="en-US" dirty="0"/>
              <a:t>shows how required return relates to risk at any particular time, all else held equal </a:t>
            </a:r>
          </a:p>
          <a:p>
            <a:pPr lvl="1"/>
            <a:r>
              <a:rPr lang="en-US" altLang="en-US" dirty="0"/>
              <a:t>Also shows the market portfolio’s risk premium or any stock’s risk premium</a:t>
            </a:r>
          </a:p>
          <a:p>
            <a:r>
              <a:rPr lang="en-US" altLang="en-US" dirty="0"/>
              <a:t>Similar to capital market line</a:t>
            </a:r>
          </a:p>
          <a:p>
            <a:pPr lvl="1"/>
            <a:r>
              <a:rPr lang="en-US" altLang="en-US" dirty="0"/>
              <a:t>Risk is characterized by beta, not standard deviation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Market Line (continued)</a:t>
            </a:r>
          </a:p>
        </p:txBody>
      </p:sp>
      <p:sp>
        <p:nvSpPr>
          <p:cNvPr id="1229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SML can be used to show the relationship between risk and return for any stock or portfolio</a:t>
            </a:r>
          </a:p>
          <a:p>
            <a:r>
              <a:rPr lang="en-US" altLang="en-US" dirty="0"/>
              <a:t>Substituting into the line equation results in the CAPM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B5DFE22-FA02-4F00-83E5-582F8FED14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4653730"/>
            <a:ext cx="8942717" cy="955573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Beta</a:t>
            </a:r>
          </a:p>
        </p:txBody>
      </p:sp>
      <p:sp>
        <p:nvSpPr>
          <p:cNvPr id="1331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Beta</a:t>
            </a:r>
            <a:r>
              <a:rPr lang="en-US" altLang="en-US" dirty="0"/>
              <a:t> measures the sensitivity of a stock or portfolio to market risk</a:t>
            </a:r>
          </a:p>
          <a:p>
            <a:pPr lvl="1"/>
            <a:r>
              <a:rPr lang="en-US" altLang="en-US" dirty="0"/>
              <a:t> Beta &gt;1 means more risky than market (higher risk premium)</a:t>
            </a:r>
          </a:p>
          <a:p>
            <a:pPr lvl="1"/>
            <a:r>
              <a:rPr lang="en-US" altLang="en-US" dirty="0"/>
              <a:t>Beta &lt; 1 means less risky than market (lower risk premium)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1615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Betas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374DCF9-6155-445F-B5C4-5302655254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867" y="1252537"/>
            <a:ext cx="7996333" cy="5040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3201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CAPM Required Return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AE4C3FF-6919-453E-B21D-8FCE44DA3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133600"/>
            <a:ext cx="7620000" cy="41910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u="sng" dirty="0"/>
              <a:t>Example</a:t>
            </a:r>
            <a:r>
              <a:rPr lang="en-US" altLang="en-US" dirty="0"/>
              <a:t>: We expect the market portfolio to earn 10%, and T-bill yields are 3%.  Home Depot has a beta of 1.07. Calculate Home Depot’s required return</a:t>
            </a:r>
          </a:p>
          <a:p>
            <a:pPr>
              <a:lnSpc>
                <a:spcPct val="80000"/>
              </a:lnSpc>
            </a:pPr>
            <a:endParaRPr lang="en-US" altLang="en-US" dirty="0"/>
          </a:p>
          <a:p>
            <a:pPr lvl="1" algn="ctr">
              <a:lnSpc>
                <a:spcPct val="80000"/>
              </a:lnSpc>
            </a:pPr>
            <a:r>
              <a:rPr lang="en-US" altLang="en-US" sz="2400" dirty="0"/>
              <a:t>Required Return = 3 + 1.07×(10 -  3) = 10.49%</a:t>
            </a:r>
          </a:p>
        </p:txBody>
      </p:sp>
    </p:spTree>
    <p:extLst>
      <p:ext uri="{BB962C8B-B14F-4D97-AF65-F5344CB8AC3E}">
        <p14:creationId xmlns:p14="http://schemas.microsoft.com/office/powerpoint/2010/main" val="20636273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Security Market Line – Beta as Risk Measure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4DA6061-BA8E-4015-AB6F-D0AA4B9D9E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447800"/>
            <a:ext cx="7200900" cy="483741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Portfolio Beta</a:t>
            </a:r>
          </a:p>
        </p:txBody>
      </p:sp>
      <p:sp>
        <p:nvSpPr>
          <p:cNvPr id="1638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 stock </a:t>
            </a:r>
            <a:r>
              <a:rPr lang="en-US" altLang="en-US" b="1" dirty="0"/>
              <a:t>portfolio’s beta </a:t>
            </a:r>
            <a:r>
              <a:rPr lang="en-US" altLang="en-US" dirty="0"/>
              <a:t>is the weighted average of the portfolio stocks’ betas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F8016E1-E058-4ABE-8FEA-682B2517CA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439" y="3055309"/>
            <a:ext cx="8559671" cy="156210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 Beta</a:t>
            </a:r>
          </a:p>
        </p:txBody>
      </p:sp>
      <p:sp>
        <p:nvSpPr>
          <p:cNvPr id="1741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Two ways of finding beta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dirty="0"/>
              <a:t>Compute beta yourself using the returns of the company and the market portfolio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dirty="0"/>
              <a:t>Find the beta others have computed through financial information data providers (e.g., Bloomberg, MSN Money, or Yahoo! Finance)</a:t>
            </a:r>
          </a:p>
          <a:p>
            <a:pPr marL="788987" lvl="1" indent="-514350">
              <a:buFont typeface="+mj-lt"/>
              <a:buAutoNum type="arabicPeriod"/>
            </a:pPr>
            <a:endParaRPr lang="en-US" altLang="en-US" sz="1600" dirty="0"/>
          </a:p>
          <a:p>
            <a:r>
              <a:rPr lang="en-US" altLang="en-US" dirty="0"/>
              <a:t>Beta’s usefulness depends on its reliability, and unfortunately, beta’s empirical record is not as good as we would like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Implications for Financial Managers</a:t>
            </a:r>
          </a:p>
        </p:txBody>
      </p:sp>
      <p:sp>
        <p:nvSpPr>
          <p:cNvPr id="24578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Managers must...</a:t>
            </a:r>
          </a:p>
          <a:p>
            <a:pPr lvl="1"/>
            <a:r>
              <a:rPr lang="en-US" altLang="en-US" dirty="0"/>
              <a:t>understand the risk/return relationship and implications</a:t>
            </a:r>
          </a:p>
          <a:p>
            <a:pPr lvl="1"/>
            <a:r>
              <a:rPr lang="en-US" altLang="en-US" dirty="0"/>
              <a:t>address stockholders’ concerns and requirements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Constant-Growth Model</a:t>
            </a:r>
          </a:p>
        </p:txBody>
      </p:sp>
      <p:sp>
        <p:nvSpPr>
          <p:cNvPr id="2560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An alternative to CAPM for computing shareholders’ required return </a:t>
            </a:r>
          </a:p>
          <a:p>
            <a:pPr lvl="1"/>
            <a:r>
              <a:rPr lang="en-US" altLang="en-US" dirty="0"/>
              <a:t>Assumes stock is efficiently priced</a:t>
            </a:r>
          </a:p>
          <a:p>
            <a:r>
              <a:rPr lang="en-US" altLang="en-US" dirty="0"/>
              <a:t>Uses current firm data</a:t>
            </a:r>
          </a:p>
          <a:p>
            <a:pPr lvl="1"/>
            <a:r>
              <a:rPr lang="en-US" altLang="en-US" dirty="0"/>
              <a:t>Dividend, price, and a forward growth estimate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EA9BC8A-5731-4AAB-AB1E-27C2A78A43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4710059"/>
            <a:ext cx="6710851" cy="1462141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Introduction</a:t>
            </a:r>
            <a:endParaRPr lang="en-US" dirty="0"/>
          </a:p>
        </p:txBody>
      </p:sp>
      <p:sp>
        <p:nvSpPr>
          <p:cNvPr id="6146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3000" dirty="0"/>
              <a:t>Financial managers and investors must make investment decisions based on their </a:t>
            </a:r>
            <a:r>
              <a:rPr lang="en-US" altLang="en-US" sz="3000" i="1" dirty="0"/>
              <a:t>expectations</a:t>
            </a:r>
            <a:r>
              <a:rPr lang="en-US" altLang="en-US" sz="3000" dirty="0"/>
              <a:t> about future risk and return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3000" dirty="0"/>
              <a:t>Managers also need to know what return their shareholders require so that they can meet those expectations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3000" dirty="0"/>
              <a:t>We saw in the last chapter that investors can easily diversify away firm-specific risk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We need to find a way to measure the market risk portion of stock ownership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u="sng" dirty="0"/>
              <a:t>Example</a:t>
            </a:r>
            <a:r>
              <a:rPr lang="en-US" altLang="en-US" dirty="0"/>
              <a:t>: Wal-Mart is expected to pay a $1 dividend this year, and the current price of WMT stock is $48 per share.  Analysts believe that Wal-Mart will grow at a constant 10 percent.</a:t>
            </a:r>
          </a:p>
          <a:p>
            <a:pPr eaLnBrk="1" hangingPunct="1"/>
            <a:endParaRPr lang="en-US" altLang="en-US" dirty="0"/>
          </a:p>
          <a:p>
            <a:pPr algn="ctr" eaLnBrk="1" hangingPunct="1">
              <a:buFontTx/>
              <a:buNone/>
            </a:pPr>
            <a:r>
              <a:rPr lang="en-US" altLang="en-US" i="1" dirty="0" err="1"/>
              <a:t>i</a:t>
            </a:r>
            <a:r>
              <a:rPr lang="en-US" altLang="en-US" dirty="0"/>
              <a:t> = $1.00/$48 + 0.10 = 12.1 percent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04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Capital Market Efficiency</a:t>
            </a:r>
          </a:p>
        </p:txBody>
      </p:sp>
      <p:sp>
        <p:nvSpPr>
          <p:cNvPr id="1843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An </a:t>
            </a:r>
            <a:r>
              <a:rPr lang="en-US" altLang="en-US" b="1" dirty="0"/>
              <a:t>efficient market </a:t>
            </a:r>
            <a:r>
              <a:rPr lang="en-US" altLang="en-US" dirty="0"/>
              <a:t>is one in which prices fully reflect available information on each security</a:t>
            </a:r>
          </a:p>
          <a:p>
            <a:pPr lvl="1"/>
            <a:r>
              <a:rPr lang="en-US" altLang="en-US" dirty="0"/>
              <a:t>Efficient, or perfectly competitive, markets feature:</a:t>
            </a:r>
          </a:p>
          <a:p>
            <a:pPr lvl="2"/>
            <a:r>
              <a:rPr lang="en-US" altLang="en-US" dirty="0"/>
              <a:t>Many buyers and sellers</a:t>
            </a:r>
          </a:p>
          <a:p>
            <a:pPr lvl="2"/>
            <a:r>
              <a:rPr lang="en-US" altLang="en-US" dirty="0"/>
              <a:t>No prohibitively high barriers to entry</a:t>
            </a:r>
          </a:p>
          <a:p>
            <a:pPr lvl="2"/>
            <a:r>
              <a:rPr lang="en-US" altLang="en-US" dirty="0"/>
              <a:t>Free and readily available information available to all participants</a:t>
            </a:r>
          </a:p>
          <a:p>
            <a:pPr lvl="2"/>
            <a:r>
              <a:rPr lang="en-US" altLang="en-US" dirty="0"/>
              <a:t>Low trading or transaction costs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Efficient Market Hypothesis</a:t>
            </a:r>
          </a:p>
        </p:txBody>
      </p:sp>
      <p:sp>
        <p:nvSpPr>
          <p:cNvPr id="19458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10600" cy="4953000"/>
          </a:xfrm>
        </p:spPr>
        <p:txBody>
          <a:bodyPr/>
          <a:lstStyle/>
          <a:p>
            <a:r>
              <a:rPr lang="en-US" altLang="en-US" sz="2800" dirty="0"/>
              <a:t>The </a:t>
            </a:r>
            <a:r>
              <a:rPr lang="en-US" altLang="en-US" sz="2800" b="1" dirty="0"/>
              <a:t>efficient market hypothesis (EMH) </a:t>
            </a:r>
            <a:r>
              <a:rPr lang="en-US" altLang="en-US" sz="2800" dirty="0"/>
              <a:t>states that security prices fully reflect all available information</a:t>
            </a:r>
          </a:p>
          <a:p>
            <a:pPr marL="0" indent="0">
              <a:buNone/>
            </a:pPr>
            <a:r>
              <a:rPr lang="en-US" altLang="en-US" sz="2400" dirty="0"/>
              <a:t>As new information becomes available, prices quickly change to reflect the new information</a:t>
            </a:r>
          </a:p>
          <a:p>
            <a:pPr marL="0" indent="0">
              <a:buNone/>
            </a:pPr>
            <a:endParaRPr lang="en-US" altLang="en-US" sz="1600" dirty="0"/>
          </a:p>
          <a:p>
            <a:r>
              <a:rPr lang="en-US" altLang="en-US" sz="2800" dirty="0"/>
              <a:t>Three basic levels of market efficiency</a:t>
            </a:r>
          </a:p>
          <a:p>
            <a:pPr lvl="1"/>
            <a:r>
              <a:rPr lang="en-US" altLang="en-US" sz="2400" dirty="0"/>
              <a:t>Weak-form efficiency</a:t>
            </a:r>
          </a:p>
          <a:p>
            <a:pPr lvl="1"/>
            <a:r>
              <a:rPr lang="en-US" altLang="en-US" sz="2400" dirty="0" err="1"/>
              <a:t>Semistrong</a:t>
            </a:r>
            <a:r>
              <a:rPr lang="en-US" altLang="en-US" sz="2400" dirty="0"/>
              <a:t>-form efficiency</a:t>
            </a:r>
          </a:p>
          <a:p>
            <a:pPr lvl="1"/>
            <a:r>
              <a:rPr lang="en-US" altLang="en-US" sz="2400" dirty="0"/>
              <a:t>Strong-form efficiency</a:t>
            </a:r>
          </a:p>
          <a:p>
            <a:r>
              <a:rPr lang="en-US" altLang="en-US" sz="2400" dirty="0"/>
              <a:t>Possibly not efficient 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Weak-form Efficiency</a:t>
            </a:r>
          </a:p>
        </p:txBody>
      </p:sp>
      <p:sp>
        <p:nvSpPr>
          <p:cNvPr id="2048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Weak-form efficiency exists when current prices reflect all information derived from trading</a:t>
            </a:r>
          </a:p>
          <a:p>
            <a:pPr lvl="1"/>
            <a:r>
              <a:rPr lang="en-US" altLang="en-US" dirty="0"/>
              <a:t>Generally includes current and past stock prices and trading volume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Semistrong</a:t>
            </a:r>
            <a:r>
              <a:rPr lang="en-US" dirty="0"/>
              <a:t>-form Efficiency</a:t>
            </a: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err="1"/>
              <a:t>Semistrong</a:t>
            </a:r>
            <a:r>
              <a:rPr lang="en-US" altLang="en-US" dirty="0"/>
              <a:t>-form efficiency exists when current prices reflect all </a:t>
            </a:r>
            <a:r>
              <a:rPr lang="en-US" altLang="en-US" b="1" dirty="0"/>
              <a:t>public information</a:t>
            </a:r>
          </a:p>
          <a:p>
            <a:pPr lvl="1"/>
            <a:r>
              <a:rPr lang="en-US" altLang="en-US" dirty="0"/>
              <a:t>Includes all information that has already been revealed to the public, like financial statements, news, analyst opinions, etc.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Strong-form Efficiency</a:t>
            </a:r>
          </a:p>
        </p:txBody>
      </p:sp>
      <p:sp>
        <p:nvSpPr>
          <p:cNvPr id="2253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Strong-form efficiency exists when current prices reflect all information</a:t>
            </a:r>
          </a:p>
          <a:p>
            <a:pPr lvl="1"/>
            <a:r>
              <a:rPr lang="en-US" altLang="en-US" dirty="0"/>
              <a:t>In addition to public information, prices reflect the </a:t>
            </a:r>
            <a:r>
              <a:rPr lang="en-US" altLang="en-US" b="1" dirty="0"/>
              <a:t>privately held information </a:t>
            </a:r>
            <a:r>
              <a:rPr lang="en-US" altLang="en-US" dirty="0"/>
              <a:t>that has not yet been released to the public, but may be known to some people (e.g., managers and accountants)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Investing Ramifications</a:t>
            </a:r>
          </a:p>
        </p:txBody>
      </p:sp>
      <p:sp>
        <p:nvSpPr>
          <p:cNvPr id="2253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If markets are weak-form efficient, then</a:t>
            </a:r>
          </a:p>
          <a:p>
            <a:pPr lvl="1" eaLnBrk="1" hangingPunct="1"/>
            <a:r>
              <a:rPr lang="en-US" altLang="en-US" dirty="0"/>
              <a:t>Technical analysis would be futile</a:t>
            </a:r>
          </a:p>
          <a:p>
            <a:pPr lvl="2" eaLnBrk="1" hangingPunct="1"/>
            <a:r>
              <a:rPr lang="en-US" altLang="en-US" dirty="0"/>
              <a:t>Technical analysis relies on price and volume charts to make predictions about future prices</a:t>
            </a:r>
          </a:p>
          <a:p>
            <a:pPr lvl="2" eaLnBrk="1" hangingPunct="1"/>
            <a:r>
              <a:rPr lang="en-US" altLang="en-US" dirty="0"/>
              <a:t>If markets are weak-form efficient, then prices would already reflect this type of information</a:t>
            </a:r>
          </a:p>
          <a:p>
            <a:pPr lvl="1" eaLnBrk="1" hangingPunct="1"/>
            <a:r>
              <a:rPr lang="en-US" altLang="en-US" dirty="0"/>
              <a:t>But other types of stock analysis could produce excess returns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8590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Investing Ramifications</a:t>
            </a:r>
          </a:p>
        </p:txBody>
      </p:sp>
      <p:sp>
        <p:nvSpPr>
          <p:cNvPr id="22530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8686799" cy="4876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dirty="0"/>
              <a:t>If markets are semi-strong-form efficient, then:</a:t>
            </a:r>
          </a:p>
          <a:p>
            <a:pPr eaLnBrk="1" hangingPunct="1">
              <a:buFontTx/>
              <a:buNone/>
            </a:pPr>
            <a:endParaRPr lang="en-US" altLang="en-US" dirty="0"/>
          </a:p>
          <a:p>
            <a:pPr lvl="1" eaLnBrk="1" hangingPunct="1"/>
            <a:r>
              <a:rPr lang="en-US" altLang="en-US" sz="2400" dirty="0"/>
              <a:t>Analyzing a stock using public information, called fundamental analysis, would not be useful in identifying mispriced stocks</a:t>
            </a:r>
          </a:p>
          <a:p>
            <a:pPr lvl="1" eaLnBrk="1" hangingPunct="1"/>
            <a:r>
              <a:rPr lang="en-US" altLang="en-US" sz="2400" dirty="0"/>
              <a:t>Utilizing private information could still be useful. </a:t>
            </a:r>
          </a:p>
          <a:p>
            <a:pPr lvl="1" eaLnBrk="1" hangingPunct="1"/>
            <a:endParaRPr lang="en-US" altLang="en-US" sz="2400" dirty="0"/>
          </a:p>
          <a:p>
            <a:pPr lvl="1" eaLnBrk="1" hangingPunct="1"/>
            <a:r>
              <a:rPr lang="en-US" altLang="en-US" sz="2400" dirty="0"/>
              <a:t>Another implication is that stock prices would quickly and accurately reflect any new information relevant to the company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9439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Potential price reaction to good news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18F69B6-F003-46AB-AA5D-B65EBF25E5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76400"/>
            <a:ext cx="7015694" cy="4386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23949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Investing Ramifications</a:t>
            </a:r>
          </a:p>
        </p:txBody>
      </p:sp>
      <p:sp>
        <p:nvSpPr>
          <p:cNvPr id="22530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8686799" cy="4876800"/>
          </a:xfrm>
        </p:spPr>
        <p:txBody>
          <a:bodyPr/>
          <a:lstStyle/>
          <a:p>
            <a:pPr eaLnBrk="1" hangingPunct="1"/>
            <a:r>
              <a:rPr lang="en-US" altLang="en-US" dirty="0"/>
              <a:t>If markets are strong-form efficient, then even private, insider information would not allow an investor to “beat the market” by trading on this information since it is already incorporated into the stock price</a:t>
            </a:r>
          </a:p>
          <a:p>
            <a:pPr eaLnBrk="1" hangingPunct="1"/>
            <a:endParaRPr lang="en-US" altLang="en-US" dirty="0"/>
          </a:p>
          <a:p>
            <a:pPr eaLnBrk="1" hangingPunct="1"/>
            <a:r>
              <a:rPr lang="en-US" altLang="en-US" dirty="0"/>
              <a:t>Efforts should be made on portfolio construction and diversification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152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Expected Returns</a:t>
            </a:r>
          </a:p>
        </p:txBody>
      </p:sp>
      <p:sp>
        <p:nvSpPr>
          <p:cNvPr id="6146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Expected return is a forward-looking calculation, as opposed to standard deviation, which measures stock experience in the past</a:t>
            </a:r>
          </a:p>
          <a:p>
            <a:pPr lvl="1"/>
            <a:r>
              <a:rPr lang="en-US" altLang="en-US" dirty="0"/>
              <a:t>Includes risk measures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3470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Behavioral Finance</a:t>
            </a:r>
          </a:p>
        </p:txBody>
      </p:sp>
      <p:sp>
        <p:nvSpPr>
          <p:cNvPr id="2355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Behavioral finance </a:t>
            </a:r>
            <a:r>
              <a:rPr lang="en-US" altLang="en-US" dirty="0"/>
              <a:t>is the study of the cognitive processes and biases associated with making financial and economic decisions</a:t>
            </a:r>
          </a:p>
          <a:p>
            <a:r>
              <a:rPr lang="en-US" altLang="en-US" dirty="0"/>
              <a:t>People behave in irrational ways</a:t>
            </a:r>
          </a:p>
          <a:p>
            <a:pPr lvl="1"/>
            <a:r>
              <a:rPr lang="en-US" altLang="en-US" dirty="0"/>
              <a:t>Both optimism and pessimism can be extreme</a:t>
            </a:r>
          </a:p>
          <a:p>
            <a:pPr lvl="1"/>
            <a:r>
              <a:rPr lang="en-US" altLang="en-US" b="1" dirty="0"/>
              <a:t>Overconfidence</a:t>
            </a:r>
            <a:r>
              <a:rPr lang="en-US" altLang="en-US" dirty="0"/>
              <a:t> is the tendency to overestimate knowledge and underestimate the risks of a decision 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Expected Returns (continued)</a:t>
            </a:r>
          </a:p>
        </p:txBody>
      </p:sp>
      <p:sp>
        <p:nvSpPr>
          <p:cNvPr id="717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800" dirty="0"/>
              <a:t>The </a:t>
            </a:r>
            <a:r>
              <a:rPr lang="en-US" altLang="en-US" sz="2800" b="1" dirty="0"/>
              <a:t>probability</a:t>
            </a:r>
            <a:r>
              <a:rPr lang="en-US" altLang="en-US" sz="2800" dirty="0"/>
              <a:t> is the likelihood of occurrence </a:t>
            </a:r>
          </a:p>
          <a:p>
            <a:r>
              <a:rPr lang="en-US" altLang="en-US" sz="2800" b="1" dirty="0"/>
              <a:t>Expected return </a:t>
            </a:r>
            <a:r>
              <a:rPr lang="en-US" altLang="en-US" sz="2800" dirty="0"/>
              <a:t>is the average of the possible returns weighted by the likelihood of those returns occurring </a:t>
            </a:r>
          </a:p>
          <a:p>
            <a:pPr lvl="1"/>
            <a:r>
              <a:rPr lang="en-US" altLang="en-US" sz="2400" dirty="0"/>
              <a:t>Compute expected return by multiplying each possible return by the probability, </a:t>
            </a:r>
            <a:r>
              <a:rPr lang="en-US" altLang="en-US" sz="2400" i="1" dirty="0"/>
              <a:t>p</a:t>
            </a:r>
            <a:r>
              <a:rPr lang="en-US" altLang="en-US" sz="2400" dirty="0"/>
              <a:t>, of that return occurring. Then, sum them.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C8A71A6-A3AF-42A6-B7D4-36E6C74ACB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392" y="4572000"/>
            <a:ext cx="8538811" cy="1829745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Expected Returns (concluded)</a:t>
            </a:r>
          </a:p>
        </p:txBody>
      </p:sp>
      <p:sp>
        <p:nvSpPr>
          <p:cNvPr id="717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800" dirty="0"/>
              <a:t>We can also characterize risk using the expected return figure</a:t>
            </a:r>
          </a:p>
          <a:p>
            <a:pPr lvl="1"/>
            <a:r>
              <a:rPr lang="en-US" altLang="en-US" sz="2400" dirty="0"/>
              <a:t>Compute the standard deviation of expected returns the same way you would for historical returns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4F3E4D3-945D-40E2-AA20-3CE36490B1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374" y="3733800"/>
            <a:ext cx="8285018" cy="243840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2991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Premiums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000" dirty="0"/>
              <a:t>The expected return is expressed in two parts, a risk-free return and a risky contribution</a:t>
            </a:r>
          </a:p>
          <a:p>
            <a:pPr lvl="1"/>
            <a:r>
              <a:rPr lang="en-US" sz="2600" dirty="0"/>
              <a:t>The return investors require for the risk level they take is called the </a:t>
            </a:r>
            <a:r>
              <a:rPr lang="en-US" sz="2600" b="1" dirty="0"/>
              <a:t>required return</a:t>
            </a:r>
            <a:r>
              <a:rPr lang="en-US" sz="2600" dirty="0"/>
              <a:t> </a:t>
            </a:r>
          </a:p>
          <a:p>
            <a:pPr lvl="1"/>
            <a:r>
              <a:rPr lang="en-US" sz="2600" dirty="0"/>
              <a:t>The </a:t>
            </a:r>
            <a:r>
              <a:rPr lang="en-US" sz="2600" i="1" dirty="0"/>
              <a:t>risk-free rate </a:t>
            </a:r>
            <a:r>
              <a:rPr lang="en-US" sz="2600" dirty="0"/>
              <a:t>is typically considered the return on U.S. government bonds and bills </a:t>
            </a:r>
          </a:p>
          <a:p>
            <a:pPr lvl="1"/>
            <a:r>
              <a:rPr lang="en-US" sz="2600" dirty="0"/>
              <a:t>The </a:t>
            </a:r>
            <a:r>
              <a:rPr lang="en-US" sz="2600" b="1" dirty="0"/>
              <a:t>risk premium </a:t>
            </a:r>
            <a:r>
              <a:rPr lang="en-US" sz="2600" dirty="0"/>
              <a:t>is the portion of the required return that represents the reward for taking risk</a:t>
            </a:r>
          </a:p>
          <a:p>
            <a:r>
              <a:rPr lang="en-US" sz="3000" b="1" dirty="0"/>
              <a:t>Market risk premium </a:t>
            </a:r>
            <a:r>
              <a:rPr lang="en-US" sz="3000" dirty="0"/>
              <a:t>is the reward for taking </a:t>
            </a:r>
            <a:r>
              <a:rPr lang="en-US" sz="3000"/>
              <a:t>general stock </a:t>
            </a:r>
            <a:r>
              <a:rPr lang="en-US" sz="3000" dirty="0"/>
              <a:t>market risk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Market Portfolio</a:t>
            </a:r>
          </a:p>
        </p:txBody>
      </p:sp>
      <p:sp>
        <p:nvSpPr>
          <p:cNvPr id="921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Asset pricing </a:t>
            </a:r>
            <a:r>
              <a:rPr lang="en-US" altLang="en-US" dirty="0"/>
              <a:t>is the attempt to specify an equation that relates a stock’s required return to an appropriate risk premium</a:t>
            </a:r>
          </a:p>
          <a:p>
            <a:pPr lvl="1"/>
            <a:r>
              <a:rPr lang="en-US" altLang="en-US" dirty="0"/>
              <a:t>The</a:t>
            </a:r>
            <a:r>
              <a:rPr lang="en-US" altLang="en-US" b="1" dirty="0"/>
              <a:t> Capital Asset Pricing Model (CAPM) </a:t>
            </a:r>
            <a:r>
              <a:rPr lang="en-US" altLang="en-US" dirty="0"/>
              <a:t>is the best-known asset pricing equation</a:t>
            </a:r>
          </a:p>
          <a:p>
            <a:endParaRPr lang="en-US" altLang="en-US" dirty="0"/>
          </a:p>
          <a:p>
            <a:r>
              <a:rPr lang="en-US" altLang="en-US" dirty="0"/>
              <a:t>CAPM starts with modern portfolio theory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Efficient Frontier</a:t>
            </a:r>
          </a:p>
        </p:txBody>
      </p:sp>
      <p:sp>
        <p:nvSpPr>
          <p:cNvPr id="1024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800" dirty="0"/>
              <a:t>In MPT, investors want to be on the efficient frontier because it gives them the highest expected return for each level of risk</a:t>
            </a:r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6881" y="2895600"/>
            <a:ext cx="5083304" cy="3622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Add a Risk-Free Asset and Do Even Better</a:t>
            </a:r>
          </a:p>
        </p:txBody>
      </p:sp>
      <p:sp>
        <p:nvSpPr>
          <p:cNvPr id="1126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800" dirty="0"/>
              <a:t>After adding a riskless asset, investors can then get portfolios on the straight line, which offers a higher expected return for each level of risk than the efficient frontier</a:t>
            </a:r>
          </a:p>
        </p:txBody>
      </p:sp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3056242"/>
            <a:ext cx="4928738" cy="355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Chapter 10&amp;quot;&quot;/&gt;&lt;property id=&quot;20307&quot; value=&quot;256&quot;/&gt;&lt;/object&gt;&lt;object type=&quot;3&quot; unique_id=&quot;10026&quot;&gt;&lt;property id=&quot;20148&quot; value=&quot;5&quot;/&gt;&lt;property id=&quot;20300&quot; value=&quot;Slide 2&quot;/&gt;&lt;property id=&quot;20307&quot; value=&quot;257&quot;/&gt;&lt;/object&gt;&lt;object type=&quot;3&quot; unique_id=&quot;10043&quot;&gt;&lt;property id=&quot;20148&quot; value=&quot;5&quot;/&gt;&lt;property id=&quot;20300&quot; value=&quot;Slide 3 - &amp;quot;Introduction&amp;quot;&quot;/&gt;&lt;property id=&quot;20307&quot; value=&quot;258&quot;/&gt;&lt;/object&gt;&lt;object type=&quot;3&quot; unique_id=&quot;10059&quot;&gt;&lt;property id=&quot;20148&quot; value=&quot;5&quot;/&gt;&lt;property id=&quot;20300&quot; value=&quot;Slide 4 - &amp;quot;Expected Returns&amp;quot;&quot;/&gt;&lt;property id=&quot;20307&quot; value=&quot;259&quot;/&gt;&lt;/object&gt;&lt;object type=&quot;3&quot; unique_id=&quot;10078&quot;&gt;&lt;property id=&quot;20148&quot; value=&quot;5&quot;/&gt;&lt;property id=&quot;20300&quot; value=&quot;Slide 5&quot;/&gt;&lt;property id=&quot;20307&quot; value=&quot;260&quot;/&gt;&lt;/object&gt;&lt;object type=&quot;3&quot; unique_id=&quot;10107&quot;&gt;&lt;property id=&quot;20148&quot; value=&quot;5&quot;/&gt;&lt;property id=&quot;20300&quot; value=&quot;Slide 6&quot;/&gt;&lt;property id=&quot;20307&quot; value=&quot;262&quot;/&gt;&lt;/object&gt;&lt;object type=&quot;3&quot; unique_id=&quot;10108&quot;&gt;&lt;property id=&quot;20148&quot; value=&quot;5&quot;/&gt;&lt;property id=&quot;20300&quot; value=&quot;Slide 7&quot;/&gt;&lt;property id=&quot;20307&quot; value=&quot;261&quot;/&gt;&lt;/object&gt;&lt;object type=&quot;3&quot; unique_id=&quot;10154&quot;&gt;&lt;property id=&quot;20148&quot; value=&quot;5&quot;/&gt;&lt;property id=&quot;20300&quot; value=&quot;Slide 8&quot;/&gt;&lt;property id=&quot;20307&quot; value=&quot;263&quot;/&gt;&lt;/object&gt;&lt;object type=&quot;3&quot; unique_id=&quot;10195&quot;&gt;&lt;property id=&quot;20148&quot; value=&quot;5&quot;/&gt;&lt;property id=&quot;20300&quot; value=&quot;Slide 9&quot;/&gt;&lt;property id=&quot;20307&quot; value=&quot;264&quot;/&gt;&lt;/object&gt;&lt;object type=&quot;3&quot; unique_id=&quot;10196&quot;&gt;&lt;property id=&quot;20148&quot; value=&quot;5&quot;/&gt;&lt;property id=&quot;20300&quot; value=&quot;Slide 10&quot;/&gt;&lt;property id=&quot;20307&quot; value=&quot;265&quot;/&gt;&lt;/object&gt;&lt;object type=&quot;3&quot; unique_id=&quot;10281&quot;&gt;&lt;property id=&quot;20148&quot; value=&quot;5&quot;/&gt;&lt;property id=&quot;20300&quot; value=&quot;Slide 11&quot;/&gt;&lt;property id=&quot;20307&quot; value=&quot;266&quot;/&gt;&lt;/object&gt;&lt;object type=&quot;3&quot; unique_id=&quot;10282&quot;&gt;&lt;property id=&quot;20148&quot; value=&quot;5&quot;/&gt;&lt;property id=&quot;20300&quot; value=&quot;Slide 12&quot;/&gt;&lt;property id=&quot;20307&quot; value=&quot;267&quot;/&gt;&lt;/object&gt;&lt;object type=&quot;3&quot; unique_id=&quot;10353&quot;&gt;&lt;property id=&quot;20148&quot; value=&quot;5&quot;/&gt;&lt;property id=&quot;20300&quot; value=&quot;Slide 13&quot;/&gt;&lt;property id=&quot;20307&quot; value=&quot;268&quot;/&gt;&lt;/object&gt;&lt;object type=&quot;3&quot; unique_id=&quot;10354&quot;&gt;&lt;property id=&quot;20148&quot; value=&quot;5&quot;/&gt;&lt;property id=&quot;20300&quot; value=&quot;Slide 14&quot;/&gt;&lt;property id=&quot;20307&quot; value=&quot;269&quot;/&gt;&lt;/object&gt;&lt;object type=&quot;3&quot; unique_id=&quot;10355&quot;&gt;&lt;property id=&quot;20148&quot; value=&quot;5&quot;/&gt;&lt;property id=&quot;20300&quot; value=&quot;Slide 15&quot;/&gt;&lt;property id=&quot;20307&quot; value=&quot;270&quot;/&gt;&lt;/object&gt;&lt;object type=&quot;3&quot; unique_id=&quot;10424&quot;&gt;&lt;property id=&quot;20148&quot; value=&quot;5&quot;/&gt;&lt;property id=&quot;20300&quot; value=&quot;Slide 16&quot;/&gt;&lt;property id=&quot;20307&quot; value=&quot;271&quot;/&gt;&lt;/object&gt;&lt;object type=&quot;3&quot; unique_id=&quot;10425&quot;&gt;&lt;property id=&quot;20148&quot; value=&quot;5&quot;/&gt;&lt;property id=&quot;20300&quot; value=&quot;Slide 17&quot;/&gt;&lt;property id=&quot;20307&quot; value=&quot;272&quot;/&gt;&lt;/object&gt;&lt;object type=&quot;3&quot; unique_id=&quot;10540&quot;&gt;&lt;property id=&quot;20148&quot; value=&quot;5&quot;/&gt;&lt;property id=&quot;20300&quot; value=&quot;Slide 18&quot;/&gt;&lt;property id=&quot;20307&quot; value=&quot;273&quot;/&gt;&lt;/object&gt;&lt;object type=&quot;3&quot; unique_id=&quot;10541&quot;&gt;&lt;property id=&quot;20148&quot; value=&quot;5&quot;/&gt;&lt;property id=&quot;20300&quot; value=&quot;Slide 19&quot;/&gt;&lt;property id=&quot;20307&quot; value=&quot;274&quot;/&gt;&lt;/object&gt;&lt;object type=&quot;3&quot; unique_id=&quot;10647&quot;&gt;&lt;property id=&quot;20148&quot; value=&quot;5&quot;/&gt;&lt;property id=&quot;20300&quot; value=&quot;Slide 20&quot;/&gt;&lt;property id=&quot;20307&quot; value=&quot;275&quot;/&gt;&lt;/object&gt;&lt;object type=&quot;3&quot; unique_id=&quot;10648&quot;&gt;&lt;property id=&quot;20148&quot; value=&quot;5&quot;/&gt;&lt;property id=&quot;20300&quot; value=&quot;Slide 21&quot;/&gt;&lt;property id=&quot;20307&quot; value=&quot;276&quot;/&gt;&lt;/object&gt;&lt;object type=&quot;3&quot; unique_id=&quot;10649&quot;&gt;&lt;property id=&quot;20148&quot; value=&quot;5&quot;/&gt;&lt;property id=&quot;20300&quot; value=&quot;Slide 22&quot;/&gt;&lt;property id=&quot;20307&quot; value=&quot;277&quot;/&gt;&lt;/object&gt;&lt;object type=&quot;3&quot; unique_id=&quot;10722&quot;&gt;&lt;property id=&quot;20148&quot; value=&quot;5&quot;/&gt;&lt;property id=&quot;20300&quot; value=&quot;Slide 23&quot;/&gt;&lt;property id=&quot;20307&quot; value=&quot;278&quot;/&gt;&lt;/object&gt;&lt;object type=&quot;3&quot; unique_id=&quot;10823&quot;&gt;&lt;property id=&quot;20148&quot; value=&quot;5&quot;/&gt;&lt;property id=&quot;20300&quot; value=&quot;Slide 24&quot;/&gt;&lt;property id=&quot;20307&quot; value=&quot;279&quot;/&gt;&lt;/object&gt;&lt;object type=&quot;3&quot; unique_id=&quot;10902&quot;&gt;&lt;property id=&quot;20148&quot; value=&quot;5&quot;/&gt;&lt;property id=&quot;20300&quot; value=&quot;Slide 25&quot;/&gt;&lt;property id=&quot;20307&quot; value=&quot;280&quot;/&gt;&lt;/object&gt;&lt;object type=&quot;3&quot; unique_id=&quot;10984&quot;&gt;&lt;property id=&quot;20148&quot; value=&quot;5&quot;/&gt;&lt;property id=&quot;20300&quot; value=&quot;Slide 26&quot;/&gt;&lt;property id=&quot;20307&quot; value=&quot;281&quot;/&gt;&lt;/object&gt;&lt;object type=&quot;3&quot; unique_id=&quot;11097&quot;&gt;&lt;property id=&quot;20148&quot; value=&quot;5&quot;/&gt;&lt;property id=&quot;20300&quot; value=&quot;Slide 27&quot;/&gt;&lt;property id=&quot;20307&quot; value=&quot;282&quot;/&gt;&lt;/object&gt;&lt;object type=&quot;3&quot; unique_id=&quot;11098&quot;&gt;&lt;property id=&quot;20148&quot; value=&quot;5&quot;/&gt;&lt;property id=&quot;20300&quot; value=&quot;Slide 28 - &amp;quot;Capital Market Efficiency&amp;quot;&quot;/&gt;&lt;property id=&quot;20307&quot; value=&quot;283&quot;/&gt;&lt;/object&gt;&lt;object type=&quot;3&quot; unique_id=&quot;11249&quot;&gt;&lt;property id=&quot;20148&quot; value=&quot;5&quot;/&gt;&lt;property id=&quot;20300&quot; value=&quot;Slide 29&quot;/&gt;&lt;property id=&quot;20307&quot; value=&quot;284&quot;/&gt;&lt;/object&gt;&lt;object type=&quot;3&quot; unique_id=&quot;11343&quot;&gt;&lt;property id=&quot;20148&quot; value=&quot;5&quot;/&gt;&lt;property id=&quot;20300&quot; value=&quot;Slide 30&quot;/&gt;&lt;property id=&quot;20307&quot; value=&quot;285&quot;/&gt;&lt;/object&gt;&lt;object type=&quot;3&quot; unique_id=&quot;11536&quot;&gt;&lt;property id=&quot;20148&quot; value=&quot;5&quot;/&gt;&lt;property id=&quot;20300&quot; value=&quot;Slide 31&quot;/&gt;&lt;property id=&quot;20307&quot; value=&quot;286&quot;/&gt;&lt;/object&gt;&lt;object type=&quot;3&quot; unique_id=&quot;11537&quot;&gt;&lt;property id=&quot;20148&quot; value=&quot;5&quot;/&gt;&lt;property id=&quot;20300&quot; value=&quot;Slide 32&quot;/&gt;&lt;property id=&quot;20307&quot; value=&quot;287&quot;/&gt;&lt;/object&gt;&lt;object type=&quot;3&quot; unique_id=&quot;11674&quot;&gt;&lt;property id=&quot;20148&quot; value=&quot;5&quot;/&gt;&lt;property id=&quot;20300&quot; value=&quot;Slide 33&quot;/&gt;&lt;property id=&quot;20307&quot; value=&quot;288&quot;/&gt;&lt;/object&gt;&lt;object type=&quot;3&quot; unique_id=&quot;11675&quot;&gt;&lt;property id=&quot;20148&quot; value=&quot;5&quot;/&gt;&lt;property id=&quot;20300&quot; value=&quot;Slide 34&quot;/&gt;&lt;property id=&quot;20307&quot; value=&quot;289&quot;/&gt;&lt;/object&gt;&lt;object type=&quot;3&quot; unique_id=&quot;11928&quot;&gt;&lt;property id=&quot;20148&quot; value=&quot;5&quot;/&gt;&lt;property id=&quot;20300&quot; value=&quot;Slide 35&quot;/&gt;&lt;property id=&quot;20307&quot; value=&quot;290&quot;/&gt;&lt;/object&gt;&lt;object type=&quot;3&quot; unique_id=&quot;12040&quot;&gt;&lt;property id=&quot;20148&quot; value=&quot;5&quot;/&gt;&lt;property id=&quot;20300&quot; value=&quot;Slide 36&quot;/&gt;&lt;property id=&quot;20307&quot; value=&quot;291&quot;/&gt;&lt;/object&gt;&lt;object type=&quot;3&quot; unique_id=&quot;12155&quot;&gt;&lt;property id=&quot;20148&quot; value=&quot;5&quot;/&gt;&lt;property id=&quot;20300&quot; value=&quot;Slide 37 - &amp;quot;Implications for Financial Managers&amp;quot;&quot;/&gt;&lt;property id=&quot;20307&quot; value=&quot;292&quot;/&gt;&lt;/object&gt;&lt;object type=&quot;3&quot; unique_id=&quot;12273&quot;&gt;&lt;property id=&quot;20148&quot; value=&quot;5&quot;/&gt;&lt;property id=&quot;20300&quot; value=&quot;Slide 38&quot;/&gt;&lt;property id=&quot;20307&quot; value=&quot;293&quot;/&gt;&lt;/object&gt;&lt;/object&gt;&lt;/object&gt;&lt;/database&gt;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9e PPT design template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6708</TotalTime>
  <Words>1777</Words>
  <Application>Microsoft Office PowerPoint</Application>
  <PresentationFormat>On-screen Show (4:3)</PresentationFormat>
  <Paragraphs>146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Calibri</vt:lpstr>
      <vt:lpstr>Cambria</vt:lpstr>
      <vt:lpstr>Times New Roman</vt:lpstr>
      <vt:lpstr>9e PPT design template</vt:lpstr>
      <vt:lpstr>Estimating  Risk and Return</vt:lpstr>
      <vt:lpstr>Introduction</vt:lpstr>
      <vt:lpstr>Expected Returns</vt:lpstr>
      <vt:lpstr>Expected Returns (continued)</vt:lpstr>
      <vt:lpstr>Expected Returns (concluded)</vt:lpstr>
      <vt:lpstr>Risk Premiums</vt:lpstr>
      <vt:lpstr>The Market Portfolio</vt:lpstr>
      <vt:lpstr>Efficient Frontier</vt:lpstr>
      <vt:lpstr>Add a Risk-Free Asset and Do Even Better</vt:lpstr>
      <vt:lpstr>Security Market Line</vt:lpstr>
      <vt:lpstr>Security Market Line (continued)</vt:lpstr>
      <vt:lpstr>Beta</vt:lpstr>
      <vt:lpstr>Betas</vt:lpstr>
      <vt:lpstr>CAPM Required Return</vt:lpstr>
      <vt:lpstr>Security Market Line – Beta as Risk Measure</vt:lpstr>
      <vt:lpstr>Portfolio Beta</vt:lpstr>
      <vt:lpstr>Finding Beta</vt:lpstr>
      <vt:lpstr>Implications for Financial Managers</vt:lpstr>
      <vt:lpstr>Constant-Growth Model</vt:lpstr>
      <vt:lpstr>PowerPoint Presentation</vt:lpstr>
      <vt:lpstr>Capital Market Efficiency</vt:lpstr>
      <vt:lpstr>Efficient Market Hypothesis</vt:lpstr>
      <vt:lpstr>Weak-form Efficiency</vt:lpstr>
      <vt:lpstr>Semistrong-form Efficiency</vt:lpstr>
      <vt:lpstr>Strong-form Efficiency</vt:lpstr>
      <vt:lpstr>Investing Ramifications</vt:lpstr>
      <vt:lpstr>Investing Ramifications</vt:lpstr>
      <vt:lpstr>Potential price reaction to good news</vt:lpstr>
      <vt:lpstr>Investing Ramifications</vt:lpstr>
      <vt:lpstr>Behavioral Finance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10</dc:title>
  <dc:creator>byerstev</dc:creator>
  <cp:lastModifiedBy>John Nofsinger</cp:lastModifiedBy>
  <cp:revision>114</cp:revision>
  <dcterms:created xsi:type="dcterms:W3CDTF">2008-05-21T23:13:49Z</dcterms:created>
  <dcterms:modified xsi:type="dcterms:W3CDTF">2019-04-25T23:55:44Z</dcterms:modified>
</cp:coreProperties>
</file>