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30"/>
  </p:notesMasterIdLst>
  <p:sldIdLst>
    <p:sldId id="310" r:id="rId2"/>
    <p:sldId id="311" r:id="rId3"/>
    <p:sldId id="289" r:id="rId4"/>
    <p:sldId id="259" r:id="rId5"/>
    <p:sldId id="260" r:id="rId6"/>
    <p:sldId id="320" r:id="rId7"/>
    <p:sldId id="292" r:id="rId8"/>
    <p:sldId id="315" r:id="rId9"/>
    <p:sldId id="290" r:id="rId10"/>
    <p:sldId id="316" r:id="rId11"/>
    <p:sldId id="294" r:id="rId12"/>
    <p:sldId id="321" r:id="rId13"/>
    <p:sldId id="295" r:id="rId14"/>
    <p:sldId id="296" r:id="rId15"/>
    <p:sldId id="297" r:id="rId16"/>
    <p:sldId id="298" r:id="rId17"/>
    <p:sldId id="323" r:id="rId18"/>
    <p:sldId id="313" r:id="rId19"/>
    <p:sldId id="300" r:id="rId20"/>
    <p:sldId id="302" r:id="rId21"/>
    <p:sldId id="317" r:id="rId22"/>
    <p:sldId id="303" r:id="rId23"/>
    <p:sldId id="304" r:id="rId24"/>
    <p:sldId id="318" r:id="rId25"/>
    <p:sldId id="282" r:id="rId26"/>
    <p:sldId id="319" r:id="rId27"/>
    <p:sldId id="305" r:id="rId28"/>
    <p:sldId id="322" r:id="rId29"/>
  </p:sldIdLst>
  <p:sldSz cx="9144000" cy="6858000" type="screen4x3"/>
  <p:notesSz cx="6858000" cy="9144000"/>
  <p:custDataLst>
    <p:tags r:id="rId3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3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1" autoAdjust="0"/>
    <p:restoredTop sz="85614" autoAdjust="0"/>
  </p:normalViewPr>
  <p:slideViewPr>
    <p:cSldViewPr>
      <p:cViewPr varScale="1">
        <p:scale>
          <a:sx n="94" d="100"/>
          <a:sy n="94" d="100"/>
        </p:scale>
        <p:origin x="201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7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1F3B99B5-DC4D-4AD3-B9C2-1E9CDBABF5BE}" type="datetimeFigureOut">
              <a:rPr lang="en-US" altLang="en-US"/>
              <a:pPr/>
              <a:t>4/22/2019</a:t>
            </a:fld>
            <a:endParaRPr lang="en-US" altLang="en-US" dirty="0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DEDE54E9-F5AD-487C-A4DB-C9C8AE0A7FB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43952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smaller the </a:t>
            </a:r>
            <a:r>
              <a:rPr lang="en-US" dirty="0" err="1"/>
              <a:t>CoV</a:t>
            </a:r>
            <a:r>
              <a:rPr lang="en-US" dirty="0"/>
              <a:t>, the better the risk-reward relationship.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E54E9-F5AD-487C-A4DB-C9C8AE0A7FB9}" type="slidenum">
              <a:rPr lang="en-US" altLang="en-US" smtClean="0"/>
              <a:pPr/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14655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smaller the </a:t>
            </a:r>
            <a:r>
              <a:rPr lang="en-US" dirty="0" err="1"/>
              <a:t>CoV</a:t>
            </a:r>
            <a:r>
              <a:rPr lang="en-US" dirty="0"/>
              <a:t>, the better the risk-reward relationship.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E54E9-F5AD-487C-A4DB-C9C8AE0A7FB9}" type="slidenum">
              <a:rPr lang="en-US" altLang="en-US" smtClean="0"/>
              <a:pPr/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26392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55113" cy="106680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-3175" y="958850"/>
            <a:ext cx="9144000" cy="82550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-3175" y="1069975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858000" y="6492875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000" dirty="0">
                <a:latin typeface="Times New Roman" panose="02020603050405020304" pitchFamily="18" charset="0"/>
              </a:rPr>
              <a:t>9-</a:t>
            </a:r>
            <a:fld id="{74C437BB-2790-4828-AD04-B7ABBC21B4E9}" type="slidenum">
              <a:rPr lang="en-US" altLang="en-US" sz="1000">
                <a:latin typeface="Times New Roman" panose="02020603050405020304" pitchFamily="18" charset="0"/>
              </a:rPr>
              <a:pPr algn="r" eaLnBrk="1" hangingPunct="1"/>
              <a:t>‹#›</a:t>
            </a:fld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rgbClr val="0B5B7F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/>
            </a:lvl1pPr>
            <a:lvl2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800"/>
            </a:lvl2pPr>
            <a:lvl3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400"/>
            </a:lvl3pPr>
            <a:lvl4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000"/>
            </a:lvl4pPr>
            <a:lvl5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448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E835BC7-3820-44EC-AAB1-98043445FA61}" type="datetime1">
              <a:rPr lang="en-US" altLang="en-US"/>
              <a:pPr/>
              <a:t>4/22/2019</a:t>
            </a:fld>
            <a:endParaRPr lang="en-US" alt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C3A8E6DE-C178-4DDC-9CAC-3A4FAB74F33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28534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11113" y="1371600"/>
            <a:ext cx="9155113" cy="411163"/>
          </a:xfrm>
          <a:prstGeom prst="rect">
            <a:avLst/>
          </a:prstGeom>
          <a:solidFill>
            <a:srgbClr val="F3F2D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1113" y="152400"/>
            <a:ext cx="9155113" cy="131445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09800" y="4789488"/>
            <a:ext cx="632460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spcAft>
                <a:spcPts val="1200"/>
              </a:spcAft>
              <a:defRPr/>
            </a:pPr>
            <a:r>
              <a:rPr lang="en-US" sz="3200" i="1" dirty="0">
                <a:solidFill>
                  <a:srgbClr val="0B5B7F"/>
                </a:solidFill>
                <a:latin typeface="Cambria" charset="0"/>
              </a:rPr>
              <a:t>Finance </a:t>
            </a:r>
            <a:r>
              <a:rPr lang="en-US" sz="3200" i="0" dirty="0">
                <a:solidFill>
                  <a:srgbClr val="0B5B7F"/>
                </a:solidFill>
                <a:latin typeface="Cambria" charset="0"/>
              </a:rPr>
              <a:t>5</a:t>
            </a: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th Edition</a:t>
            </a:r>
          </a:p>
          <a:p>
            <a:pPr algn="r" eaLnBrk="1" hangingPunct="1">
              <a:spcAft>
                <a:spcPts val="1200"/>
              </a:spcAft>
              <a:defRPr/>
            </a:pP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Cornett, Adair, and Nofsinger</a:t>
            </a:r>
          </a:p>
        </p:txBody>
      </p:sp>
      <p:sp>
        <p:nvSpPr>
          <p:cNvPr id="6" name="Rectangle 5"/>
          <p:cNvSpPr/>
          <p:nvPr/>
        </p:nvSpPr>
        <p:spPr>
          <a:xfrm>
            <a:off x="-11113" y="-11113"/>
            <a:ext cx="9155113" cy="315913"/>
          </a:xfrm>
          <a:prstGeom prst="rect">
            <a:avLst/>
          </a:prstGeom>
          <a:solidFill>
            <a:srgbClr val="0D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1113" y="6488113"/>
            <a:ext cx="9155113" cy="381000"/>
          </a:xfrm>
          <a:prstGeom prst="rect">
            <a:avLst/>
          </a:prstGeom>
          <a:solidFill>
            <a:srgbClr val="164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38400"/>
            <a:ext cx="17526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4800" y="76200"/>
            <a:ext cx="1905000" cy="18621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1500" dirty="0">
                <a:solidFill>
                  <a:srgbClr val="0D6C97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0" name="Rectangle 12"/>
          <p:cNvSpPr>
            <a:spLocks noChangeArrowheads="1"/>
          </p:cNvSpPr>
          <p:nvPr userDrawn="1"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7877" y="2286000"/>
            <a:ext cx="5404338" cy="2133600"/>
          </a:xfrm>
        </p:spPr>
        <p:txBody>
          <a:bodyPr anchor="t">
            <a:noAutofit/>
          </a:bodyPr>
          <a:lstStyle>
            <a:lvl1pPr algn="r">
              <a:defRPr lang="en-US" sz="4800" i="0" kern="1200" dirty="0">
                <a:solidFill>
                  <a:srgbClr val="A5002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37304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925" y="152400"/>
            <a:ext cx="8566150" cy="83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0B5B7F"/>
          </a:solidFill>
          <a:latin typeface="+mj-lt"/>
          <a:ea typeface="MS PGothic" panose="020B0600070205080204" pitchFamily="34" charset="-128"/>
          <a:cs typeface="Aharoni" pitchFamily="2" charset="-79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/>
          <a:cs typeface="Aharoni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/>
          <a:cs typeface="Aharoni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/>
          <a:cs typeface="Aharoni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/>
          <a:cs typeface="Aharoni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219200" y="2667000"/>
            <a:ext cx="69342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6000" dirty="0"/>
              <a:t>Characterizing </a:t>
            </a:r>
            <a:br>
              <a:rPr sz="6000" dirty="0"/>
            </a:br>
            <a:r>
              <a:rPr sz="6000" dirty="0"/>
              <a:t>Risk and Return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Annual and Average Returns, 1950 - 2017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B6E9AD-BF0B-4019-B6E6-404C2A78B5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170867"/>
            <a:ext cx="69723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617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70A823D-1DD3-45BA-B509-D62503B06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b="1" dirty="0"/>
              <a:t>Historical Risks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F32FBDC-9951-41A0-A8A0-E037A1A8F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05158"/>
            <a:ext cx="7620000" cy="3916363"/>
          </a:xfrm>
        </p:spPr>
        <p:txBody>
          <a:bodyPr/>
          <a:lstStyle/>
          <a:p>
            <a:r>
              <a:rPr lang="en-US" altLang="en-US" dirty="0"/>
              <a:t>Computing Volatility</a:t>
            </a:r>
          </a:p>
          <a:p>
            <a:endParaRPr lang="en-US" altLang="en-US" dirty="0"/>
          </a:p>
          <a:p>
            <a:r>
              <a:rPr lang="en-US" altLang="en-US" dirty="0"/>
              <a:t>Risk of Asset Classes</a:t>
            </a:r>
          </a:p>
          <a:p>
            <a:endParaRPr lang="en-US" altLang="en-US" dirty="0"/>
          </a:p>
          <a:p>
            <a:r>
              <a:rPr lang="en-US" altLang="en-US" dirty="0"/>
              <a:t>Risk versus Return</a:t>
            </a:r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Computing Volatility - Standard Deviation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Volatility in historical returns provides an idea of future uncertainty</a:t>
            </a:r>
          </a:p>
          <a:p>
            <a:pPr lvl="1"/>
            <a:r>
              <a:rPr lang="en-US" altLang="en-US" b="1" dirty="0"/>
              <a:t>Standard deviation </a:t>
            </a:r>
            <a:r>
              <a:rPr lang="en-US" altLang="en-US" dirty="0"/>
              <a:t>is a measure of past return volatility, or risk, of an investment</a:t>
            </a:r>
          </a:p>
          <a:p>
            <a:pPr lvl="1"/>
            <a:r>
              <a:rPr lang="en-US" altLang="en-US" dirty="0"/>
              <a:t>Calculated as the square root of the variance</a:t>
            </a:r>
          </a:p>
          <a:p>
            <a:endParaRPr lang="en-US" altLang="en-US" dirty="0"/>
          </a:p>
          <a:p>
            <a:r>
              <a:rPr lang="en-US" altLang="en-US" dirty="0"/>
              <a:t>Standard deviation represents the </a:t>
            </a:r>
            <a:r>
              <a:rPr lang="en-US" altLang="en-US" b="1" dirty="0"/>
              <a:t>total risk </a:t>
            </a:r>
            <a:r>
              <a:rPr lang="en-US" altLang="en-US" dirty="0"/>
              <a:t>of a security or portfolio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289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 Deviation Formula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larger the standard deviation, the greater the risk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436DDF-118E-4040-97B7-A71628E90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90" y="3200400"/>
            <a:ext cx="8085667" cy="19050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300" dirty="0"/>
              <a:t>Annual Standard Deviation of Returns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Stocks are more volatile than long-term Treasury bonds, and long-term Treasury bonds are more volatile than T-bills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E5F075-B51A-4D6E-AD17-CE7B881C1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1" y="2895600"/>
            <a:ext cx="768350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versus Return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How much extra return can you expect for taking more risk?</a:t>
            </a:r>
          </a:p>
          <a:p>
            <a:pPr lvl="1"/>
            <a:r>
              <a:rPr lang="en-US" altLang="en-US" dirty="0"/>
              <a:t>This is known as the trade-off between risk and return </a:t>
            </a:r>
          </a:p>
          <a:p>
            <a:r>
              <a:rPr lang="en-US" altLang="en-US" dirty="0"/>
              <a:t>The </a:t>
            </a:r>
            <a:r>
              <a:rPr lang="en-US" altLang="en-US" b="1" dirty="0"/>
              <a:t>coefficient of variation </a:t>
            </a:r>
            <a:r>
              <a:rPr lang="en-US" altLang="en-US" dirty="0"/>
              <a:t>(CoV) is a relative measure of the risk-vs-reward relationship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Coefficient of Variation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coefficient of variation is calculated by dividing standard deviation by average return</a:t>
            </a:r>
          </a:p>
          <a:p>
            <a:pPr lvl="1"/>
            <a:r>
              <a:rPr lang="en-US" altLang="en-US" dirty="0"/>
              <a:t>Interpreted as the amount of risk (measured by volatility) per unit of return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1C8576B-015C-47B8-8711-8D51AB35EC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943" y="4419600"/>
            <a:ext cx="6912743" cy="138588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CoV</a:t>
            </a:r>
            <a:r>
              <a:rPr lang="en-US" dirty="0"/>
              <a:t> Asset Classes (1950 to 2017)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326231" y="1219200"/>
            <a:ext cx="8229600" cy="4876800"/>
          </a:xfrm>
        </p:spPr>
        <p:txBody>
          <a:bodyPr/>
          <a:lstStyle/>
          <a:p>
            <a:r>
              <a:rPr lang="en-US" altLang="en-US" sz="2800" dirty="0"/>
              <a:t>Stocks</a:t>
            </a:r>
          </a:p>
          <a:p>
            <a:endParaRPr lang="en-US" altLang="en-US" sz="2800" dirty="0"/>
          </a:p>
          <a:p>
            <a:endParaRPr lang="en-US" altLang="en-US" sz="2800" dirty="0"/>
          </a:p>
          <a:p>
            <a:r>
              <a:rPr lang="en-US" altLang="en-US" sz="2800" dirty="0"/>
              <a:t>Bonds</a:t>
            </a:r>
          </a:p>
          <a:p>
            <a:endParaRPr lang="en-US" altLang="en-US" sz="2800" dirty="0"/>
          </a:p>
          <a:p>
            <a:endParaRPr lang="en-US" altLang="en-US" sz="2800" dirty="0"/>
          </a:p>
          <a:p>
            <a:r>
              <a:rPr lang="en-US" altLang="en-US" sz="2800" dirty="0"/>
              <a:t>Cash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46F9399-1006-4B7F-AD82-36230A07219A}"/>
                  </a:ext>
                </a:extLst>
              </p:cNvPr>
              <p:cNvSpPr txBox="1"/>
              <p:nvPr/>
            </p:nvSpPr>
            <p:spPr>
              <a:xfrm>
                <a:off x="304800" y="1905000"/>
                <a:ext cx="7924800" cy="57451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𝐶𝑜𝑒𝑓𝑓𝑖𝑐𝑒𝑛𝑡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𝑉𝑎𝑟𝑖𝑎𝑡𝑖𝑜𝑛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𝑆𝑡𝑎𝑛𝑑𝑎𝑟𝑑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𝐷𝑒𝑣𝑖𝑎𝑖𝑡𝑜𝑛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𝐴𝑣𝑒𝑟𝑎𝑔𝑒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17.1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12.7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=1.35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46F9399-1006-4B7F-AD82-36230A0721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905000"/>
                <a:ext cx="7924800" cy="57451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424D8D9-D37C-4822-A3CC-9204F9823774}"/>
                  </a:ext>
                </a:extLst>
              </p:cNvPr>
              <p:cNvSpPr txBox="1"/>
              <p:nvPr/>
            </p:nvSpPr>
            <p:spPr>
              <a:xfrm>
                <a:off x="274320" y="3657600"/>
                <a:ext cx="5745480" cy="51943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𝐶𝑜𝑒𝑓𝑓𝑖𝑐𝑒𝑛𝑡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𝑉𝑎𝑟𝑖𝑎𝑡𝑖𝑜𝑛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11.0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6.6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=1.67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424D8D9-D37C-4822-A3CC-9204F98237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" y="3657600"/>
                <a:ext cx="5745480" cy="5194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EC7FC35-73B5-43A9-AF3E-597027322B12}"/>
                  </a:ext>
                </a:extLst>
              </p:cNvPr>
              <p:cNvSpPr txBox="1"/>
              <p:nvPr/>
            </p:nvSpPr>
            <p:spPr>
              <a:xfrm>
                <a:off x="309880" y="5350042"/>
                <a:ext cx="5405120" cy="520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𝐶𝑜𝑒𝑓𝑓𝑖𝑐𝑒𝑛𝑡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𝑉𝑎𝑟𝑖𝑎𝑡𝑖𝑜𝑛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3.0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4.3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=0.70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EC7FC35-73B5-43A9-AF3E-597027322B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880" y="5350042"/>
                <a:ext cx="5405120" cy="5203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6327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Forming Portfolios</a:t>
            </a:r>
          </a:p>
        </p:txBody>
      </p:sp>
      <p:sp>
        <p:nvSpPr>
          <p:cNvPr id="19458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</a:t>
            </a:r>
            <a:r>
              <a:rPr lang="en-US" altLang="en-US" b="1" dirty="0"/>
              <a:t>portfolio</a:t>
            </a:r>
            <a:r>
              <a:rPr lang="en-US" altLang="en-US" dirty="0"/>
              <a:t> is a combination of investment assets held by an investor</a:t>
            </a:r>
          </a:p>
          <a:p>
            <a:pPr lvl="1"/>
            <a:r>
              <a:rPr lang="en-US" altLang="en-US" dirty="0"/>
              <a:t>Combining stocks into portfolios can reduce many sources of stock risk</a:t>
            </a:r>
          </a:p>
          <a:p>
            <a:pPr marL="274637" lvl="1" indent="0">
              <a:buNone/>
            </a:pPr>
            <a:endParaRPr lang="en-US" altLang="en-US" dirty="0"/>
          </a:p>
          <a:p>
            <a:r>
              <a:rPr lang="en-US" altLang="en-US" b="1" dirty="0"/>
              <a:t>Diversification</a:t>
            </a:r>
            <a:r>
              <a:rPr lang="en-US" altLang="en-US" dirty="0"/>
              <a:t> is the process of putting money into different types of investments for the purpose of reducing the overall risk of the portfolio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Diversifying to Reduce Risk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Two main components of total risk</a:t>
            </a:r>
          </a:p>
          <a:p>
            <a:pPr lvl="1"/>
            <a:r>
              <a:rPr lang="en-US" altLang="en-US" b="1" dirty="0"/>
              <a:t>Firm-specific risk </a:t>
            </a:r>
            <a:r>
              <a:rPr lang="en-US" altLang="en-US" dirty="0"/>
              <a:t>(aka</a:t>
            </a:r>
            <a:r>
              <a:rPr lang="en-US" altLang="en-US" b="1" dirty="0"/>
              <a:t> diversifiable risk</a:t>
            </a:r>
            <a:r>
              <a:rPr lang="en-US" altLang="en-US" dirty="0"/>
              <a:t>)</a:t>
            </a:r>
            <a:r>
              <a:rPr lang="en-US" altLang="en-US" b="1" dirty="0"/>
              <a:t> </a:t>
            </a:r>
            <a:r>
              <a:rPr lang="en-US" altLang="en-US" dirty="0"/>
              <a:t>is the portion of total risk that is attributable to firm or industry factors</a:t>
            </a:r>
          </a:p>
          <a:p>
            <a:pPr lvl="2"/>
            <a:r>
              <a:rPr lang="en-US" altLang="en-US" dirty="0"/>
              <a:t>Can be reduced through diversification</a:t>
            </a:r>
          </a:p>
          <a:p>
            <a:pPr lvl="1"/>
            <a:r>
              <a:rPr lang="en-US" altLang="en-US" b="1" dirty="0"/>
              <a:t>Market risk </a:t>
            </a:r>
            <a:r>
              <a:rPr lang="en-US" altLang="en-US" dirty="0"/>
              <a:t>(aka </a:t>
            </a:r>
            <a:r>
              <a:rPr lang="en-US" altLang="en-US" b="1" dirty="0" err="1"/>
              <a:t>nondiversifiable</a:t>
            </a:r>
            <a:r>
              <a:rPr lang="en-US" altLang="en-US" b="1" dirty="0"/>
              <a:t> risk</a:t>
            </a:r>
            <a:r>
              <a:rPr lang="en-US" altLang="en-US" dirty="0"/>
              <a:t>)</a:t>
            </a:r>
            <a:r>
              <a:rPr lang="en-US" altLang="en-US" b="1" dirty="0"/>
              <a:t> </a:t>
            </a:r>
            <a:r>
              <a:rPr lang="en-US" altLang="en-US" dirty="0"/>
              <a:t>is the portion of total risk that is attributable to overall economic factors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DA222B-0D47-4D43-8664-CE7A01DEA8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67" y="5386387"/>
            <a:ext cx="7276665" cy="102027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BE245FB2-3371-4589-8C75-ABA4B81DAD46}"/>
              </a:ext>
            </a:extLst>
          </p:cNvPr>
          <p:cNvSpPr txBox="1">
            <a:spLocks/>
          </p:cNvSpPr>
          <p:nvPr/>
        </p:nvSpPr>
        <p:spPr>
          <a:xfrm>
            <a:off x="457200" y="1371600"/>
            <a:ext cx="7620000" cy="4373563"/>
          </a:xfrm>
          <a:prstGeom prst="rect">
            <a:avLst/>
          </a:prstGeom>
        </p:spPr>
        <p:txBody>
          <a:bodyPr/>
          <a:lstStyle>
            <a:lvl1pPr marL="182563" indent="-1825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SzPct val="85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457200" indent="-1825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SzPct val="85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730250" indent="-1825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SzPct val="9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004888" indent="-1825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1187450" indent="-136525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dirty="0"/>
              <a:t>The relationship between risk and return is fundamental to finance theory</a:t>
            </a:r>
          </a:p>
          <a:p>
            <a:pPr eaLnBrk="1" hangingPunct="1"/>
            <a:r>
              <a:rPr lang="en-US" altLang="en-US" dirty="0"/>
              <a:t>You can invest very safely in a bank or in Treasury bills.  Why would you invest in risky stocks and bonds?</a:t>
            </a:r>
          </a:p>
          <a:p>
            <a:pPr lvl="1" eaLnBrk="1" hangingPunct="1"/>
            <a:r>
              <a:rPr lang="en-US" altLang="en-US" sz="2400" dirty="0"/>
              <a:t>If you want the chance of earning higher returns, it requires that you take on higher risk investments</a:t>
            </a:r>
          </a:p>
          <a:p>
            <a:pPr eaLnBrk="1" hangingPunct="1"/>
            <a:r>
              <a:rPr lang="en-US" altLang="en-US" dirty="0"/>
              <a:t>There is a positive relationship between risk and expected return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876800" y="990600"/>
            <a:ext cx="3814472" cy="2895600"/>
          </a:xfrm>
        </p:spPr>
        <p:txBody>
          <a:bodyPr>
            <a:normAutofit/>
          </a:bodyPr>
          <a:lstStyle/>
          <a:p>
            <a:r>
              <a:rPr lang="en-US" sz="3200" dirty="0"/>
              <a:t>Combining stocks can reduce volatility (risk)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098A02-77A5-4F98-879B-BB1BA5956D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3161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Adding Stocks to a Portfolio Reduces Risk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C1B73B-78D8-41E7-B13A-D793D54B3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" y="1066020"/>
            <a:ext cx="9096375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401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Modern Portfolio Theory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Harry Markowitz’s </a:t>
            </a:r>
            <a:r>
              <a:rPr lang="en-US" altLang="en-US" b="1" dirty="0"/>
              <a:t>modern portfolio theory </a:t>
            </a:r>
            <a:r>
              <a:rPr lang="en-US" altLang="en-US" dirty="0"/>
              <a:t>shows how risk reduction occurs when securities are combined and describes how to achieve the highest expected return for the desired risk level</a:t>
            </a:r>
          </a:p>
          <a:p>
            <a:r>
              <a:rPr lang="en-US" altLang="en-US" dirty="0"/>
              <a:t>The </a:t>
            </a:r>
            <a:r>
              <a:rPr lang="en-US" altLang="en-US" b="1" dirty="0"/>
              <a:t>optimal portfolio </a:t>
            </a:r>
            <a:r>
              <a:rPr lang="en-US" altLang="en-US" dirty="0"/>
              <a:t>is the best portfolio of securities for the investor’s level of risk aversion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77074A-EAE1-4248-96CC-5E59EE1739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02" y="1319212"/>
            <a:ext cx="8347577" cy="485298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dirty="0"/>
              <a:t>Efficient Portfolios </a:t>
            </a:r>
            <a:r>
              <a:rPr lang="en-US" dirty="0"/>
              <a:t>from</a:t>
            </a:r>
            <a:r>
              <a:rPr dirty="0"/>
              <a:t> Four Stocks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0BE934E-1162-415F-A6E2-5EA1308C66C5}"/>
              </a:ext>
            </a:extLst>
          </p:cNvPr>
          <p:cNvSpPr txBox="1">
            <a:spLocks/>
          </p:cNvSpPr>
          <p:nvPr/>
        </p:nvSpPr>
        <p:spPr>
          <a:xfrm>
            <a:off x="152401" y="1368670"/>
            <a:ext cx="3154680" cy="4876800"/>
          </a:xfrm>
          <a:prstGeom prst="rect">
            <a:avLst/>
          </a:prstGeom>
        </p:spPr>
        <p:txBody>
          <a:bodyPr/>
          <a:lstStyle>
            <a:lvl1pPr marL="182563" indent="-1825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SzPct val="85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457200" indent="-1825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SzPct val="85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730250" indent="-1825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SzPct val="9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004888" indent="-182563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1187450" indent="-136525" algn="l" rtl="0" eaLnBrk="0" fontAlgn="base" hangingPunc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/>
              <a:t>The set of portfolios that have the maximum expected return for each level of risk are known as </a:t>
            </a:r>
            <a:r>
              <a:rPr lang="en-US" altLang="en-US" sz="2400" b="1" dirty="0"/>
              <a:t>efficient portfolios</a:t>
            </a:r>
          </a:p>
          <a:p>
            <a:r>
              <a:rPr lang="en-US" altLang="en-US" sz="2400" dirty="0"/>
              <a:t>The combination of all efficient portfolios is the efficient </a:t>
            </a:r>
            <a:r>
              <a:rPr lang="en-US" altLang="en-US" sz="2400" b="1" dirty="0"/>
              <a:t>frontier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0A1A63-E952-4551-8EB7-0D1CCDF91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080" y="1814232"/>
            <a:ext cx="5836920" cy="367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2874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Diversification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Diversification is achieved when two stocks are subject to different kinds of events such that their returns differ over time</a:t>
            </a:r>
          </a:p>
          <a:p>
            <a:r>
              <a:rPr lang="en-US" altLang="en-US" b="1" dirty="0"/>
              <a:t>Correlation</a:t>
            </a:r>
            <a:r>
              <a:rPr lang="en-US" altLang="en-US" dirty="0"/>
              <a:t> is a measurement of the co-movement between two variables that ranges between -1 and +1</a:t>
            </a:r>
          </a:p>
          <a:p>
            <a:pPr lvl="1"/>
            <a:r>
              <a:rPr lang="en-US" altLang="en-US" dirty="0"/>
              <a:t>A value of +1 means the returns from two different securities move perfectly in sync</a:t>
            </a:r>
          </a:p>
          <a:p>
            <a:pPr lvl="1"/>
            <a:r>
              <a:rPr lang="en-US" altLang="en-US" dirty="0"/>
              <a:t>A value of -1 means the returns from two securities move exactly opposite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8D2D16-EC9B-403A-BF6F-5532E593B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0"/>
            <a:ext cx="4735361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5462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Portfolio Return</a:t>
            </a:r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portfolio’s return comes directly from the returns of the portfolio securities and the proportion of the portfolio invested in each security</a:t>
            </a:r>
          </a:p>
          <a:p>
            <a:pPr lvl="1"/>
            <a:r>
              <a:rPr lang="en-US" altLang="en-US" dirty="0"/>
              <a:t>The proportion of each stock is called a weight, and is represented by </a:t>
            </a:r>
            <a:r>
              <a:rPr lang="en-US" altLang="en-US" i="1" dirty="0"/>
              <a:t>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010531-ED42-421E-B1D8-944CE05E82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55" y="4572000"/>
            <a:ext cx="8040511" cy="1676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Portfolio Return Example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A69F1B9-FFEC-4005-91D0-C4A140DC3149}"/>
              </a:ext>
            </a:extLst>
          </p:cNvPr>
          <p:cNvSpPr txBox="1">
            <a:spLocks/>
          </p:cNvSpPr>
          <p:nvPr/>
        </p:nvSpPr>
        <p:spPr>
          <a:xfrm>
            <a:off x="304800" y="1101580"/>
            <a:ext cx="8382001" cy="4724400"/>
          </a:xfrm>
          <a:prstGeom prst="rect">
            <a:avLst/>
          </a:prstGeom>
        </p:spPr>
        <p:txBody>
          <a:bodyPr/>
          <a:lstStyle>
            <a:lvl1pPr marL="182563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4572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7302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0048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1187450" indent="-136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sz="2800" dirty="0">
                <a:cs typeface="Arial" panose="020B0604020202020204" pitchFamily="34" charset="0"/>
              </a:rPr>
              <a:t>At the beginning of 2018 you owned  $5,000 of Disney stock, $10,000 of Bank of New York stock, and $15,000 of IBM stock.  In 2018, the three company's returns were -4.8 percent, 19.4 percent, and 12.8 percent respectively.  What is your portfolio return?</a:t>
            </a:r>
          </a:p>
          <a:p>
            <a:pPr eaLnBrk="1" hangingPunct="1"/>
            <a:endParaRPr lang="en-US" altLang="en-US" sz="2800" dirty="0">
              <a:cs typeface="Arial" panose="020B0604020202020204" pitchFamily="34" charset="0"/>
            </a:endParaRP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54F8B8AE-8A63-4A8F-9BD5-B4C63BC6B94C}"/>
              </a:ext>
            </a:extLst>
          </p:cNvPr>
          <p:cNvSpPr txBox="1">
            <a:spLocks/>
          </p:cNvSpPr>
          <p:nvPr/>
        </p:nvSpPr>
        <p:spPr bwMode="auto">
          <a:xfrm>
            <a:off x="381000" y="5638800"/>
            <a:ext cx="7620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en-US" sz="2000" kern="0" dirty="0" err="1">
                <a:latin typeface="+mn-lt"/>
                <a:cs typeface="Arial" charset="0"/>
              </a:rPr>
              <a:t>R</a:t>
            </a:r>
            <a:r>
              <a:rPr lang="en-US" sz="2000" kern="0" baseline="-25000" dirty="0" err="1">
                <a:latin typeface="+mn-lt"/>
                <a:cs typeface="Arial" charset="0"/>
              </a:rPr>
              <a:t>p</a:t>
            </a:r>
            <a:r>
              <a:rPr lang="en-US" sz="2000" kern="0" dirty="0">
                <a:latin typeface="+mn-lt"/>
                <a:cs typeface="Arial" charset="0"/>
              </a:rPr>
              <a:t> = (0.1667 x -4.8%) + (.3333 x 19.4%) + (.50 x 12.8%)</a:t>
            </a:r>
          </a:p>
          <a:p>
            <a:pPr marL="342900" indent="-342900" eaLnBrk="1" hangingPunct="1">
              <a:spcBef>
                <a:spcPct val="20000"/>
              </a:spcBef>
              <a:defRPr/>
            </a:pPr>
            <a:endParaRPr lang="en-US" sz="1100" kern="0" dirty="0">
              <a:latin typeface="+mn-lt"/>
              <a:cs typeface="Arial" charset="0"/>
            </a:endParaRPr>
          </a:p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en-US" sz="2000" kern="0" dirty="0" err="1">
                <a:latin typeface="+mn-lt"/>
                <a:cs typeface="Arial" charset="0"/>
              </a:rPr>
              <a:t>R</a:t>
            </a:r>
            <a:r>
              <a:rPr lang="en-US" sz="2000" kern="0" baseline="-25000" dirty="0" err="1">
                <a:latin typeface="+mn-lt"/>
                <a:cs typeface="Arial" charset="0"/>
              </a:rPr>
              <a:t>p</a:t>
            </a:r>
            <a:r>
              <a:rPr lang="en-US" sz="2000" kern="0" dirty="0">
                <a:latin typeface="+mn-lt"/>
                <a:cs typeface="Arial" charset="0"/>
              </a:rPr>
              <a:t> = 12.07%</a:t>
            </a:r>
          </a:p>
        </p:txBody>
      </p:sp>
      <p:graphicFrame>
        <p:nvGraphicFramePr>
          <p:cNvPr id="10" name="Content Placeholder 3">
            <a:extLst>
              <a:ext uri="{FF2B5EF4-FFF2-40B4-BE49-F238E27FC236}">
                <a16:creationId xmlns:a16="http://schemas.microsoft.com/office/drawing/2014/main" id="{513E1AF1-9A0F-47E8-BA0A-17E66DDD26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621626"/>
              </p:ext>
            </p:extLst>
          </p:nvPr>
        </p:nvGraphicFramePr>
        <p:xfrm>
          <a:off x="854075" y="3733800"/>
          <a:ext cx="7435850" cy="1752600"/>
        </p:xfrm>
        <a:graphic>
          <a:graphicData uri="http://schemas.openxmlformats.org/drawingml/2006/table">
            <a:tbl>
              <a:tblPr/>
              <a:tblGrid>
                <a:gridCol w="20494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02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0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Stock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Amount invested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Weight Calculation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Weight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3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Disney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$5,000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5,000/30,000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0.1667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97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Bank of New York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$10,000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10,000/30,000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0.3333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3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IBM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$15,000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15,000/30,000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0.50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991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Computing Returns</a:t>
            </a: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Two methods of determining how much you have earned on each of your investments</a:t>
            </a:r>
          </a:p>
          <a:p>
            <a:pPr lvl="1"/>
            <a:r>
              <a:rPr lang="en-US" altLang="en-US" dirty="0"/>
              <a:t>The </a:t>
            </a:r>
            <a:r>
              <a:rPr lang="en-US" altLang="en-US" b="1" dirty="0"/>
              <a:t>dollar return </a:t>
            </a:r>
            <a:r>
              <a:rPr lang="en-US" altLang="en-US" dirty="0"/>
              <a:t>is the amount of profit or loss from an investment denoted in dollars</a:t>
            </a:r>
          </a:p>
          <a:p>
            <a:pPr lvl="1"/>
            <a:r>
              <a:rPr lang="en-US" altLang="en-US" dirty="0"/>
              <a:t>The </a:t>
            </a:r>
            <a:r>
              <a:rPr lang="en-US" altLang="en-US" b="1" dirty="0"/>
              <a:t>percentage return </a:t>
            </a:r>
            <a:r>
              <a:rPr lang="en-US" altLang="en-US" dirty="0"/>
              <a:t>is the dollar return characterized as a percentage of money invested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Dollar Return</a:t>
            </a:r>
          </a:p>
        </p:txBody>
      </p:sp>
      <p:sp>
        <p:nvSpPr>
          <p:cNvPr id="92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dollar return includes capital gain (or loss) as well as any income you received over the period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50FF6B8-F4A3-406E-AA61-F80D42F1A4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039" y="3581400"/>
            <a:ext cx="7260771" cy="8763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Percentage Return</a:t>
            </a:r>
          </a:p>
        </p:txBody>
      </p:sp>
      <p:sp>
        <p:nvSpPr>
          <p:cNvPr id="1024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Returns across different investments are more easily compared because they are standardized </a:t>
            </a:r>
          </a:p>
          <a:p>
            <a:r>
              <a:rPr lang="en-US" altLang="en-US" dirty="0"/>
              <a:t>Can be used for most types of investments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CB5C80-8B5B-49D5-97E0-A8EA2F45A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840" y="4267200"/>
            <a:ext cx="7764320" cy="1134114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A0F3AEA-178E-4C41-9D4E-BEDC2740F8B0}"/>
              </a:ext>
            </a:extLst>
          </p:cNvPr>
          <p:cNvSpPr txBox="1">
            <a:spLocks/>
          </p:cNvSpPr>
          <p:nvPr/>
        </p:nvSpPr>
        <p:spPr>
          <a:xfrm>
            <a:off x="533399" y="1295400"/>
            <a:ext cx="8251031" cy="4525963"/>
          </a:xfrm>
          <a:prstGeom prst="rect">
            <a:avLst/>
          </a:prstGeom>
        </p:spPr>
        <p:txBody>
          <a:bodyPr/>
          <a:lstStyle>
            <a:lvl1pPr marL="182563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4572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7302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0048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1187450" indent="-136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sz="2000" dirty="0"/>
              <a:t>You held 250 shares of Hilton Hotel’s common stock.  The company’s share price was $24.11 at the beginning of the year.  During the year, the company paid a dividend of $0.16 per share, and ended the year at a price of $34.90.  What is the dollar return, the percentage return, the capital gains yield, and the dividend yield for Hilton?</a:t>
            </a:r>
          </a:p>
          <a:p>
            <a:pPr eaLnBrk="1" hangingPunct="1"/>
            <a:endParaRPr lang="en-US" altLang="en-US" sz="2000" dirty="0"/>
          </a:p>
          <a:p>
            <a:pPr marL="342900" indent="-342900" eaLnBrk="1" hangingPunct="1">
              <a:defRPr/>
            </a:pPr>
            <a:r>
              <a:rPr lang="en-US" sz="2000" kern="0" dirty="0"/>
              <a:t>Dollar return = 250 x ($34.90-$24.11+$0.16)    = $2,737.50</a:t>
            </a:r>
          </a:p>
          <a:p>
            <a:pPr marL="342900" indent="-342900" eaLnBrk="1" hangingPunct="1">
              <a:defRPr/>
            </a:pPr>
            <a:endParaRPr lang="en-US" sz="2000" kern="0" dirty="0"/>
          </a:p>
          <a:p>
            <a:pPr marL="342900" indent="-342900" eaLnBrk="1" hangingPunct="1">
              <a:defRPr/>
            </a:pPr>
            <a:r>
              <a:rPr lang="en-US" sz="2000" kern="0" dirty="0"/>
              <a:t>Percent return = ($34.90-$24.11+$0.16)/$24.11  = 45.42%</a:t>
            </a:r>
          </a:p>
          <a:p>
            <a:pPr marL="342900" indent="-342900" eaLnBrk="1" hangingPunct="1">
              <a:defRPr/>
            </a:pPr>
            <a:endParaRPr lang="en-US" sz="2000" kern="0" dirty="0"/>
          </a:p>
          <a:p>
            <a:pPr marL="342900" indent="-342900" eaLnBrk="1" hangingPunct="1">
              <a:defRPr/>
            </a:pPr>
            <a:r>
              <a:rPr lang="en-US" sz="2000" kern="0" dirty="0"/>
              <a:t>Capital gains yield = ($34.90 - $24.11)/$24.11   = 44.75%</a:t>
            </a:r>
          </a:p>
          <a:p>
            <a:pPr marL="342900" indent="-342900" eaLnBrk="1" hangingPunct="1">
              <a:defRPr/>
            </a:pPr>
            <a:endParaRPr lang="en-US" sz="2000" kern="0" dirty="0"/>
          </a:p>
          <a:p>
            <a:pPr marL="342900" indent="-342900" eaLnBrk="1" hangingPunct="1">
              <a:defRPr/>
            </a:pPr>
            <a:r>
              <a:rPr lang="en-US" sz="2000" kern="0" dirty="0"/>
              <a:t>Dividend yield = $0.16/$24.11  = 0.66%</a:t>
            </a:r>
          </a:p>
        </p:txBody>
      </p:sp>
    </p:spTree>
    <p:extLst>
      <p:ext uri="{BB962C8B-B14F-4D97-AF65-F5344CB8AC3E}">
        <p14:creationId xmlns:p14="http://schemas.microsoft.com/office/powerpoint/2010/main" val="229387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Boeing and Bank of America Annual Returns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2D5200-0E0E-45F1-ADE6-6A5BF5A033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192457"/>
            <a:ext cx="6943725" cy="52292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100" dirty="0"/>
              <a:t>Average and Geometric Mean Returns</a:t>
            </a:r>
          </a:p>
        </p:txBody>
      </p:sp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443625" y="1122872"/>
            <a:ext cx="8229600" cy="4876800"/>
          </a:xfrm>
        </p:spPr>
        <p:txBody>
          <a:bodyPr/>
          <a:lstStyle/>
          <a:p>
            <a:r>
              <a:rPr lang="en-US" altLang="en-US" sz="2800" b="1" dirty="0"/>
              <a:t>Average returns </a:t>
            </a:r>
            <a:r>
              <a:rPr lang="en-US" altLang="en-US" sz="2800" dirty="0"/>
              <a:t>summarize the past performance of an investment and allow us to examine performance over time</a:t>
            </a:r>
          </a:p>
          <a:p>
            <a:pPr marL="0" indent="0">
              <a:buNone/>
            </a:pPr>
            <a:endParaRPr lang="en-US" altLang="en-US" sz="2800" dirty="0"/>
          </a:p>
          <a:p>
            <a:endParaRPr lang="en-US" altLang="en-US" sz="2800" dirty="0"/>
          </a:p>
          <a:p>
            <a:endParaRPr lang="en-US" altLang="en-US" sz="1800" dirty="0"/>
          </a:p>
          <a:p>
            <a:r>
              <a:rPr lang="en-US" altLang="en-US" sz="2800" dirty="0"/>
              <a:t>The </a:t>
            </a:r>
            <a:r>
              <a:rPr lang="en-US" altLang="en-US" sz="2800" b="1" dirty="0"/>
              <a:t>geometric mean </a:t>
            </a:r>
            <a:r>
              <a:rPr lang="en-US" altLang="en-US" sz="2800" dirty="0"/>
              <a:t>return is computed by finding the equivalent return that is compounded for N periods</a:t>
            </a:r>
          </a:p>
          <a:p>
            <a:endParaRPr lang="en-US" altLang="en-US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DBF0E2-3F18-47B4-9017-3D8D22EB5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531" y="2642649"/>
            <a:ext cx="7191788" cy="14478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CF2C7C5-84AD-4360-88FA-3F83FED694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5133550"/>
            <a:ext cx="6156960" cy="14196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070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of Asset Classes</a:t>
            </a:r>
          </a:p>
        </p:txBody>
      </p:sp>
      <p:sp>
        <p:nvSpPr>
          <p:cNvPr id="112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Historically, stocks have performed better than either bonds or cash</a:t>
            </a:r>
          </a:p>
          <a:p>
            <a:r>
              <a:rPr lang="en-US" altLang="en-US" dirty="0"/>
              <a:t>Average returns from 1950 - 2017</a:t>
            </a:r>
          </a:p>
          <a:p>
            <a:pPr lvl="1"/>
            <a:r>
              <a:rPr lang="en-US" altLang="en-US" dirty="0"/>
              <a:t>Stocks = 12.7% </a:t>
            </a:r>
          </a:p>
          <a:p>
            <a:pPr lvl="1"/>
            <a:r>
              <a:rPr lang="en-US" altLang="en-US" dirty="0"/>
              <a:t>Long-term Treasury bonds = 6.6%</a:t>
            </a:r>
          </a:p>
          <a:p>
            <a:pPr lvl="1"/>
            <a:r>
              <a:rPr lang="en-US" altLang="en-US" dirty="0"/>
              <a:t>Cash securities = 4.3%</a:t>
            </a:r>
          </a:p>
          <a:p>
            <a:r>
              <a:rPr lang="en-US" altLang="en-US" dirty="0"/>
              <a:t>Average returns are not an accurate picture of annual returns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6.0&quot;&gt;&lt;object type=&quot;1&quot; unique_id=&quot;10001&quot;&gt;&lt;object type=&quot;8&quot; unique_id=&quot;14553&quot;&gt;&lt;/object&gt;&lt;object type=&quot;2&quot; unique_id=&quot;14554&quot;&gt;&lt;object type=&quot;3&quot; unique_id=&quot;14555&quot;&gt;&lt;property id=&quot;20148&quot; value=&quot;5&quot;/&gt;&lt;property id=&quot;20300&quot; value=&quot;Slide 1 - &amp;quot;Chapter 9&amp;quot;&quot;/&gt;&lt;property id=&quot;20307&quot; value=&quot;256&quot;/&gt;&lt;/object&gt;&lt;object type=&quot;3&quot; unique_id=&quot;14556&quot;&gt;&lt;property id=&quot;20148&quot; value=&quot;5&quot;/&gt;&lt;property id=&quot;20300&quot; value=&quot;Slide 2&quot;/&gt;&lt;property id=&quot;20307&quot; value=&quot;258&quot;/&gt;&lt;/object&gt;&lt;object type=&quot;3&quot; unique_id=&quot;14557&quot;&gt;&lt;property id=&quot;20148&quot; value=&quot;5&quot;/&gt;&lt;property id=&quot;20300&quot; value=&quot;Slide 3 - &amp;quot;Introduction&amp;quot;&quot;/&gt;&lt;property id=&quot;20307&quot; value=&quot;257&quot;/&gt;&lt;/object&gt;&lt;object type=&quot;3&quot; unique_id=&quot;14618&quot;&gt;&lt;property id=&quot;20148&quot; value=&quot;5&quot;/&gt;&lt;property id=&quot;20300&quot; value=&quot;Slide 4 - &amp;quot;Historical Returns&amp;quot;&quot;/&gt;&lt;property id=&quot;20307&quot; value=&quot;259&quot;/&gt;&lt;/object&gt;&lt;object type=&quot;3&quot; unique_id=&quot;14619&quot;&gt;&lt;property id=&quot;20148&quot; value=&quot;5&quot;/&gt;&lt;property id=&quot;20300&quot; value=&quot;Slide 5&quot;/&gt;&lt;property id=&quot;20307&quot; value=&quot;260&quot;/&gt;&lt;/object&gt;&lt;object type=&quot;3&quot; unique_id=&quot;14620&quot;&gt;&lt;property id=&quot;20148&quot; value=&quot;5&quot;/&gt;&lt;property id=&quot;20300&quot; value=&quot;Slide 6&quot;/&gt;&lt;property id=&quot;20307&quot; value=&quot;261&quot;/&gt;&lt;/object&gt;&lt;object type=&quot;3&quot; unique_id=&quot;14645&quot;&gt;&lt;property id=&quot;20148&quot; value=&quot;5&quot;/&gt;&lt;property id=&quot;20300&quot; value=&quot;Slide 7&quot;/&gt;&lt;property id=&quot;20307&quot; value=&quot;262&quot;/&gt;&lt;/object&gt;&lt;object type=&quot;3&quot; unique_id=&quot;14673&quot;&gt;&lt;property id=&quot;20148&quot; value=&quot;5&quot;/&gt;&lt;property id=&quot;20300&quot; value=&quot;Slide 8&quot;/&gt;&lt;property id=&quot;20307&quot; value=&quot;263&quot;/&gt;&lt;/object&gt;&lt;object type=&quot;3&quot; unique_id=&quot;14704&quot;&gt;&lt;property id=&quot;20148&quot; value=&quot;5&quot;/&gt;&lt;property id=&quot;20300&quot; value=&quot;Slide 9&quot;/&gt;&lt;property id=&quot;20307&quot; value=&quot;264&quot;/&gt;&lt;/object&gt;&lt;object type=&quot;3&quot; unique_id=&quot;14793&quot;&gt;&lt;property id=&quot;20148&quot; value=&quot;5&quot;/&gt;&lt;property id=&quot;20300&quot; value=&quot;Slide 10 - &amp;quot;Performance of Asset Classes&amp;quot;&quot;/&gt;&lt;property id=&quot;20307&quot; value=&quot;265&quot;/&gt;&lt;/object&gt;&lt;object type=&quot;3&quot; unique_id=&quot;14794&quot;&gt;&lt;property id=&quot;20148&quot; value=&quot;5&quot;/&gt;&lt;property id=&quot;20300&quot; value=&quot;Slide 11 - &amp;quot;Historical Risks&amp;quot;&quot;/&gt;&lt;property id=&quot;20307&quot; value=&quot;266&quot;/&gt;&lt;/object&gt;&lt;object type=&quot;3&quot; unique_id=&quot;14860&quot;&gt;&lt;property id=&quot;20148&quot; value=&quot;5&quot;/&gt;&lt;property id=&quot;20300&quot; value=&quot;Slide 12&quot;/&gt;&lt;property id=&quot;20307&quot; value=&quot;267&quot;/&gt;&lt;/object&gt;&lt;object type=&quot;3&quot; unique_id=&quot;14959&quot;&gt;&lt;property id=&quot;20148&quot; value=&quot;5&quot;/&gt;&lt;property id=&quot;20300&quot; value=&quot;Slide 13&quot;/&gt;&lt;property id=&quot;20307&quot; value=&quot;268&quot;/&gt;&lt;/object&gt;&lt;object type=&quot;3&quot; unique_id=&quot;14960&quot;&gt;&lt;property id=&quot;20148&quot; value=&quot;5&quot;/&gt;&lt;property id=&quot;20300&quot; value=&quot;Slide 14&quot;/&gt;&lt;property id=&quot;20307&quot; value=&quot;269&quot;/&gt;&lt;/object&gt;&lt;object type=&quot;3&quot; unique_id=&quot;14961&quot;&gt;&lt;property id=&quot;20148&quot; value=&quot;5&quot;/&gt;&lt;property id=&quot;20300&quot; value=&quot;Slide 15&quot;/&gt;&lt;property id=&quot;20307&quot; value=&quot;270&quot;/&gt;&lt;/object&gt;&lt;object type=&quot;3&quot; unique_id=&quot;15081&quot;&gt;&lt;property id=&quot;20148&quot; value=&quot;5&quot;/&gt;&lt;property id=&quot;20300&quot; value=&quot;Slide 16&quot;/&gt;&lt;property id=&quot;20307&quot; value=&quot;271&quot;/&gt;&lt;/object&gt;&lt;object type=&quot;3&quot; unique_id=&quot;15226&quot;&gt;&lt;property id=&quot;20148&quot; value=&quot;5&quot;/&gt;&lt;property id=&quot;20300&quot; value=&quot;Slide 17&quot;/&gt;&lt;property id=&quot;20307&quot; value=&quot;272&quot;/&gt;&lt;/object&gt;&lt;object type=&quot;3&quot; unique_id=&quot;15227&quot;&gt;&lt;property id=&quot;20148&quot; value=&quot;5&quot;/&gt;&lt;property id=&quot;20300&quot; value=&quot;Slide 18&quot;/&gt;&lt;property id=&quot;20307&quot; value=&quot;273&quot;/&gt;&lt;/object&gt;&lt;object type=&quot;3&quot; unique_id=&quot;15328&quot;&gt;&lt;property id=&quot;20148&quot; value=&quot;5&quot;/&gt;&lt;property id=&quot;20300&quot; value=&quot;Slide 19 - &amp;quot;Forming Portfolios&amp;quot;&quot;/&gt;&lt;property id=&quot;20307&quot; value=&quot;274&quot;/&gt;&lt;/object&gt;&lt;object type=&quot;3&quot; unique_id=&quot;15392&quot;&gt;&lt;property id=&quot;20148&quot; value=&quot;5&quot;/&gt;&lt;property id=&quot;20300&quot; value=&quot;Slide 20&quot;/&gt;&lt;property id=&quot;20307&quot; value=&quot;275&quot;/&gt;&lt;/object&gt;&lt;object type=&quot;3&quot; unique_id=&quot;15547&quot;&gt;&lt;property id=&quot;20148&quot; value=&quot;5&quot;/&gt;&lt;property id=&quot;20300&quot; value=&quot;Slide 21&quot;/&gt;&lt;property id=&quot;20307&quot; value=&quot;276&quot;/&gt;&lt;/object&gt;&lt;object type=&quot;3&quot; unique_id=&quot;15548&quot;&gt;&lt;property id=&quot;20148&quot; value=&quot;5&quot;/&gt;&lt;property id=&quot;20300&quot; value=&quot;Slide 22&quot;/&gt;&lt;property id=&quot;20307&quot; value=&quot;277&quot;/&gt;&lt;/object&gt;&lt;object type=&quot;3&quot; unique_id=&quot;15549&quot;&gt;&lt;property id=&quot;20148&quot; value=&quot;5&quot;/&gt;&lt;property id=&quot;20300&quot; value=&quot;Slide 23&quot;/&gt;&lt;property id=&quot;20307&quot; value=&quot;279&quot;/&gt;&lt;/object&gt;&lt;object type=&quot;3&quot; unique_id=&quot;15550&quot;&gt;&lt;property id=&quot;20148&quot; value=&quot;5&quot;/&gt;&lt;property id=&quot;20300&quot; value=&quot;Slide 24&quot;/&gt;&lt;property id=&quot;20307&quot; value=&quot;280&quot;/&gt;&lt;/object&gt;&lt;object type=&quot;3&quot; unique_id=&quot;15551&quot;&gt;&lt;property id=&quot;20148&quot; value=&quot;5&quot;/&gt;&lt;property id=&quot;20300&quot; value=&quot;Slide 25&quot;/&gt;&lt;property id=&quot;20307&quot; value=&quot;278&quot;/&gt;&lt;/object&gt;&lt;object type=&quot;3&quot; unique_id=&quot;15660&quot;&gt;&lt;property id=&quot;20148&quot; value=&quot;5&quot;/&gt;&lt;property id=&quot;20300&quot; value=&quot;Slide 26&quot;/&gt;&lt;property id=&quot;20307&quot; value=&quot;281&quot;/&gt;&lt;/object&gt;&lt;object type=&quot;3&quot; unique_id=&quot;15829&quot;&gt;&lt;property id=&quot;20148&quot; value=&quot;5&quot;/&gt;&lt;property id=&quot;20300&quot; value=&quot;Slide 27&quot;/&gt;&lt;property id=&quot;20307&quot; value=&quot;282&quot;/&gt;&lt;/object&gt;&lt;object type=&quot;3&quot; unique_id=&quot;15830&quot;&gt;&lt;property id=&quot;20148&quot; value=&quot;5&quot;/&gt;&lt;property id=&quot;20300&quot; value=&quot;Slide 28&quot;/&gt;&lt;property id=&quot;20307&quot; value=&quot;283&quot;/&gt;&lt;/object&gt;&lt;object type=&quot;3&quot; unique_id=&quot;15951&quot;&gt;&lt;property id=&quot;20148&quot; value=&quot;5&quot;/&gt;&lt;property id=&quot;20300&quot; value=&quot;Slide 29&quot;/&gt;&lt;property id=&quot;20307&quot; value=&quot;284&quot;/&gt;&lt;/object&gt;&lt;object type=&quot;3&quot; unique_id=&quot;16138&quot;&gt;&lt;property id=&quot;20148&quot; value=&quot;5&quot;/&gt;&lt;property id=&quot;20300&quot; value=&quot;Slide 30&quot;/&gt;&lt;property id=&quot;20307&quot; value=&quot;285&quot;/&gt;&lt;/object&gt;&lt;object type=&quot;3&quot; unique_id=&quot;16139&quot;&gt;&lt;property id=&quot;20148&quot; value=&quot;5&quot;/&gt;&lt;property id=&quot;20300&quot; value=&quot;Slide 31&quot;/&gt;&lt;property id=&quot;20307&quot; value=&quot;286&quot;/&gt;&lt;/object&gt;&lt;/object&gt;&lt;/object&gt;&lt;/database&gt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e PPT design templat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4212</TotalTime>
  <Words>1616</Words>
  <Application>Microsoft Office PowerPoint</Application>
  <PresentationFormat>On-screen Show (4:3)</PresentationFormat>
  <Paragraphs>153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Cambria</vt:lpstr>
      <vt:lpstr>Cambria Math</vt:lpstr>
      <vt:lpstr>Times New Roman</vt:lpstr>
      <vt:lpstr>9e PPT design template</vt:lpstr>
      <vt:lpstr>Characterizing  Risk and Return</vt:lpstr>
      <vt:lpstr>Introduction</vt:lpstr>
      <vt:lpstr>Computing Returns</vt:lpstr>
      <vt:lpstr>Dollar Return</vt:lpstr>
      <vt:lpstr>Percentage Return</vt:lpstr>
      <vt:lpstr>Example</vt:lpstr>
      <vt:lpstr>Boeing and Bank of America Annual Returns</vt:lpstr>
      <vt:lpstr>Average and Geometric Mean Returns</vt:lpstr>
      <vt:lpstr>Performance of Asset Classes</vt:lpstr>
      <vt:lpstr>Annual and Average Returns, 1950 - 2017</vt:lpstr>
      <vt:lpstr>Historical Risks</vt:lpstr>
      <vt:lpstr>Computing Volatility - Standard Deviation</vt:lpstr>
      <vt:lpstr>Standard Deviation Formula</vt:lpstr>
      <vt:lpstr>Annual Standard Deviation of Returns</vt:lpstr>
      <vt:lpstr>Risk versus Return</vt:lpstr>
      <vt:lpstr>Coefficient of Variation</vt:lpstr>
      <vt:lpstr>CoV Asset Classes (1950 to 2017)</vt:lpstr>
      <vt:lpstr>Forming Portfolios</vt:lpstr>
      <vt:lpstr>Diversifying to Reduce Risk</vt:lpstr>
      <vt:lpstr>Combining stocks can reduce volatility (risk)</vt:lpstr>
      <vt:lpstr>Adding Stocks to a Portfolio Reduces Risk</vt:lpstr>
      <vt:lpstr>Modern Portfolio Theory</vt:lpstr>
      <vt:lpstr>PowerPoint Presentation</vt:lpstr>
      <vt:lpstr>Efficient Portfolios from Four Stocks</vt:lpstr>
      <vt:lpstr>Diversification</vt:lpstr>
      <vt:lpstr>PowerPoint Presentation</vt:lpstr>
      <vt:lpstr>Portfolio Return</vt:lpstr>
      <vt:lpstr>Portfolio Return Example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9</dc:title>
  <dc:creator>byerstev</dc:creator>
  <cp:lastModifiedBy>John Nofsinger</cp:lastModifiedBy>
  <cp:revision>126</cp:revision>
  <dcterms:created xsi:type="dcterms:W3CDTF">2008-05-19T02:04:13Z</dcterms:created>
  <dcterms:modified xsi:type="dcterms:W3CDTF">2019-04-22T23:58:58Z</dcterms:modified>
</cp:coreProperties>
</file>