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sldIdLst>
    <p:sldId id="303" r:id="rId2"/>
    <p:sldId id="284" r:id="rId3"/>
    <p:sldId id="285" r:id="rId4"/>
    <p:sldId id="286" r:id="rId5"/>
    <p:sldId id="287" r:id="rId6"/>
    <p:sldId id="309" r:id="rId7"/>
    <p:sldId id="288" r:id="rId8"/>
    <p:sldId id="289" r:id="rId9"/>
    <p:sldId id="305" r:id="rId10"/>
    <p:sldId id="290" r:id="rId11"/>
    <p:sldId id="259" r:id="rId12"/>
    <p:sldId id="263" r:id="rId13"/>
    <p:sldId id="281" r:id="rId14"/>
    <p:sldId id="293" r:id="rId15"/>
    <p:sldId id="294" r:id="rId16"/>
    <p:sldId id="295" r:id="rId17"/>
    <p:sldId id="311" r:id="rId18"/>
    <p:sldId id="312" r:id="rId19"/>
    <p:sldId id="296" r:id="rId20"/>
    <p:sldId id="310" r:id="rId21"/>
    <p:sldId id="297" r:id="rId22"/>
    <p:sldId id="269" r:id="rId23"/>
    <p:sldId id="315" r:id="rId24"/>
    <p:sldId id="316" r:id="rId25"/>
    <p:sldId id="317" r:id="rId26"/>
    <p:sldId id="307" r:id="rId27"/>
    <p:sldId id="308" r:id="rId28"/>
    <p:sldId id="314" r:id="rId29"/>
    <p:sldId id="306" r:id="rId30"/>
    <p:sldId id="304" r:id="rId31"/>
    <p:sldId id="313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47" autoAdjust="0"/>
    <p:restoredTop sz="89659" autoAdjust="0"/>
  </p:normalViewPr>
  <p:slideViewPr>
    <p:cSldViewPr>
      <p:cViewPr varScale="1">
        <p:scale>
          <a:sx n="98" d="100"/>
          <a:sy n="98" d="100"/>
        </p:scale>
        <p:origin x="216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34CC4-EFCA-427D-A04B-9E6B15AA3F9B}" type="datetimeFigureOut">
              <a:rPr lang="en-US" smtClean="0"/>
              <a:pPr/>
              <a:t>4/22/2019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10368-6209-47BF-9585-3487722B7A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328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10368-6209-47BF-9585-3487722B7A8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676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variable-growth valuation technique requires the investor to decide how long the current high-growth rate will last before declining to a more stable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10368-6209-47BF-9585-3487722B7A8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698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variable-growth valuation technique requires the investor to decide how long the current high-growth rate will last before declining to a more stable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10368-6209-47BF-9585-3487722B7A8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70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variable-growth valuation technique requires the investor to decide how long the current high-growth rate will last before declining to a more stable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10368-6209-47BF-9585-3487722B7A8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201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variable-growth valuation technique requires the investor to decide how long the current high-growth rate will last before declining to a more stable 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10368-6209-47BF-9585-3487722B7A8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18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</a:t>
            </a:r>
            <a:fld id="{49BDE572-EFAC-466A-AC20-F8D4A44EE2B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‹#›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1576" y="1371600"/>
            <a:ext cx="9155576" cy="410788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576" y="152399"/>
            <a:ext cx="9155576" cy="1314271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09800" y="4788694"/>
            <a:ext cx="6324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1200"/>
              </a:spcAft>
            </a:pPr>
            <a:r>
              <a:rPr lang="en-US" sz="3200" i="1" dirty="0">
                <a:solidFill>
                  <a:srgbClr val="0B5B7F"/>
                </a:solidFill>
                <a:latin typeface="Cambria" pitchFamily="18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pitchFamily="18" charset="0"/>
              </a:rPr>
              <a:t>5th</a:t>
            </a:r>
            <a:r>
              <a:rPr lang="en-US" sz="3200" dirty="0">
                <a:solidFill>
                  <a:srgbClr val="0B5B7F"/>
                </a:solidFill>
                <a:latin typeface="Cambria" pitchFamily="18" charset="0"/>
              </a:rPr>
              <a:t> Edition</a:t>
            </a:r>
          </a:p>
          <a:p>
            <a:pPr algn="r" fontAlgn="auto">
              <a:spcBef>
                <a:spcPts val="0"/>
              </a:spcBef>
              <a:spcAft>
                <a:spcPts val="1200"/>
              </a:spcAft>
            </a:pPr>
            <a:r>
              <a:rPr lang="en-US" sz="3200" dirty="0">
                <a:solidFill>
                  <a:srgbClr val="0B5B7F"/>
                </a:solidFill>
                <a:latin typeface="Cambria" pitchFamily="18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576" y="-11576"/>
            <a:ext cx="9155575" cy="316375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1576" y="6488575"/>
            <a:ext cx="9155576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762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500" dirty="0">
                <a:solidFill>
                  <a:srgbClr val="0D6C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2"/>
            <a:ext cx="662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4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6934200" cy="8382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6000" dirty="0"/>
              <a:t>Valuing Stocks</a:t>
            </a:r>
          </a:p>
        </p:txBody>
      </p:sp>
    </p:spTree>
    <p:extLst>
      <p:ext uri="{BB962C8B-B14F-4D97-AF65-F5344CB8AC3E}">
        <p14:creationId xmlns:p14="http://schemas.microsoft.com/office/powerpoint/2010/main" val="324999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Stock Valuation</a:t>
            </a:r>
          </a:p>
        </p:txBody>
      </p:sp>
      <p:sp>
        <p:nvSpPr>
          <p:cNvPr id="10243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Stock valuation requires finding the present value of future dividends and the future selling price</a:t>
            </a:r>
          </a:p>
          <a:p>
            <a:r>
              <a:rPr lang="en-US" dirty="0"/>
              <a:t>Unlike findings the present value for bonds, stock cash flows are unknown</a:t>
            </a:r>
          </a:p>
          <a:p>
            <a:pPr lvl="1"/>
            <a:r>
              <a:rPr lang="en-US" dirty="0"/>
              <a:t>Dividends</a:t>
            </a:r>
          </a:p>
          <a:p>
            <a:pPr lvl="1"/>
            <a:r>
              <a:rPr lang="en-US" dirty="0"/>
              <a:t>Future selling price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Stock Valuation (continued)</a:t>
            </a:r>
          </a:p>
        </p:txBody>
      </p:sp>
      <p:sp>
        <p:nvSpPr>
          <p:cNvPr id="1127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find the value of a stock today, the present value of future dividends must be added to the expected future selling price</a:t>
            </a:r>
          </a:p>
          <a:p>
            <a:r>
              <a:rPr lang="en-US" dirty="0"/>
              <a:t>Assume a one-year holding period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375" y="3733800"/>
            <a:ext cx="76581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CB9AFD6C-0EBA-4EE9-896B-27BA7988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830" y="5257800"/>
            <a:ext cx="2663190" cy="12801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900" dirty="0"/>
              <a:t>Basic Stock Valuation – 2-Year Holding Period</a:t>
            </a:r>
          </a:p>
        </p:txBody>
      </p:sp>
      <p:sp>
        <p:nvSpPr>
          <p:cNvPr id="13315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Two-year holding period timeline</a:t>
            </a:r>
          </a:p>
          <a:p>
            <a:pPr lvl="1"/>
            <a:r>
              <a:rPr lang="en-US" dirty="0"/>
              <a:t>Using a longer holding period to estimate stock value reduced some, but not all, of the uncertainty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3429000"/>
            <a:ext cx="77343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4166FC-E6B2-4559-8230-4D583A5A64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5274754"/>
            <a:ext cx="3048000" cy="106180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holding period of </a:t>
            </a:r>
            <a:r>
              <a:rPr lang="en-US" i="1" dirty="0"/>
              <a:t>n</a:t>
            </a:r>
            <a:r>
              <a:rPr lang="en-US" dirty="0"/>
              <a:t> years, the value of a stock is measured by the present value of dividends over the </a:t>
            </a:r>
            <a:r>
              <a:rPr lang="en-US" i="1" dirty="0"/>
              <a:t>n</a:t>
            </a:r>
            <a:r>
              <a:rPr lang="en-US" dirty="0"/>
              <a:t> years plus the eventual sale price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FB7946-2599-4320-8847-2DB3D54E2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93" y="3886200"/>
            <a:ext cx="7671580" cy="121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AB97EE-4E80-40DA-9A6E-3662A28B0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/>
          <a:p>
            <a:r>
              <a:rPr lang="en-US" dirty="0"/>
              <a:t>Dividend Discount Models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 Discount Models</a:t>
            </a:r>
          </a:p>
        </p:txBody>
      </p:sp>
      <p:sp>
        <p:nvSpPr>
          <p:cNvPr id="15362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dividend discount model </a:t>
            </a:r>
            <a:r>
              <a:rPr lang="en-US" dirty="0"/>
              <a:t>is a valuation approach based on future dividend income</a:t>
            </a:r>
          </a:p>
          <a:p>
            <a:pPr lvl="1"/>
            <a:r>
              <a:rPr lang="en-US" dirty="0"/>
              <a:t>In theory, requires the estimation of an infinite number of future dividends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54FC83-B45F-425B-AF47-C31F40C04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581" y="4343400"/>
            <a:ext cx="4668838" cy="6305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Constant-Growth Model</a:t>
            </a:r>
          </a:p>
        </p:txBody>
      </p:sp>
      <p:sp>
        <p:nvSpPr>
          <p:cNvPr id="16386" name="Content Placeholder 9"/>
          <p:cNvSpPr>
            <a:spLocks noGrp="1"/>
          </p:cNvSpPr>
          <p:nvPr>
            <p:ph idx="1"/>
          </p:nvPr>
        </p:nvSpPr>
        <p:spPr>
          <a:xfrm>
            <a:off x="457200" y="1072289"/>
            <a:ext cx="8229600" cy="4876800"/>
          </a:xfrm>
        </p:spPr>
        <p:txBody>
          <a:bodyPr/>
          <a:lstStyle/>
          <a:p>
            <a:r>
              <a:rPr lang="en-US" sz="2400" dirty="0"/>
              <a:t>Due to difficulty in applying the dividend discount model, analysts make assumption to make the model workable</a:t>
            </a:r>
          </a:p>
          <a:p>
            <a:pPr lvl="1"/>
            <a:r>
              <a:rPr lang="en-US" sz="2000" dirty="0"/>
              <a:t>Firm has a constant dividend growth rate, </a:t>
            </a:r>
            <a:r>
              <a:rPr lang="en-US" sz="2000" i="1" dirty="0"/>
              <a:t>g</a:t>
            </a:r>
          </a:p>
          <a:p>
            <a:pPr marL="274320" lvl="1" indent="0">
              <a:buNone/>
            </a:pPr>
            <a:endParaRPr lang="en-US" sz="2000" i="1" dirty="0"/>
          </a:p>
          <a:p>
            <a:endParaRPr lang="en-US" sz="1600" dirty="0"/>
          </a:p>
          <a:p>
            <a:r>
              <a:rPr lang="en-US" sz="2400" dirty="0"/>
              <a:t>The </a:t>
            </a:r>
            <a:r>
              <a:rPr lang="en-US" sz="2400" b="1" dirty="0"/>
              <a:t>constant-growth model </a:t>
            </a:r>
            <a:r>
              <a:rPr lang="en-US" sz="2400" dirty="0"/>
              <a:t>is a valuation method based on constantly growing dividends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1400" dirty="0"/>
          </a:p>
          <a:p>
            <a:r>
              <a:rPr lang="en-US" sz="2400" dirty="0"/>
              <a:t>Note, g &lt; </a:t>
            </a:r>
            <a:r>
              <a:rPr lang="en-US" sz="2400" dirty="0" err="1"/>
              <a:t>i</a:t>
            </a:r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BCF6-708A-4B0B-B40A-47E8BFFD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159" y="2514600"/>
            <a:ext cx="5561680" cy="6460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B230990-6220-4381-942C-32C1A0652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267200"/>
            <a:ext cx="7629181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5B3CDF4F-D7E6-4946-B065-7D77CA995378}"/>
              </a:ext>
            </a:extLst>
          </p:cNvPr>
          <p:cNvSpPr txBox="1">
            <a:spLocks noChangeArrowheads="1"/>
          </p:cNvSpPr>
          <p:nvPr/>
        </p:nvSpPr>
        <p:spPr>
          <a:xfrm>
            <a:off x="533400" y="1295400"/>
            <a:ext cx="7943850" cy="2743200"/>
          </a:xfrm>
          <a:prstGeom prst="rect">
            <a:avLst/>
          </a:prstGeom>
        </p:spPr>
        <p:txBody>
          <a:bodyPr lIns="92075" tIns="46038" rIns="92075" bIns="46038"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en-US" sz="3000" dirty="0"/>
              <a:t>Example: A stock recently paid a $4.00 dividend.  The dividend is expected to grow at 9% per year indefinitely.  What would we be willing to pay if our required return on ACME stock is 14%?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:a16="http://schemas.microsoft.com/office/drawing/2014/main" id="{8A2C32D3-6E49-4D1E-923E-9E48E299C0ED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4286250"/>
            <a:ext cx="8167688" cy="1930400"/>
            <a:chOff x="288" y="2880"/>
            <a:chExt cx="5278" cy="1216"/>
          </a:xfrm>
        </p:grpSpPr>
        <p:sp>
          <p:nvSpPr>
            <p:cNvPr id="13" name="AutoShape 2">
              <a:extLst>
                <a:ext uri="{FF2B5EF4-FFF2-40B4-BE49-F238E27FC236}">
                  <a16:creationId xmlns:a16="http://schemas.microsoft.com/office/drawing/2014/main" id="{CF60E8EA-052D-43BD-9073-E0F82CCC9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880"/>
              <a:ext cx="5260" cy="1216"/>
            </a:xfrm>
            <a:prstGeom prst="roundRect">
              <a:avLst>
                <a:gd name="adj" fmla="val 12495"/>
              </a:avLst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rgbClr val="0070C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3F82EEC5-58A2-4668-8B2B-17B902518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176"/>
              <a:ext cx="5182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46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P</a:t>
              </a:r>
              <a:r>
                <a:rPr lang="en-US" altLang="en-US" sz="4600" b="1" baseline="-25000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en-US" sz="4600" b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 =              =               =  $87.20</a:t>
              </a:r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D9DF950A-855F-47E3-8486-676D791E5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928"/>
              <a:ext cx="3631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4000" b="1">
                  <a:solidFill>
                    <a:srgbClr val="0070C0"/>
                  </a:solidFill>
                  <a:latin typeface="Times New Roman" panose="02020603050405020304" pitchFamily="18" charset="0"/>
                </a:rPr>
                <a:t>       D</a:t>
              </a:r>
              <a:r>
                <a:rPr lang="en-US" altLang="en-US" sz="4000" b="1" baseline="-25000">
                  <a:solidFill>
                    <a:srgbClr val="0070C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en-US" sz="4000" b="1">
                  <a:solidFill>
                    <a:srgbClr val="0070C0"/>
                  </a:solidFill>
                  <a:latin typeface="Times New Roman" panose="02020603050405020304" pitchFamily="18" charset="0"/>
                </a:rPr>
                <a:t>               4.36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 b="1">
                  <a:solidFill>
                    <a:srgbClr val="0070C0"/>
                  </a:solidFill>
                  <a:latin typeface="Times New Roman" panose="02020603050405020304" pitchFamily="18" charset="0"/>
                </a:rPr>
                <a:t>      i - g           .14 - .09      </a:t>
              </a:r>
            </a:p>
          </p:txBody>
        </p: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B54D42B9-BC37-4822-BE9A-7E757BE2C6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" y="3456"/>
              <a:ext cx="2547" cy="0"/>
              <a:chOff x="1398" y="3105"/>
              <a:chExt cx="2547" cy="0"/>
            </a:xfrm>
          </p:grpSpPr>
          <p:sp>
            <p:nvSpPr>
              <p:cNvPr id="17" name="Line 8">
                <a:extLst>
                  <a:ext uri="{FF2B5EF4-FFF2-40B4-BE49-F238E27FC236}">
                    <a16:creationId xmlns:a16="http://schemas.microsoft.com/office/drawing/2014/main" id="{3E61B0AE-2413-4323-9816-73082031D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8" y="3105"/>
                <a:ext cx="948" cy="0"/>
              </a:xfrm>
              <a:prstGeom prst="line">
                <a:avLst/>
              </a:prstGeom>
              <a:noFill/>
              <a:ln w="50800">
                <a:solidFill>
                  <a:srgbClr val="0070C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Line 9">
                <a:extLst>
                  <a:ext uri="{FF2B5EF4-FFF2-40B4-BE49-F238E27FC236}">
                    <a16:creationId xmlns:a16="http://schemas.microsoft.com/office/drawing/2014/main" id="{92F7FD08-61A5-4C2A-B604-E15D5CAE4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61" y="3105"/>
                <a:ext cx="984" cy="0"/>
              </a:xfrm>
              <a:prstGeom prst="line">
                <a:avLst/>
              </a:prstGeom>
              <a:noFill/>
              <a:ln w="50800">
                <a:solidFill>
                  <a:srgbClr val="0070C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Preferred Stock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Preferred stock </a:t>
            </a:r>
            <a:r>
              <a:rPr lang="en-US" sz="2800" dirty="0"/>
              <a:t>is a hybrid security that has characteristics of both long-term debt and common stock</a:t>
            </a:r>
          </a:p>
          <a:p>
            <a:pPr lvl="1"/>
            <a:r>
              <a:rPr lang="en-US" sz="2400" dirty="0"/>
              <a:t>Has priority over common stock in bankruptcy proceedings</a:t>
            </a:r>
          </a:p>
          <a:p>
            <a:pPr lvl="1"/>
            <a:r>
              <a:rPr lang="en-US" sz="2400" dirty="0"/>
              <a:t>Pays a constant dividend, so Growth = 0</a:t>
            </a:r>
          </a:p>
          <a:p>
            <a:pPr lvl="1"/>
            <a:r>
              <a:rPr lang="en-US" sz="2400" dirty="0"/>
              <a:t>Largely owned by other companies due to dividends receiving tax deduction</a:t>
            </a:r>
          </a:p>
          <a:p>
            <a:pPr lvl="1"/>
            <a:r>
              <a:rPr lang="en-US" sz="2400" dirty="0"/>
              <a:t>Valued using constant-growth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E675F1E-D956-45C4-9542-76D7E6938C61}"/>
                  </a:ext>
                </a:extLst>
              </p:cNvPr>
              <p:cNvSpPr txBox="1"/>
              <p:nvPr/>
            </p:nvSpPr>
            <p:spPr>
              <a:xfrm>
                <a:off x="4898231" y="5469297"/>
                <a:ext cx="3733800" cy="7012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𝑃𝑟𝑖𝑐𝑒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𝑃𝑟𝑒𝑓𝑒𝑟𝑟𝑒𝑑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𝐷𝑖𝑣𝑖𝑑𝑒𝑛𝑑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E675F1E-D956-45C4-9542-76D7E6938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231" y="5469297"/>
                <a:ext cx="3733800" cy="70128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9913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D5849E-BF48-4D32-83AD-CDEA3D5D5030}"/>
              </a:ext>
            </a:extLst>
          </p:cNvPr>
          <p:cNvSpPr txBox="1">
            <a:spLocks/>
          </p:cNvSpPr>
          <p:nvPr/>
        </p:nvSpPr>
        <p:spPr>
          <a:xfrm>
            <a:off x="304800" y="1371600"/>
            <a:ext cx="8458200" cy="5059363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spcAft>
                <a:spcPts val="0"/>
              </a:spcAft>
            </a:pPr>
            <a:r>
              <a:rPr lang="en-US" altLang="en-US" dirty="0"/>
              <a:t>Coca-Cola’s dividend is $1.36 per share at a time when the market price of its stock is $63.50. What would the value of Coke’s stock be if the dividends were not expected to grow (i.e., g=0)?  The company’s cost of capital is 11.5%.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Tx/>
              <a:buNone/>
            </a:pPr>
            <a:r>
              <a:rPr lang="en-US" altLang="en-US" dirty="0"/>
              <a:t>P</a:t>
            </a:r>
            <a:r>
              <a:rPr lang="en-US" altLang="en-US" baseline="-25000" dirty="0"/>
              <a:t>0</a:t>
            </a:r>
            <a:r>
              <a:rPr lang="en-US" altLang="en-US" dirty="0"/>
              <a:t> = 1.36 / 0.115 = $11.83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</a:pPr>
            <a:endParaRPr lang="en-US" altLang="en-US" dirty="0"/>
          </a:p>
          <a:p>
            <a:pPr lvl="1" fontAlgn="auto">
              <a:lnSpc>
                <a:spcPct val="90000"/>
              </a:lnSpc>
              <a:spcAft>
                <a:spcPts val="0"/>
              </a:spcAft>
            </a:pPr>
            <a:r>
              <a:rPr lang="en-US" altLang="en-US" dirty="0"/>
              <a:t>The difference between $63.50 and $11.83 represents the market value of the firm’s expected growth</a:t>
            </a:r>
          </a:p>
        </p:txBody>
      </p:sp>
    </p:spTree>
    <p:extLst>
      <p:ext uri="{BB962C8B-B14F-4D97-AF65-F5344CB8AC3E}">
        <p14:creationId xmlns:p14="http://schemas.microsoft.com/office/powerpoint/2010/main" val="222298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Common and Preferred Stock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E70BDD-78CF-443E-BA64-0343EDBF4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04274"/>
            <a:ext cx="9144000" cy="28494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Stock</a:t>
            </a:r>
          </a:p>
        </p:txBody>
      </p:sp>
      <p:sp>
        <p:nvSpPr>
          <p:cNvPr id="4099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Common stock </a:t>
            </a:r>
            <a:r>
              <a:rPr lang="en-US" dirty="0"/>
              <a:t>is an ownership stake in a corporation</a:t>
            </a:r>
          </a:p>
          <a:p>
            <a:r>
              <a:rPr lang="en-US" dirty="0"/>
              <a:t>Market value of common stock based on</a:t>
            </a:r>
          </a:p>
          <a:p>
            <a:pPr lvl="1"/>
            <a:r>
              <a:rPr lang="en-US" dirty="0"/>
              <a:t>Company’s profitability </a:t>
            </a:r>
          </a:p>
          <a:p>
            <a:pPr lvl="1"/>
            <a:r>
              <a:rPr lang="en-US" dirty="0"/>
              <a:t>Growth prospects for the future</a:t>
            </a:r>
          </a:p>
          <a:p>
            <a:pPr lvl="1"/>
            <a:r>
              <a:rPr lang="en-US" dirty="0"/>
              <a:t>Current market interest rates</a:t>
            </a:r>
          </a:p>
          <a:p>
            <a:pPr lvl="1"/>
            <a:r>
              <a:rPr lang="en-US" dirty="0"/>
              <a:t>Overall stock market conditions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900" dirty="0"/>
              <a:t>Estimating Future Price</a:t>
            </a:r>
          </a:p>
        </p:txBody>
      </p:sp>
      <p:sp>
        <p:nvSpPr>
          <p:cNvPr id="14338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Return to general dividend discount model. How do we estimate future price, </a:t>
            </a:r>
            <a:r>
              <a:rPr lang="en-US" i="1" dirty="0" err="1"/>
              <a:t>P</a:t>
            </a:r>
            <a:r>
              <a:rPr lang="en-US" sz="2400" i="1" dirty="0" err="1"/>
              <a:t>n</a:t>
            </a:r>
            <a:r>
              <a:rPr lang="en-US" dirty="0"/>
              <a:t>?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Constant growth starting in year n+1 leads to constant growth rate model</a:t>
            </a:r>
          </a:p>
          <a:p>
            <a:r>
              <a:rPr lang="en-US" dirty="0"/>
              <a:t>P/E Model is popular forecast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FB7946-2599-4320-8847-2DB3D54E2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10" y="2667000"/>
            <a:ext cx="7671580" cy="121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005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Variable-Growth Techniques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variable-growth-rate</a:t>
            </a:r>
            <a:r>
              <a:rPr lang="en-US" dirty="0"/>
              <a:t> technique is a valuation method used when a firm’s current growth rate is expected to change at some time in the future</a:t>
            </a:r>
          </a:p>
          <a:p>
            <a:pPr lvl="1"/>
            <a:r>
              <a:rPr lang="en-US" dirty="0"/>
              <a:t>Recall, the constant-growth-rate model does not work for companies where </a:t>
            </a:r>
            <a:r>
              <a:rPr lang="en-US" i="1" dirty="0"/>
              <a:t>g</a:t>
            </a:r>
            <a:r>
              <a:rPr lang="en-US" dirty="0"/>
              <a:t> &gt; </a:t>
            </a:r>
            <a:r>
              <a:rPr lang="en-US" i="1" dirty="0" err="1"/>
              <a:t>i</a:t>
            </a:r>
            <a:endParaRPr lang="en-US" i="1" dirty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791" y="4580446"/>
            <a:ext cx="5627267" cy="164592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Two-Stage Growth Valuation Model</a:t>
            </a:r>
          </a:p>
        </p:txBody>
      </p:sp>
      <p:sp>
        <p:nvSpPr>
          <p:cNvPr id="20483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two-stage growth valuation model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830E47-CD3E-4A42-BCE5-077545285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87" y="2142709"/>
            <a:ext cx="7099426" cy="7247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F13A47-55C2-47AE-B7A5-964ADDB23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9" y="3142511"/>
            <a:ext cx="6473481" cy="1668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8FB757-2AE9-4C73-AAD3-FDFD2078E2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110" y="4949013"/>
            <a:ext cx="6137779" cy="10849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Two-Stage Growth Valuation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205A7D3-4275-43B4-83D1-19A7303C1651}"/>
              </a:ext>
            </a:extLst>
          </p:cNvPr>
          <p:cNvSpPr txBox="1">
            <a:spLocks/>
          </p:cNvSpPr>
          <p:nvPr/>
        </p:nvSpPr>
        <p:spPr>
          <a:xfrm>
            <a:off x="457200" y="1709876"/>
            <a:ext cx="8229600" cy="414496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en-US" altLang="en-US"/>
              <a:t>Suppose a firm currently has a dividend of D</a:t>
            </a:r>
            <a:r>
              <a:rPr lang="en-US" altLang="en-US" baseline="-25000"/>
              <a:t>0</a:t>
            </a:r>
            <a:r>
              <a:rPr lang="en-US" altLang="en-US"/>
              <a:t> = $4.  We expect the firm to grow at a rate of 9% for three years, after which it will grow at 5% forever.  The required return is 10%.  Calculate the value of the stock.</a:t>
            </a:r>
          </a:p>
          <a:p>
            <a:pPr fontAlgn="auto">
              <a:spcAft>
                <a:spcPts val="0"/>
              </a:spcAft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0670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Two-Stage Growth Valuation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3FD354-49A9-4ED8-A44C-C43F1C633131}"/>
              </a:ext>
            </a:extLst>
          </p:cNvPr>
          <p:cNvSpPr txBox="1">
            <a:spLocks/>
          </p:cNvSpPr>
          <p:nvPr/>
        </p:nvSpPr>
        <p:spPr>
          <a:xfrm>
            <a:off x="457200" y="1709876"/>
            <a:ext cx="8229600" cy="414496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en-US" altLang="en-US"/>
              <a:t>First we can calculate the dividends:</a:t>
            </a:r>
          </a:p>
          <a:p>
            <a:pPr lvl="1" fontAlgn="auto">
              <a:spcAft>
                <a:spcPts val="0"/>
              </a:spcAft>
            </a:pPr>
            <a:r>
              <a:rPr lang="en-US" altLang="en-US"/>
              <a:t>D</a:t>
            </a:r>
            <a:r>
              <a:rPr lang="en-US" altLang="en-US" sz="3200" baseline="-25000"/>
              <a:t>1 </a:t>
            </a:r>
            <a:r>
              <a:rPr lang="en-US" altLang="en-US"/>
              <a:t>= 4(1+.09) = 4.36</a:t>
            </a:r>
          </a:p>
          <a:p>
            <a:pPr lvl="1" fontAlgn="auto">
              <a:spcAft>
                <a:spcPts val="0"/>
              </a:spcAft>
            </a:pPr>
            <a:r>
              <a:rPr lang="en-US" altLang="en-US"/>
              <a:t>D</a:t>
            </a:r>
            <a:r>
              <a:rPr lang="en-US" altLang="en-US" sz="3200" baseline="-25000"/>
              <a:t>2</a:t>
            </a:r>
            <a:r>
              <a:rPr lang="en-US" altLang="en-US"/>
              <a:t> = 4.36(1.09) = 4.75</a:t>
            </a:r>
          </a:p>
          <a:p>
            <a:pPr lvl="1" fontAlgn="auto">
              <a:spcAft>
                <a:spcPts val="0"/>
              </a:spcAft>
            </a:pPr>
            <a:r>
              <a:rPr lang="en-US" altLang="en-US"/>
              <a:t>D</a:t>
            </a:r>
            <a:r>
              <a:rPr lang="en-US" altLang="en-US" sz="3200" baseline="-25000"/>
              <a:t>3</a:t>
            </a:r>
            <a:r>
              <a:rPr lang="en-US" altLang="en-US"/>
              <a:t> = 4.75(1.09) = 5.18</a:t>
            </a:r>
          </a:p>
          <a:p>
            <a:pPr lvl="1" fontAlgn="auto">
              <a:spcAft>
                <a:spcPts val="0"/>
              </a:spcAft>
            </a:pPr>
            <a:r>
              <a:rPr lang="en-US" altLang="en-US"/>
              <a:t>D</a:t>
            </a:r>
            <a:r>
              <a:rPr lang="en-US" altLang="en-US" sz="3200" baseline="-25000"/>
              <a:t>4</a:t>
            </a:r>
            <a:r>
              <a:rPr lang="en-US" altLang="en-US"/>
              <a:t> = 5.18(1.05) = 5.44</a:t>
            </a:r>
          </a:p>
          <a:p>
            <a:pPr fontAlgn="auto">
              <a:spcAft>
                <a:spcPts val="0"/>
              </a:spcAft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923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Two-Stage Growth Valuation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9A2D8C-4C3D-47F1-8C51-0494ADDA6AF9}"/>
              </a:ext>
            </a:extLst>
          </p:cNvPr>
          <p:cNvSpPr txBox="1">
            <a:spLocks/>
          </p:cNvSpPr>
          <p:nvPr/>
        </p:nvSpPr>
        <p:spPr>
          <a:xfrm>
            <a:off x="457200" y="1600200"/>
            <a:ext cx="8229600" cy="4419600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lvl="1" indent="0" fontAlgn="auto">
              <a:spcAft>
                <a:spcPts val="0"/>
              </a:spcAft>
              <a:buNone/>
            </a:pPr>
            <a:r>
              <a:rPr lang="en-US" altLang="en-US" dirty="0"/>
              <a:t>Now we can calculate the present value of all of the dividends in periods 4 to ∞, where the growth is constant forever</a:t>
            </a:r>
          </a:p>
          <a:p>
            <a:pPr marL="274320" lvl="1" indent="0" fontAlgn="auto">
              <a:spcAft>
                <a:spcPts val="0"/>
              </a:spcAft>
              <a:buNone/>
            </a:pPr>
            <a:endParaRPr lang="en-US" altLang="en-US" sz="1600" dirty="0"/>
          </a:p>
          <a:p>
            <a:pPr lvl="2" fontAlgn="auto">
              <a:spcAft>
                <a:spcPts val="0"/>
              </a:spcAft>
              <a:buFontTx/>
              <a:buNone/>
            </a:pPr>
            <a:r>
              <a:rPr lang="en-US" altLang="en-US" sz="2400" dirty="0"/>
              <a:t>P</a:t>
            </a:r>
            <a:r>
              <a:rPr lang="en-US" altLang="en-US" sz="2400" baseline="-25000" dirty="0"/>
              <a:t>3</a:t>
            </a:r>
            <a:r>
              <a:rPr lang="en-US" altLang="en-US" sz="2400" dirty="0"/>
              <a:t> = D</a:t>
            </a:r>
            <a:r>
              <a:rPr lang="en-US" altLang="en-US" sz="2400" baseline="-25000" dirty="0"/>
              <a:t>4</a:t>
            </a:r>
            <a:r>
              <a:rPr lang="en-US" altLang="en-US" sz="2400" dirty="0"/>
              <a:t>/(</a:t>
            </a:r>
            <a:r>
              <a:rPr lang="en-US" altLang="en-US" sz="2400" dirty="0" err="1"/>
              <a:t>i</a:t>
            </a:r>
            <a:r>
              <a:rPr lang="en-US" altLang="en-US" sz="2400" dirty="0"/>
              <a:t>-g)</a:t>
            </a:r>
          </a:p>
          <a:p>
            <a:pPr lvl="2" fontAlgn="auto">
              <a:spcAft>
                <a:spcPts val="0"/>
              </a:spcAft>
              <a:buFontTx/>
              <a:buNone/>
            </a:pPr>
            <a:r>
              <a:rPr lang="en-US" altLang="en-US" sz="2400" dirty="0"/>
              <a:t>      = 5.44/(.10-.05)</a:t>
            </a:r>
          </a:p>
          <a:p>
            <a:pPr lvl="2" fontAlgn="auto">
              <a:spcAft>
                <a:spcPts val="0"/>
              </a:spcAft>
              <a:buFontTx/>
              <a:buNone/>
            </a:pPr>
            <a:r>
              <a:rPr lang="en-US" altLang="en-US" sz="2400" dirty="0"/>
              <a:t>      = 108.78</a:t>
            </a:r>
          </a:p>
          <a:p>
            <a:pPr lvl="1" fontAlgn="auto">
              <a:spcAft>
                <a:spcPts val="0"/>
              </a:spcAft>
              <a:buFontTx/>
              <a:buNone/>
            </a:pPr>
            <a:r>
              <a:rPr lang="en-US" altLang="en-US" dirty="0"/>
              <a:t>Now we have all the cash flows, and we can find P</a:t>
            </a:r>
            <a:r>
              <a:rPr lang="en-US" altLang="en-US" baseline="-25000" dirty="0"/>
              <a:t>0</a:t>
            </a:r>
          </a:p>
          <a:p>
            <a:pPr lvl="1" fontAlgn="auto">
              <a:spcAft>
                <a:spcPts val="0"/>
              </a:spcAft>
              <a:buFontTx/>
              <a:buNone/>
            </a:pPr>
            <a:endParaRPr lang="en-US" altLang="en-US" dirty="0"/>
          </a:p>
          <a:p>
            <a:pPr lvl="1" fontAlgn="auto">
              <a:spcAft>
                <a:spcPts val="0"/>
              </a:spcAft>
              <a:buFontTx/>
              <a:buNone/>
            </a:pPr>
            <a:r>
              <a:rPr lang="en-US" altLang="en-US" dirty="0"/>
              <a:t>P</a:t>
            </a:r>
            <a:r>
              <a:rPr lang="en-US" altLang="en-US" baseline="-25000" dirty="0"/>
              <a:t>0</a:t>
            </a:r>
            <a:r>
              <a:rPr lang="en-US" altLang="en-US" dirty="0"/>
              <a:t> = 4.36/1.10</a:t>
            </a:r>
            <a:r>
              <a:rPr lang="en-US" altLang="en-US" baseline="30000" dirty="0"/>
              <a:t>1</a:t>
            </a:r>
            <a:r>
              <a:rPr lang="en-US" altLang="en-US" dirty="0"/>
              <a:t> + 4.75/1.10</a:t>
            </a:r>
            <a:r>
              <a:rPr lang="en-US" altLang="en-US" baseline="30000" dirty="0"/>
              <a:t>2</a:t>
            </a:r>
            <a:r>
              <a:rPr lang="en-US" altLang="en-US" dirty="0"/>
              <a:t> + (5.18 + 108.78)/1.10</a:t>
            </a:r>
            <a:r>
              <a:rPr lang="en-US" altLang="en-US" baseline="30000" dirty="0"/>
              <a:t>3</a:t>
            </a:r>
            <a:endParaRPr lang="en-US" altLang="en-US" dirty="0"/>
          </a:p>
          <a:p>
            <a:pPr lvl="1" fontAlgn="auto">
              <a:spcAft>
                <a:spcPts val="0"/>
              </a:spcAft>
              <a:buFontTx/>
              <a:buNone/>
            </a:pPr>
            <a:r>
              <a:rPr lang="en-US" altLang="en-US" dirty="0"/>
              <a:t>     = $93.51</a:t>
            </a:r>
          </a:p>
          <a:p>
            <a:pPr fontAlgn="auto">
              <a:spcAft>
                <a:spcPts val="0"/>
              </a:spcAft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26767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P/E Model</a:t>
            </a:r>
          </a:p>
        </p:txBody>
      </p:sp>
      <p:sp>
        <p:nvSpPr>
          <p:cNvPr id="20483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 to this point, we have considered valuation models that help investors attempt to compute a stock’s fundamental value based upon its cash flows</a:t>
            </a:r>
          </a:p>
          <a:p>
            <a:pPr lvl="1"/>
            <a:r>
              <a:rPr lang="en-US" dirty="0"/>
              <a:t>Another approach uses valuation </a:t>
            </a:r>
            <a:r>
              <a:rPr lang="en-US" dirty="0" err="1"/>
              <a:t>fundatmentals</a:t>
            </a:r>
            <a:r>
              <a:rPr lang="en-US" dirty="0"/>
              <a:t> and firm growth to assess valuation and stock price path</a:t>
            </a:r>
          </a:p>
          <a:p>
            <a:pPr lvl="1"/>
            <a:r>
              <a:rPr lang="en-US" dirty="0"/>
              <a:t>The </a:t>
            </a:r>
            <a:r>
              <a:rPr lang="en-US" b="1" dirty="0"/>
              <a:t>price-earnings (P/E) ratio</a:t>
            </a:r>
            <a:r>
              <a:rPr lang="en-US" dirty="0"/>
              <a:t> is calculated as the current stock price divided by four quarters of earnings per share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60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Future Stock Prices</a:t>
            </a:r>
          </a:p>
        </p:txBody>
      </p:sp>
      <p:sp>
        <p:nvSpPr>
          <p:cNvPr id="20483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Stock price may be found by multiplying the P/E ratio by expected earnings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D8DFF-BDF2-42B8-9978-581634DD0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96" y="3392822"/>
            <a:ext cx="8749425" cy="19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785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Future Stock Prices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C1E75B-D894-493C-A31C-915A06334413}"/>
              </a:ext>
            </a:extLst>
          </p:cNvPr>
          <p:cNvSpPr txBox="1">
            <a:spLocks/>
          </p:cNvSpPr>
          <p:nvPr/>
        </p:nvSpPr>
        <p:spPr>
          <a:xfrm>
            <a:off x="457200" y="1524000"/>
            <a:ext cx="8229600" cy="4144963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80000"/>
              </a:lnSpc>
              <a:spcAft>
                <a:spcPts val="0"/>
              </a:spcAft>
              <a:buNone/>
            </a:pPr>
            <a:r>
              <a:rPr lang="en-US" altLang="en-US" sz="3000" dirty="0"/>
              <a:t>Example: The P/E ratio for Caterpillar is 12.98.  The company earned $5.05 per share and paid a $1.10 dividend last year.  Analysts estimate that the company will grow at an average annual rate of 12.8% over the next 5 years. Calculate the expected price of Caterpillar’s stock price in 5 years.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</a:pPr>
            <a:endParaRPr lang="en-US" altLang="en-US" sz="3000" dirty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3000" dirty="0"/>
              <a:t>P</a:t>
            </a:r>
            <a:r>
              <a:rPr lang="en-US" altLang="en-US" sz="3000" baseline="-25000" dirty="0"/>
              <a:t>5</a:t>
            </a:r>
            <a:r>
              <a:rPr lang="en-US" altLang="en-US" sz="3000" dirty="0"/>
              <a:t> = (P/E) x E</a:t>
            </a:r>
            <a:r>
              <a:rPr lang="en-US" altLang="en-US" sz="3000" baseline="-25000" dirty="0"/>
              <a:t>0</a:t>
            </a:r>
            <a:r>
              <a:rPr lang="en-US" altLang="en-US" sz="3000" dirty="0"/>
              <a:t> x (1 + g)</a:t>
            </a:r>
            <a:r>
              <a:rPr lang="en-US" altLang="en-US" sz="3000" baseline="30000" dirty="0"/>
              <a:t>5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3000" dirty="0"/>
              <a:t>     = 12.98 x $5.05 x (1.128)</a:t>
            </a:r>
            <a:r>
              <a:rPr lang="en-US" altLang="en-US" sz="3000" baseline="30000" dirty="0"/>
              <a:t>5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3000" dirty="0"/>
              <a:t>     = $119.70</a:t>
            </a:r>
          </a:p>
        </p:txBody>
      </p:sp>
    </p:spTree>
    <p:extLst>
      <p:ext uri="{BB962C8B-B14F-4D97-AF65-F5344CB8AC3E}">
        <p14:creationId xmlns:p14="http://schemas.microsoft.com/office/powerpoint/2010/main" val="318868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Stock valuation models require a discount rate, </a:t>
            </a:r>
            <a:r>
              <a:rPr lang="en-US" i="1" dirty="0" err="1"/>
              <a:t>i</a:t>
            </a:r>
            <a:r>
              <a:rPr lang="en-US" dirty="0"/>
              <a:t>, in order to compute the present value of the future cash flows </a:t>
            </a:r>
          </a:p>
          <a:p>
            <a:pPr lvl="1"/>
            <a:r>
              <a:rPr lang="en-US" dirty="0"/>
              <a:t>Discount rate used should reflect the investment risk level (i.e., higher risk means higher interest rates)</a:t>
            </a:r>
          </a:p>
          <a:p>
            <a:r>
              <a:rPr lang="en-US" dirty="0"/>
              <a:t>One method for determining what return stock investors require from a stock is to use the constant-growth-rate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549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Markets</a:t>
            </a:r>
          </a:p>
        </p:txBody>
      </p:sp>
      <p:sp>
        <p:nvSpPr>
          <p:cNvPr id="5123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Stock exchanges provide liquidity</a:t>
            </a:r>
          </a:p>
          <a:p>
            <a:pPr lvl="1"/>
            <a:r>
              <a:rPr lang="en-US" dirty="0"/>
              <a:t>People are unwilling to invest significant amounts of their wealth in stocks if they can’t easily convert their shares to cash</a:t>
            </a:r>
          </a:p>
          <a:p>
            <a:r>
              <a:rPr lang="en-US" dirty="0"/>
              <a:t>Exchanges allow buyers and sellers the means to transact stock trades with each other</a:t>
            </a:r>
          </a:p>
          <a:p>
            <a:r>
              <a:rPr lang="en-US" dirty="0"/>
              <a:t>Liquidity from stock exchanges gives people the confidence to invest in the first place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 Formula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56466B-30B8-4CE4-B48B-41D77B864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dirty="0"/>
              <a:t>If the current stock price fairly reflects its value, the discount rate, </a:t>
            </a:r>
            <a:r>
              <a:rPr lang="en-US" i="1" dirty="0" err="1"/>
              <a:t>i</a:t>
            </a:r>
            <a:r>
              <a:rPr lang="en-US" dirty="0"/>
              <a:t>, should be the expected return for the stock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CC5D2DE-7EA2-4C15-AACA-63DDF6108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2121" y="3657600"/>
            <a:ext cx="868395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 Formula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CC5D2DE-7EA2-4C15-AACA-63DDF6108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1000" y="2667000"/>
            <a:ext cx="868395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879055E-D4CD-493C-ACB4-78DC7B58BBD4}"/>
              </a:ext>
            </a:extLst>
          </p:cNvPr>
          <p:cNvSpPr txBox="1">
            <a:spLocks/>
          </p:cNvSpPr>
          <p:nvPr/>
        </p:nvSpPr>
        <p:spPr>
          <a:xfrm>
            <a:off x="457200" y="1295400"/>
            <a:ext cx="8229600" cy="5029200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Robertson Corporation just paid a dividend of $1.25 per share, and the stock currently sells for $25.  Investors expect the firm to grow at a constant 9.52% rate.  What is the expected return?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 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endParaRPr lang="en-US" altLang="en-US" sz="2700" dirty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endParaRPr lang="en-US" altLang="en-US" sz="2700" dirty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First, we need D</a:t>
            </a:r>
            <a:r>
              <a:rPr lang="en-US" altLang="en-US" sz="2000" dirty="0"/>
              <a:t>1</a:t>
            </a:r>
            <a:r>
              <a:rPr lang="en-US" altLang="en-US" sz="2700" dirty="0"/>
              <a:t>: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  D</a:t>
            </a:r>
            <a:r>
              <a:rPr lang="en-US" altLang="en-US" sz="2000" dirty="0"/>
              <a:t>1</a:t>
            </a:r>
            <a:r>
              <a:rPr lang="en-US" altLang="en-US" sz="2700" dirty="0"/>
              <a:t> = D</a:t>
            </a:r>
            <a:r>
              <a:rPr lang="en-US" altLang="en-US" sz="2000" dirty="0"/>
              <a:t>0</a:t>
            </a:r>
            <a:r>
              <a:rPr lang="en-US" altLang="en-US" sz="2700" dirty="0"/>
              <a:t> x (1+g) = $1.25 x (1+ 0.0952) = $1.369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endParaRPr lang="en-US" altLang="en-US" sz="2700" dirty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Now,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</a:pPr>
            <a:r>
              <a:rPr lang="en-US" altLang="en-US" sz="2700" dirty="0"/>
              <a:t>  </a:t>
            </a:r>
            <a:r>
              <a:rPr lang="en-US" altLang="en-US" sz="2700" dirty="0" err="1"/>
              <a:t>i</a:t>
            </a:r>
            <a:r>
              <a:rPr lang="en-US" altLang="en-US" sz="2700" dirty="0"/>
              <a:t> = D</a:t>
            </a:r>
            <a:r>
              <a:rPr lang="en-US" altLang="en-US" sz="2000" dirty="0"/>
              <a:t>1</a:t>
            </a:r>
            <a:r>
              <a:rPr lang="en-US" altLang="en-US" sz="2700" dirty="0"/>
              <a:t>/P + g = $1.369/$25 + 0.0952 = 0.15 = 15%</a:t>
            </a:r>
          </a:p>
        </p:txBody>
      </p:sp>
    </p:spTree>
    <p:extLst>
      <p:ext uri="{BB962C8B-B14F-4D97-AF65-F5344CB8AC3E}">
        <p14:creationId xmlns:p14="http://schemas.microsoft.com/office/powerpoint/2010/main" val="103664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Exchanges</a:t>
            </a:r>
          </a:p>
        </p:txBody>
      </p:sp>
      <p:sp>
        <p:nvSpPr>
          <p:cNvPr id="6147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York Stock Exchange (NYSE)</a:t>
            </a:r>
          </a:p>
          <a:p>
            <a:pPr lvl="1"/>
            <a:r>
              <a:rPr lang="en-US" dirty="0"/>
              <a:t>Largest equities marketplace in the world</a:t>
            </a:r>
          </a:p>
          <a:p>
            <a:r>
              <a:rPr lang="en-US" dirty="0"/>
              <a:t>NYSE American</a:t>
            </a:r>
          </a:p>
          <a:p>
            <a:pPr lvl="1"/>
            <a:r>
              <a:rPr lang="en-US" dirty="0"/>
              <a:t>Acquired by NYSE in 2008</a:t>
            </a:r>
          </a:p>
          <a:p>
            <a:r>
              <a:rPr lang="en-US" dirty="0"/>
              <a:t>NASDAQ</a:t>
            </a:r>
          </a:p>
          <a:p>
            <a:pPr lvl="1"/>
            <a:r>
              <a:rPr lang="en-US" dirty="0"/>
              <a:t>Electronic stock market without a physical trading floor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Stock Market Index</a:t>
            </a:r>
          </a:p>
        </p:txBody>
      </p:sp>
      <p:sp>
        <p:nvSpPr>
          <p:cNvPr id="7171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Stock indexes </a:t>
            </a:r>
            <a:r>
              <a:rPr lang="en-US" dirty="0"/>
              <a:t>are used to measure the performance of a particular group of stocks</a:t>
            </a:r>
          </a:p>
          <a:p>
            <a:pPr lvl="1"/>
            <a:r>
              <a:rPr lang="en-US" b="1" dirty="0"/>
              <a:t>Dow Jones Industrial Average (DJIA) </a:t>
            </a:r>
            <a:r>
              <a:rPr lang="en-US" dirty="0"/>
              <a:t>tracks 30 large, industry-leading firms</a:t>
            </a:r>
          </a:p>
          <a:p>
            <a:pPr lvl="1"/>
            <a:r>
              <a:rPr lang="en-US" b="1" dirty="0"/>
              <a:t>Standard &amp; Poor’s 500 Index (S&amp;P 500) </a:t>
            </a:r>
            <a:r>
              <a:rPr lang="en-US" dirty="0"/>
              <a:t>tracks 500 large companies</a:t>
            </a:r>
          </a:p>
          <a:p>
            <a:pPr lvl="1"/>
            <a:r>
              <a:rPr lang="en-US" b="1" dirty="0"/>
              <a:t>NASDAQ Composite Index </a:t>
            </a:r>
            <a:r>
              <a:rPr lang="en-US" dirty="0"/>
              <a:t>is a technology-firm weighted index of stocks listed on NASDAQ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AC7B6A-738D-4EEF-97DF-9E2C8B166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49" y="1295400"/>
            <a:ext cx="91059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39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Trading Stocks</a:t>
            </a:r>
          </a:p>
        </p:txBody>
      </p:sp>
      <p:sp>
        <p:nvSpPr>
          <p:cNvPr id="8195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Quoted </a:t>
            </a:r>
            <a:r>
              <a:rPr lang="en-US" b="1" dirty="0"/>
              <a:t>bid</a:t>
            </a:r>
            <a:r>
              <a:rPr lang="en-US" dirty="0"/>
              <a:t> is the highest price that a market maker offers to pay for the stock</a:t>
            </a:r>
          </a:p>
          <a:p>
            <a:pPr lvl="1"/>
            <a:r>
              <a:rPr lang="en-US" dirty="0"/>
              <a:t>Investors sell at the bid price</a:t>
            </a:r>
          </a:p>
          <a:p>
            <a:r>
              <a:rPr lang="en-US" dirty="0"/>
              <a:t>Quoted </a:t>
            </a:r>
            <a:r>
              <a:rPr lang="en-US" b="1" dirty="0"/>
              <a:t>ask</a:t>
            </a:r>
            <a:r>
              <a:rPr lang="en-US" dirty="0"/>
              <a:t> is the lowest price at which a market maker will sell a stock</a:t>
            </a:r>
          </a:p>
          <a:p>
            <a:pPr lvl="1"/>
            <a:r>
              <a:rPr lang="en-US" dirty="0"/>
              <a:t>Investors buy at the ask price</a:t>
            </a:r>
          </a:p>
          <a:p>
            <a:r>
              <a:rPr lang="en-US" dirty="0"/>
              <a:t>The </a:t>
            </a:r>
            <a:r>
              <a:rPr lang="en-US" u="sng" dirty="0"/>
              <a:t>spread</a:t>
            </a:r>
            <a:r>
              <a:rPr lang="en-US" dirty="0"/>
              <a:t> between the bid price and the ask price is a cost to the investor and a profit for the market marker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and Limit Orders</a:t>
            </a:r>
          </a:p>
        </p:txBody>
      </p:sp>
      <p:sp>
        <p:nvSpPr>
          <p:cNvPr id="9219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stock buy or sell order to be immediately executed at the current market price is called a </a:t>
            </a:r>
            <a:r>
              <a:rPr lang="en-US" b="1" dirty="0"/>
              <a:t>market order</a:t>
            </a:r>
          </a:p>
          <a:p>
            <a:pPr lvl="1"/>
            <a:r>
              <a:rPr lang="en-US" dirty="0"/>
              <a:t>A market order to buy will be filled at the current ask price</a:t>
            </a:r>
          </a:p>
          <a:p>
            <a:pPr lvl="1"/>
            <a:r>
              <a:rPr lang="en-US" dirty="0"/>
              <a:t>A market order to sell will be filled at the current bid price</a:t>
            </a:r>
          </a:p>
          <a:p>
            <a:r>
              <a:rPr lang="en-US" dirty="0"/>
              <a:t>A stock buy or sell order at a specific price is a </a:t>
            </a:r>
            <a:r>
              <a:rPr lang="en-US" b="1" dirty="0"/>
              <a:t>limit order</a:t>
            </a:r>
          </a:p>
          <a:p>
            <a:pPr lvl="1"/>
            <a:r>
              <a:rPr lang="en-US" dirty="0"/>
              <a:t>Only executed if market price = specified price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 a Stock Quote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235D1E-9AB0-4C80-9198-EE39BBF0E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143000"/>
            <a:ext cx="6254238" cy="53607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503775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315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2498</TotalTime>
  <Words>2017</Words>
  <Application>Microsoft Office PowerPoint</Application>
  <PresentationFormat>On-screen Show (4:3)</PresentationFormat>
  <Paragraphs>175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Cambria</vt:lpstr>
      <vt:lpstr>Cambria Math</vt:lpstr>
      <vt:lpstr>Times New Roman</vt:lpstr>
      <vt:lpstr>9e PPT design template</vt:lpstr>
      <vt:lpstr>Valuing Stocks</vt:lpstr>
      <vt:lpstr>Common Stock</vt:lpstr>
      <vt:lpstr>Stock Markets</vt:lpstr>
      <vt:lpstr>Stock Exchanges</vt:lpstr>
      <vt:lpstr>Stock Market Index</vt:lpstr>
      <vt:lpstr>PowerPoint Presentation</vt:lpstr>
      <vt:lpstr>Trading Stocks</vt:lpstr>
      <vt:lpstr>Market and Limit Orders</vt:lpstr>
      <vt:lpstr>Read a Stock Quote</vt:lpstr>
      <vt:lpstr>Basic Stock Valuation</vt:lpstr>
      <vt:lpstr>Basic Stock Valuation (continued)</vt:lpstr>
      <vt:lpstr>Basic Stock Valuation – 2-Year Holding Period</vt:lpstr>
      <vt:lpstr>Dividend Discount Models</vt:lpstr>
      <vt:lpstr>Dividend Discount Models</vt:lpstr>
      <vt:lpstr>Constant-Growth Model</vt:lpstr>
      <vt:lpstr>PowerPoint Presentation</vt:lpstr>
      <vt:lpstr>Preferred Stock</vt:lpstr>
      <vt:lpstr>PowerPoint Presentation</vt:lpstr>
      <vt:lpstr>Common and Preferred Stock</vt:lpstr>
      <vt:lpstr>Estimating Future Price</vt:lpstr>
      <vt:lpstr>Variable-Growth Techniques</vt:lpstr>
      <vt:lpstr>Two-Stage Growth Valuation Model</vt:lpstr>
      <vt:lpstr>Two-Stage Growth Valuation Model</vt:lpstr>
      <vt:lpstr>Two-Stage Growth Valuation Model</vt:lpstr>
      <vt:lpstr>Two-Stage Growth Valuation Model</vt:lpstr>
      <vt:lpstr>P/E Model</vt:lpstr>
      <vt:lpstr>Estimating Future Stock Prices</vt:lpstr>
      <vt:lpstr>Estimating Future Stock Prices</vt:lpstr>
      <vt:lpstr>Expected Return</vt:lpstr>
      <vt:lpstr>Expected Return Formula</vt:lpstr>
      <vt:lpstr>Expected Return Formula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#</dc:title>
  <dc:creator>Owner</dc:creator>
  <cp:lastModifiedBy>John Nofsinger</cp:lastModifiedBy>
  <cp:revision>145</cp:revision>
  <dcterms:created xsi:type="dcterms:W3CDTF">2011-06-30T15:04:25Z</dcterms:created>
  <dcterms:modified xsi:type="dcterms:W3CDTF">2019-04-22T19:36:12Z</dcterms:modified>
</cp:coreProperties>
</file>