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1"/>
  </p:notesMasterIdLst>
  <p:sldIdLst>
    <p:sldId id="313" r:id="rId2"/>
    <p:sldId id="314" r:id="rId3"/>
    <p:sldId id="333" r:id="rId4"/>
    <p:sldId id="315" r:id="rId5"/>
    <p:sldId id="327" r:id="rId6"/>
    <p:sldId id="329" r:id="rId7"/>
    <p:sldId id="288" r:id="rId8"/>
    <p:sldId id="289" r:id="rId9"/>
    <p:sldId id="323" r:id="rId10"/>
    <p:sldId id="316" r:id="rId11"/>
    <p:sldId id="296" r:id="rId12"/>
    <p:sldId id="325" r:id="rId13"/>
    <p:sldId id="318" r:id="rId14"/>
    <p:sldId id="319" r:id="rId15"/>
    <p:sldId id="334" r:id="rId16"/>
    <p:sldId id="335" r:id="rId17"/>
    <p:sldId id="299" r:id="rId18"/>
    <p:sldId id="336" r:id="rId19"/>
    <p:sldId id="300" r:id="rId20"/>
    <p:sldId id="301" r:id="rId21"/>
    <p:sldId id="320" r:id="rId22"/>
    <p:sldId id="303" r:id="rId23"/>
    <p:sldId id="330" r:id="rId24"/>
    <p:sldId id="305" r:id="rId25"/>
    <p:sldId id="332" r:id="rId26"/>
    <p:sldId id="331" r:id="rId27"/>
    <p:sldId id="321" r:id="rId28"/>
    <p:sldId id="322" r:id="rId29"/>
    <p:sldId id="328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" initials="AW" lastIdx="3" clrIdx="0">
    <p:extLst/>
  </p:cmAuthor>
  <p:cmAuthor id="2" name="mlarmon" initials="m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4" autoAdjust="0"/>
    <p:restoredTop sz="83392" autoAdjust="0"/>
  </p:normalViewPr>
  <p:slideViewPr>
    <p:cSldViewPr>
      <p:cViewPr varScale="1">
        <p:scale>
          <a:sx n="91" d="100"/>
          <a:sy n="91" d="100"/>
        </p:scale>
        <p:origin x="21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60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E4F26A0-664C-415F-BFEE-A28B50B3CC2A}" type="datetimeFigureOut">
              <a:rPr lang="en-US" altLang="en-US"/>
              <a:pPr/>
              <a:t>4/17/2019</a:t>
            </a:fld>
            <a:endParaRPr lang="en-US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857DAE9-FF9A-4026-8241-262C8A0914D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0124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7DAE9-FF9A-4026-8241-262C8A0914DB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8061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7DAE9-FF9A-4026-8241-262C8A0914DB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10207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Interest rates are also called “yields”.</a:t>
            </a:r>
          </a:p>
          <a:p>
            <a:endParaRPr lang="en-US" dirty="0"/>
          </a:p>
          <a:p>
            <a:r>
              <a:rPr lang="en-US" dirty="0"/>
              <a:t>The current yield is simply the bond’s annual coupon rate divided by the bond’s current market price. It’s easy to computer, but it only approximates the bond’s true return.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7DAE9-FF9A-4026-8241-262C8A0914DB}" type="slidenum">
              <a:rPr lang="en-US" altLang="en-US" smtClean="0"/>
              <a:pPr/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6351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Interest rates are also called “yields”.</a:t>
            </a:r>
          </a:p>
          <a:p>
            <a:endParaRPr lang="en-US" dirty="0"/>
          </a:p>
          <a:p>
            <a:r>
              <a:rPr lang="en-US" dirty="0"/>
              <a:t>The current yield is simply the bond’s annual coupon rate divided by the bond’s current market price. It’s easy to computer, but it only approximates the bond’s true return.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7DAE9-FF9A-4026-8241-262C8A0914DB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9050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reason </a:t>
            </a:r>
            <a:r>
              <a:rPr lang="en-US" dirty="0" err="1"/>
              <a:t>Munis</a:t>
            </a:r>
            <a:r>
              <a:rPr lang="en-US" dirty="0"/>
              <a:t> offer lower rates is because the interest income they generate for investors is tax-exempt (at least at the federal level).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57DAE9-FF9A-4026-8241-262C8A0914DB}" type="slidenum">
              <a:rPr lang="en-US" altLang="en-US" smtClean="0"/>
              <a:pPr/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2726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3632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500" dirty="0">
                <a:solidFill>
                  <a:srgbClr val="0D6C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n-ea"/>
                <a:cs typeface="Times New Roman" pitchFamily="18" charset="0"/>
              </a:rPr>
              <a:t>7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500" dirty="0">
              <a:solidFill>
                <a:srgbClr val="0D6C9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34364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7-</a:t>
            </a:r>
            <a:fld id="{188E9092-4E5D-4CE2-BA08-09A89AFEA2E6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1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2667000"/>
            <a:ext cx="69342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000" dirty="0"/>
              <a:t>Valuing Bonds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Valuation</a:t>
            </a:r>
          </a:p>
        </p:txBody>
      </p:sp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Any bond’s value computation directly applies time value of money concepts </a:t>
            </a:r>
          </a:p>
          <a:p>
            <a:r>
              <a:rPr lang="en-US" altLang="en-US" dirty="0"/>
              <a:t>The current price of a bond is the present value of future cash flows discounted at the prevailing market interest rate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Bond Valuation – Zero Coupon</a:t>
            </a: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zero coupon bond </a:t>
            </a:r>
            <a:r>
              <a:rPr lang="en-US" altLang="en-US" dirty="0"/>
              <a:t>does not make interest payments but generally sells at a deep discount and then pays the par value at the maturity date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3962400"/>
            <a:ext cx="8045450" cy="10668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Computing Price of Zero Coupon Bond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Compute the zero’s price by finding the present value of $1,000 received in 20 years assuming a 6% discount rate</a:t>
            </a:r>
          </a:p>
          <a:p>
            <a:pPr lvl="2"/>
            <a:r>
              <a:rPr lang="en-US" altLang="en-US" dirty="0"/>
              <a:t>40 (= 20*2) semiannual periods at 3% (= 6/2) interest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042" y="3319569"/>
            <a:ext cx="6391275" cy="9906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7" name="Group 8"/>
          <p:cNvGrpSpPr>
            <a:grpSpLocks noChangeAspect="1"/>
          </p:cNvGrpSpPr>
          <p:nvPr/>
        </p:nvGrpSpPr>
        <p:grpSpPr bwMode="auto">
          <a:xfrm>
            <a:off x="859631" y="4641744"/>
            <a:ext cx="7772400" cy="1398588"/>
            <a:chOff x="432" y="2103"/>
            <a:chExt cx="4896" cy="881"/>
          </a:xfrm>
        </p:grpSpPr>
        <p:sp>
          <p:nvSpPr>
            <p:cNvPr id="8" name="AutoShape 7"/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488" y="2160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INPUT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536" y="2160"/>
              <a:ext cx="32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40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2256" y="2160"/>
              <a:ext cx="10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 dirty="0">
                  <a:solidFill>
                    <a:srgbClr val="000000"/>
                  </a:solidFill>
                </a:rPr>
                <a:t>  3           </a:t>
              </a:r>
              <a:endParaRPr lang="en-US" altLang="en-US" sz="1800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3648" y="2151"/>
              <a:ext cx="14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  0        1000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4484" y="2160"/>
              <a:ext cx="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1630" y="2432"/>
              <a:ext cx="1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N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2258" y="2432"/>
              <a:ext cx="4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I/YR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3001" y="2432"/>
              <a:ext cx="2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3667" y="2432"/>
              <a:ext cx="4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PMT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4484" y="2432"/>
              <a:ext cx="2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FV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488" y="2705"/>
              <a:ext cx="8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OUTPUT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2829" y="2705"/>
              <a:ext cx="71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-306.56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2897" y="2705"/>
              <a:ext cx="13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	    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 Value of Bond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To compute the PV of a bond that </a:t>
            </a:r>
            <a:r>
              <a:rPr lang="en-US" altLang="en-US" u="sng" dirty="0"/>
              <a:t>does</a:t>
            </a:r>
            <a:r>
              <a:rPr lang="en-US" altLang="en-US" dirty="0"/>
              <a:t> pay interest, the present value of the interest payment annuity cash flow must be added to the present value of the future par value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52D4D3-B3A1-484F-AEF2-0668C24FEB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62400"/>
            <a:ext cx="9144000" cy="17578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63563" y="1219200"/>
            <a:ext cx="8229600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As a comparison, let’s rework the above example for a bond that pays a 7 percent coupon</a:t>
            </a:r>
          </a:p>
        </p:txBody>
      </p:sp>
      <p:grpSp>
        <p:nvGrpSpPr>
          <p:cNvPr id="7" name="Group 8"/>
          <p:cNvGrpSpPr>
            <a:grpSpLocks noChangeAspect="1"/>
          </p:cNvGrpSpPr>
          <p:nvPr/>
        </p:nvGrpSpPr>
        <p:grpSpPr bwMode="auto">
          <a:xfrm>
            <a:off x="812800" y="2887663"/>
            <a:ext cx="7772400" cy="1398587"/>
            <a:chOff x="432" y="2103"/>
            <a:chExt cx="4896" cy="881"/>
          </a:xfrm>
        </p:grpSpPr>
        <p:sp>
          <p:nvSpPr>
            <p:cNvPr id="8" name="AutoShape 7"/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488" y="2160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INPUT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536" y="2160"/>
              <a:ext cx="32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40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2256" y="2160"/>
              <a:ext cx="10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  3           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3648" y="2151"/>
              <a:ext cx="124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  35       1000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4484" y="2160"/>
              <a:ext cx="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1630" y="2432"/>
              <a:ext cx="1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N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2258" y="2432"/>
              <a:ext cx="4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I/YR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3001" y="2432"/>
              <a:ext cx="2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PV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3667" y="2432"/>
              <a:ext cx="4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PMT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4484" y="2432"/>
              <a:ext cx="2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FV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488" y="2705"/>
              <a:ext cx="8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OUTPUT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2829" y="2705"/>
              <a:ext cx="8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-1,115.37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2897" y="2705"/>
              <a:ext cx="13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		    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Yields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Bond relationships reflect many interest rates</a:t>
            </a:r>
          </a:p>
          <a:p>
            <a:pPr lvl="1"/>
            <a:r>
              <a:rPr lang="en-US" altLang="en-US" dirty="0"/>
              <a:t>Current yield </a:t>
            </a:r>
          </a:p>
          <a:p>
            <a:pPr lvl="1"/>
            <a:r>
              <a:rPr lang="en-US" altLang="en-US" dirty="0"/>
              <a:t>Yield to maturity </a:t>
            </a:r>
          </a:p>
          <a:p>
            <a:pPr lvl="1"/>
            <a:r>
              <a:rPr lang="en-US" altLang="en-US" dirty="0"/>
              <a:t>Yield to call </a:t>
            </a:r>
          </a:p>
          <a:p>
            <a:pPr lvl="1"/>
            <a:r>
              <a:rPr lang="en-US" altLang="en-US" dirty="0"/>
              <a:t>Equivalent taxable yield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18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Yield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83066" y="1524000"/>
            <a:ext cx="8229600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Current Yield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Current yield measure the portion of total return that is due to the coupon interest payments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It ignores the portion of return due to price changes, or capital gains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220515" y="4912823"/>
            <a:ext cx="4572000" cy="1066800"/>
            <a:chOff x="1248" y="2976"/>
            <a:chExt cx="3360" cy="768"/>
          </a:xfrm>
        </p:grpSpPr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1248" y="2976"/>
              <a:ext cx="3360" cy="768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1296" y="3024"/>
            <a:ext cx="3225" cy="6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Equation" r:id="rId4" imgW="1955800" imgH="419100" progId="Equation.3">
                    <p:embed/>
                  </p:oleObj>
                </mc:Choice>
                <mc:Fallback>
                  <p:oleObj name="Equation" r:id="rId4" imgW="1955800" imgH="419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3024"/>
                          <a:ext cx="3225" cy="692"/>
                        </a:xfrm>
                        <a:prstGeom prst="rect">
                          <a:avLst/>
                        </a:prstGeom>
                        <a:solidFill>
                          <a:sysClr val="window" lastClr="FFFFFF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1588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Yields – YTM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Yield to maturity (YTM) </a:t>
            </a:r>
            <a:r>
              <a:rPr lang="en-US" altLang="en-US" dirty="0"/>
              <a:t>reflects the total return the bond offers if purchased at the current price and held to maturity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54" y="3581400"/>
            <a:ext cx="7243763" cy="66008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547688" y="1127919"/>
            <a:ext cx="7620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Example: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5% bonds, semiannual compounding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15 years to maturity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Par value = $1,000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Price is $935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YTM = 2.82% x 2 = 5.65%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ysClr val="windowText" lastClr="000000"/>
              </a:solidFill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Current Yield = $50 / $935 = 5.35%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620315" y="3505200"/>
            <a:ext cx="7772400" cy="1398588"/>
            <a:chOff x="432" y="2103"/>
            <a:chExt cx="4896" cy="881"/>
          </a:xfrm>
        </p:grpSpPr>
        <p:sp>
          <p:nvSpPr>
            <p:cNvPr id="10" name="AutoShape 7"/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488" y="2160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INPUT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536" y="2160"/>
              <a:ext cx="32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30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2207" y="2724"/>
              <a:ext cx="10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 2.82           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3648" y="2151"/>
              <a:ext cx="124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  25       1000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4484" y="2160"/>
              <a:ext cx="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630" y="2432"/>
              <a:ext cx="1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N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2258" y="2432"/>
              <a:ext cx="4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I/YR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001" y="2432"/>
              <a:ext cx="2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PV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3667" y="2432"/>
              <a:ext cx="4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PMT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4484" y="2432"/>
              <a:ext cx="2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FV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488" y="2705"/>
              <a:ext cx="8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OUTPUT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841" y="2151"/>
              <a:ext cx="42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2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</a:rPr>
                <a:t>-935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475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Bond Yields – Yield to Call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Yield to call </a:t>
            </a:r>
            <a:r>
              <a:rPr lang="en-US" altLang="en-US" dirty="0"/>
              <a:t>reflects the total return that the bond offers if purchased at the current market price and held until the bond is called</a:t>
            </a:r>
          </a:p>
          <a:p>
            <a:pPr lvl="1"/>
            <a:r>
              <a:rPr lang="en-US" altLang="en-US" dirty="0"/>
              <a:t>Recall that call provisions allow the issuer to repay the bondholder’s par value prior to its scheduled maturity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BFEB22-B00F-4E72-8C76-3BB9079B0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48" y="4876799"/>
            <a:ext cx="7671814" cy="16269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It may surprise you to learn that the U.S. bond market is nearly twice the size of the U.S. stock market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Total outstanding US Bond market at the end of 2017: $40.8 trillion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Total market value of common stock: $27.8 trillion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In general, bonds are less risky than stocks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But, some groups of bonds like high-yield bonds have higher risk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Bond Yields – Municipal Bonds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459436" y="1229303"/>
            <a:ext cx="8229600" cy="4876800"/>
          </a:xfrm>
        </p:spPr>
        <p:txBody>
          <a:bodyPr/>
          <a:lstStyle/>
          <a:p>
            <a:r>
              <a:rPr lang="en-US" altLang="en-US" sz="2800" dirty="0" err="1"/>
              <a:t>Munis</a:t>
            </a:r>
            <a:r>
              <a:rPr lang="en-US" altLang="en-US" sz="2800" dirty="0"/>
              <a:t> appear to offer low yields to maturity compared to the return that corporate bonds and Treasury securities offer</a:t>
            </a:r>
          </a:p>
          <a:p>
            <a:pPr lvl="1"/>
            <a:r>
              <a:rPr lang="en-US" altLang="en-US" sz="2400" dirty="0"/>
              <a:t>The </a:t>
            </a:r>
            <a:r>
              <a:rPr lang="en-US" altLang="en-US" sz="2400" b="1" dirty="0"/>
              <a:t>taxable equivalent yield </a:t>
            </a:r>
            <a:r>
              <a:rPr lang="en-US" altLang="en-US" sz="2400" dirty="0"/>
              <a:t>is a modification of a municipal bond’s yield to maturity used to compare muni bond yields to taxable bond yields</a:t>
            </a:r>
          </a:p>
          <a:p>
            <a:pPr lvl="1"/>
            <a:endParaRPr lang="en-US" altLang="en-US" sz="2400" dirty="0"/>
          </a:p>
          <a:p>
            <a:pPr lvl="1"/>
            <a:endParaRPr lang="en-US" alt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74AE26-5010-402A-940C-5371C32E9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271" y="3810000"/>
            <a:ext cx="5682488" cy="1295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52543" y="5007486"/>
            <a:ext cx="7843386" cy="1394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000" dirty="0"/>
              <a:t>Example: Pre-tax yield on municipal bond is 5%, and investor’s marginal tax rate is 35%</a:t>
            </a:r>
          </a:p>
          <a:p>
            <a:pPr marL="742950" lvl="1" indent="-28575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/>
              <a:t>Equivalent taxable yield = 5 / (1-0.35) = 7.69%</a:t>
            </a:r>
          </a:p>
          <a:p>
            <a:pPr marL="742950" lvl="1" indent="-28575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dirty="0"/>
              <a:t>Municipal bonds are more attractive to high-income investors (with high marginal tax rates)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Ratings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Credit quality risk </a:t>
            </a:r>
            <a:r>
              <a:rPr lang="en-US" altLang="en-US" dirty="0"/>
              <a:t>is the chance that the issuer will not make timely interest payments, or even default </a:t>
            </a:r>
          </a:p>
          <a:p>
            <a:pPr lvl="1"/>
            <a:r>
              <a:rPr lang="en-US" altLang="en-US" b="1" dirty="0"/>
              <a:t>Bond ratings</a:t>
            </a:r>
            <a:r>
              <a:rPr lang="en-US" altLang="en-US" dirty="0"/>
              <a:t>, a grade of credit quality as reported by credit rating agencies, are used to asses credit quality risk</a:t>
            </a:r>
          </a:p>
          <a:p>
            <a:pPr lvl="1"/>
            <a:r>
              <a:rPr lang="en-US" altLang="en-US" dirty="0"/>
              <a:t>Independent bond rating agencies issue bond ratings</a:t>
            </a:r>
          </a:p>
          <a:p>
            <a:pPr lvl="2"/>
            <a:r>
              <a:rPr lang="en-US" altLang="en-US" dirty="0"/>
              <a:t>E.g., Moody’s and Standard &amp; Poor’s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DF22AA-4699-49A8-B449-339EFBB95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3493"/>
            <a:ext cx="9144000" cy="564400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Bond Ratings (continued)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Investment grade</a:t>
            </a:r>
            <a:r>
              <a:rPr lang="en-US" altLang="en-US" dirty="0"/>
              <a:t> bonds are high credit quality corporate bonds</a:t>
            </a:r>
          </a:p>
          <a:p>
            <a:pPr lvl="1"/>
            <a:r>
              <a:rPr lang="en-US" altLang="en-US" dirty="0"/>
              <a:t>S&amp;P’s rating system considers AAA through BBB to be investment grade</a:t>
            </a:r>
          </a:p>
          <a:p>
            <a:r>
              <a:rPr lang="en-US" altLang="en-US" b="1" dirty="0"/>
              <a:t>Junk bonds </a:t>
            </a:r>
            <a:r>
              <a:rPr lang="en-US" altLang="en-US" dirty="0"/>
              <a:t>are low credit quality corporate bonds</a:t>
            </a:r>
          </a:p>
          <a:p>
            <a:pPr lvl="1"/>
            <a:r>
              <a:rPr lang="en-US" altLang="en-US" dirty="0"/>
              <a:t>Also referred to as speculative bonds or high-yield bonds</a:t>
            </a:r>
          </a:p>
          <a:p>
            <a:pPr lvl="1"/>
            <a:r>
              <a:rPr lang="en-US" altLang="en-US" dirty="0"/>
              <a:t>S&amp;P’s rating system considers anything BB and lower to be below-investment grade bonds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279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Credit Risk and Yield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Differences in credit risk are a prime source of differences in yields between government and various corporate bonds</a:t>
            </a:r>
          </a:p>
          <a:p>
            <a:pPr lvl="1"/>
            <a:r>
              <a:rPr lang="en-US" altLang="en-US" dirty="0"/>
              <a:t>Classic “risk and return” relationship</a:t>
            </a:r>
          </a:p>
          <a:p>
            <a:pPr lvl="2"/>
            <a:r>
              <a:rPr lang="en-US" altLang="en-US" dirty="0"/>
              <a:t>Lower quality bonds offer higher yields</a:t>
            </a:r>
          </a:p>
          <a:p>
            <a:pPr lvl="2"/>
            <a:r>
              <a:rPr lang="en-US" altLang="en-US" dirty="0"/>
              <a:t>Higher quality bonds offer lower yields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Interest Rate Risk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When interest rates change, so do bond prices. </a:t>
            </a:r>
          </a:p>
          <a:p>
            <a:pPr lvl="1"/>
            <a:r>
              <a:rPr lang="en-US" altLang="en-US" dirty="0"/>
              <a:t>Fixed interest payment, principle payment and maturity</a:t>
            </a:r>
          </a:p>
          <a:p>
            <a:pPr lvl="1"/>
            <a:r>
              <a:rPr lang="en-US" altLang="en-US" dirty="0"/>
              <a:t>Only price and YTM can change</a:t>
            </a:r>
          </a:p>
          <a:p>
            <a:pPr lvl="2"/>
            <a:r>
              <a:rPr lang="en-US" altLang="en-US" dirty="0"/>
              <a:t>Interest rates ↑ then Price ↓</a:t>
            </a:r>
          </a:p>
          <a:p>
            <a:pPr lvl="2"/>
            <a:r>
              <a:rPr lang="en-US" altLang="en-US" dirty="0"/>
              <a:t>Interest rates ↓ then Price ↑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422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94B11E-E7E9-4D02-8CEE-FA21E7CF8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9810"/>
            <a:ext cx="9144000" cy="547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07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altLang="en-US" dirty="0">
                <a:ea typeface="MS PGothic" panose="020B0600070205080204" pitchFamily="34" charset="-128"/>
              </a:rPr>
              <a:t>Yield to Maturity – Long</a:t>
            </a:r>
            <a:r>
              <a:rPr lang="en-US" altLang="en-US" dirty="0">
                <a:ea typeface="MS PGothic" panose="020B0600070205080204" pitchFamily="34" charset="-128"/>
              </a:rPr>
              <a:t>-</a:t>
            </a:r>
            <a:r>
              <a:rPr altLang="en-US" dirty="0">
                <a:ea typeface="MS PGothic" panose="020B0600070205080204" pitchFamily="34" charset="-128"/>
              </a:rPr>
              <a:t>Term Bonds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2B7EDB-D155-4ADA-9674-070CC477C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5577"/>
            <a:ext cx="9144000" cy="44730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Markets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Bond market characteristics</a:t>
            </a:r>
          </a:p>
          <a:p>
            <a:pPr lvl="1"/>
            <a:r>
              <a:rPr lang="en-US" altLang="en-US" dirty="0"/>
              <a:t>Decentralized, over-the-counter trading</a:t>
            </a:r>
          </a:p>
          <a:p>
            <a:pPr lvl="1"/>
            <a:r>
              <a:rPr lang="en-US" altLang="en-US" dirty="0"/>
              <a:t>Most trades occur between bond dealers and large institutions (e.g., mutual funds, pension funds, and insurance companies)</a:t>
            </a:r>
          </a:p>
          <a:p>
            <a:pPr lvl="1"/>
            <a:r>
              <a:rPr lang="en-US" altLang="en-US" dirty="0"/>
              <a:t>NYSE operates the largest centralized U.S. bond market</a:t>
            </a:r>
          </a:p>
          <a:p>
            <a:pPr lvl="1"/>
            <a:r>
              <a:rPr lang="en-US" altLang="en-US" dirty="0"/>
              <a:t>Bond prices have inverse relationship to interest rates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B403B-0F18-48CA-A2B1-917A2D87A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Most Active Investment Grade Bonds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F2B9C4-1B67-42AF-9033-C37B6BD99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7303"/>
            <a:ext cx="9144000" cy="403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52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Characteristics</a:t>
            </a:r>
          </a:p>
        </p:txBody>
      </p:sp>
      <p:sp>
        <p:nvSpPr>
          <p:cNvPr id="614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bond</a:t>
            </a:r>
            <a:r>
              <a:rPr lang="en-US" altLang="en-US" dirty="0"/>
              <a:t> is a publicly traded form of debt</a:t>
            </a:r>
          </a:p>
          <a:p>
            <a:pPr lvl="1"/>
            <a:r>
              <a:rPr lang="en-US" altLang="en-US" dirty="0"/>
              <a:t>Issued in order to fund projects or operations undertaken by various entities</a:t>
            </a:r>
          </a:p>
          <a:p>
            <a:pPr lvl="2"/>
            <a:r>
              <a:rPr lang="en-US" altLang="en-US" dirty="0"/>
              <a:t>Corporations</a:t>
            </a:r>
          </a:p>
          <a:p>
            <a:pPr lvl="2"/>
            <a:r>
              <a:rPr lang="en-US" altLang="en-US" dirty="0"/>
              <a:t>Federal government or agencies</a:t>
            </a:r>
          </a:p>
          <a:p>
            <a:pPr lvl="2"/>
            <a:r>
              <a:rPr lang="en-US" altLang="en-US" dirty="0"/>
              <a:t>States and local governments</a:t>
            </a:r>
          </a:p>
          <a:p>
            <a:pPr lvl="1"/>
            <a:r>
              <a:rPr lang="en-US" altLang="en-US" dirty="0"/>
              <a:t>From issuer’s point of view, the bond is a loan that requires regular interest payments and an eventual repayment of the borrowed principal</a:t>
            </a:r>
          </a:p>
          <a:p>
            <a:r>
              <a:rPr lang="en-US" altLang="en-US" dirty="0"/>
              <a:t>Known as </a:t>
            </a:r>
            <a:r>
              <a:rPr lang="en-US" altLang="en-US" b="1" dirty="0"/>
              <a:t>fixed-income securities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792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Characteristics (continued)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</a:t>
            </a:r>
            <a:r>
              <a:rPr lang="en-US" altLang="en-US" b="1" dirty="0"/>
              <a:t>indenture agreement </a:t>
            </a:r>
            <a:r>
              <a:rPr lang="en-US" altLang="en-US" dirty="0"/>
              <a:t>is a legal contract describing the bond characteristics and the bondholder and issuer rights</a:t>
            </a:r>
          </a:p>
          <a:p>
            <a:pPr lvl="1"/>
            <a:r>
              <a:rPr lang="en-US" altLang="en-US" sz="2600" dirty="0"/>
              <a:t>Maturity date</a:t>
            </a:r>
          </a:p>
          <a:p>
            <a:pPr lvl="1"/>
            <a:r>
              <a:rPr lang="en-US" altLang="en-US" sz="2600" dirty="0"/>
              <a:t>Par value (also called face value), usually $1,000</a:t>
            </a:r>
          </a:p>
          <a:p>
            <a:pPr lvl="1"/>
            <a:r>
              <a:rPr lang="en-US" altLang="en-US" sz="2600" dirty="0"/>
              <a:t>Coupon (interest) rate (% of par value:</a:t>
            </a:r>
            <a:r>
              <a:rPr lang="en-US" altLang="en-US" dirty="0">
                <a:solidFill>
                  <a:prstClr val="black"/>
                </a:solidFill>
                <a:latin typeface="Arial" pitchFamily="34" charset="0"/>
                <a:ea typeface="+mn-ea"/>
              </a:rPr>
              <a:t> </a:t>
            </a:r>
            <a:r>
              <a:rPr lang="en-US" sz="2600" dirty="0">
                <a:solidFill>
                  <a:prstClr val="black"/>
                </a:solidFill>
                <a:latin typeface="Arial" pitchFamily="34" charset="0"/>
                <a:ea typeface="+mn-ea"/>
              </a:rPr>
              <a:t>5%→$50/year, paid $25 every 6 months</a:t>
            </a:r>
            <a:r>
              <a:rPr lang="en-US" altLang="en-US" sz="2600" dirty="0"/>
              <a:t>)</a:t>
            </a:r>
          </a:p>
          <a:p>
            <a:pPr lvl="1"/>
            <a:r>
              <a:rPr lang="en-US" altLang="en-US" sz="2600" dirty="0"/>
              <a:t>Description of property to be pledged as collateral</a:t>
            </a:r>
          </a:p>
          <a:p>
            <a:pPr lvl="1"/>
            <a:r>
              <a:rPr lang="en-US" altLang="en-US" sz="2600" dirty="0"/>
              <a:t>Steps bondholder can take in event the issuer fails to pay the interest or principal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Issuers - Traditional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U.S. Treasury bonds</a:t>
            </a:r>
          </a:p>
          <a:p>
            <a:pPr lvl="1"/>
            <a:r>
              <a:rPr lang="en-US" altLang="en-US" dirty="0"/>
              <a:t>Considered among the safest fixed-income investments in the world</a:t>
            </a:r>
          </a:p>
          <a:p>
            <a:r>
              <a:rPr lang="en-US" altLang="en-US" dirty="0"/>
              <a:t>Corporate bonds</a:t>
            </a:r>
          </a:p>
          <a:p>
            <a:pPr lvl="1"/>
            <a:r>
              <a:rPr lang="en-US" altLang="en-US" dirty="0"/>
              <a:t>Provide corporations with necessary capital to finance investments in inventory, plant and equipment, research and development, and general business expansion</a:t>
            </a:r>
          </a:p>
          <a:p>
            <a:r>
              <a:rPr lang="en-US" altLang="en-US" dirty="0"/>
              <a:t>Municipal bonds</a:t>
            </a:r>
          </a:p>
          <a:p>
            <a:pPr lvl="1"/>
            <a:r>
              <a:rPr lang="en-US" altLang="en-US" dirty="0"/>
              <a:t>Issued by state and local governments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231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Amount of Capital Raised Yearly from Bonds Issued by Local and Federal Government and Corporations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01" y="1106826"/>
            <a:ext cx="8720499" cy="541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486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Bonds and Securities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i="1" dirty="0"/>
              <a:t>Treasury Inflation-Protected Securities (TIPS) </a:t>
            </a:r>
            <a:r>
              <a:rPr lang="en-US" altLang="en-US" sz="2800" dirty="0"/>
              <a:t>are U.S. government bonds where the par value changes with inflation</a:t>
            </a:r>
          </a:p>
          <a:p>
            <a:r>
              <a:rPr lang="en-US" altLang="en-US" sz="2800" i="1" dirty="0"/>
              <a:t>U.S. government agency securities </a:t>
            </a:r>
            <a:r>
              <a:rPr lang="en-US" altLang="en-US" sz="2800" dirty="0"/>
              <a:t>are debt securities issued to provide low-cost financing for desirable private-sector activities such as home ownership, education, and farming</a:t>
            </a:r>
          </a:p>
          <a:p>
            <a:pPr lvl="1"/>
            <a:r>
              <a:rPr lang="en-US" altLang="en-US" sz="2400" dirty="0"/>
              <a:t>E.g., Fannie Mae, Freddie Mac, etc.</a:t>
            </a:r>
          </a:p>
          <a:p>
            <a:r>
              <a:rPr lang="en-US" altLang="en-US" sz="2800" i="1" dirty="0"/>
              <a:t>Mortgage-backed securities </a:t>
            </a:r>
            <a:r>
              <a:rPr lang="en-US" altLang="en-US" sz="2800" dirty="0"/>
              <a:t>represent a claim against the cash flows from a pool of mortgage loans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Bond Quotes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A </a:t>
            </a:r>
            <a:r>
              <a:rPr lang="en-US" altLang="en-US" sz="2800" b="1" dirty="0"/>
              <a:t>premium bond </a:t>
            </a:r>
            <a:r>
              <a:rPr lang="en-US" altLang="en-US" sz="2800" dirty="0"/>
              <a:t>sells for a price greater than its par value</a:t>
            </a:r>
          </a:p>
          <a:p>
            <a:r>
              <a:rPr lang="en-US" altLang="en-US" sz="2800" dirty="0"/>
              <a:t>A </a:t>
            </a:r>
            <a:r>
              <a:rPr lang="en-US" altLang="en-US" sz="2800" b="1" dirty="0"/>
              <a:t>discount bond </a:t>
            </a:r>
            <a:r>
              <a:rPr lang="en-US" altLang="en-US" sz="2800" dirty="0"/>
              <a:t>sells for a price lower than its par value</a:t>
            </a:r>
          </a:p>
          <a:p>
            <a:r>
              <a:rPr lang="en-US" altLang="en-US" sz="2800" dirty="0"/>
              <a:t>Coupon rates are set when companies originally issue the bond and are influenced by a number of factors</a:t>
            </a:r>
          </a:p>
          <a:p>
            <a:pPr lvl="1"/>
            <a:r>
              <a:rPr lang="en-US" altLang="en-US" sz="2400" dirty="0"/>
              <a:t>Uncertainty about whether the company will be able to make all the payments</a:t>
            </a:r>
          </a:p>
          <a:p>
            <a:pPr lvl="1"/>
            <a:r>
              <a:rPr lang="en-US" altLang="en-US" sz="2400" dirty="0"/>
              <a:t>Term of the loan</a:t>
            </a:r>
          </a:p>
          <a:p>
            <a:pPr lvl="1"/>
            <a:r>
              <a:rPr lang="en-US" altLang="en-US" sz="2400" dirty="0"/>
              <a:t>Level of interest rates in the overall economy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5CAFB3-23E4-47ED-846C-1443E7117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0850"/>
            <a:ext cx="9144000" cy="2996299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2804</TotalTime>
  <Words>1898</Words>
  <Application>Microsoft Office PowerPoint</Application>
  <PresentationFormat>On-screen Show (4:3)</PresentationFormat>
  <Paragraphs>190</Paragraphs>
  <Slides>29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Cambria</vt:lpstr>
      <vt:lpstr>Times New Roman</vt:lpstr>
      <vt:lpstr>9e PPT design template</vt:lpstr>
      <vt:lpstr>Equation</vt:lpstr>
      <vt:lpstr>Valuing Bonds</vt:lpstr>
      <vt:lpstr>PowerPoint Presentation</vt:lpstr>
      <vt:lpstr>Bond Characteristics</vt:lpstr>
      <vt:lpstr>Bond Characteristics (continued)</vt:lpstr>
      <vt:lpstr>Bond Issuers - Traditional</vt:lpstr>
      <vt:lpstr>Amount of Capital Raised Yearly from Bonds Issued by Local and Federal Government and Corporations</vt:lpstr>
      <vt:lpstr>Other Bonds and Securities</vt:lpstr>
      <vt:lpstr>Reading Bond Quotes</vt:lpstr>
      <vt:lpstr>PowerPoint Presentation</vt:lpstr>
      <vt:lpstr>Bond Valuation</vt:lpstr>
      <vt:lpstr>Bond Valuation – Zero Coupon</vt:lpstr>
      <vt:lpstr>Computing Price of Zero Coupon Bond</vt:lpstr>
      <vt:lpstr>Present Value of Bond</vt:lpstr>
      <vt:lpstr>PowerPoint Presentation</vt:lpstr>
      <vt:lpstr>Bond Yields</vt:lpstr>
      <vt:lpstr>Current Yield</vt:lpstr>
      <vt:lpstr>Bond Yields – YTM</vt:lpstr>
      <vt:lpstr>PowerPoint Presentation</vt:lpstr>
      <vt:lpstr>Bond Yields – Yield to Call</vt:lpstr>
      <vt:lpstr>Bond Yields – Municipal Bonds</vt:lpstr>
      <vt:lpstr>Bond Ratings</vt:lpstr>
      <vt:lpstr>PowerPoint Presentation</vt:lpstr>
      <vt:lpstr>Bond Ratings (continued)</vt:lpstr>
      <vt:lpstr>Credit Risk and Yield</vt:lpstr>
      <vt:lpstr>Interest Rate Risk</vt:lpstr>
      <vt:lpstr>PowerPoint Presentation</vt:lpstr>
      <vt:lpstr>Yield to Maturity – Long-Term Bonds</vt:lpstr>
      <vt:lpstr>Bond Markets</vt:lpstr>
      <vt:lpstr>Most Active Investment Grade Bonds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#</dc:title>
  <dc:creator>Owner</dc:creator>
  <cp:lastModifiedBy>John Nofsinger</cp:lastModifiedBy>
  <cp:revision>127</cp:revision>
  <dcterms:created xsi:type="dcterms:W3CDTF">2011-06-30T15:04:25Z</dcterms:created>
  <dcterms:modified xsi:type="dcterms:W3CDTF">2019-04-18T05:29:30Z</dcterms:modified>
</cp:coreProperties>
</file>