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9"/>
  </p:notesMasterIdLst>
  <p:sldIdLst>
    <p:sldId id="296" r:id="rId2"/>
    <p:sldId id="297" r:id="rId3"/>
    <p:sldId id="280" r:id="rId4"/>
    <p:sldId id="298" r:id="rId5"/>
    <p:sldId id="281" r:id="rId6"/>
    <p:sldId id="299" r:id="rId7"/>
    <p:sldId id="300" r:id="rId8"/>
    <p:sldId id="301" r:id="rId9"/>
    <p:sldId id="282" r:id="rId10"/>
    <p:sldId id="315" r:id="rId11"/>
    <p:sldId id="314" r:id="rId12"/>
    <p:sldId id="283" r:id="rId13"/>
    <p:sldId id="302" r:id="rId14"/>
    <p:sldId id="303" r:id="rId15"/>
    <p:sldId id="304" r:id="rId16"/>
    <p:sldId id="305" r:id="rId17"/>
    <p:sldId id="306" r:id="rId18"/>
    <p:sldId id="316" r:id="rId19"/>
    <p:sldId id="307" r:id="rId20"/>
    <p:sldId id="308" r:id="rId21"/>
    <p:sldId id="309" r:id="rId22"/>
    <p:sldId id="286" r:id="rId23"/>
    <p:sldId id="310" r:id="rId24"/>
    <p:sldId id="317" r:id="rId25"/>
    <p:sldId id="318" r:id="rId26"/>
    <p:sldId id="311" r:id="rId27"/>
    <p:sldId id="313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larmon" initials="m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1740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C5EC6-9874-4B22-99D7-46D0994F6BA3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1D3A4-D1D6-4B8B-B377-4D0FD227ED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33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Tens or hundreds of interest rates are appropriate in various conditions or situations within the U.S. economy on any particular day.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1D3A4-D1D6-4B8B-B377-4D0FD227EDB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79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6-</a:t>
            </a:r>
            <a:fld id="{A44A7702-0C05-4C1C-B789-4399B48A1085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258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6B6A8EB-479D-4DF7-A738-E1B5DD834EDB}" type="datetime1">
              <a:rPr lang="en-US" altLang="en-US"/>
              <a:pPr/>
              <a:t>3/21/2019</a:t>
            </a:fld>
            <a:endParaRPr lang="en-US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D5BE651-96C5-4214-B438-2D0271AD6D9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576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89358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ＭＳ Ｐゴシック" charset="0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ＭＳ Ｐゴシック" charset="0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ＭＳ Ｐゴシック" charset="0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ＭＳ Ｐゴシック" charset="0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ＭＳ Ｐゴシック" charset="0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362200"/>
            <a:ext cx="7467600" cy="2514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500" dirty="0"/>
              <a:t>Understanding</a:t>
            </a:r>
            <a:br>
              <a:rPr sz="5500" dirty="0"/>
            </a:br>
            <a:r>
              <a:rPr sz="5500" dirty="0"/>
              <a:t>Financial Markets </a:t>
            </a:r>
            <a:br>
              <a:rPr sz="5500" dirty="0"/>
            </a:br>
            <a:r>
              <a:rPr sz="5500" dirty="0"/>
              <a:t>and Institutions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Capital Market Instruments</a:t>
            </a:r>
          </a:p>
        </p:txBody>
      </p:sp>
      <p:pic>
        <p:nvPicPr>
          <p:cNvPr id="14339" name="Picture 2" descr="Ch6 Capital Market Instrument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Other Markets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Foreign exchange markets </a:t>
            </a:r>
            <a:r>
              <a:rPr lang="en-US" altLang="en-US" dirty="0"/>
              <a:t>trade currencies for immediate (spot) or some future stated delivery</a:t>
            </a:r>
          </a:p>
          <a:p>
            <a:pPr lvl="1"/>
            <a:r>
              <a:rPr lang="en-US" altLang="en-US" b="1" dirty="0"/>
              <a:t>Foreign exchange risk </a:t>
            </a:r>
            <a:r>
              <a:rPr lang="en-US" altLang="en-US" dirty="0"/>
              <a:t>arises from the unknown value at which foreign currency cash flows can be converted into U.S. dollars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Other Markets – Derivatives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derivative security </a:t>
            </a:r>
            <a:r>
              <a:rPr lang="en-US" altLang="en-US" dirty="0"/>
              <a:t>formalizes an agreement between two parties to exchange a standard quantity of an asset at a predetermined price on a specified date in the future</a:t>
            </a:r>
          </a:p>
          <a:p>
            <a:pPr lvl="1"/>
            <a:r>
              <a:rPr lang="en-US" altLang="en-US" dirty="0"/>
              <a:t>Highly leveraged financial securities linked to underlying security </a:t>
            </a:r>
          </a:p>
          <a:p>
            <a:pPr lvl="1"/>
            <a:r>
              <a:rPr lang="en-US" altLang="en-US" dirty="0"/>
              <a:t>Potentially high-risk</a:t>
            </a:r>
          </a:p>
          <a:p>
            <a:pPr lvl="1"/>
            <a:r>
              <a:rPr lang="en-US" altLang="en-US" dirty="0"/>
              <a:t>Used for hedging and speculating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Institutions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Financial institutions </a:t>
            </a:r>
            <a:r>
              <a:rPr lang="en-US" dirty="0"/>
              <a:t>perform the essential function of channeling funds from those with surplus funds to those with shortages of funds</a:t>
            </a:r>
          </a:p>
          <a:p>
            <a:pPr lvl="1"/>
            <a:r>
              <a:rPr lang="en-US" dirty="0"/>
              <a:t>Banks</a:t>
            </a:r>
          </a:p>
          <a:p>
            <a:pPr lvl="1"/>
            <a:r>
              <a:rPr lang="en-US" dirty="0"/>
              <a:t>Thrifts</a:t>
            </a:r>
          </a:p>
          <a:p>
            <a:pPr lvl="1"/>
            <a:r>
              <a:rPr lang="en-US" dirty="0"/>
              <a:t>Insurance companies</a:t>
            </a:r>
          </a:p>
          <a:p>
            <a:pPr lvl="1"/>
            <a:r>
              <a:rPr lang="en-US" dirty="0"/>
              <a:t>Mutual funds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Unique Economic Functions Performed by FIs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Monitoring costs </a:t>
            </a:r>
          </a:p>
          <a:p>
            <a:pPr lvl="1"/>
            <a:r>
              <a:rPr lang="en-US" dirty="0"/>
              <a:t>FIs act as </a:t>
            </a:r>
            <a:r>
              <a:rPr lang="en-US" b="1" dirty="0"/>
              <a:t>delegated monitors</a:t>
            </a:r>
            <a:r>
              <a:rPr lang="en-US" dirty="0"/>
              <a:t>, economic agents appointed to act on behalf of smaller investors in collecting information and/or investing funds on their behalf</a:t>
            </a:r>
          </a:p>
          <a:p>
            <a:r>
              <a:rPr lang="en-US" dirty="0"/>
              <a:t>Liquidity and price risk</a:t>
            </a:r>
          </a:p>
          <a:p>
            <a:pPr lvl="1"/>
            <a:r>
              <a:rPr lang="en-US" dirty="0"/>
              <a:t>FIs act as </a:t>
            </a:r>
            <a:r>
              <a:rPr lang="en-US" b="1" dirty="0"/>
              <a:t>asset transformers </a:t>
            </a:r>
            <a:r>
              <a:rPr lang="en-US" dirty="0"/>
              <a:t>by purchasing the financial claims that fund users issue and then financing the purchase by selling </a:t>
            </a:r>
            <a:r>
              <a:rPr lang="en-US" b="1" dirty="0"/>
              <a:t>secondary securities </a:t>
            </a:r>
            <a:r>
              <a:rPr lang="en-US" dirty="0"/>
              <a:t>to household investors</a:t>
            </a:r>
            <a:endParaRPr lang="en-US" b="1" dirty="0"/>
          </a:p>
          <a:p>
            <a:pPr lvl="1"/>
            <a:endParaRPr lang="en-US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Funds Flow with Financial Institutions 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3" y="2264229"/>
            <a:ext cx="8229600" cy="2939142"/>
          </a:xfrm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900" dirty="0"/>
              <a:t>Interest Rates and the Loanable Funds Theory</a:t>
            </a:r>
          </a:p>
        </p:txBody>
      </p:sp>
      <p:sp>
        <p:nvSpPr>
          <p:cNvPr id="1843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u="sng" dirty="0"/>
              <a:t>The</a:t>
            </a:r>
            <a:r>
              <a:rPr lang="en-US" dirty="0"/>
              <a:t> interest rate” is a myth</a:t>
            </a:r>
          </a:p>
          <a:p>
            <a:pPr lvl="1"/>
            <a:r>
              <a:rPr lang="en-US" b="1" dirty="0"/>
              <a:t>Nominal interest rates </a:t>
            </a:r>
            <a:r>
              <a:rPr lang="en-US" dirty="0"/>
              <a:t>are observed in financial markets and most often quoted by financial news services</a:t>
            </a:r>
          </a:p>
          <a:p>
            <a:r>
              <a:rPr lang="en-US" dirty="0"/>
              <a:t>The </a:t>
            </a:r>
            <a:r>
              <a:rPr lang="en-US" b="1" dirty="0"/>
              <a:t>loanable funds theory </a:t>
            </a:r>
            <a:r>
              <a:rPr lang="en-US" dirty="0"/>
              <a:t>views equilibrium interest rates in financial markets as a result of the supply of and demand for loanable funds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cs typeface="Arial" charset="0"/>
              </a:rPr>
              <a:t>Supply of and Demand for Loanable Funds</a:t>
            </a:r>
            <a:endParaRPr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8957B0-3FD2-4EF5-A19A-4486853D9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506" y="1828800"/>
            <a:ext cx="4852988" cy="4160854"/>
          </a:xfrm>
          <a:prstGeom prst="rect">
            <a:avLst/>
          </a:prstGeom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Factors that Influence Interest Rates for Individual Securities</a:t>
            </a:r>
          </a:p>
        </p:txBody>
      </p:sp>
      <p:sp>
        <p:nvSpPr>
          <p:cNvPr id="2253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Specific factors affect differences in interest rates </a:t>
            </a:r>
          </a:p>
          <a:p>
            <a:pPr lvl="1"/>
            <a:r>
              <a:rPr lang="en-US" altLang="en-US" dirty="0"/>
              <a:t>Inflation</a:t>
            </a:r>
          </a:p>
          <a:p>
            <a:pPr lvl="1"/>
            <a:r>
              <a:rPr lang="en-US" altLang="en-US" dirty="0"/>
              <a:t>Real risk-free rate</a:t>
            </a:r>
          </a:p>
          <a:p>
            <a:pPr lvl="1"/>
            <a:r>
              <a:rPr lang="en-US" altLang="en-US" dirty="0"/>
              <a:t>Default risk</a:t>
            </a:r>
          </a:p>
          <a:p>
            <a:pPr lvl="1"/>
            <a:r>
              <a:rPr lang="en-US" altLang="en-US" dirty="0"/>
              <a:t>Liquidity risk</a:t>
            </a:r>
          </a:p>
          <a:p>
            <a:pPr lvl="1"/>
            <a:r>
              <a:rPr lang="en-US" altLang="en-US" dirty="0"/>
              <a:t>Special provisions regarding the use of funds raised by a particular security issuer</a:t>
            </a:r>
          </a:p>
          <a:p>
            <a:pPr lvl="1"/>
            <a:r>
              <a:rPr lang="en-US" altLang="en-US" dirty="0"/>
              <a:t>The security’s term to maturity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Inflation</a:t>
            </a:r>
            <a:r>
              <a:rPr lang="en-US" dirty="0"/>
              <a:t> is the continual increase in the price level of a standardized basket of goods and services</a:t>
            </a:r>
          </a:p>
          <a:p>
            <a:r>
              <a:rPr lang="en-US" dirty="0"/>
              <a:t>Measured using indexes such as the consumer price index (CPI) and the producer price index (PPI)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Markets</a:t>
            </a:r>
          </a:p>
        </p:txBody>
      </p:sp>
      <p:sp>
        <p:nvSpPr>
          <p:cNvPr id="614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Financial markets </a:t>
            </a:r>
            <a:r>
              <a:rPr lang="en-US" altLang="en-US" dirty="0"/>
              <a:t>are the arenas through which funds flow </a:t>
            </a:r>
          </a:p>
          <a:p>
            <a:r>
              <a:rPr lang="en-US" altLang="en-US" dirty="0"/>
              <a:t>Two major market dimensions</a:t>
            </a:r>
          </a:p>
          <a:p>
            <a:pPr lvl="2"/>
            <a:r>
              <a:rPr lang="en-US" altLang="en-US" dirty="0"/>
              <a:t>Primary vs secondary markets</a:t>
            </a:r>
          </a:p>
          <a:p>
            <a:pPr lvl="2"/>
            <a:r>
              <a:rPr lang="en-US" altLang="en-US" dirty="0"/>
              <a:t>Money vs capital markets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Risk-Free Rate</a:t>
            </a:r>
          </a:p>
        </p:txBody>
      </p:sp>
      <p:sp>
        <p:nvSpPr>
          <p:cNvPr id="24578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real risk-free rate </a:t>
            </a:r>
            <a:r>
              <a:rPr lang="en-US" altLang="en-US" dirty="0"/>
              <a:t>is the rate that a risk-free security would pay if no inflation were expected over its holding period</a:t>
            </a:r>
          </a:p>
          <a:p>
            <a:r>
              <a:rPr lang="en-US" altLang="en-US" dirty="0"/>
              <a:t>The fisher effect is the relationship among real risk-free rates (RFR), expected inflation (expected IP), and nominal risk-free rates (</a:t>
            </a:r>
            <a:r>
              <a:rPr lang="en-US" altLang="en-US" i="1" dirty="0" err="1"/>
              <a:t>i</a:t>
            </a:r>
            <a:r>
              <a:rPr lang="en-US" altLang="en-US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260976-C0F7-472A-B968-8EF111C4C6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6449" y="5458780"/>
            <a:ext cx="3071101" cy="4756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C9FB9B-CC1C-472A-8343-94AA9387A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745" y="6053297"/>
            <a:ext cx="2780507" cy="475613"/>
          </a:xfrm>
          <a:prstGeom prst="rect">
            <a:avLst/>
          </a:prstGeom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Nominal Interest Rates vs. Inflation 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900D6C-F5ED-4352-A592-6ADA884E8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19530"/>
            <a:ext cx="884872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Default or Credit Risk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Default risk </a:t>
            </a:r>
            <a:r>
              <a:rPr lang="en-US" altLang="en-US" dirty="0"/>
              <a:t>is the risk that a security issuer will default on that security by being late on or missing an interest or principal payment</a:t>
            </a:r>
          </a:p>
          <a:p>
            <a:r>
              <a:rPr lang="en-US" altLang="en-US" dirty="0"/>
              <a:t>Investors demand higher interest with higher default risk </a:t>
            </a:r>
          </a:p>
          <a:p>
            <a:r>
              <a:rPr lang="en-US" altLang="en-US" dirty="0"/>
              <a:t>U.S. Treasury securities are generally considered to be free of default risk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CD917F-2170-4E53-9A0C-6573359BF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698" y="5943600"/>
            <a:ext cx="2680603" cy="678035"/>
          </a:xfrm>
          <a:prstGeom prst="rect">
            <a:avLst/>
          </a:prstGeom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Default Risk Premiums on Corporate Bonds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325736-9050-4B47-AFA1-9119928EA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24000"/>
            <a:ext cx="8772525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300" dirty="0"/>
              <a:t>Liquidity Risk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CC0D7F4-BE3B-4BD4-BD0C-1648D80DC7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Liquidity risk </a:t>
            </a:r>
            <a:r>
              <a:rPr lang="en-US" dirty="0"/>
              <a:t>is the risk that a security cannot be sold at a fair-market price with low transaction costs on short notice</a:t>
            </a:r>
          </a:p>
          <a:p>
            <a:r>
              <a:rPr lang="en-US" dirty="0"/>
              <a:t>Interest rate on a security reflects its relative liquidity</a:t>
            </a:r>
          </a:p>
          <a:p>
            <a:pPr lvl="1"/>
            <a:r>
              <a:rPr lang="en-US" dirty="0"/>
              <a:t>Highly liquid assets carry the lowest interest rates (assuming all other characteristics remain the same)</a:t>
            </a:r>
          </a:p>
          <a:p>
            <a:pPr lvl="1"/>
            <a:r>
              <a:rPr lang="en-US" dirty="0"/>
              <a:t>If a security is illiquid, investors add a liquidity risk premium (LRP) to the interest rate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7603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300" dirty="0"/>
              <a:t>Special Provisions and Term to Maturity</a:t>
            </a:r>
          </a:p>
        </p:txBody>
      </p:sp>
      <p:sp>
        <p:nvSpPr>
          <p:cNvPr id="2" name="AutoShape 2" descr="Line graphs comparing Aaa risk premium and Baa risk premium from 1977 to 2013.">
            <a:extLst>
              <a:ext uri="{FF2B5EF4-FFF2-40B4-BE49-F238E27FC236}">
                <a16:creationId xmlns:a16="http://schemas.microsoft.com/office/drawing/2014/main" id="{2F4A041A-1CEC-4495-8D98-92CDB8216EF2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A security’s issuing party may attach special provisions or covenants to the security issued, and these provisions affect the interest rate</a:t>
            </a:r>
          </a:p>
          <a:p>
            <a:pPr lvl="1"/>
            <a:r>
              <a:rPr lang="en-US" dirty="0"/>
              <a:t>E.g., covenants impacting taxability, convertibility, and callability</a:t>
            </a:r>
          </a:p>
          <a:p>
            <a:r>
              <a:rPr lang="en-US" dirty="0"/>
              <a:t>The </a:t>
            </a:r>
            <a:r>
              <a:rPr lang="en-US" b="1" dirty="0"/>
              <a:t>term structure of interest rates</a:t>
            </a:r>
            <a:r>
              <a:rPr lang="en-US" dirty="0"/>
              <a:t>, or the yield curve, is a comparison of market yields on securities, assuming all characteristics except maturity are equal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6702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Yield-Curve Theories</a:t>
            </a:r>
          </a:p>
        </p:txBody>
      </p:sp>
      <p:sp>
        <p:nvSpPr>
          <p:cNvPr id="29698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Unbiased expectations</a:t>
            </a:r>
          </a:p>
          <a:p>
            <a:pPr lvl="1"/>
            <a:r>
              <a:rPr lang="en-US" altLang="en-US" sz="2200" dirty="0"/>
              <a:t> At any given point in time, the yield curve reflects the market’s current expectations of future short-term rates</a:t>
            </a:r>
          </a:p>
          <a:p>
            <a:r>
              <a:rPr lang="en-US" altLang="en-US" sz="2800" dirty="0"/>
              <a:t>Liquidity premium </a:t>
            </a:r>
          </a:p>
          <a:p>
            <a:pPr lvl="1"/>
            <a:r>
              <a:rPr lang="en-US" altLang="en-US" sz="2200" dirty="0"/>
              <a:t>Investors will hold long-term maturities only if these securities with longer term maturities are offered at a premium to compensate for future uncertainty in the security’s value</a:t>
            </a:r>
          </a:p>
          <a:p>
            <a:r>
              <a:rPr lang="en-US" altLang="en-US" sz="2800" dirty="0"/>
              <a:t>Market segmentation</a:t>
            </a:r>
          </a:p>
          <a:p>
            <a:pPr lvl="1"/>
            <a:r>
              <a:rPr lang="en-US" altLang="en-US" sz="2200" dirty="0"/>
              <a:t>Individual investors and FIs have specific maturity preferences, and convincing them to hold securities with maturities other than their most preferred requires a higher interest rate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Forecasting Interest Rates</a:t>
            </a:r>
          </a:p>
        </p:txBody>
      </p:sp>
      <p:sp>
        <p:nvSpPr>
          <p:cNvPr id="31746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As interest rates rise, the value of investment portfolios of individual and corporations will fall, resulting in a loss of wealth</a:t>
            </a:r>
          </a:p>
          <a:p>
            <a:r>
              <a:rPr lang="en-US" altLang="en-US" dirty="0"/>
              <a:t>We can use the unbiased expectations theory to forecast (short-term) interest rates in the future (i.e., forward one-year interest rates)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FF8B1A-5509-4A9B-9883-7337F051E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5791200"/>
            <a:ext cx="5486400" cy="459269"/>
          </a:xfrm>
          <a:prstGeom prst="rect">
            <a:avLst/>
          </a:prstGeom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Markets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Primary markets </a:t>
            </a:r>
            <a:r>
              <a:rPr lang="en-US" altLang="en-US" dirty="0"/>
              <a:t>are markets in which corporations raise funds through new issues of securities</a:t>
            </a:r>
          </a:p>
          <a:p>
            <a:r>
              <a:rPr lang="en-US" altLang="en-US" dirty="0"/>
              <a:t>Corporations or government entities sell the new financial instrument issues to initial fund suppliers (e.g., households) in exchange for the funds (money) that the issuer requires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Primary Market Transfer of Funds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49BC62-8DD7-42CC-9928-62E515D67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29" y="1743075"/>
            <a:ext cx="8772525" cy="3371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Secondary Markets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Markets that trade financial instruments once they are issued are called </a:t>
            </a:r>
            <a:r>
              <a:rPr lang="en-US" altLang="en-US" b="1" dirty="0"/>
              <a:t>secondary markets</a:t>
            </a:r>
          </a:p>
          <a:p>
            <a:pPr lvl="1"/>
            <a:r>
              <a:rPr lang="en-US" altLang="en-US" dirty="0"/>
              <a:t>E.g., NYSE and NASDAQ</a:t>
            </a:r>
          </a:p>
          <a:p>
            <a:pPr lvl="1"/>
            <a:r>
              <a:rPr lang="en-US" altLang="en-US" dirty="0"/>
              <a:t>Centralized marketplace</a:t>
            </a:r>
          </a:p>
          <a:p>
            <a:pPr lvl="1"/>
            <a:r>
              <a:rPr lang="en-US" altLang="en-US" dirty="0"/>
              <a:t>Securities traded after issue</a:t>
            </a:r>
          </a:p>
          <a:p>
            <a:pPr lvl="1"/>
            <a:r>
              <a:rPr lang="en-US" altLang="en-US" dirty="0"/>
              <a:t>Provide liquidity and diversification benefits for investors</a:t>
            </a:r>
          </a:p>
          <a:p>
            <a:pPr lvl="1"/>
            <a:r>
              <a:rPr lang="en-US" altLang="en-US" dirty="0"/>
              <a:t>Security valuation information for issuers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Secondary Market Transfer of Funds 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AD71E9-0B18-4B21-A6A6-2BFB64C20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57387"/>
            <a:ext cx="877252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Money Markets vs. Capital Markets</a:t>
            </a:r>
          </a:p>
        </p:txBody>
      </p:sp>
      <p:sp>
        <p:nvSpPr>
          <p:cNvPr id="11266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Money markets </a:t>
            </a:r>
            <a:r>
              <a:rPr lang="en-US" altLang="en-US" dirty="0"/>
              <a:t>trade debt securities or instruments with maturities of less than one year</a:t>
            </a:r>
          </a:p>
          <a:p>
            <a:r>
              <a:rPr lang="en-US" altLang="en-US" b="1" dirty="0"/>
              <a:t>Capital markets </a:t>
            </a:r>
            <a:r>
              <a:rPr lang="en-US" altLang="en-US" dirty="0"/>
              <a:t>trade debt and equity instruments with maturities greater than one year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Money vs. Capital Market Maturities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5161" y="2667000"/>
            <a:ext cx="8058150" cy="1819275"/>
          </a:xfrm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Money Market Instruments</a:t>
            </a:r>
          </a:p>
        </p:txBody>
      </p:sp>
      <p:pic>
        <p:nvPicPr>
          <p:cNvPr id="13315" name="Picture 1" descr="Ch6 Money Market Instrument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8000"/>
            <a:ext cx="91440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228600" y="6411913"/>
            <a:ext cx="838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</a:t>
            </a:r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3616</TotalTime>
  <Words>1505</Words>
  <Application>Microsoft Office PowerPoint</Application>
  <PresentationFormat>On-screen Show (4:3)</PresentationFormat>
  <Paragraphs>116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Cambria</vt:lpstr>
      <vt:lpstr>Times New Roman</vt:lpstr>
      <vt:lpstr>9e PPT design template</vt:lpstr>
      <vt:lpstr>Understanding Financial Markets  and Institutions</vt:lpstr>
      <vt:lpstr>Financial Markets</vt:lpstr>
      <vt:lpstr>Primary Markets</vt:lpstr>
      <vt:lpstr>Primary Market Transfer of Funds</vt:lpstr>
      <vt:lpstr>Secondary Markets</vt:lpstr>
      <vt:lpstr>Secondary Market Transfer of Funds </vt:lpstr>
      <vt:lpstr>Money Markets vs. Capital Markets</vt:lpstr>
      <vt:lpstr>Money vs. Capital Market Maturities</vt:lpstr>
      <vt:lpstr>Money Market Instruments</vt:lpstr>
      <vt:lpstr>Capital Market Instruments</vt:lpstr>
      <vt:lpstr>Other Markets</vt:lpstr>
      <vt:lpstr>Other Markets – Derivatives</vt:lpstr>
      <vt:lpstr>Financial Institutions</vt:lpstr>
      <vt:lpstr>Unique Economic Functions Performed by FIs</vt:lpstr>
      <vt:lpstr>Funds Flow with Financial Institutions </vt:lpstr>
      <vt:lpstr>Interest Rates and the Loanable Funds Theory</vt:lpstr>
      <vt:lpstr>Supply of and Demand for Loanable Funds</vt:lpstr>
      <vt:lpstr>Factors that Influence Interest Rates for Individual Securities</vt:lpstr>
      <vt:lpstr>Inflation </vt:lpstr>
      <vt:lpstr>Real Risk-Free Rate</vt:lpstr>
      <vt:lpstr>Nominal Interest Rates vs. Inflation </vt:lpstr>
      <vt:lpstr>Default or Credit Risk</vt:lpstr>
      <vt:lpstr>Default Risk Premiums on Corporate Bonds</vt:lpstr>
      <vt:lpstr>Liquidity Risk</vt:lpstr>
      <vt:lpstr>Special Provisions and Term to Maturity</vt:lpstr>
      <vt:lpstr>Three Yield-Curve Theories</vt:lpstr>
      <vt:lpstr>Forecasting Interest Rates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#</dc:title>
  <dc:creator>Owner</dc:creator>
  <cp:lastModifiedBy>John Nofsinger</cp:lastModifiedBy>
  <cp:revision>106</cp:revision>
  <dcterms:created xsi:type="dcterms:W3CDTF">2011-06-30T15:04:25Z</dcterms:created>
  <dcterms:modified xsi:type="dcterms:W3CDTF">2019-03-22T00:25:21Z</dcterms:modified>
</cp:coreProperties>
</file>