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7" r:id="rId1"/>
  </p:sldMasterIdLst>
  <p:notesMasterIdLst>
    <p:notesMasterId r:id="rId43"/>
  </p:notesMasterIdLst>
  <p:handoutMasterIdLst>
    <p:handoutMasterId r:id="rId44"/>
  </p:handoutMasterIdLst>
  <p:sldIdLst>
    <p:sldId id="348" r:id="rId2"/>
    <p:sldId id="349" r:id="rId3"/>
    <p:sldId id="297" r:id="rId4"/>
    <p:sldId id="299" r:id="rId5"/>
    <p:sldId id="301" r:id="rId6"/>
    <p:sldId id="302" r:id="rId7"/>
    <p:sldId id="303" r:id="rId8"/>
    <p:sldId id="304" r:id="rId9"/>
    <p:sldId id="307" r:id="rId10"/>
    <p:sldId id="309" r:id="rId11"/>
    <p:sldId id="308" r:id="rId12"/>
    <p:sldId id="310" r:id="rId13"/>
    <p:sldId id="311" r:id="rId14"/>
    <p:sldId id="312" r:id="rId15"/>
    <p:sldId id="313" r:id="rId16"/>
    <p:sldId id="314" r:id="rId17"/>
    <p:sldId id="317" r:id="rId18"/>
    <p:sldId id="316" r:id="rId19"/>
    <p:sldId id="318" r:id="rId20"/>
    <p:sldId id="319" r:id="rId21"/>
    <p:sldId id="350" r:id="rId22"/>
    <p:sldId id="321" r:id="rId23"/>
    <p:sldId id="322" r:id="rId24"/>
    <p:sldId id="326" r:id="rId25"/>
    <p:sldId id="329" r:id="rId26"/>
    <p:sldId id="327" r:id="rId27"/>
    <p:sldId id="328" r:id="rId28"/>
    <p:sldId id="330" r:id="rId29"/>
    <p:sldId id="331" r:id="rId30"/>
    <p:sldId id="333" r:id="rId31"/>
    <p:sldId id="338" r:id="rId32"/>
    <p:sldId id="339" r:id="rId33"/>
    <p:sldId id="340" r:id="rId34"/>
    <p:sldId id="355" r:id="rId35"/>
    <p:sldId id="351" r:id="rId36"/>
    <p:sldId id="341" r:id="rId37"/>
    <p:sldId id="342" r:id="rId38"/>
    <p:sldId id="343" r:id="rId39"/>
    <p:sldId id="352" r:id="rId40"/>
    <p:sldId id="353" r:id="rId41"/>
    <p:sldId id="354" r:id="rId42"/>
  </p:sldIdLst>
  <p:sldSz cx="9144000" cy="6858000" type="screen4x3"/>
  <p:notesSz cx="6858000" cy="9144000"/>
  <p:custDataLst>
    <p:tags r:id="rId4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" initials="AW" lastIdx="2" clrIdx="0"/>
  <p:cmAuthor id="2" name="mlarmon" initials="m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84977" autoAdjust="0"/>
  </p:normalViewPr>
  <p:slideViewPr>
    <p:cSldViewPr>
      <p:cViewPr varScale="1">
        <p:scale>
          <a:sx n="104" d="100"/>
          <a:sy n="104" d="100"/>
        </p:scale>
        <p:origin x="174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820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269D89C-69F5-4A6F-9D9C-F6B6FE7502C1}" type="datetimeFigureOut">
              <a:rPr lang="en-US" altLang="en-US"/>
              <a:pPr>
                <a:defRPr/>
              </a:pPr>
              <a:t>10/6/2018</a:t>
            </a:fld>
            <a:endParaRPr lang="en-US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2B9C723-C8BF-416D-A6DE-FFA99EE75A5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4758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F9B343D-E831-4EA0-BD05-98FAE2D28480}" type="datetimeFigureOut">
              <a:rPr lang="en-US" altLang="en-US"/>
              <a:pPr>
                <a:defRPr/>
              </a:pPr>
              <a:t>10/6/2018</a:t>
            </a:fld>
            <a:endParaRPr lang="en-US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B8CF632-57CA-403E-B8C9-B43069C1B2A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727140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other words, the cash flow is the same and occurs every year.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8CF632-57CA-403E-B8C9-B43069C1B2A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5434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Adding the values of the three annuities reveals that the PV of the contract was $178.89 million.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8CF632-57CA-403E-B8C9-B43069C1B2A6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20302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important to note that the key difference between APR and EAR is that APR deals only with simple interest, while EAR considers compound interest.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8CF632-57CA-403E-B8C9-B43069C1B2A6}" type="slidenum">
              <a:rPr lang="en-US" altLang="en-US" smtClean="0"/>
              <a:pPr>
                <a:defRPr/>
              </a:pPr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06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1257300" y="6400800"/>
            <a:ext cx="662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86635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r>
              <a:rPr lang="en-US" altLang="en-US" sz="1000" dirty="0">
                <a:latin typeface="Times New Roman" panose="02020603050405020304" pitchFamily="18" charset="0"/>
              </a:rPr>
              <a:t>5-</a:t>
            </a:r>
            <a:fld id="{BDB80748-5FD1-4A06-BCCE-E778D64BB297}" type="slidenum">
              <a:rPr lang="en-US" altLang="en-US" sz="1000" smtClean="0">
                <a:latin typeface="Times New Roman" panose="02020603050405020304" pitchFamily="18" charset="0"/>
              </a:rPr>
              <a:pPr algn="r" eaLnBrk="1" hangingPunct="1">
                <a:defRPr/>
              </a:pPr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621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505200" y="2590800"/>
            <a:ext cx="4648200" cy="2057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500"/>
              <a:t>Time Value of Money 2: Analyzing Annuity Cash Flows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/>
              <a:t>Finding FV – Multiple Annuities Example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Assumptions</a:t>
            </a:r>
          </a:p>
          <a:p>
            <a:pPr lvl="1"/>
            <a:r>
              <a:rPr lang="en-US" altLang="en-US"/>
              <a:t>Invest $100 at end of years 1 - 3 at 8%</a:t>
            </a:r>
          </a:p>
          <a:p>
            <a:pPr lvl="1"/>
            <a:r>
              <a:rPr lang="en-US" altLang="en-US"/>
              <a:t>Invest $150 at end of years 4 - 5 at 8%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3541713"/>
            <a:ext cx="8316912" cy="13446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 sz="3600"/>
              <a:t>Finding </a:t>
            </a:r>
            <a:r>
              <a:rPr altLang="en-US" sz="3600" err="1"/>
              <a:t>FV</a:t>
            </a:r>
            <a:r>
              <a:rPr altLang="en-US" sz="3600"/>
              <a:t> – Multiple Annuities Example (continued)</a:t>
            </a:r>
          </a:p>
        </p:txBody>
      </p:sp>
      <p:sp>
        <p:nvSpPr>
          <p:cNvPr id="17411" name="Content Placeholder 6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en-US" sz="2400" dirty="0"/>
              <a:t>Step 1 (same as FV of level cash flows calculation)</a:t>
            </a:r>
          </a:p>
        </p:txBody>
      </p:sp>
      <p:grpSp>
        <p:nvGrpSpPr>
          <p:cNvPr id="17412" name="Group 14"/>
          <p:cNvGrpSpPr>
            <a:grpSpLocks/>
          </p:cNvGrpSpPr>
          <p:nvPr/>
        </p:nvGrpSpPr>
        <p:grpSpPr bwMode="auto">
          <a:xfrm>
            <a:off x="442913" y="2133600"/>
            <a:ext cx="8333954" cy="3749675"/>
            <a:chOff x="533400" y="2126404"/>
            <a:chExt cx="8333954" cy="3748934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4256408"/>
              <a:ext cx="4638675" cy="16189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2126404"/>
              <a:ext cx="8333954" cy="890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TextBox 7"/>
            <p:cNvSpPr txBox="1">
              <a:spLocks noChangeArrowheads="1"/>
            </p:cNvSpPr>
            <p:nvPr/>
          </p:nvSpPr>
          <p:spPr bwMode="auto">
            <a:xfrm>
              <a:off x="533400" y="3962779"/>
              <a:ext cx="1143000" cy="46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US" altLang="en-US" dirty="0">
                  <a:latin typeface="+mn-lt"/>
                </a:rPr>
                <a:t>Step 2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7315200" y="2286710"/>
              <a:ext cx="1143000" cy="6094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3657600" y="5257923"/>
              <a:ext cx="1143000" cy="6094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Straight Arrow Connector 12"/>
            <p:cNvCxnSpPr>
              <a:cxnSpLocks noChangeShapeType="1"/>
            </p:cNvCxnSpPr>
            <p:nvPr/>
          </p:nvCxnSpPr>
          <p:spPr bwMode="auto">
            <a:xfrm flipV="1">
              <a:off x="6630647" y="2841348"/>
              <a:ext cx="851240" cy="680205"/>
            </a:xfrm>
            <a:prstGeom prst="straightConnector1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 flipH="1">
              <a:off x="4670359" y="4212197"/>
              <a:ext cx="1101647" cy="1115910"/>
            </a:xfrm>
            <a:prstGeom prst="straightConnector1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19" name="TextBox 26"/>
            <p:cNvSpPr txBox="1">
              <a:spLocks noChangeArrowheads="1"/>
            </p:cNvSpPr>
            <p:nvPr/>
          </p:nvSpPr>
          <p:spPr bwMode="auto">
            <a:xfrm>
              <a:off x="5162406" y="3155235"/>
              <a:ext cx="1219200" cy="46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en-US" altLang="en-US" dirty="0">
                  <a:latin typeface="+mn-lt"/>
                </a:rPr>
                <a:t>Step 3 </a:t>
              </a:r>
            </a:p>
          </p:txBody>
        </p:sp>
        <p:sp>
          <p:nvSpPr>
            <p:cNvPr id="17421" name="TextBox 11"/>
            <p:cNvSpPr txBox="1">
              <a:spLocks noChangeArrowheads="1"/>
            </p:cNvSpPr>
            <p:nvPr/>
          </p:nvSpPr>
          <p:spPr bwMode="auto">
            <a:xfrm>
              <a:off x="5173952" y="3566084"/>
              <a:ext cx="34290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FF0000"/>
                  </a:solidFill>
                </a:rPr>
                <a:t>Add two sums together – FV of both is $690.66</a:t>
              </a:r>
            </a:p>
          </p:txBody>
        </p:sp>
      </p:grpSp>
      <p:sp>
        <p:nvSpPr>
          <p:cNvPr id="1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CD4AAD-D79A-4FC2-B39F-94F26D3176BA}"/>
              </a:ext>
            </a:extLst>
          </p:cNvPr>
          <p:cNvSpPr txBox="1"/>
          <p:nvPr/>
        </p:nvSpPr>
        <p:spPr>
          <a:xfrm>
            <a:off x="6540160" y="4388575"/>
            <a:ext cx="2456203" cy="175432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 = 2</a:t>
            </a:r>
          </a:p>
          <a:p>
            <a:r>
              <a:rPr lang="en-US" dirty="0">
                <a:solidFill>
                  <a:srgbClr val="292934"/>
                </a:solidFill>
              </a:rPr>
              <a:t>I/Y = 8</a:t>
            </a:r>
          </a:p>
          <a:p>
            <a:r>
              <a:rPr lang="en-US" dirty="0"/>
              <a:t>PV = 0</a:t>
            </a:r>
          </a:p>
          <a:p>
            <a:r>
              <a:rPr lang="en-US" dirty="0"/>
              <a:t>PMT = −50</a:t>
            </a:r>
          </a:p>
          <a:p>
            <a:endParaRPr lang="en-US" dirty="0"/>
          </a:p>
          <a:p>
            <a:r>
              <a:rPr lang="en-US" dirty="0"/>
              <a:t>CPT FV === 586.66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dirty="0"/>
              <a:t>Present Value of </a:t>
            </a:r>
            <a:r>
              <a:rPr lang="en-US" dirty="0"/>
              <a:t>Multiple</a:t>
            </a:r>
            <a:r>
              <a:rPr dirty="0"/>
              <a:t> Cash Flows</a:t>
            </a:r>
          </a:p>
        </p:txBody>
      </p:sp>
      <p:sp>
        <p:nvSpPr>
          <p:cNvPr id="18435" name="Content Placeholder 7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The FV concept is useful to understand how to build wealth for the future</a:t>
            </a:r>
          </a:p>
          <a:p>
            <a:r>
              <a:rPr lang="en-US" altLang="en-US" dirty="0"/>
              <a:t>The PV concept will help most particularly for personal applications, such as evaluating loans and business applications</a:t>
            </a:r>
          </a:p>
          <a:p>
            <a:pPr lvl="1"/>
            <a:r>
              <a:rPr lang="en-US" altLang="en-US" dirty="0"/>
              <a:t>E.g., car and home mortgage loans</a:t>
            </a:r>
          </a:p>
          <a:p>
            <a:pPr lvl="1"/>
            <a:r>
              <a:rPr lang="en-US" altLang="en-US" dirty="0"/>
              <a:t>E.g., determining the value of business opportunities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Present Value – Several Cash Flows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Concept: Discounting</a:t>
            </a:r>
          </a:p>
          <a:p>
            <a:pPr lvl="1"/>
            <a:r>
              <a:rPr lang="en-US" altLang="en-US" dirty="0"/>
              <a:t>Value of future sum today</a:t>
            </a:r>
          </a:p>
          <a:p>
            <a:pPr lvl="1"/>
            <a:r>
              <a:rPr lang="en-US" altLang="en-US" dirty="0"/>
              <a:t>Different cash flows paid in at different times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marL="274637" lvl="1" indent="0">
              <a:buNone/>
            </a:pPr>
            <a:endParaRPr lang="en-US" altLang="en-US" dirty="0"/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A43D11-30EF-4F33-8AD9-725811A2E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3733800"/>
            <a:ext cx="724852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/>
              <a:t>Finding PV – Several Cash Flows Example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Assumptions</a:t>
            </a:r>
          </a:p>
          <a:p>
            <a:pPr lvl="1"/>
            <a:r>
              <a:rPr lang="en-US" altLang="en-US"/>
              <a:t>Deposit $100 today </a:t>
            </a:r>
          </a:p>
          <a:p>
            <a:pPr lvl="1"/>
            <a:r>
              <a:rPr lang="en-US" altLang="en-US"/>
              <a:t>Deposit $125 next year </a:t>
            </a:r>
          </a:p>
          <a:p>
            <a:pPr lvl="1"/>
            <a:r>
              <a:rPr lang="en-US" altLang="en-US"/>
              <a:t>Deposit $150 at end of year 2 </a:t>
            </a:r>
          </a:p>
          <a:p>
            <a:pPr lvl="1"/>
            <a:r>
              <a:rPr lang="en-US" altLang="en-US"/>
              <a:t>Interest rates: 7%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600"/>
              <a:t>Finding PV – Several Cash Flows Time Line Example</a:t>
            </a:r>
          </a:p>
        </p:txBody>
      </p:sp>
      <p:pic>
        <p:nvPicPr>
          <p:cNvPr id="21507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66" y="2743200"/>
            <a:ext cx="6858000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7" descr="Screen Clipping">
            <a:extLst>
              <a:ext uri="{FF2B5EF4-FFF2-40B4-BE49-F238E27FC236}">
                <a16:creationId xmlns:a16="http://schemas.microsoft.com/office/drawing/2014/main" id="{1578442C-D91E-499B-811F-CAB232F152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94213"/>
            <a:ext cx="7239866" cy="90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D37698-4E8B-4E53-A452-95897887A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6215" y="1119028"/>
            <a:ext cx="189547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Present Value – Level Cash Flows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Most loans are set up so that the amount borrowed (the present value) is repaid through level payments made every period (the annuity)</a:t>
            </a:r>
          </a:p>
          <a:p>
            <a:pPr lvl="1"/>
            <a:r>
              <a:rPr lang="en-US" altLang="en-US" dirty="0"/>
              <a:t>Each cash flow is the same, and the borrower pays the cash flow every period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431" y="4591050"/>
            <a:ext cx="5545137" cy="1943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/>
              <a:t>Finding PV – Level Cash Flows Example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$100 payments are made at the end of each year for 5 years</a:t>
            </a:r>
          </a:p>
          <a:p>
            <a:pPr lvl="1"/>
            <a:r>
              <a:rPr lang="en-US" altLang="en-US" dirty="0"/>
              <a:t>Interest rates: 8% per year	</a:t>
            </a:r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06" y="3698240"/>
            <a:ext cx="7189787" cy="16843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4000"/>
              <a:t>Finding PV – Level Cash Flows Time Line Example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2443954"/>
            <a:ext cx="8382000" cy="11033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DFF52F-026B-4BB6-AECE-4DE8CEA44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36" y="4055585"/>
            <a:ext cx="1914525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Present Value – Multiple Annuities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We can combine annuities to solve some present value problems with changing cash flows</a:t>
            </a:r>
          </a:p>
          <a:p>
            <a:pPr lvl="1"/>
            <a:r>
              <a:rPr lang="en-US" altLang="en-US" dirty="0"/>
              <a:t>E.g., David Price’s MLB contract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144" y="4259580"/>
            <a:ext cx="5545137" cy="19431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Introduction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Time value of money (TVM)</a:t>
            </a:r>
          </a:p>
          <a:p>
            <a:pPr lvl="1"/>
            <a:r>
              <a:rPr lang="en-US" altLang="en-US" dirty="0"/>
              <a:t>In the previous chapter, we discussed the process of moving a single cash flow from one point in time to another</a:t>
            </a:r>
          </a:p>
          <a:p>
            <a:pPr lvl="1"/>
            <a:r>
              <a:rPr lang="en-US" altLang="en-US" dirty="0"/>
              <a:t>Most scenarios facing businesses feature multiple cash flows, requiring a bit more complicated analysis</a:t>
            </a:r>
          </a:p>
          <a:p>
            <a:pPr lvl="1"/>
            <a:r>
              <a:rPr lang="en-US" altLang="en-US" dirty="0"/>
              <a:t>This chapter continues the TVM topic for applications that require many equal payments over 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PV – Multiple Annuities Example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 (David Price’s contract)</a:t>
            </a:r>
          </a:p>
          <a:p>
            <a:pPr lvl="1"/>
            <a:r>
              <a:rPr lang="en-US" altLang="en-US" dirty="0"/>
              <a:t>$30 million per year from 2016 – 2018</a:t>
            </a:r>
          </a:p>
          <a:p>
            <a:pPr lvl="1"/>
            <a:r>
              <a:rPr lang="en-US" altLang="en-US" dirty="0"/>
              <a:t>$31 million per year in 2019</a:t>
            </a:r>
          </a:p>
          <a:p>
            <a:pPr lvl="1"/>
            <a:r>
              <a:rPr lang="en-US" altLang="en-US" dirty="0"/>
              <a:t>$32 million per year in 2020 – 2022</a:t>
            </a:r>
          </a:p>
          <a:p>
            <a:pPr lvl="1"/>
            <a:r>
              <a:rPr lang="en-US" altLang="en-US" dirty="0"/>
              <a:t>Discount rate: 5%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B0095A-3E45-486A-83B8-7A7576760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4495800"/>
            <a:ext cx="65817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PV – Multiple Annuities Example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B0095A-3E45-486A-83B8-7A7576760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371600"/>
            <a:ext cx="6581775" cy="857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40DC9A-F7E9-4FF5-A05A-52B8E05AB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2881312"/>
            <a:ext cx="6715125" cy="1095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7C2B0A-A6AD-4EFE-8017-7C2E9716F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110" y="4419600"/>
            <a:ext cx="66960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25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lang="fr-FR" altLang="en-US" sz="4000"/>
              <a:t>PV – </a:t>
            </a:r>
            <a:r>
              <a:rPr altLang="en-US" sz="4000"/>
              <a:t>Multiple</a:t>
            </a:r>
            <a:r>
              <a:rPr lang="fr-FR" altLang="en-US" sz="4000"/>
              <a:t> </a:t>
            </a:r>
            <a:r>
              <a:rPr altLang="en-US" sz="4000"/>
              <a:t>Annuities Example (continued</a:t>
            </a:r>
            <a:r>
              <a:rPr lang="fr-FR" altLang="en-US" sz="4000"/>
              <a:t>)</a:t>
            </a:r>
          </a:p>
        </p:txBody>
      </p:sp>
      <p:pic>
        <p:nvPicPr>
          <p:cNvPr id="2" name="Picture 1" descr="Ch 5 David Price Contract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3000"/>
            <a:ext cx="7743068" cy="4722812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0425AE-2875-4FE7-9A00-AD60900A5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425" y="1143000"/>
            <a:ext cx="1933575" cy="4343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56FAC1-BDA7-49D8-97F1-08525C2F6851}"/>
              </a:ext>
            </a:extLst>
          </p:cNvPr>
          <p:cNvSpPr txBox="1"/>
          <p:nvPr/>
        </p:nvSpPr>
        <p:spPr>
          <a:xfrm>
            <a:off x="4953000" y="5865812"/>
            <a:ext cx="259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Sum to $178.89 million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Perpetuity – A Special Annuity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 </a:t>
            </a:r>
            <a:r>
              <a:rPr lang="en-US" altLang="en-US" b="1" dirty="0"/>
              <a:t>perpetuity</a:t>
            </a:r>
            <a:r>
              <a:rPr lang="en-US" altLang="en-US" dirty="0"/>
              <a:t> is an annuity with cash flows that continue forever</a:t>
            </a:r>
          </a:p>
          <a:p>
            <a:pPr lvl="1"/>
            <a:r>
              <a:rPr lang="en-US" altLang="en-US" dirty="0"/>
              <a:t>Preferred stocks are an example of perpetuities</a:t>
            </a:r>
          </a:p>
          <a:p>
            <a:pPr lvl="1"/>
            <a:r>
              <a:rPr lang="en-US" altLang="en-US" dirty="0"/>
              <a:t>Value of investment is present value of all future annuity payments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343400"/>
            <a:ext cx="7620000" cy="13033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dirty="0"/>
              <a:t>Ordinary </a:t>
            </a:r>
            <a:r>
              <a:rPr lang="en-US" dirty="0"/>
              <a:t>Annuity</a:t>
            </a:r>
            <a:r>
              <a:rPr dirty="0"/>
              <a:t> vs. </a:t>
            </a:r>
            <a:r>
              <a:rPr lang="en-US" dirty="0"/>
              <a:t>Annuity</a:t>
            </a:r>
            <a:r>
              <a:rPr dirty="0"/>
              <a:t> Due</a:t>
            </a:r>
          </a:p>
        </p:txBody>
      </p:sp>
      <p:sp>
        <p:nvSpPr>
          <p:cNvPr id="29699" name="Content Placeholder 7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Ordinary Annuity</a:t>
            </a:r>
          </a:p>
          <a:p>
            <a:pPr lvl="1"/>
            <a:r>
              <a:rPr lang="en-US" altLang="en-US" dirty="0"/>
              <a:t>Cash flows occur at the </a:t>
            </a:r>
            <a:r>
              <a:rPr lang="en-US" altLang="en-US" i="1" dirty="0"/>
              <a:t>end</a:t>
            </a:r>
            <a:r>
              <a:rPr lang="en-US" altLang="en-US" dirty="0"/>
              <a:t> of every period</a:t>
            </a:r>
          </a:p>
          <a:p>
            <a:r>
              <a:rPr lang="en-US" altLang="en-US" b="1" dirty="0"/>
              <a:t>Annuity Due</a:t>
            </a:r>
          </a:p>
          <a:p>
            <a:pPr lvl="1"/>
            <a:r>
              <a:rPr lang="en-US" altLang="en-US" dirty="0"/>
              <a:t>Cash flows occur at the </a:t>
            </a:r>
            <a:r>
              <a:rPr lang="en-US" altLang="en-US" i="1" dirty="0"/>
              <a:t>beginning</a:t>
            </a:r>
            <a:r>
              <a:rPr lang="en-US" altLang="en-US" dirty="0"/>
              <a:t> of each period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Annuity Due Time Line Example</a:t>
            </a:r>
          </a:p>
        </p:txBody>
      </p:sp>
      <p:sp>
        <p:nvSpPr>
          <p:cNvPr id="30723" name="Content Placeholder 8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 dirty="0"/>
              <a:t>Cash flows at beginning, not at end of period</a:t>
            </a:r>
          </a:p>
          <a:p>
            <a:r>
              <a:rPr lang="en-US" altLang="en-US" sz="2800" dirty="0"/>
              <a:t>Five annuity-due cash flows are essentially the same as a payment today and a 4-year ordinary annuity</a:t>
            </a:r>
          </a:p>
          <a:p>
            <a:r>
              <a:rPr lang="en-US" altLang="en-US" sz="2800" dirty="0"/>
              <a:t>Payments occur one period sooner than ordinary annuity – earn extra period of interest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31" y="4495800"/>
            <a:ext cx="7907337" cy="14779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Future Value of Annuity Due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The future value of an annuity due will simply be the future value of the ordinary annuity multiplied by (1+</a:t>
            </a:r>
            <a:r>
              <a:rPr lang="en-US" altLang="en-US" i="1" dirty="0"/>
              <a:t>i</a:t>
            </a:r>
            <a:r>
              <a:rPr lang="en-US" altLang="en-US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A259C2-1C4F-4235-ACD0-6C938A6A3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679" y="3962400"/>
            <a:ext cx="6922642" cy="1229771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dirty="0"/>
              <a:t>Future Value of Annuity Due (continued)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250031" y="1295400"/>
            <a:ext cx="8229600" cy="48768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Assumptions</a:t>
            </a:r>
          </a:p>
          <a:p>
            <a:pPr lvl="1">
              <a:defRPr/>
            </a:pPr>
            <a:r>
              <a:rPr lang="en-US" altLang="en-US" dirty="0"/>
              <a:t>Cash flows occur at the beginning of each period </a:t>
            </a:r>
          </a:p>
          <a:p>
            <a:pPr lvl="1">
              <a:defRPr/>
            </a:pPr>
            <a:r>
              <a:rPr lang="en-US" altLang="en-US" dirty="0"/>
              <a:t>5 annuity-due cash flows of $100 each</a:t>
            </a:r>
          </a:p>
          <a:p>
            <a:pPr lvl="2">
              <a:defRPr/>
            </a:pPr>
            <a:r>
              <a:rPr lang="en-US" altLang="en-US" dirty="0"/>
              <a:t>First cash flow compounds for 5 years</a:t>
            </a:r>
          </a:p>
          <a:p>
            <a:pPr lvl="2">
              <a:defRPr/>
            </a:pPr>
            <a:r>
              <a:rPr lang="en-US" altLang="en-US" dirty="0"/>
              <a:t>Last cash flow compounds for 1 year</a:t>
            </a:r>
          </a:p>
          <a:p>
            <a:pPr lvl="1">
              <a:defRPr/>
            </a:pPr>
            <a:r>
              <a:rPr lang="en-US" altLang="en-US" dirty="0"/>
              <a:t>Interest rates: 8%</a:t>
            </a:r>
          </a:p>
          <a:p>
            <a:pPr marL="274637" lvl="1" indent="0"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en-US" dirty="0"/>
              <a:t>$633.59 (= $586.66×1.08)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8E95D4-83C6-4327-8AE9-E1EF603DEBD9}"/>
              </a:ext>
            </a:extLst>
          </p:cNvPr>
          <p:cNvSpPr txBox="1"/>
          <p:nvPr/>
        </p:nvSpPr>
        <p:spPr>
          <a:xfrm>
            <a:off x="6835434" y="3760501"/>
            <a:ext cx="2308566" cy="175432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 = 5           BGN</a:t>
            </a:r>
          </a:p>
          <a:p>
            <a:r>
              <a:rPr lang="en-US" dirty="0">
                <a:solidFill>
                  <a:srgbClr val="292934"/>
                </a:solidFill>
              </a:rPr>
              <a:t>I/Y = 8</a:t>
            </a:r>
          </a:p>
          <a:p>
            <a:r>
              <a:rPr lang="en-US" dirty="0"/>
              <a:t>PV = 0</a:t>
            </a:r>
          </a:p>
          <a:p>
            <a:r>
              <a:rPr lang="en-US" dirty="0"/>
              <a:t>PMT = −100</a:t>
            </a:r>
          </a:p>
          <a:p>
            <a:endParaRPr lang="en-US" dirty="0"/>
          </a:p>
          <a:p>
            <a:r>
              <a:rPr lang="en-US" dirty="0"/>
              <a:t>CPT FV === 633.59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Present Value of Annuity Due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The present value of the annuity due is simply the present value of the ordinary annuity multiplied by (1+</a:t>
            </a:r>
            <a:r>
              <a:rPr lang="en-US" altLang="en-US" i="1" dirty="0"/>
              <a:t>i</a:t>
            </a:r>
            <a:r>
              <a:rPr lang="en-US" altLang="en-US" dirty="0"/>
              <a:t>)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3462337"/>
            <a:ext cx="4314825" cy="5429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sz="4000"/>
              <a:t>Present Value of Annuity Due (continued)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115455" y="1081232"/>
            <a:ext cx="8229600" cy="48768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Assumptions</a:t>
            </a:r>
          </a:p>
          <a:p>
            <a:pPr lvl="1">
              <a:defRPr/>
            </a:pPr>
            <a:r>
              <a:rPr lang="en-US" altLang="en-US" dirty="0"/>
              <a:t>Cash flows occur at beginning of each period </a:t>
            </a:r>
          </a:p>
          <a:p>
            <a:pPr lvl="1">
              <a:defRPr/>
            </a:pPr>
            <a:r>
              <a:rPr lang="en-US" altLang="en-US" dirty="0"/>
              <a:t>5 annuity-due cash flows of $100 </a:t>
            </a:r>
          </a:p>
          <a:p>
            <a:pPr lvl="2">
              <a:defRPr/>
            </a:pPr>
            <a:r>
              <a:rPr lang="en-US" altLang="en-US" dirty="0"/>
              <a:t>First cash flow paid today – not discounted </a:t>
            </a:r>
          </a:p>
          <a:p>
            <a:pPr lvl="2">
              <a:defRPr/>
            </a:pPr>
            <a:r>
              <a:rPr lang="en-US" altLang="en-US" dirty="0"/>
              <a:t>Last cash flow discounted 4 years</a:t>
            </a:r>
          </a:p>
          <a:p>
            <a:pPr lvl="2">
              <a:defRPr/>
            </a:pPr>
            <a:r>
              <a:rPr lang="en-US" altLang="en-US" dirty="0"/>
              <a:t>All cash flows discounted for one year less than ordinary annuity</a:t>
            </a:r>
          </a:p>
          <a:p>
            <a:pPr lvl="1">
              <a:defRPr/>
            </a:pPr>
            <a:r>
              <a:rPr lang="en-US" altLang="en-US" dirty="0"/>
              <a:t>Interest rates: 8%</a:t>
            </a:r>
          </a:p>
          <a:p>
            <a:pPr marL="274637" lvl="1" indent="0"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en-US" dirty="0"/>
              <a:t>$431.21 (= $399.27×1.08)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1997F4-ECCD-46AB-81D7-D9B3E89A3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353" y="4303712"/>
            <a:ext cx="1859647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Future Value of Multiple Cash Flows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Many scenarios arise in which people may set aside money (or, make contributions to their savings accounts) over time</a:t>
            </a:r>
          </a:p>
          <a:p>
            <a:pPr lvl="1"/>
            <a:r>
              <a:rPr lang="en-US" altLang="en-US" dirty="0"/>
              <a:t>E.g., saving for a down payment on a house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The future value of each of these contributions can be added together to determine worth at some future point in 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Compounding Frequency</a:t>
            </a:r>
          </a:p>
        </p:txBody>
      </p:sp>
      <p:sp>
        <p:nvSpPr>
          <p:cNvPr id="35843" name="Content Placeholder 7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Used in situations that do not use yearly time periods</a:t>
            </a:r>
          </a:p>
          <a:p>
            <a:pPr lvl="1"/>
            <a:r>
              <a:rPr lang="en-US" altLang="en-US" dirty="0"/>
              <a:t>Semiannual bond payments</a:t>
            </a:r>
          </a:p>
          <a:p>
            <a:pPr lvl="1"/>
            <a:r>
              <a:rPr lang="en-US" altLang="en-US" dirty="0"/>
              <a:t>Quarterly stock dividends</a:t>
            </a:r>
          </a:p>
          <a:p>
            <a:pPr lvl="1"/>
            <a:r>
              <a:rPr lang="en-US" altLang="en-US" dirty="0"/>
              <a:t>Consumer loans – monthly payments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Effect of Compounding Frequency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442913" y="1295400"/>
            <a:ext cx="8229600" cy="4876800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Assumptions</a:t>
            </a:r>
          </a:p>
          <a:p>
            <a:pPr lvl="1">
              <a:defRPr/>
            </a:pPr>
            <a:r>
              <a:rPr lang="en-US" altLang="en-US" dirty="0"/>
              <a:t>$100 deposit made today with a 12% annual interest rate</a:t>
            </a:r>
          </a:p>
          <a:p>
            <a:pPr lvl="1">
              <a:defRPr/>
            </a:pPr>
            <a:r>
              <a:rPr lang="en-US" altLang="en-US" dirty="0"/>
              <a:t>Bank compounds interest at six months instead of end of year</a:t>
            </a:r>
          </a:p>
          <a:p>
            <a:pPr lvl="2">
              <a:defRPr/>
            </a:pPr>
            <a:r>
              <a:rPr lang="en-US" altLang="en-US" dirty="0"/>
              <a:t>Interest is earned on interest</a:t>
            </a:r>
          </a:p>
          <a:p>
            <a:pPr lvl="1">
              <a:defRPr/>
            </a:pPr>
            <a:r>
              <a:rPr lang="en-US" altLang="en-US" dirty="0"/>
              <a:t>What is the FV of this deposit in one year?</a:t>
            </a:r>
          </a:p>
          <a:p>
            <a:pPr marL="274637" lvl="1" indent="0" algn="ctr">
              <a:lnSpc>
                <a:spcPct val="150000"/>
              </a:lnSpc>
              <a:buNone/>
              <a:defRPr/>
            </a:pPr>
            <a:r>
              <a:rPr lang="en-US" i="1" dirty="0"/>
              <a:t>First 6-month period = $106 (= $100×1.06)</a:t>
            </a:r>
          </a:p>
          <a:p>
            <a:pPr marL="274637" lvl="1" indent="0"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i="1" dirty="0"/>
              <a:t>End of year = $112.36 (= $106×1.06)</a:t>
            </a:r>
            <a:endParaRPr lang="en-US" altLang="en-US" i="1" dirty="0"/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dirty="0"/>
              <a:t>EAR</a:t>
            </a:r>
            <a:r>
              <a:rPr lang="en-US" dirty="0"/>
              <a:t>s</a:t>
            </a:r>
            <a:r>
              <a:rPr dirty="0"/>
              <a:t> and APR</a:t>
            </a:r>
            <a:r>
              <a:rPr lang="en-US" dirty="0"/>
              <a:t>s</a:t>
            </a:r>
            <a:endParaRPr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The interest rate per period times the number of period in a year is the </a:t>
            </a:r>
            <a:r>
              <a:rPr lang="en-US" altLang="en-US" b="1" dirty="0"/>
              <a:t>annual percentage rate (APR)</a:t>
            </a:r>
          </a:p>
          <a:p>
            <a:r>
              <a:rPr lang="en-US" altLang="en-US" dirty="0"/>
              <a:t>The </a:t>
            </a:r>
            <a:r>
              <a:rPr lang="en-US" altLang="en-US" b="1" dirty="0"/>
              <a:t>effective annual rate (EAR) </a:t>
            </a:r>
            <a:r>
              <a:rPr lang="en-US" altLang="en-US" dirty="0"/>
              <a:t>is a more accurate measurement of what you will actually pay</a:t>
            </a:r>
          </a:p>
          <a:p>
            <a:r>
              <a:rPr lang="en-US" altLang="en-US" dirty="0"/>
              <a:t>Relationship between APR and EAR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5140325"/>
            <a:ext cx="4295775" cy="12668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EAR vs. APR Example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Borrow $100 today</a:t>
            </a:r>
          </a:p>
          <a:p>
            <a:pPr lvl="1"/>
            <a:r>
              <a:rPr lang="en-US" altLang="en-US" dirty="0"/>
              <a:t>12% annual interest rate</a:t>
            </a:r>
          </a:p>
          <a:p>
            <a:pPr lvl="1"/>
            <a:r>
              <a:rPr lang="en-US" altLang="en-US" dirty="0"/>
              <a:t>APR: Loan compounds annually – you pay 12.00% </a:t>
            </a:r>
          </a:p>
          <a:p>
            <a:pPr lvl="1"/>
            <a:r>
              <a:rPr lang="en-US" altLang="en-US" dirty="0"/>
              <a:t>EAR: Loan compounds monthly – you pay 12.68%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lang="en-US" dirty="0"/>
              <a:t>Keep Variables Consistent</a:t>
            </a:r>
            <a:endParaRPr dirty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When computing TVM problems that use intra-year compounding (monthly, quarterly, etc.), be sure to keep all of the variables consistent to that compounding:</a:t>
            </a:r>
          </a:p>
          <a:p>
            <a:pPr lvl="1"/>
            <a:r>
              <a:rPr lang="en-US" altLang="en-US" dirty="0"/>
              <a:t>Monthly loan: </a:t>
            </a:r>
          </a:p>
          <a:p>
            <a:pPr lvl="2"/>
            <a:r>
              <a:rPr lang="en-US" altLang="en-US" dirty="0"/>
              <a:t>N is months</a:t>
            </a:r>
          </a:p>
          <a:p>
            <a:pPr lvl="2"/>
            <a:r>
              <a:rPr lang="en-US" altLang="en-US" dirty="0"/>
              <a:t>I/Y is monthly interest rate (APR divided by 12)</a:t>
            </a:r>
          </a:p>
          <a:p>
            <a:pPr lvl="2"/>
            <a:r>
              <a:rPr lang="en-US" altLang="en-US" dirty="0"/>
              <a:t>PMT is monthly payment 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C5A6A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C5A6A">
                  <a:lumMod val="60000"/>
                  <a:lumOff val="40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055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Autofit/>
          </a:bodyPr>
          <a:lstStyle/>
          <a:p>
            <a:pPr>
              <a:defRPr/>
            </a:pPr>
            <a:r>
              <a:rPr sz="3200" dirty="0"/>
              <a:t>Example</a:t>
            </a:r>
            <a:r>
              <a:rPr lang="en-US" sz="3200" dirty="0"/>
              <a:t> 5-6 Making Monthly Pension Contributions</a:t>
            </a:r>
            <a:endParaRPr sz="3200" dirty="0"/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394D1B-B478-4107-8423-35E23BE14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9144000" cy="479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458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t>Annuity Loans</a:t>
            </a:r>
          </a:p>
        </p:txBody>
      </p:sp>
      <p:sp>
        <p:nvSpPr>
          <p:cNvPr id="39939" name="Content Placeholder 7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In many cases, future and present values of annuities are known and we need to compare the payments or implied interest rate</a:t>
            </a:r>
          </a:p>
          <a:p>
            <a:pPr lvl="1"/>
            <a:r>
              <a:rPr lang="en-US" altLang="en-US" dirty="0"/>
              <a:t>There is no general, easy equation to solve for the interest rate when given the cost of an investment, as well as the annuity cash flows and time period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/>
              <a:t>Finding Payments on Amortized Loan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An </a:t>
            </a:r>
            <a:r>
              <a:rPr lang="en-US" altLang="en-US" b="1" dirty="0"/>
              <a:t>amortized loan </a:t>
            </a:r>
            <a:r>
              <a:rPr lang="en-US" altLang="en-US" dirty="0"/>
              <a:t>is characterized by a borrower paying both interest and principal over time</a:t>
            </a:r>
          </a:p>
          <a:p>
            <a:r>
              <a:rPr lang="en-US" altLang="en-US" dirty="0"/>
              <a:t>Rearrange PV of annuity formula to solve for payment</a:t>
            </a:r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906" y="4263707"/>
            <a:ext cx="5027613" cy="21129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4000"/>
              <a:t>Finding Payments on Amortized Loan Example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You need $10,000 to buy a car</a:t>
            </a:r>
          </a:p>
          <a:p>
            <a:pPr lvl="1"/>
            <a:r>
              <a:rPr lang="en-US" altLang="en-US" dirty="0"/>
              <a:t>Loan term is 4 years</a:t>
            </a:r>
          </a:p>
          <a:p>
            <a:pPr lvl="1"/>
            <a:r>
              <a:rPr lang="en-US" altLang="en-US" dirty="0"/>
              <a:t>Interest rate: 9% per year APR</a:t>
            </a:r>
          </a:p>
          <a:p>
            <a:pPr lvl="2"/>
            <a:r>
              <a:rPr lang="en-US" altLang="en-US" dirty="0"/>
              <a:t>Use interest rate of 0.75 % (=9%/12) and 48 periods (=4×12)</a:t>
            </a:r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4" y="4495800"/>
            <a:ext cx="8139113" cy="155416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DDB272-E810-41B2-B9CE-C0A798FDFCA8}"/>
              </a:ext>
            </a:extLst>
          </p:cNvPr>
          <p:cNvSpPr txBox="1"/>
          <p:nvPr/>
        </p:nvSpPr>
        <p:spPr>
          <a:xfrm>
            <a:off x="6553199" y="1485037"/>
            <a:ext cx="2590801" cy="175432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 = 4 x 12 = 48</a:t>
            </a:r>
          </a:p>
          <a:p>
            <a:r>
              <a:rPr lang="en-US" dirty="0">
                <a:solidFill>
                  <a:srgbClr val="292934"/>
                </a:solidFill>
              </a:rPr>
              <a:t>I/Y = 9</a:t>
            </a:r>
            <a:r>
              <a:rPr lang="en-US" dirty="0">
                <a:solidFill>
                  <a:srgbClr val="292934"/>
                </a:solidFill>
                <a:cs typeface="Arial" panose="020B0604020202020204" pitchFamily="34" charset="0"/>
              </a:rPr>
              <a:t>÷12 = 0.75</a:t>
            </a:r>
            <a:endParaRPr lang="en-US" dirty="0">
              <a:solidFill>
                <a:srgbClr val="292934"/>
              </a:solidFill>
            </a:endParaRPr>
          </a:p>
          <a:p>
            <a:r>
              <a:rPr lang="en-US" dirty="0"/>
              <a:t>PV = 10,000</a:t>
            </a:r>
          </a:p>
          <a:p>
            <a:r>
              <a:rPr lang="en-US" dirty="0"/>
              <a:t>FV = 0</a:t>
            </a:r>
          </a:p>
          <a:p>
            <a:endParaRPr lang="en-US" dirty="0"/>
          </a:p>
          <a:p>
            <a:r>
              <a:rPr lang="en-US" dirty="0"/>
              <a:t>CPT PMT === −248.85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/>
              <a:t>How Much Can You Borrow?</a:t>
            </a:r>
            <a:endParaRPr sz="4000" dirty="0"/>
          </a:p>
        </p:txBody>
      </p:sp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D12CC-CC35-41AC-9CE9-7E9E949CD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" y="1090468"/>
            <a:ext cx="8843963" cy="533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004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altLang="en-US"/>
              <a:t>Finding FV – Several Cash Flows Example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You make a $100 deposit today, followed by a $125 deposit next year, and a $150 deposit at the end of the second year</a:t>
            </a:r>
          </a:p>
          <a:p>
            <a:pPr lvl="1"/>
            <a:r>
              <a:rPr lang="en-US" altLang="en-US" dirty="0"/>
              <a:t>Interest rates are 7%</a:t>
            </a:r>
          </a:p>
          <a:p>
            <a:pPr lvl="1"/>
            <a:r>
              <a:rPr lang="en-US" altLang="en-US" dirty="0"/>
              <a:t>What is the future value of your deposits at the end of the </a:t>
            </a:r>
            <a:r>
              <a:rPr lang="en-US" altLang="en-US" b="1" dirty="0"/>
              <a:t>third</a:t>
            </a:r>
            <a:r>
              <a:rPr lang="en-US" altLang="en-US" dirty="0"/>
              <a:t> year?</a:t>
            </a:r>
          </a:p>
          <a:p>
            <a:pPr marL="274637" lvl="1" indent="0">
              <a:buNone/>
            </a:pPr>
            <a:endParaRPr lang="en-US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5019675"/>
            <a:ext cx="6838950" cy="1152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FA9672-73C9-4B78-9247-4C2554AEF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69" y="1083938"/>
            <a:ext cx="7998618" cy="5527841"/>
          </a:xfrm>
          <a:prstGeom prst="rect">
            <a:avLst/>
          </a:prstGeom>
        </p:spPr>
      </p:pic>
      <p:sp>
        <p:nvSpPr>
          <p:cNvPr id="3891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/>
              <a:t>30 vs 15 Year Mortgage Payments</a:t>
            </a:r>
            <a:endParaRPr sz="4000" dirty="0"/>
          </a:p>
        </p:txBody>
      </p:sp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37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/>
              <a:t>30 vs 15 Year Mortgage Payments</a:t>
            </a:r>
            <a:endParaRPr sz="4000" dirty="0"/>
          </a:p>
        </p:txBody>
      </p:sp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959BF3-7C5D-4536-973C-18469F575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213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E47EFB-3083-4F0C-BD3F-FC82565A6A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5" y="3800277"/>
            <a:ext cx="9144000" cy="219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7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sz="3200"/>
              <a:t>Finding </a:t>
            </a:r>
            <a:r>
              <a:rPr sz="3200" err="1"/>
              <a:t>FV</a:t>
            </a:r>
            <a:r>
              <a:rPr sz="3200"/>
              <a:t> – Several Cash Flows Time Line Example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0" y="2492440"/>
            <a:ext cx="7391400" cy="2765360"/>
            <a:chOff x="457200" y="2478088"/>
            <a:chExt cx="8229600" cy="3065462"/>
          </a:xfrm>
        </p:grpSpPr>
        <p:pic>
          <p:nvPicPr>
            <p:cNvPr id="8204" name="Picture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478088"/>
              <a:ext cx="8229600" cy="110331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1" name="Straight Arrow Connector 20"/>
            <p:cNvCxnSpPr>
              <a:cxnSpLocks noChangeShapeType="1"/>
            </p:cNvCxnSpPr>
            <p:nvPr/>
          </p:nvCxnSpPr>
          <p:spPr bwMode="auto">
            <a:xfrm>
              <a:off x="2439988" y="3581400"/>
              <a:ext cx="1217612" cy="914400"/>
            </a:xfrm>
            <a:prstGeom prst="straightConnector1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Straight Arrow Connector 21"/>
            <p:cNvCxnSpPr>
              <a:cxnSpLocks noChangeShapeType="1"/>
            </p:cNvCxnSpPr>
            <p:nvPr/>
          </p:nvCxnSpPr>
          <p:spPr bwMode="auto">
            <a:xfrm rot="10800000" flipV="1">
              <a:off x="5029200" y="3582988"/>
              <a:ext cx="992188" cy="989012"/>
            </a:xfrm>
            <a:prstGeom prst="straightConnector1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Arrow Connector 23"/>
            <p:cNvCxnSpPr>
              <a:cxnSpLocks noChangeShapeType="1"/>
            </p:cNvCxnSpPr>
            <p:nvPr/>
          </p:nvCxnSpPr>
          <p:spPr bwMode="auto">
            <a:xfrm rot="5400000">
              <a:off x="3811588" y="3962400"/>
              <a:ext cx="760412" cy="1588"/>
            </a:xfrm>
            <a:prstGeom prst="straightConnector1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72" name="TextBox 10"/>
            <p:cNvSpPr txBox="1">
              <a:spLocks noChangeArrowheads="1"/>
            </p:cNvSpPr>
            <p:nvPr/>
          </p:nvSpPr>
          <p:spPr bwMode="auto">
            <a:xfrm>
              <a:off x="3733800" y="4343400"/>
              <a:ext cx="1295400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rgbClr val="FF0000"/>
                  </a:solidFill>
                </a:rPr>
                <a:t>Several (different) cash flow values </a:t>
              </a:r>
            </a:p>
          </p:txBody>
        </p:sp>
      </p:grpSp>
      <p:sp>
        <p:nvSpPr>
          <p:cNvPr id="9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EE5EDC-0D5A-4990-8903-255462B89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792" y="1005301"/>
            <a:ext cx="1668101" cy="55188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Future Value – Level Cash Flows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An </a:t>
            </a:r>
            <a:r>
              <a:rPr lang="en-US" altLang="en-US" b="1" dirty="0"/>
              <a:t>annuity</a:t>
            </a:r>
            <a:r>
              <a:rPr lang="en-US" altLang="en-US" dirty="0"/>
              <a:t> is a stream of level and frequent cash flows paid at the end of each time period </a:t>
            </a:r>
          </a:p>
          <a:p>
            <a:pPr lvl="1"/>
            <a:r>
              <a:rPr lang="en-US" altLang="en-US" dirty="0"/>
              <a:t>Often referred to as an ordinary annuity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191000"/>
            <a:ext cx="8382000" cy="1244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 sz="4000"/>
              <a:t>Finding FV – Level Cash Flows Example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You deposit $100 at the end of each year for five years</a:t>
            </a:r>
          </a:p>
          <a:p>
            <a:pPr lvl="1"/>
            <a:r>
              <a:rPr lang="en-US" altLang="en-US" dirty="0"/>
              <a:t>Interest rates are 8% per year	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3" y="4114800"/>
            <a:ext cx="8648700" cy="8286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sz="3600"/>
              <a:t>Finding </a:t>
            </a:r>
            <a:r>
              <a:rPr sz="3600" err="1"/>
              <a:t>FV</a:t>
            </a:r>
            <a:r>
              <a:rPr sz="3600"/>
              <a:t> – Level Cash Flows Time Line Example</a:t>
            </a:r>
          </a:p>
        </p:txBody>
      </p:sp>
      <p:grpSp>
        <p:nvGrpSpPr>
          <p:cNvPr id="14339" name="Group 18"/>
          <p:cNvGrpSpPr>
            <a:grpSpLocks/>
          </p:cNvGrpSpPr>
          <p:nvPr/>
        </p:nvGrpSpPr>
        <p:grpSpPr bwMode="auto">
          <a:xfrm>
            <a:off x="360363" y="2106613"/>
            <a:ext cx="8428037" cy="3921986"/>
            <a:chOff x="360138" y="2107169"/>
            <a:chExt cx="8428196" cy="3921430"/>
          </a:xfrm>
        </p:grpSpPr>
        <p:grpSp>
          <p:nvGrpSpPr>
            <p:cNvPr id="14340" name="Group 8"/>
            <p:cNvGrpSpPr>
              <a:grpSpLocks/>
            </p:cNvGrpSpPr>
            <p:nvPr/>
          </p:nvGrpSpPr>
          <p:grpSpPr bwMode="auto">
            <a:xfrm>
              <a:off x="3428833" y="3429369"/>
              <a:ext cx="4419683" cy="2599230"/>
              <a:chOff x="3428833" y="3429369"/>
              <a:chExt cx="4419683" cy="2599230"/>
            </a:xfrm>
          </p:grpSpPr>
          <p:sp>
            <p:nvSpPr>
              <p:cNvPr id="14342" name="TextBox 56"/>
              <p:cNvSpPr txBox="1">
                <a:spLocks noChangeArrowheads="1"/>
              </p:cNvSpPr>
              <p:nvPr/>
            </p:nvSpPr>
            <p:spPr bwMode="auto">
              <a:xfrm>
                <a:off x="3810000" y="5105400"/>
                <a:ext cx="1981200" cy="923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lang="en-US" altLang="en-US" dirty="0">
                    <a:solidFill>
                      <a:srgbClr val="FF0000"/>
                    </a:solidFill>
                  </a:rPr>
                  <a:t>Level (same) cash flow each period</a:t>
                </a:r>
              </a:p>
            </p:txBody>
          </p:sp>
          <p:cxnSp>
            <p:nvCxnSpPr>
              <p:cNvPr id="11" name="Straight Arrow Connector 10"/>
              <p:cNvCxnSpPr>
                <a:cxnSpLocks noChangeShapeType="1"/>
              </p:cNvCxnSpPr>
              <p:nvPr/>
            </p:nvCxnSpPr>
            <p:spPr bwMode="auto">
              <a:xfrm rot="10800000" flipV="1">
                <a:off x="5333869" y="3657937"/>
                <a:ext cx="2514647" cy="1523784"/>
              </a:xfrm>
              <a:prstGeom prst="straightConnector1">
                <a:avLst/>
              </a:prstGeom>
              <a:noFill/>
              <a:ln w="25400" cap="rnd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50800" dist="38100" dir="2700000" algn="tl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Straight Arrow Connector 11"/>
              <p:cNvCxnSpPr>
                <a:cxnSpLocks noChangeShapeType="1"/>
              </p:cNvCxnSpPr>
              <p:nvPr/>
            </p:nvCxnSpPr>
            <p:spPr bwMode="auto">
              <a:xfrm flipH="1">
                <a:off x="5105264" y="3581747"/>
                <a:ext cx="1676431" cy="1599973"/>
              </a:xfrm>
              <a:prstGeom prst="straightConnector1">
                <a:avLst/>
              </a:prstGeom>
              <a:noFill/>
              <a:ln w="25400" cap="rnd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50800" dist="38100" dir="2700000" algn="tl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Straight Arrow Connector 12"/>
              <p:cNvCxnSpPr>
                <a:cxnSpLocks noChangeShapeType="1"/>
              </p:cNvCxnSpPr>
              <p:nvPr/>
            </p:nvCxnSpPr>
            <p:spPr bwMode="auto">
              <a:xfrm flipH="1">
                <a:off x="4876660" y="3505558"/>
                <a:ext cx="762014" cy="1676162"/>
              </a:xfrm>
              <a:prstGeom prst="straightConnector1">
                <a:avLst/>
              </a:prstGeom>
              <a:noFill/>
              <a:ln w="25400" cap="rnd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50800" dist="38100" dir="2700000" algn="tl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Straight Arrow Connector 13"/>
              <p:cNvCxnSpPr>
                <a:cxnSpLocks noChangeShapeType="1"/>
              </p:cNvCxnSpPr>
              <p:nvPr/>
            </p:nvCxnSpPr>
            <p:spPr bwMode="auto">
              <a:xfrm>
                <a:off x="4495653" y="3581747"/>
                <a:ext cx="0" cy="1599973"/>
              </a:xfrm>
              <a:prstGeom prst="straightConnector1">
                <a:avLst/>
              </a:prstGeom>
              <a:noFill/>
              <a:ln w="25400" cap="rnd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50800" dist="38100" dir="2700000" algn="tl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Straight Arrow Connector 14"/>
              <p:cNvCxnSpPr>
                <a:cxnSpLocks noChangeShapeType="1"/>
              </p:cNvCxnSpPr>
              <p:nvPr/>
            </p:nvCxnSpPr>
            <p:spPr bwMode="auto">
              <a:xfrm>
                <a:off x="3428833" y="3429369"/>
                <a:ext cx="685813" cy="1752351"/>
              </a:xfrm>
              <a:prstGeom prst="straightConnector1">
                <a:avLst/>
              </a:prstGeom>
              <a:noFill/>
              <a:ln w="25400" cap="rnd">
                <a:solidFill>
                  <a:srgbClr val="FF0000"/>
                </a:solidFill>
                <a:round/>
                <a:headEnd/>
                <a:tailEnd type="arrow" w="med" len="med"/>
              </a:ln>
              <a:effectLst>
                <a:outerShdw blurRad="50800" dist="38100" dir="2700000" algn="tl" rotWithShape="0">
                  <a:srgbClr val="808080">
                    <a:alpha val="39998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14341" name="Picture 1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138" y="2107169"/>
              <a:ext cx="8428196" cy="1465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F50328-23A4-4E9F-9CB5-05E2DB7FF089}"/>
              </a:ext>
            </a:extLst>
          </p:cNvPr>
          <p:cNvSpPr txBox="1"/>
          <p:nvPr/>
        </p:nvSpPr>
        <p:spPr>
          <a:xfrm>
            <a:off x="506757" y="4067660"/>
            <a:ext cx="2456203" cy="175432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 = 5</a:t>
            </a:r>
          </a:p>
          <a:p>
            <a:r>
              <a:rPr lang="en-US" dirty="0">
                <a:solidFill>
                  <a:srgbClr val="292934"/>
                </a:solidFill>
              </a:rPr>
              <a:t>I/Y = 8</a:t>
            </a:r>
          </a:p>
          <a:p>
            <a:r>
              <a:rPr lang="en-US" dirty="0"/>
              <a:t>PV = 0</a:t>
            </a:r>
          </a:p>
          <a:p>
            <a:r>
              <a:rPr lang="en-US" dirty="0"/>
              <a:t>PMT = −100</a:t>
            </a:r>
          </a:p>
          <a:p>
            <a:endParaRPr lang="en-US" dirty="0"/>
          </a:p>
          <a:p>
            <a:r>
              <a:rPr lang="en-US" dirty="0"/>
              <a:t>CPT FV === 586.66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6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/>
          <a:lstStyle/>
          <a:p>
            <a:pPr>
              <a:defRPr/>
            </a:pPr>
            <a:r>
              <a:rPr altLang="en-US"/>
              <a:t>Future Value – Multiple Annuities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42913" y="1295400"/>
            <a:ext cx="8229600" cy="4876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Concept: Compounding – annuity equation to compute future value – two levels of cash flows</a:t>
            </a:r>
          </a:p>
          <a:p>
            <a:r>
              <a:rPr lang="en-US" altLang="en-US"/>
              <a:t>To solve for multiple annuities, compute FV for each separately and add them together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24363"/>
            <a:ext cx="8220075" cy="12207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2286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5&amp;quot;&quot;/&gt;&lt;property id=&quot;20307&quot; value=&quot;256&quot;/&gt;&lt;/object&gt;&lt;object type=&quot;3&quot; unique_id=&quot;10029&quot;&gt;&lt;property id=&quot;20148&quot; value=&quot;5&quot;/&gt;&lt;property id=&quot;20300&quot; value=&quot;Slide 2&quot;/&gt;&lt;property id=&quot;20307&quot; value=&quot;258&quot;/&gt;&lt;/object&gt;&lt;object type=&quot;3&quot; unique_id=&quot;10030&quot;&gt;&lt;property id=&quot;20148&quot; value=&quot;5&quot;/&gt;&lt;property id=&quot;20300&quot; value=&quot;Slide 3 - &amp;quot;Introduction&amp;quot;&quot;/&gt;&lt;property id=&quot;20307&quot; value=&quot;257&quot;/&gt;&lt;/object&gt;&lt;object type=&quot;3&quot; unique_id=&quot;11699&quot;&gt;&lt;property id=&quot;20148&quot; value=&quot;5&quot;/&gt;&lt;property id=&quot;20300&quot; value=&quot;Slide 4&quot;/&gt;&lt;property id=&quot;20307&quot; value=&quot;260&quot;/&gt;&lt;/object&gt;&lt;object type=&quot;3&quot; unique_id=&quot;11700&quot;&gt;&lt;property id=&quot;20148&quot; value=&quot;5&quot;/&gt;&lt;property id=&quot;20300&quot; value=&quot;Slide 5&quot;/&gt;&lt;property id=&quot;20307&quot; value=&quot;261&quot;/&gt;&lt;/object&gt;&lt;object type=&quot;3&quot; unique_id=&quot;11736&quot;&gt;&lt;property id=&quot;20148&quot; value=&quot;5&quot;/&gt;&lt;property id=&quot;20300&quot; value=&quot;Slide 6&quot;/&gt;&lt;property id=&quot;20307&quot; value=&quot;262&quot;/&gt;&lt;/object&gt;&lt;object type=&quot;3&quot; unique_id=&quot;11761&quot;&gt;&lt;property id=&quot;20148&quot; value=&quot;5&quot;/&gt;&lt;property id=&quot;20300&quot; value=&quot;Slide 7 - &amp;quot;Annuities and the Financial Calculator&amp;quot;&quot;/&gt;&lt;property id=&quot;20307&quot; value=&quot;263&quot;/&gt;&lt;/object&gt;&lt;object type=&quot;3&quot; unique_id=&quot;11807&quot;&gt;&lt;property id=&quot;20148&quot; value=&quot;5&quot;/&gt;&lt;property id=&quot;20300&quot; value=&quot;Slide 8&quot;/&gt;&lt;property id=&quot;20307&quot; value=&quot;264&quot;/&gt;&lt;/object&gt;&lt;object type=&quot;3&quot; unique_id=&quot;11808&quot;&gt;&lt;property id=&quot;20148&quot; value=&quot;5&quot;/&gt;&lt;property id=&quot;20300&quot; value=&quot;Slide 9&quot;/&gt;&lt;property id=&quot;20307&quot; value=&quot;265&quot;/&gt;&lt;/object&gt;&lt;object type=&quot;3&quot; unique_id=&quot;11864&quot;&gt;&lt;property id=&quot;20148&quot; value=&quot;5&quot;/&gt;&lt;property id=&quot;20300&quot; value=&quot;Slide 10&quot;/&gt;&lt;property id=&quot;20307&quot; value=&quot;266&quot;/&gt;&lt;/object&gt;&lt;object type=&quot;3&quot; unique_id=&quot;11865&quot;&gt;&lt;property id=&quot;20148&quot; value=&quot;5&quot;/&gt;&lt;property id=&quot;20300&quot; value=&quot;Slide 11&quot;/&gt;&lt;property id=&quot;20307&quot; value=&quot;267&quot;/&gt;&lt;/object&gt;&lt;object type=&quot;3&quot; unique_id=&quot;11866&quot;&gt;&lt;property id=&quot;20148&quot; value=&quot;5&quot;/&gt;&lt;property id=&quot;20300&quot; value=&quot;Slide 12&quot;/&gt;&lt;property id=&quot;20307&quot; value=&quot;268&quot;/&gt;&lt;/object&gt;&lt;object type=&quot;3&quot; unique_id=&quot;11909&quot;&gt;&lt;property id=&quot;20148&quot; value=&quot;5&quot;/&gt;&lt;property id=&quot;20300&quot; value=&quot;Slide 13 - &amp;quot;Present Value of Multiple Cash Flows&amp;quot;&quot;/&gt;&lt;property id=&quot;20307&quot; value=&quot;269&quot;/&gt;&lt;/object&gt;&lt;object type=&quot;3&quot; unique_id=&quot;11970&quot;&gt;&lt;property id=&quot;20148&quot; value=&quot;5&quot;/&gt;&lt;property id=&quot;20300&quot; value=&quot;Slide 14 - &amp;quot;Present Value Multiple Cash Flows&amp;quot;&quot;/&gt;&lt;property id=&quot;20307&quot; value=&quot;271&quot;/&gt;&lt;/object&gt;&lt;object type=&quot;3&quot; unique_id=&quot;12051&quot;&gt;&lt;property id=&quot;20148&quot; value=&quot;5&quot;/&gt;&lt;property id=&quot;20300&quot; value=&quot;Slide 15 - &amp;quot;Present Value of Level Cash Flows&amp;quot;&quot;/&gt;&lt;property id=&quot;20307&quot; value=&quot;272&quot;/&gt;&lt;/object&gt;&lt;object type=&quot;3&quot; unique_id=&quot;12137&quot;&gt;&lt;property id=&quot;20148&quot; value=&quot;5&quot;/&gt;&lt;property id=&quot;20300&quot; value=&quot;Slide 16&quot;/&gt;&lt;property id=&quot;20307&quot; value=&quot;273&quot;/&gt;&lt;/object&gt;&lt;object type=&quot;3&quot; unique_id=&quot;12192&quot;&gt;&lt;property id=&quot;20148&quot; value=&quot;5&quot;/&gt;&lt;property id=&quot;20300&quot; value=&quot;Slide 17&quot;/&gt;&lt;property id=&quot;20307&quot; value=&quot;274&quot;/&gt;&lt;/object&gt;&lt;object type=&quot;3&quot; unique_id=&quot;12288&quot;&gt;&lt;property id=&quot;20148&quot; value=&quot;5&quot;/&gt;&lt;property id=&quot;20300&quot; value=&quot;Slide 18 - &amp;quot;Perpetuities&amp;quot;&quot;/&gt;&lt;property id=&quot;20307&quot; value=&quot;275&quot;/&gt;&lt;/object&gt;&lt;object type=&quot;3&quot; unique_id=&quot;12389&quot;&gt;&lt;property id=&quot;20148&quot; value=&quot;5&quot;/&gt;&lt;property id=&quot;20300&quot; value=&quot;Slide 19&quot;/&gt;&lt;property id=&quot;20307&quot; value=&quot;276&quot;/&gt;&lt;/object&gt;&lt;object type=&quot;3&quot; unique_id=&quot;12495&quot;&gt;&lt;property id=&quot;20148&quot; value=&quot;5&quot;/&gt;&lt;property id=&quot;20300&quot; value=&quot;Slide 20 - &amp;quot;Ordinary Annuities vs. Annuities Due&amp;quot;&quot;/&gt;&lt;property id=&quot;20307&quot; value=&quot;277&quot;/&gt;&lt;/object&gt;&lt;object type=&quot;3&quot; unique_id=&quot;12496&quot;&gt;&lt;property id=&quot;20148&quot; value=&quot;5&quot;/&gt;&lt;property id=&quot;20300&quot; value=&quot;Slide 21&quot;/&gt;&lt;property id=&quot;20307&quot; value=&quot;278&quot;/&gt;&lt;/object&gt;&lt;object type=&quot;3&quot; unique_id=&quot;12497&quot;&gt;&lt;property id=&quot;20148&quot; value=&quot;5&quot;/&gt;&lt;property id=&quot;20300&quot; value=&quot;Slide 22&quot;/&gt;&lt;property id=&quot;20307&quot; value=&quot;279&quot;/&gt;&lt;/object&gt;&lt;object type=&quot;3&quot; unique_id=&quot;12642&quot;&gt;&lt;property id=&quot;20148&quot; value=&quot;5&quot;/&gt;&lt;property id=&quot;20300&quot; value=&quot;Slide 23&quot;/&gt;&lt;property id=&quot;20307&quot; value=&quot;280&quot;/&gt;&lt;/object&gt;&lt;object type=&quot;3&quot; unique_id=&quot;12768&quot;&gt;&lt;property id=&quot;20148&quot; value=&quot;5&quot;/&gt;&lt;property id=&quot;20300&quot; value=&quot;Slide 24 - &amp;quot;Compounding Frequency&amp;quot;&quot;/&gt;&lt;property id=&quot;20307&quot; value=&quot;281&quot;/&gt;&lt;/object&gt;&lt;object type=&quot;3&quot; unique_id=&quot;12873&quot;&gt;&lt;property id=&quot;20148&quot; value=&quot;5&quot;/&gt;&lt;property id=&quot;20300&quot; value=&quot;Slide 25&quot;/&gt;&lt;property id=&quot;20307&quot; value=&quot;282&quot;/&gt;&lt;/object&gt;&lt;object type=&quot;3&quot; unique_id=&quot;12874&quot;&gt;&lt;property id=&quot;20148&quot; value=&quot;5&quot;/&gt;&lt;property id=&quot;20300&quot; value=&quot;Slide 26&quot;/&gt;&lt;property id=&quot;20307&quot; value=&quot;283&quot;/&gt;&lt;/object&gt;&lt;object type=&quot;3&quot; unique_id=&quot;12959&quot;&gt;&lt;property id=&quot;20148&quot; value=&quot;5&quot;/&gt;&lt;property id=&quot;20300&quot; value=&quot;Slide 27&quot;/&gt;&lt;property id=&quot;20307&quot; value=&quot;284&quot;/&gt;&lt;/object&gt;&lt;object type=&quot;3&quot; unique_id=&quot;13076&quot;&gt;&lt;property id=&quot;20148&quot; value=&quot;5&quot;/&gt;&lt;property id=&quot;20300&quot; value=&quot;Slide 28&quot;/&gt;&lt;property id=&quot;20307&quot; value=&quot;285&quot;/&gt;&lt;/object&gt;&lt;object type=&quot;3&quot; unique_id=&quot;13167&quot;&gt;&lt;property id=&quot;20148&quot; value=&quot;5&quot;/&gt;&lt;property id=&quot;20300&quot; value=&quot;Slide 29&quot;/&gt;&lt;property id=&quot;20307&quot; value=&quot;286&quot;/&gt;&lt;/object&gt;&lt;object type=&quot;3&quot; unique_id=&quot;13261&quot;&gt;&lt;property id=&quot;20148&quot; value=&quot;5&quot;/&gt;&lt;property id=&quot;20300&quot; value=&quot;Slide 30 - &amp;quot;Annuity Loans&amp;quot;&quot;/&gt;&lt;property id=&quot;20307&quot; value=&quot;287&quot;/&gt;&lt;/object&gt;&lt;object type=&quot;3&quot; unique_id=&quot;13358&quot;&gt;&lt;property id=&quot;20148&quot; value=&quot;5&quot;/&gt;&lt;property id=&quot;20300&quot; value=&quot;Slide 31&quot;/&gt;&lt;property id=&quot;20307&quot; value=&quot;288&quot;/&gt;&lt;/object&gt;&lt;object type=&quot;3&quot; unique_id=&quot;13458&quot;&gt;&lt;property id=&quot;20148&quot; value=&quot;5&quot;/&gt;&lt;property id=&quot;20300&quot; value=&quot;Slide 32&quot;/&gt;&lt;property id=&quot;20307&quot; value=&quot;289&quot;/&gt;&lt;/object&gt;&lt;object type=&quot;3&quot; unique_id=&quot;13561&quot;&gt;&lt;property id=&quot;20148&quot; value=&quot;5&quot;/&gt;&lt;property id=&quot;20300&quot; value=&quot;Slide 33&quot;/&gt;&lt;property id=&quot;20307&quot; value=&quot;290&quot;/&gt;&lt;/object&gt;&lt;object type=&quot;3&quot; unique_id=&quot;13667&quot;&gt;&lt;property id=&quot;20148&quot; value=&quot;5&quot;/&gt;&lt;property id=&quot;20300&quot; value=&quot;Slide 34&quot;/&gt;&lt;property id=&quot;20307&quot; value=&quot;291&quot;/&gt;&lt;/object&gt;&lt;object type=&quot;3&quot; unique_id=&quot;13956&quot;&gt;&lt;property id=&quot;20148&quot; value=&quot;5&quot;/&gt;&lt;property id=&quot;20300&quot; value=&quot;Slide 35&quot;/&gt;&lt;property id=&quot;20307&quot; value=&quot;292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6469</TotalTime>
  <Words>2361</Words>
  <Application>Microsoft Office PowerPoint</Application>
  <PresentationFormat>On-screen Show (4:3)</PresentationFormat>
  <Paragraphs>225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MS PGothic</vt:lpstr>
      <vt:lpstr>MS PGothic</vt:lpstr>
      <vt:lpstr>Aharoni</vt:lpstr>
      <vt:lpstr>Arial</vt:lpstr>
      <vt:lpstr>Calibri</vt:lpstr>
      <vt:lpstr>Cambria</vt:lpstr>
      <vt:lpstr>Times New Roman</vt:lpstr>
      <vt:lpstr>9e PPT design template</vt:lpstr>
      <vt:lpstr>Time Value of Money 2: Analyzing Annuity Cash Flows</vt:lpstr>
      <vt:lpstr>Introduction</vt:lpstr>
      <vt:lpstr>Future Value of Multiple Cash Flows</vt:lpstr>
      <vt:lpstr>Finding FV – Several Cash Flows Example</vt:lpstr>
      <vt:lpstr>Finding FV – Several Cash Flows Time Line Example</vt:lpstr>
      <vt:lpstr>Future Value – Level Cash Flows</vt:lpstr>
      <vt:lpstr>Finding FV – Level Cash Flows Example</vt:lpstr>
      <vt:lpstr>Finding FV – Level Cash Flows Time Line Example</vt:lpstr>
      <vt:lpstr>Future Value – Multiple Annuities</vt:lpstr>
      <vt:lpstr>Finding FV – Multiple Annuities Example</vt:lpstr>
      <vt:lpstr>Finding FV – Multiple Annuities Example (continued)</vt:lpstr>
      <vt:lpstr>Present Value of Multiple Cash Flows</vt:lpstr>
      <vt:lpstr>Present Value – Several Cash Flows</vt:lpstr>
      <vt:lpstr>Finding PV – Several Cash Flows Example</vt:lpstr>
      <vt:lpstr>Finding PV – Several Cash Flows Time Line Example</vt:lpstr>
      <vt:lpstr>Present Value – Level Cash Flows</vt:lpstr>
      <vt:lpstr>Finding PV – Level Cash Flows Example</vt:lpstr>
      <vt:lpstr>Finding PV – Level Cash Flows Time Line Example</vt:lpstr>
      <vt:lpstr>Present Value – Multiple Annuities</vt:lpstr>
      <vt:lpstr>PV – Multiple Annuities Example</vt:lpstr>
      <vt:lpstr>PV – Multiple Annuities Example</vt:lpstr>
      <vt:lpstr>PV – Multiple Annuities Example (continued)</vt:lpstr>
      <vt:lpstr>Perpetuity – A Special Annuity</vt:lpstr>
      <vt:lpstr>Ordinary Annuity vs. Annuity Due</vt:lpstr>
      <vt:lpstr>Annuity Due Time Line Example</vt:lpstr>
      <vt:lpstr>Future Value of Annuity Due</vt:lpstr>
      <vt:lpstr>Future Value of Annuity Due (continued)</vt:lpstr>
      <vt:lpstr>Present Value of Annuity Due</vt:lpstr>
      <vt:lpstr>Present Value of Annuity Due (continued)</vt:lpstr>
      <vt:lpstr>Compounding Frequency</vt:lpstr>
      <vt:lpstr>Effect of Compounding Frequency</vt:lpstr>
      <vt:lpstr>EARs and APRs</vt:lpstr>
      <vt:lpstr>EAR vs. APR Example</vt:lpstr>
      <vt:lpstr>Keep Variables Consistent</vt:lpstr>
      <vt:lpstr>Example 5-6 Making Monthly Pension Contributions</vt:lpstr>
      <vt:lpstr>Annuity Loans</vt:lpstr>
      <vt:lpstr>Finding Payments on Amortized Loan</vt:lpstr>
      <vt:lpstr>Finding Payments on Amortized Loan Example</vt:lpstr>
      <vt:lpstr>How Much Can You Borrow?</vt:lpstr>
      <vt:lpstr>30 vs 15 Year Mortgage Payments</vt:lpstr>
      <vt:lpstr>30 vs 15 Year Mortgage Payments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byerstev</dc:creator>
  <cp:lastModifiedBy>John</cp:lastModifiedBy>
  <cp:revision>191</cp:revision>
  <dcterms:created xsi:type="dcterms:W3CDTF">2008-04-24T19:19:30Z</dcterms:created>
  <dcterms:modified xsi:type="dcterms:W3CDTF">2018-10-06T23:37:32Z</dcterms:modified>
</cp:coreProperties>
</file>