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31"/>
  </p:notesMasterIdLst>
  <p:sldIdLst>
    <p:sldId id="342" r:id="rId2"/>
    <p:sldId id="258" r:id="rId3"/>
    <p:sldId id="259" r:id="rId4"/>
    <p:sldId id="260" r:id="rId5"/>
    <p:sldId id="292" r:id="rId6"/>
    <p:sldId id="298" r:id="rId7"/>
    <p:sldId id="315" r:id="rId8"/>
    <p:sldId id="328" r:id="rId9"/>
    <p:sldId id="327" r:id="rId10"/>
    <p:sldId id="293" r:id="rId11"/>
    <p:sldId id="329" r:id="rId12"/>
    <p:sldId id="343" r:id="rId13"/>
    <p:sldId id="266" r:id="rId14"/>
    <p:sldId id="317" r:id="rId15"/>
    <p:sldId id="332" r:id="rId16"/>
    <p:sldId id="294" r:id="rId17"/>
    <p:sldId id="330" r:id="rId18"/>
    <p:sldId id="300" r:id="rId19"/>
    <p:sldId id="302" r:id="rId20"/>
    <p:sldId id="331" r:id="rId21"/>
    <p:sldId id="310" r:id="rId22"/>
    <p:sldId id="335" r:id="rId23"/>
    <p:sldId id="336" r:id="rId24"/>
    <p:sldId id="295" r:id="rId25"/>
    <p:sldId id="337" r:id="rId26"/>
    <p:sldId id="321" r:id="rId27"/>
    <p:sldId id="344" r:id="rId28"/>
    <p:sldId id="324" r:id="rId29"/>
    <p:sldId id="340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W" initials="AW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2B21"/>
    <a:srgbClr val="008000"/>
    <a:srgbClr val="578200"/>
    <a:srgbClr val="931D1D"/>
    <a:srgbClr val="EACD92"/>
    <a:srgbClr val="596E14"/>
    <a:srgbClr val="667F17"/>
    <a:srgbClr val="283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94578" autoAdjust="0"/>
  </p:normalViewPr>
  <p:slideViewPr>
    <p:cSldViewPr>
      <p:cViewPr varScale="1">
        <p:scale>
          <a:sx n="110" d="100"/>
          <a:sy n="110" d="100"/>
        </p:scale>
        <p:origin x="154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100" d="100"/>
        <a:sy n="100" d="100"/>
      </p:scale>
      <p:origin x="0" y="8112"/>
    </p:cViewPr>
  </p:sorterViewPr>
  <p:notesViewPr>
    <p:cSldViewPr>
      <p:cViewPr varScale="1">
        <p:scale>
          <a:sx n="66" d="100"/>
          <a:sy n="66" d="100"/>
        </p:scale>
        <p:origin x="-2772" y="-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1F65538-9A8B-476A-9358-5915AC56ADD7}" type="datetimeFigureOut">
              <a:rPr lang="en-US"/>
              <a:pPr>
                <a:defRPr/>
              </a:pPr>
              <a:t>10/17/2018</a:t>
            </a:fld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A865E51-80CE-4786-861A-72B73F28C1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9154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865E51-80CE-4786-861A-72B73F28C165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9014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00" dirty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543AD3-4216-4234-84A5-2AC757F50246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2C673E-410B-4597-92B4-A9BF7C56CA8A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DEEE28-3596-4C7A-8749-A00F6F6197E3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5BBC416-658D-4E68-99EE-F065909D1F3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94E66D-5C24-405E-BA03-A1943C44B057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CE1FE0-3980-4492-97ED-3580938B02D2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979D59-D994-4123-971E-BE1EADA56219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D425DC-7903-46B3-938E-F8FE4AF21803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A4C69B-45AD-4F5A-8FF5-92AC5710A20A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dirty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A961C9-2451-4855-80D7-4A77E20976E3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47048ED-6464-4B01-BB98-7DA42BBB0D93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dirty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5C9FD4-1654-49B3-B977-CA3101790EBD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3D82DF-A9BF-4E73-BCAE-23AA3EFFA3FA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57F7190-13CD-4E97-A82B-02CC2EE578DB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E814EC9-A656-4BCE-BC70-201E51A0FEE8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" baseline="0" dirty="0"/>
              <a:t>Note that computing interest rates is easiest with a financial calculator.</a:t>
            </a: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4836DF9-53B3-4BDE-A33F-D18C5F5F8035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dirty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D87B1D-E523-4665-9E10-1F430D97828A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dirty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6D8BE32-A0EE-495B-95A8-2824FA272856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4E0196-3B28-4568-9C41-1619687C391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C84A09-DC74-4CBD-B8BA-C011B21C3AD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D09697-3A13-4FB7-8FBB-A0F6685EDA2C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3FC299-ABCF-48B9-955C-1A4CB8C3D3F3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91B2D-4B84-4D54-98C0-A84E74E510B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00FA0D-A445-4662-82C0-FAE5DCC8995C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95B68F2-AB2F-4D86-9717-6C78B1C73CD6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-11576" y="1371600"/>
            <a:ext cx="9155576" cy="410788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576" y="152399"/>
            <a:ext cx="9155576" cy="1314271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09800" y="4788694"/>
            <a:ext cx="6324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1200"/>
              </a:spcAft>
            </a:pPr>
            <a:r>
              <a:rPr lang="en-US" sz="3200" i="1" dirty="0">
                <a:solidFill>
                  <a:srgbClr val="0B5B7F"/>
                </a:solidFill>
                <a:latin typeface="Cambria" pitchFamily="18" charset="0"/>
                <a:cs typeface="+mn-cs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pitchFamily="18" charset="0"/>
                <a:cs typeface="+mn-cs"/>
              </a:rPr>
              <a:t>5th</a:t>
            </a:r>
            <a:r>
              <a:rPr lang="en-US" sz="3200" dirty="0">
                <a:solidFill>
                  <a:srgbClr val="0B5B7F"/>
                </a:solidFill>
                <a:latin typeface="Cambria" pitchFamily="18" charset="0"/>
                <a:cs typeface="+mn-cs"/>
              </a:rPr>
              <a:t> Edition</a:t>
            </a:r>
          </a:p>
          <a:p>
            <a:pPr algn="r" fontAlgn="auto">
              <a:spcBef>
                <a:spcPts val="0"/>
              </a:spcBef>
              <a:spcAft>
                <a:spcPts val="1200"/>
              </a:spcAft>
            </a:pPr>
            <a:r>
              <a:rPr lang="en-US" sz="3200" dirty="0">
                <a:solidFill>
                  <a:srgbClr val="0B5B7F"/>
                </a:solidFill>
                <a:latin typeface="Cambria" pitchFamily="18" charset="0"/>
                <a:cs typeface="+mn-cs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576" y="-11576"/>
            <a:ext cx="9155575" cy="316375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11576" y="6488575"/>
            <a:ext cx="9155576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76200"/>
            <a:ext cx="1905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1500" dirty="0">
                <a:solidFill>
                  <a:srgbClr val="0D6C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2"/>
            <a:ext cx="6629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r>
              <a:rPr lang="en-US" altLang="en-US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</a:t>
            </a:r>
            <a:fld id="{49BDE572-EFAC-466A-AC20-F8D4A44EE2B2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‹#›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9238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68" r:id="rId3"/>
    <p:sldLayoutId id="2147483667" r:id="rId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219200" y="2667000"/>
            <a:ext cx="7315200" cy="8382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Time Value of</a:t>
            </a:r>
            <a:br>
              <a:rPr lang="en-US" dirty="0"/>
            </a:br>
            <a:r>
              <a:rPr lang="en-US" dirty="0"/>
              <a:t> Money 1: Analyzing </a:t>
            </a:r>
            <a:br>
              <a:rPr lang="en-US" dirty="0"/>
            </a:br>
            <a:r>
              <a:rPr lang="en-US" dirty="0"/>
              <a:t>Single Cash Flows</a:t>
            </a:r>
          </a:p>
        </p:txBody>
      </p:sp>
    </p:spTree>
    <p:extLst>
      <p:ext uri="{BB962C8B-B14F-4D97-AF65-F5344CB8AC3E}">
        <p14:creationId xmlns:p14="http://schemas.microsoft.com/office/powerpoint/2010/main" val="3249999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Compounding and Future Value Example</a:t>
            </a:r>
          </a:p>
        </p:txBody>
      </p:sp>
      <p:sp>
        <p:nvSpPr>
          <p:cNvPr id="1536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Assumptions</a:t>
            </a:r>
          </a:p>
          <a:p>
            <a:pPr lvl="1"/>
            <a:r>
              <a:rPr lang="en-US" dirty="0"/>
              <a:t>You invest $100 today</a:t>
            </a:r>
          </a:p>
          <a:p>
            <a:pPr lvl="1"/>
            <a:r>
              <a:rPr lang="en-US" dirty="0"/>
              <a:t>You will earn 5% interest for two periods</a:t>
            </a:r>
          </a:p>
        </p:txBody>
      </p:sp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685" y="3581400"/>
            <a:ext cx="5603479" cy="68520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Compounding and Future Value</a:t>
            </a:r>
          </a:p>
        </p:txBody>
      </p:sp>
      <p:sp>
        <p:nvSpPr>
          <p:cNvPr id="1434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Compounding</a:t>
            </a:r>
            <a:r>
              <a:rPr lang="en-US" dirty="0"/>
              <a:t> is the process of adding interest earned every period on both the original investment and the reinvested earnings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79937B-DD1A-4844-AE1E-04387564A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4038600"/>
            <a:ext cx="8343900" cy="1135819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>
            <a:extLst>
              <a:ext uri="{FF2B5EF4-FFF2-40B4-BE49-F238E27FC236}">
                <a16:creationId xmlns:a16="http://schemas.microsoft.com/office/drawing/2014/main" id="{69CA8E60-7C23-46E5-B91E-2D5F9C63FA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2000" y="1447800"/>
            <a:ext cx="7772400" cy="1398588"/>
            <a:chOff x="432" y="2103"/>
            <a:chExt cx="4896" cy="881"/>
          </a:xfrm>
        </p:grpSpPr>
        <p:sp>
          <p:nvSpPr>
            <p:cNvPr id="5" name="AutoShape 7">
              <a:extLst>
                <a:ext uri="{FF2B5EF4-FFF2-40B4-BE49-F238E27FC236}">
                  <a16:creationId xmlns:a16="http://schemas.microsoft.com/office/drawing/2014/main" id="{26025EF7-BAD9-4BC2-8CFD-44A56A7C226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2" y="2103"/>
              <a:ext cx="4896" cy="881"/>
            </a:xfrm>
            <a:prstGeom prst="rect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00F5C97F-36A1-4F97-8015-D309740F6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160"/>
              <a:ext cx="6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INPUT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id="{1762776C-6EC0-494C-892F-6710EA41E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160"/>
              <a:ext cx="1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2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8" name="Rectangle 11">
              <a:extLst>
                <a:ext uri="{FF2B5EF4-FFF2-40B4-BE49-F238E27FC236}">
                  <a16:creationId xmlns:a16="http://schemas.microsoft.com/office/drawing/2014/main" id="{2CCDA81C-A535-4057-8E17-7F6C82FFA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5" y="2160"/>
              <a:ext cx="99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5        -100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9" name="Rectangle 12">
              <a:extLst>
                <a:ext uri="{FF2B5EF4-FFF2-40B4-BE49-F238E27FC236}">
                  <a16:creationId xmlns:a16="http://schemas.microsoft.com/office/drawing/2014/main" id="{2F2C1DF9-7E23-4FAA-8266-F8C97D864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1" y="2160"/>
              <a:ext cx="1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0" name="Rectangle 13">
              <a:extLst>
                <a:ext uri="{FF2B5EF4-FFF2-40B4-BE49-F238E27FC236}">
                  <a16:creationId xmlns:a16="http://schemas.microsoft.com/office/drawing/2014/main" id="{AE8F4EC2-7DDD-45F0-8AEA-5C395FCBE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160"/>
              <a:ext cx="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1" name="Rectangle 14">
              <a:extLst>
                <a:ext uri="{FF2B5EF4-FFF2-40B4-BE49-F238E27FC236}">
                  <a16:creationId xmlns:a16="http://schemas.microsoft.com/office/drawing/2014/main" id="{15782394-0352-4E47-B678-49156B7C69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432"/>
              <a:ext cx="15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N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2" name="Rectangle 15">
              <a:extLst>
                <a:ext uri="{FF2B5EF4-FFF2-40B4-BE49-F238E27FC236}">
                  <a16:creationId xmlns:a16="http://schemas.microsoft.com/office/drawing/2014/main" id="{0AF86CB4-05AD-46B2-92AB-7784F48DC2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432"/>
              <a:ext cx="4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I/YR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3" name="Rectangle 16">
              <a:extLst>
                <a:ext uri="{FF2B5EF4-FFF2-40B4-BE49-F238E27FC236}">
                  <a16:creationId xmlns:a16="http://schemas.microsoft.com/office/drawing/2014/main" id="{B5BFA1D4-A7A1-4258-A55D-1951738F0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" y="2432"/>
              <a:ext cx="2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5BB9D924-FE82-4175-A253-A51FD701F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432"/>
              <a:ext cx="43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PMT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5" name="Rectangle 18">
              <a:extLst>
                <a:ext uri="{FF2B5EF4-FFF2-40B4-BE49-F238E27FC236}">
                  <a16:creationId xmlns:a16="http://schemas.microsoft.com/office/drawing/2014/main" id="{46CDB1C5-B745-4D62-8546-B36A7F5E8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432"/>
              <a:ext cx="26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FV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6" name="Rectangle 19">
              <a:extLst>
                <a:ext uri="{FF2B5EF4-FFF2-40B4-BE49-F238E27FC236}">
                  <a16:creationId xmlns:a16="http://schemas.microsoft.com/office/drawing/2014/main" id="{1A872C6C-4863-45E3-A047-0E22DAC66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705"/>
              <a:ext cx="8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 dirty="0">
                  <a:solidFill>
                    <a:srgbClr val="000000"/>
                  </a:solidFill>
                </a:rPr>
                <a:t>OUTPUT</a:t>
              </a:r>
              <a:endParaRPr lang="en-US" altLang="en-US" sz="1800" dirty="0">
                <a:latin typeface="Calibri" panose="020F0502020204030204" pitchFamily="34" charset="0"/>
              </a:endParaRPr>
            </a:p>
          </p:txBody>
        </p:sp>
        <p:sp>
          <p:nvSpPr>
            <p:cNvPr id="17" name="Rectangle 20">
              <a:extLst>
                <a:ext uri="{FF2B5EF4-FFF2-40B4-BE49-F238E27FC236}">
                  <a16:creationId xmlns:a16="http://schemas.microsoft.com/office/drawing/2014/main" id="{C2194380-A606-48FB-BD3C-9D8CF454F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9" y="2705"/>
              <a:ext cx="225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		        110.25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8" name="Rectangle 21">
              <a:extLst>
                <a:ext uri="{FF2B5EF4-FFF2-40B4-BE49-F238E27FC236}">
                  <a16:creationId xmlns:a16="http://schemas.microsoft.com/office/drawing/2014/main" id="{3CD7D65D-545F-4C5C-BC27-F3690E9EE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705"/>
              <a:ext cx="13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		    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</p:grpSp>
      <p:grpSp>
        <p:nvGrpSpPr>
          <p:cNvPr id="19" name="Group 8">
            <a:extLst>
              <a:ext uri="{FF2B5EF4-FFF2-40B4-BE49-F238E27FC236}">
                <a16:creationId xmlns:a16="http://schemas.microsoft.com/office/drawing/2014/main" id="{858E6387-F74B-4AC8-87C8-623FFDF3E2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09625" y="3276600"/>
            <a:ext cx="7772400" cy="1398588"/>
            <a:chOff x="432" y="2103"/>
            <a:chExt cx="4896" cy="881"/>
          </a:xfrm>
        </p:grpSpPr>
        <p:sp>
          <p:nvSpPr>
            <p:cNvPr id="20" name="AutoShape 7">
              <a:extLst>
                <a:ext uri="{FF2B5EF4-FFF2-40B4-BE49-F238E27FC236}">
                  <a16:creationId xmlns:a16="http://schemas.microsoft.com/office/drawing/2014/main" id="{95904938-C7EA-4875-922B-F3C78959BFC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2" y="2103"/>
              <a:ext cx="4896" cy="881"/>
            </a:xfrm>
            <a:prstGeom prst="rect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Rectangle 9">
              <a:extLst>
                <a:ext uri="{FF2B5EF4-FFF2-40B4-BE49-F238E27FC236}">
                  <a16:creationId xmlns:a16="http://schemas.microsoft.com/office/drawing/2014/main" id="{20925AF7-9BF1-401E-854B-DCF2E947F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160"/>
              <a:ext cx="6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INPUT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2" name="Rectangle 10">
              <a:extLst>
                <a:ext uri="{FF2B5EF4-FFF2-40B4-BE49-F238E27FC236}">
                  <a16:creationId xmlns:a16="http://schemas.microsoft.com/office/drawing/2014/main" id="{07536EF5-E513-41EE-B7A1-D94D6F091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160"/>
              <a:ext cx="23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20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3" name="Rectangle 11">
              <a:extLst>
                <a:ext uri="{FF2B5EF4-FFF2-40B4-BE49-F238E27FC236}">
                  <a16:creationId xmlns:a16="http://schemas.microsoft.com/office/drawing/2014/main" id="{75F3D606-ED0B-48F2-BF4B-C926E188D2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5" y="2160"/>
              <a:ext cx="99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5        -100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4" name="Rectangle 12">
              <a:extLst>
                <a:ext uri="{FF2B5EF4-FFF2-40B4-BE49-F238E27FC236}">
                  <a16:creationId xmlns:a16="http://schemas.microsoft.com/office/drawing/2014/main" id="{9C8668BB-4148-490E-84AF-0A7AFF423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1" y="2160"/>
              <a:ext cx="1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5" name="Rectangle 13">
              <a:extLst>
                <a:ext uri="{FF2B5EF4-FFF2-40B4-BE49-F238E27FC236}">
                  <a16:creationId xmlns:a16="http://schemas.microsoft.com/office/drawing/2014/main" id="{CBBFA01B-1723-4CA0-9ECE-6E66C6B01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160"/>
              <a:ext cx="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6" name="Rectangle 14">
              <a:extLst>
                <a:ext uri="{FF2B5EF4-FFF2-40B4-BE49-F238E27FC236}">
                  <a16:creationId xmlns:a16="http://schemas.microsoft.com/office/drawing/2014/main" id="{FC74EE59-AE0A-49D1-B324-7C1007256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432"/>
              <a:ext cx="15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N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7" name="Rectangle 15">
              <a:extLst>
                <a:ext uri="{FF2B5EF4-FFF2-40B4-BE49-F238E27FC236}">
                  <a16:creationId xmlns:a16="http://schemas.microsoft.com/office/drawing/2014/main" id="{4D840DF1-1425-4A41-ADC9-208130CA3D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432"/>
              <a:ext cx="4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I/YR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8" name="Rectangle 16">
              <a:extLst>
                <a:ext uri="{FF2B5EF4-FFF2-40B4-BE49-F238E27FC236}">
                  <a16:creationId xmlns:a16="http://schemas.microsoft.com/office/drawing/2014/main" id="{ACB456CA-AC1E-4AC5-B94F-9FA2E7D13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" y="2432"/>
              <a:ext cx="2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9" name="Rectangle 17">
              <a:extLst>
                <a:ext uri="{FF2B5EF4-FFF2-40B4-BE49-F238E27FC236}">
                  <a16:creationId xmlns:a16="http://schemas.microsoft.com/office/drawing/2014/main" id="{CDC034B0-261C-48FE-9983-0005D3664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432"/>
              <a:ext cx="43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PMT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30" name="Rectangle 18">
              <a:extLst>
                <a:ext uri="{FF2B5EF4-FFF2-40B4-BE49-F238E27FC236}">
                  <a16:creationId xmlns:a16="http://schemas.microsoft.com/office/drawing/2014/main" id="{A85E663E-95E3-4443-9D08-2C47B2D49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432"/>
              <a:ext cx="26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FV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31" name="Rectangle 19">
              <a:extLst>
                <a:ext uri="{FF2B5EF4-FFF2-40B4-BE49-F238E27FC236}">
                  <a16:creationId xmlns:a16="http://schemas.microsoft.com/office/drawing/2014/main" id="{4FCEC2C1-13AC-4DEE-A42E-BA59DBD225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705"/>
              <a:ext cx="8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OUTPUT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32" name="Rectangle 20">
              <a:extLst>
                <a:ext uri="{FF2B5EF4-FFF2-40B4-BE49-F238E27FC236}">
                  <a16:creationId xmlns:a16="http://schemas.microsoft.com/office/drawing/2014/main" id="{A11A6D00-B0AC-4A2A-A4EF-A6AF41560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9" y="2705"/>
              <a:ext cx="227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		        265.30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33" name="Rectangle 21">
              <a:extLst>
                <a:ext uri="{FF2B5EF4-FFF2-40B4-BE49-F238E27FC236}">
                  <a16:creationId xmlns:a16="http://schemas.microsoft.com/office/drawing/2014/main" id="{E10E9E6E-BF86-4B1E-B4C9-2CDF0533BE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705"/>
              <a:ext cx="13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		    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</p:grpSp>
      <p:grpSp>
        <p:nvGrpSpPr>
          <p:cNvPr id="34" name="Group 8">
            <a:extLst>
              <a:ext uri="{FF2B5EF4-FFF2-40B4-BE49-F238E27FC236}">
                <a16:creationId xmlns:a16="http://schemas.microsoft.com/office/drawing/2014/main" id="{4ADCDA93-2ABF-45C5-A0AB-6637E8BC500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0900" y="4953000"/>
            <a:ext cx="7772400" cy="1398588"/>
            <a:chOff x="432" y="2103"/>
            <a:chExt cx="4896" cy="881"/>
          </a:xfrm>
        </p:grpSpPr>
        <p:sp>
          <p:nvSpPr>
            <p:cNvPr id="35" name="AutoShape 7">
              <a:extLst>
                <a:ext uri="{FF2B5EF4-FFF2-40B4-BE49-F238E27FC236}">
                  <a16:creationId xmlns:a16="http://schemas.microsoft.com/office/drawing/2014/main" id="{B43ACCB8-F7AF-4C6F-B863-A42706B2FB0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2" y="2103"/>
              <a:ext cx="4896" cy="881"/>
            </a:xfrm>
            <a:prstGeom prst="rect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Rectangle 9">
              <a:extLst>
                <a:ext uri="{FF2B5EF4-FFF2-40B4-BE49-F238E27FC236}">
                  <a16:creationId xmlns:a16="http://schemas.microsoft.com/office/drawing/2014/main" id="{E7AFBCE9-63B6-4804-956F-DA91E109D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160"/>
              <a:ext cx="6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INPUT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37" name="Rectangle 10">
              <a:extLst>
                <a:ext uri="{FF2B5EF4-FFF2-40B4-BE49-F238E27FC236}">
                  <a16:creationId xmlns:a16="http://schemas.microsoft.com/office/drawing/2014/main" id="{A444E930-3F34-4409-94B5-9EC1C91B3E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160"/>
              <a:ext cx="23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40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38" name="Rectangle 11">
              <a:extLst>
                <a:ext uri="{FF2B5EF4-FFF2-40B4-BE49-F238E27FC236}">
                  <a16:creationId xmlns:a16="http://schemas.microsoft.com/office/drawing/2014/main" id="{B14280CA-E553-4B47-BB0A-070A10BCF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5" y="2160"/>
              <a:ext cx="99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5        -100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39" name="Rectangle 12">
              <a:extLst>
                <a:ext uri="{FF2B5EF4-FFF2-40B4-BE49-F238E27FC236}">
                  <a16:creationId xmlns:a16="http://schemas.microsoft.com/office/drawing/2014/main" id="{23780C76-7EE0-4237-8AB4-B55D3EC07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1" y="2160"/>
              <a:ext cx="1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40" name="Rectangle 13">
              <a:extLst>
                <a:ext uri="{FF2B5EF4-FFF2-40B4-BE49-F238E27FC236}">
                  <a16:creationId xmlns:a16="http://schemas.microsoft.com/office/drawing/2014/main" id="{2CB61FB5-5F7D-434E-B7A3-86DC010A90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160"/>
              <a:ext cx="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41" name="Rectangle 14">
              <a:extLst>
                <a:ext uri="{FF2B5EF4-FFF2-40B4-BE49-F238E27FC236}">
                  <a16:creationId xmlns:a16="http://schemas.microsoft.com/office/drawing/2014/main" id="{89A2350B-C658-4E5D-843A-2F3B04CD8F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432"/>
              <a:ext cx="15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N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42" name="Rectangle 15">
              <a:extLst>
                <a:ext uri="{FF2B5EF4-FFF2-40B4-BE49-F238E27FC236}">
                  <a16:creationId xmlns:a16="http://schemas.microsoft.com/office/drawing/2014/main" id="{CE91ADB2-88BC-4E34-8194-2BE5DE4C8A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432"/>
              <a:ext cx="4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I/YR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43" name="Rectangle 16">
              <a:extLst>
                <a:ext uri="{FF2B5EF4-FFF2-40B4-BE49-F238E27FC236}">
                  <a16:creationId xmlns:a16="http://schemas.microsoft.com/office/drawing/2014/main" id="{96F7543A-15E0-47F7-8CF1-685AFAE57D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" y="2432"/>
              <a:ext cx="2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44" name="Rectangle 17">
              <a:extLst>
                <a:ext uri="{FF2B5EF4-FFF2-40B4-BE49-F238E27FC236}">
                  <a16:creationId xmlns:a16="http://schemas.microsoft.com/office/drawing/2014/main" id="{E667450B-444C-4EEE-A890-4D6EB457D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432"/>
              <a:ext cx="43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PMT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45" name="Rectangle 18">
              <a:extLst>
                <a:ext uri="{FF2B5EF4-FFF2-40B4-BE49-F238E27FC236}">
                  <a16:creationId xmlns:a16="http://schemas.microsoft.com/office/drawing/2014/main" id="{1F9DF62C-8888-42C0-B866-7C453F628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432"/>
              <a:ext cx="26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FV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46" name="Rectangle 19">
              <a:extLst>
                <a:ext uri="{FF2B5EF4-FFF2-40B4-BE49-F238E27FC236}">
                  <a16:creationId xmlns:a16="http://schemas.microsoft.com/office/drawing/2014/main" id="{29E93D09-6E88-4F06-8AB7-F12264566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705"/>
              <a:ext cx="8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OUTPUT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47" name="Rectangle 20">
              <a:extLst>
                <a:ext uri="{FF2B5EF4-FFF2-40B4-BE49-F238E27FC236}">
                  <a16:creationId xmlns:a16="http://schemas.microsoft.com/office/drawing/2014/main" id="{FB64DEA0-4263-4B80-92C7-49A9CFCC4C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9" y="2705"/>
              <a:ext cx="227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 dirty="0">
                  <a:solidFill>
                    <a:srgbClr val="000000"/>
                  </a:solidFill>
                </a:rPr>
                <a:t>		        704.00</a:t>
              </a:r>
              <a:endParaRPr lang="en-US" altLang="en-US" sz="1800" dirty="0">
                <a:latin typeface="Calibri" panose="020F0502020204030204" pitchFamily="34" charset="0"/>
              </a:endParaRPr>
            </a:p>
          </p:txBody>
        </p:sp>
        <p:sp>
          <p:nvSpPr>
            <p:cNvPr id="48" name="Rectangle 21">
              <a:extLst>
                <a:ext uri="{FF2B5EF4-FFF2-40B4-BE49-F238E27FC236}">
                  <a16:creationId xmlns:a16="http://schemas.microsoft.com/office/drawing/2014/main" id="{3FE13DBC-EC0F-4B3E-AA0B-ECC4ED56C0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705"/>
              <a:ext cx="13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		    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727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Interest Earned on Prior Interest at 5%</a:t>
            </a:r>
          </a:p>
        </p:txBody>
      </p:sp>
      <p:sp>
        <p:nvSpPr>
          <p:cNvPr id="1638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715" y="1295400"/>
            <a:ext cx="8464569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 Value</a:t>
            </a:r>
          </a:p>
        </p:txBody>
      </p:sp>
      <p:sp>
        <p:nvSpPr>
          <p:cNvPr id="1741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Finding the present value is essentially the opposite process as finding the future value</a:t>
            </a:r>
          </a:p>
          <a:p>
            <a:pPr lvl="1"/>
            <a:r>
              <a:rPr lang="en-US" dirty="0"/>
              <a:t>Future value = compounding</a:t>
            </a:r>
          </a:p>
          <a:p>
            <a:pPr lvl="2"/>
            <a:r>
              <a:rPr lang="en-US" dirty="0"/>
              <a:t>Example: What happens when you deposit $100 cash in the bank to earn 5 percent interest for one year?</a:t>
            </a:r>
          </a:p>
          <a:p>
            <a:pPr lvl="1"/>
            <a:r>
              <a:rPr lang="en-US" dirty="0"/>
              <a:t>Present value = discounting</a:t>
            </a:r>
          </a:p>
          <a:p>
            <a:pPr lvl="2"/>
            <a:r>
              <a:rPr lang="en-US" dirty="0"/>
              <a:t>Example: If the bank will pay you $105 in one year and interest rates are 5 percent, how much would you be willing to deposit now, to receive that payment in a year?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 Value (continued)</a:t>
            </a:r>
          </a:p>
        </p:txBody>
      </p:sp>
      <p:sp>
        <p:nvSpPr>
          <p:cNvPr id="1843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Discounting</a:t>
            </a:r>
            <a:r>
              <a:rPr lang="en-US" dirty="0"/>
              <a:t> is the process of finding present value by reducing future values using the discount, or interest, rate</a:t>
            </a:r>
          </a:p>
          <a:p>
            <a:pPr lvl="1"/>
            <a:r>
              <a:rPr lang="en-US" dirty="0"/>
              <a:t>Significantly decreases the value of a future amount to the present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6BFED9-9D39-4443-A157-9DBCC8AD1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4267200"/>
            <a:ext cx="8610600" cy="1534313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 Value Example</a:t>
            </a:r>
          </a:p>
        </p:txBody>
      </p:sp>
      <p:sp>
        <p:nvSpPr>
          <p:cNvPr id="1946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Assumptions</a:t>
            </a:r>
          </a:p>
          <a:p>
            <a:pPr lvl="1"/>
            <a:r>
              <a:rPr lang="en-US" dirty="0"/>
              <a:t>The bank will pay you $105 in 1 year</a:t>
            </a:r>
          </a:p>
          <a:p>
            <a:pPr lvl="1"/>
            <a:r>
              <a:rPr lang="en-US" dirty="0"/>
              <a:t>Interest rates are 5 percent	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What is the present value?</a:t>
            </a:r>
          </a:p>
          <a:p>
            <a:pPr marL="274320" lvl="1" indent="0">
              <a:buNone/>
            </a:pPr>
            <a:endParaRPr lang="en-US" dirty="0"/>
          </a:p>
        </p:txBody>
      </p:sp>
      <p:pic>
        <p:nvPicPr>
          <p:cNvPr id="194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975" y="4648200"/>
            <a:ext cx="26289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Discounting Over Multiple Periods </a:t>
            </a:r>
          </a:p>
        </p:txBody>
      </p:sp>
      <p:sp>
        <p:nvSpPr>
          <p:cNvPr id="102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Discounting over multiple periods is simply the reverse of compounding over multiple periods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DA1E44-6680-4D5F-9D5E-E87B4EA16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291942"/>
            <a:ext cx="8829720" cy="1738270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Discounting Over Multiple Periods Example</a:t>
            </a:r>
          </a:p>
        </p:txBody>
      </p:sp>
      <p:sp>
        <p:nvSpPr>
          <p:cNvPr id="205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Assumptions</a:t>
            </a:r>
          </a:p>
          <a:p>
            <a:pPr lvl="1"/>
            <a:r>
              <a:rPr lang="en-US" dirty="0"/>
              <a:t>$100 payment will be received in five years</a:t>
            </a:r>
          </a:p>
          <a:p>
            <a:pPr lvl="1"/>
            <a:r>
              <a:rPr lang="en-US" dirty="0"/>
              <a:t>Discount rate is 5 percent</a:t>
            </a:r>
          </a:p>
          <a:p>
            <a:pPr lvl="2"/>
            <a:r>
              <a:rPr lang="en-US" dirty="0"/>
              <a:t>Note that the interest rate used to calculate present value is often referred to as the </a:t>
            </a:r>
            <a:r>
              <a:rPr lang="en-US" b="1" dirty="0"/>
              <a:t>discount rate</a:t>
            </a:r>
          </a:p>
          <a:p>
            <a:pPr marL="548640" lvl="2" indent="0"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D89C20-FD6C-4375-9DC3-DA517F6C4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875" y="4191000"/>
            <a:ext cx="6515100" cy="733425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6" name="Group 8">
            <a:extLst>
              <a:ext uri="{FF2B5EF4-FFF2-40B4-BE49-F238E27FC236}">
                <a16:creationId xmlns:a16="http://schemas.microsoft.com/office/drawing/2014/main" id="{07B12725-221F-40A0-B7F9-FF19828CA02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5800" y="4924425"/>
            <a:ext cx="7772400" cy="1398587"/>
            <a:chOff x="432" y="2103"/>
            <a:chExt cx="4896" cy="881"/>
          </a:xfrm>
        </p:grpSpPr>
        <p:sp>
          <p:nvSpPr>
            <p:cNvPr id="7" name="AutoShape 7">
              <a:extLst>
                <a:ext uri="{FF2B5EF4-FFF2-40B4-BE49-F238E27FC236}">
                  <a16:creationId xmlns:a16="http://schemas.microsoft.com/office/drawing/2014/main" id="{16893C81-9B12-4473-AC64-283E860BDFF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2" y="2103"/>
              <a:ext cx="4896" cy="881"/>
            </a:xfrm>
            <a:prstGeom prst="rect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id="{017C5FA5-F8DE-470E-9380-17F4B9E200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160"/>
              <a:ext cx="6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INPUT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9" name="Rectangle 10">
              <a:extLst>
                <a:ext uri="{FF2B5EF4-FFF2-40B4-BE49-F238E27FC236}">
                  <a16:creationId xmlns:a16="http://schemas.microsoft.com/office/drawing/2014/main" id="{0A254BF7-7288-4C7E-A829-F2557FD34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160"/>
              <a:ext cx="1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2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0" name="Rectangle 11">
              <a:extLst>
                <a:ext uri="{FF2B5EF4-FFF2-40B4-BE49-F238E27FC236}">
                  <a16:creationId xmlns:a16="http://schemas.microsoft.com/office/drawing/2014/main" id="{95925A33-FEEF-4E18-A786-FD46EC88A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5" y="2160"/>
              <a:ext cx="11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5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CD07B0EE-79DF-4D0C-BD74-70B973200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1" y="2160"/>
              <a:ext cx="105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0	  100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B3B92FA4-D641-49D6-A77B-C747DF0C08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160"/>
              <a:ext cx="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3" name="Rectangle 14">
              <a:extLst>
                <a:ext uri="{FF2B5EF4-FFF2-40B4-BE49-F238E27FC236}">
                  <a16:creationId xmlns:a16="http://schemas.microsoft.com/office/drawing/2014/main" id="{B51F02A9-F0FA-4868-AEC7-80EB283F7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432"/>
              <a:ext cx="15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N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id="{9C240914-4ACC-4558-9B9B-E81A3F74A6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432"/>
              <a:ext cx="4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I/YR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5" name="Rectangle 16">
              <a:extLst>
                <a:ext uri="{FF2B5EF4-FFF2-40B4-BE49-F238E27FC236}">
                  <a16:creationId xmlns:a16="http://schemas.microsoft.com/office/drawing/2014/main" id="{D9991DB0-72ED-4155-BB1D-6160291D0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" y="2432"/>
              <a:ext cx="2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6" name="Rectangle 17">
              <a:extLst>
                <a:ext uri="{FF2B5EF4-FFF2-40B4-BE49-F238E27FC236}">
                  <a16:creationId xmlns:a16="http://schemas.microsoft.com/office/drawing/2014/main" id="{211A01F7-9C73-4827-AE27-CDBC7B818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432"/>
              <a:ext cx="43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 dirty="0">
                  <a:solidFill>
                    <a:srgbClr val="000000"/>
                  </a:solidFill>
                </a:rPr>
                <a:t>PMT</a:t>
              </a:r>
              <a:endParaRPr lang="en-US" altLang="en-US" sz="1800" dirty="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1A035605-B536-479B-851C-791071FB4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432"/>
              <a:ext cx="26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FV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8" name="Rectangle 19">
              <a:extLst>
                <a:ext uri="{FF2B5EF4-FFF2-40B4-BE49-F238E27FC236}">
                  <a16:creationId xmlns:a16="http://schemas.microsoft.com/office/drawing/2014/main" id="{85EEDF82-8898-4FB2-BAF9-5B01A9B3AE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705"/>
              <a:ext cx="8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OUTPUT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9" name="Rectangle 20">
              <a:extLst>
                <a:ext uri="{FF2B5EF4-FFF2-40B4-BE49-F238E27FC236}">
                  <a16:creationId xmlns:a16="http://schemas.microsoft.com/office/drawing/2014/main" id="{42111EAE-FD0E-453C-9A6E-BCDEEB987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9" y="2705"/>
              <a:ext cx="65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 -78.35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" name="Rectangle 21">
              <a:extLst>
                <a:ext uri="{FF2B5EF4-FFF2-40B4-BE49-F238E27FC236}">
                  <a16:creationId xmlns:a16="http://schemas.microsoft.com/office/drawing/2014/main" id="{F2CD7C4B-2366-4DE7-AE42-3EF59A3772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705"/>
              <a:ext cx="13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		    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Discounting with Multiple Rates</a:t>
            </a:r>
            <a:endParaRPr lang="en-US" dirty="0"/>
          </a:p>
        </p:txBody>
      </p:sp>
      <p:sp>
        <p:nvSpPr>
          <p:cNvPr id="2150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future cash flow can be discounted at different interest rates per period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F199A4-2A31-4605-9404-F10CE6D43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13" y="2971800"/>
            <a:ext cx="8594374" cy="1060940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14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Time value of money (TVM) </a:t>
            </a:r>
          </a:p>
          <a:p>
            <a:pPr lvl="1"/>
            <a:r>
              <a:rPr lang="en-US" dirty="0"/>
              <a:t>Refers to the difference in buying power for a dollar over time</a:t>
            </a:r>
          </a:p>
          <a:p>
            <a:pPr lvl="1"/>
            <a:r>
              <a:rPr lang="en-US" dirty="0"/>
              <a:t>Used by financial and nonfinancial business managers </a:t>
            </a:r>
          </a:p>
          <a:p>
            <a:pPr lvl="1"/>
            <a:r>
              <a:rPr lang="en-US" dirty="0"/>
              <a:t>Key to making sound personal financial decisions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Discounting with Multiple Rates Example</a:t>
            </a:r>
          </a:p>
        </p:txBody>
      </p:sp>
      <p:sp>
        <p:nvSpPr>
          <p:cNvPr id="2253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Assumptions</a:t>
            </a:r>
          </a:p>
          <a:p>
            <a:pPr lvl="1"/>
            <a:r>
              <a:rPr lang="en-US" dirty="0"/>
              <a:t>Bank will pay you $2,500 at the end of 3rd year</a:t>
            </a:r>
          </a:p>
          <a:p>
            <a:pPr lvl="2"/>
            <a:r>
              <a:rPr lang="en-US" dirty="0"/>
              <a:t>Interest rate in year 1 = 7% </a:t>
            </a:r>
          </a:p>
          <a:p>
            <a:pPr lvl="2"/>
            <a:r>
              <a:rPr lang="en-US" dirty="0"/>
              <a:t>Interest rate in year 2 = 8%</a:t>
            </a:r>
          </a:p>
          <a:p>
            <a:pPr lvl="2"/>
            <a:r>
              <a:rPr lang="en-US" dirty="0"/>
              <a:t>Interest rate in year 3 = 8.5%</a:t>
            </a:r>
          </a:p>
        </p:txBody>
      </p:sp>
      <p:pic>
        <p:nvPicPr>
          <p:cNvPr id="22542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945" y="4724400"/>
            <a:ext cx="5394960" cy="94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Using Present Values and Future Values</a:t>
            </a:r>
          </a:p>
        </p:txBody>
      </p:sp>
      <p:sp>
        <p:nvSpPr>
          <p:cNvPr id="2355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Managers may find it useful to move cash flows to different points in time as they analyze investment projects, debt management, and cash flows</a:t>
            </a:r>
          </a:p>
          <a:p>
            <a:pPr lvl="1"/>
            <a:r>
              <a:rPr lang="en-US" dirty="0"/>
              <a:t>Use PV equation to move cash flows to an earlier point in time</a:t>
            </a:r>
          </a:p>
          <a:p>
            <a:pPr lvl="1"/>
            <a:r>
              <a:rPr lang="en-US" dirty="0"/>
              <a:t>Use FV calculation to move cash flows to a later point in time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Present Values and Future Values Example</a:t>
            </a:r>
          </a:p>
        </p:txBody>
      </p:sp>
      <p:sp>
        <p:nvSpPr>
          <p:cNvPr id="2458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  <a:p>
            <a:pPr lvl="1"/>
            <a:r>
              <a:rPr lang="en-US" dirty="0"/>
              <a:t>What’s the value in year 2 of a $200 cash flow to be received in three years, when interest rates are 6 percent?</a:t>
            </a:r>
          </a:p>
          <a:p>
            <a:pPr lvl="2"/>
            <a:r>
              <a:rPr lang="en-US" dirty="0"/>
              <a:t>Problem requires moving $200 payment in the third year to a value in the second year, which means we need to use the PV equation</a:t>
            </a:r>
          </a:p>
        </p:txBody>
      </p:sp>
      <p:pic>
        <p:nvPicPr>
          <p:cNvPr id="24596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354" y="5029200"/>
            <a:ext cx="3473291" cy="89582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Present and Future Value Example (continued)</a:t>
            </a:r>
          </a:p>
        </p:txBody>
      </p:sp>
      <p:sp>
        <p:nvSpPr>
          <p:cNvPr id="2560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  <a:p>
            <a:pPr lvl="1"/>
            <a:r>
              <a:rPr lang="en-US" dirty="0"/>
              <a:t>What about moving the $200 cash flow to year 5?</a:t>
            </a:r>
          </a:p>
          <a:p>
            <a:pPr lvl="2"/>
            <a:r>
              <a:rPr lang="en-US" dirty="0"/>
              <a:t>Requires moving the cash flow later in time by two years, so we use the future value equation</a:t>
            </a:r>
          </a:p>
        </p:txBody>
      </p:sp>
      <p:pic>
        <p:nvPicPr>
          <p:cNvPr id="25622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962400"/>
            <a:ext cx="5500688" cy="9144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Object 8">
            <a:extLst>
              <a:ext uri="{FF2B5EF4-FFF2-40B4-BE49-F238E27FC236}">
                <a16:creationId xmlns:a16="http://schemas.microsoft.com/office/drawing/2014/main" id="{4C8EA59A-4A12-4E58-A1F6-BA5DF8D5F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582" y="5281122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8">
            <a:extLst>
              <a:ext uri="{FF2B5EF4-FFF2-40B4-BE49-F238E27FC236}">
                <a16:creationId xmlns:a16="http://schemas.microsoft.com/office/drawing/2014/main" id="{24EED0D5-BFA2-45F7-89E1-510B6837B2F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75682" y="5008072"/>
            <a:ext cx="7772400" cy="1398588"/>
            <a:chOff x="432" y="2103"/>
            <a:chExt cx="4896" cy="881"/>
          </a:xfrm>
        </p:grpSpPr>
        <p:sp>
          <p:nvSpPr>
            <p:cNvPr id="8" name="AutoShape 7">
              <a:extLst>
                <a:ext uri="{FF2B5EF4-FFF2-40B4-BE49-F238E27FC236}">
                  <a16:creationId xmlns:a16="http://schemas.microsoft.com/office/drawing/2014/main" id="{8A053A0E-6649-42DF-B00C-1B2A3584C06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2" y="2103"/>
              <a:ext cx="4896" cy="881"/>
            </a:xfrm>
            <a:prstGeom prst="rect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B7A9507E-5327-4340-B82D-811D5F87F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160"/>
              <a:ext cx="6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INPUT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314DEA9D-8D9D-4C81-AE2E-09A37C2BA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160"/>
              <a:ext cx="1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2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1" name="Rectangle 11">
              <a:extLst>
                <a:ext uri="{FF2B5EF4-FFF2-40B4-BE49-F238E27FC236}">
                  <a16:creationId xmlns:a16="http://schemas.microsoft.com/office/drawing/2014/main" id="{D657E737-404E-4595-9FB7-9F67E9727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5" y="2160"/>
              <a:ext cx="99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6        -200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2" name="Rectangle 12">
              <a:extLst>
                <a:ext uri="{FF2B5EF4-FFF2-40B4-BE49-F238E27FC236}">
                  <a16:creationId xmlns:a16="http://schemas.microsoft.com/office/drawing/2014/main" id="{1A30528A-346F-48FE-83D3-B441B9DEFB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1" y="2160"/>
              <a:ext cx="1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3" name="Rectangle 13">
              <a:extLst>
                <a:ext uri="{FF2B5EF4-FFF2-40B4-BE49-F238E27FC236}">
                  <a16:creationId xmlns:a16="http://schemas.microsoft.com/office/drawing/2014/main" id="{DC0E2242-AAB0-4B32-869F-4B8FE3B47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160"/>
              <a:ext cx="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" name="Rectangle 14">
              <a:extLst>
                <a:ext uri="{FF2B5EF4-FFF2-40B4-BE49-F238E27FC236}">
                  <a16:creationId xmlns:a16="http://schemas.microsoft.com/office/drawing/2014/main" id="{ABE7D7E9-D1E0-494A-BAD9-CFCEFABAD5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432"/>
              <a:ext cx="15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N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E4A7FAF8-4666-4F0D-9589-4B623B2F5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432"/>
              <a:ext cx="4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I/YR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6" name="Rectangle 16">
              <a:extLst>
                <a:ext uri="{FF2B5EF4-FFF2-40B4-BE49-F238E27FC236}">
                  <a16:creationId xmlns:a16="http://schemas.microsoft.com/office/drawing/2014/main" id="{096ECF41-B1BC-41FA-84D6-D6627CB071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" y="2432"/>
              <a:ext cx="2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id="{103252A7-0FA2-458F-AAB9-EE3C52A6F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432"/>
              <a:ext cx="43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PMT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8" name="Rectangle 18">
              <a:extLst>
                <a:ext uri="{FF2B5EF4-FFF2-40B4-BE49-F238E27FC236}">
                  <a16:creationId xmlns:a16="http://schemas.microsoft.com/office/drawing/2014/main" id="{30F335A0-D4C9-43D5-AE59-E8D20922BB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432"/>
              <a:ext cx="26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FV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9" name="Rectangle 19">
              <a:extLst>
                <a:ext uri="{FF2B5EF4-FFF2-40B4-BE49-F238E27FC236}">
                  <a16:creationId xmlns:a16="http://schemas.microsoft.com/office/drawing/2014/main" id="{498F1856-771D-4D69-8DF8-123C599416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705"/>
              <a:ext cx="8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OUTPUT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" name="Rectangle 20">
              <a:extLst>
                <a:ext uri="{FF2B5EF4-FFF2-40B4-BE49-F238E27FC236}">
                  <a16:creationId xmlns:a16="http://schemas.microsoft.com/office/drawing/2014/main" id="{02E75C6C-DE3F-4E5B-BDAA-929E587AB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9" y="2705"/>
              <a:ext cx="227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		        224.72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1" name="Rectangle 21">
              <a:extLst>
                <a:ext uri="{FF2B5EF4-FFF2-40B4-BE49-F238E27FC236}">
                  <a16:creationId xmlns:a16="http://schemas.microsoft.com/office/drawing/2014/main" id="{E4EB31CA-2372-4C9E-A92C-B3F66C8C4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705"/>
              <a:ext cx="13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		    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 of 72</a:t>
            </a:r>
          </a:p>
        </p:txBody>
      </p:sp>
      <p:sp>
        <p:nvSpPr>
          <p:cNvPr id="2662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Albert Einstein introduced a simple mathematical approximation for the number of years required to double an investment, called the </a:t>
            </a:r>
            <a:r>
              <a:rPr lang="en-US" b="1" dirty="0"/>
              <a:t>Rule of 72</a:t>
            </a:r>
          </a:p>
        </p:txBody>
      </p:sp>
      <p:pic>
        <p:nvPicPr>
          <p:cNvPr id="2663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560" y="4038600"/>
            <a:ext cx="5516880" cy="85344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 of 72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652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Example</a:t>
                </a:r>
              </a:p>
              <a:p>
                <a:pPr lvl="1"/>
                <a:r>
                  <a:rPr lang="en-US" dirty="0"/>
                  <a:t>How many years will it take to double money deposited at 6 percent per year?</a:t>
                </a:r>
              </a:p>
              <a:p>
                <a:endParaRPr lang="en-US" dirty="0"/>
              </a:p>
              <a:p>
                <a:r>
                  <a:rPr lang="en-US" dirty="0"/>
                  <a:t>Rule of 72 calculation</a:t>
                </a:r>
                <a:endParaRPr lang="en-US" sz="2800" i="1" dirty="0"/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b="0" i="0" smtClean="0"/>
                          <m:t>72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b="0" i="0" smtClean="0"/>
                          <m:t>6</m:t>
                        </m:r>
                      </m:den>
                    </m:f>
                  </m:oMath>
                </a14:m>
                <a:r>
                  <a:rPr lang="en-US" sz="2400" dirty="0"/>
                  <a:t> = 12 years</a:t>
                </a:r>
              </a:p>
              <a:p>
                <a:pPr lvl="1"/>
                <a:r>
                  <a:rPr lang="en-US" sz="2400" dirty="0"/>
                  <a:t>Thus, it will take 12 years for the money to double at a 6 percent interest rate</a:t>
                </a:r>
              </a:p>
            </p:txBody>
          </p:sp>
        </mc:Choice>
        <mc:Fallback xmlns="">
          <p:sp>
            <p:nvSpPr>
              <p:cNvPr id="27652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333" t="-1625" r="-1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Computing Interest Rates</a:t>
            </a:r>
          </a:p>
        </p:txBody>
      </p:sp>
      <p:sp>
        <p:nvSpPr>
          <p:cNvPr id="2970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Solving for the interest rate, or rate of return, can answer questions like the following:</a:t>
            </a:r>
          </a:p>
          <a:p>
            <a:pPr lvl="1"/>
            <a:r>
              <a:rPr lang="en-US" dirty="0"/>
              <a:t>If you bought a gold coin for $350 three years ago and sell it now for $475, what rate of return have you earned?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5113DA2-C029-4D08-B805-5723DD2C9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850" y="4332778"/>
            <a:ext cx="3924300" cy="10953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B8BEC8-941C-411D-8F3A-99288F79D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4737" y="6248948"/>
            <a:ext cx="5667375" cy="342900"/>
          </a:xfrm>
          <a:prstGeom prst="rect">
            <a:avLst/>
          </a:prstGeom>
        </p:spPr>
      </p:pic>
      <p:sp>
        <p:nvSpPr>
          <p:cNvPr id="7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1ACE1B-39C7-43D4-9153-A0343FFF10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3062" y="5415237"/>
            <a:ext cx="585787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8">
            <a:extLst>
              <a:ext uri="{FF2B5EF4-FFF2-40B4-BE49-F238E27FC236}">
                <a16:creationId xmlns:a16="http://schemas.microsoft.com/office/drawing/2014/main" id="{F46EA54C-3314-474D-8B6F-AED8DC0411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562" y="27876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8">
            <a:extLst>
              <a:ext uri="{FF2B5EF4-FFF2-40B4-BE49-F238E27FC236}">
                <a16:creationId xmlns:a16="http://schemas.microsoft.com/office/drawing/2014/main" id="{49C51665-7E79-48F4-885F-DF0A3B2FD7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09600" y="2514600"/>
            <a:ext cx="7772400" cy="1398588"/>
            <a:chOff x="432" y="2103"/>
            <a:chExt cx="4896" cy="881"/>
          </a:xfrm>
        </p:grpSpPr>
        <p:sp>
          <p:nvSpPr>
            <p:cNvPr id="6" name="AutoShape 7">
              <a:extLst>
                <a:ext uri="{FF2B5EF4-FFF2-40B4-BE49-F238E27FC236}">
                  <a16:creationId xmlns:a16="http://schemas.microsoft.com/office/drawing/2014/main" id="{8EEA4BE1-B5EF-44D7-97EC-0598091541E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2" y="2103"/>
              <a:ext cx="4896" cy="881"/>
            </a:xfrm>
            <a:prstGeom prst="rect">
              <a:avLst/>
            </a:prstGeom>
            <a:noFill/>
            <a:ln w="38100" algn="ctr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F6C3C67B-331F-46A9-AA6B-306A876A78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160"/>
              <a:ext cx="6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INPUT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8" name="Rectangle 10">
              <a:extLst>
                <a:ext uri="{FF2B5EF4-FFF2-40B4-BE49-F238E27FC236}">
                  <a16:creationId xmlns:a16="http://schemas.microsoft.com/office/drawing/2014/main" id="{70143A40-F200-4792-B748-4C52DCB00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160"/>
              <a:ext cx="1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3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9" name="Rectangle 11">
              <a:extLst>
                <a:ext uri="{FF2B5EF4-FFF2-40B4-BE49-F238E27FC236}">
                  <a16:creationId xmlns:a16="http://schemas.microsoft.com/office/drawing/2014/main" id="{909D78B1-A600-481D-89CD-906D5FAE8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5" y="2160"/>
              <a:ext cx="100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	-350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0" name="Rectangle 12">
              <a:extLst>
                <a:ext uri="{FF2B5EF4-FFF2-40B4-BE49-F238E27FC236}">
                  <a16:creationId xmlns:a16="http://schemas.microsoft.com/office/drawing/2014/main" id="{466D91AC-F447-4578-96CE-97D56D0BC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1" y="2160"/>
              <a:ext cx="105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0	  475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1" name="Rectangle 13">
              <a:extLst>
                <a:ext uri="{FF2B5EF4-FFF2-40B4-BE49-F238E27FC236}">
                  <a16:creationId xmlns:a16="http://schemas.microsoft.com/office/drawing/2014/main" id="{C950A7CD-8AB7-4EC9-A666-1A86C9221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160"/>
              <a:ext cx="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2" name="Rectangle 14">
              <a:extLst>
                <a:ext uri="{FF2B5EF4-FFF2-40B4-BE49-F238E27FC236}">
                  <a16:creationId xmlns:a16="http://schemas.microsoft.com/office/drawing/2014/main" id="{195FAE5A-6458-41FE-B8AA-0C4E38377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432"/>
              <a:ext cx="15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N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3" name="Rectangle 15">
              <a:extLst>
                <a:ext uri="{FF2B5EF4-FFF2-40B4-BE49-F238E27FC236}">
                  <a16:creationId xmlns:a16="http://schemas.microsoft.com/office/drawing/2014/main" id="{F0905B3F-1512-4E54-9C48-59714974A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432"/>
              <a:ext cx="4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I/YR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" name="Rectangle 16">
              <a:extLst>
                <a:ext uri="{FF2B5EF4-FFF2-40B4-BE49-F238E27FC236}">
                  <a16:creationId xmlns:a16="http://schemas.microsoft.com/office/drawing/2014/main" id="{5244BE50-D97F-46C6-8C07-C1AA14271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" y="2432"/>
              <a:ext cx="2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5" name="Rectangle 17">
              <a:extLst>
                <a:ext uri="{FF2B5EF4-FFF2-40B4-BE49-F238E27FC236}">
                  <a16:creationId xmlns:a16="http://schemas.microsoft.com/office/drawing/2014/main" id="{D3DC7F5B-4129-4760-BCBA-CF63563A4F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7" y="2432"/>
              <a:ext cx="43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PMT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4B9CA98A-E273-4AF2-9EE5-0D2E45F6D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432"/>
              <a:ext cx="26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FV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9">
              <a:extLst>
                <a:ext uri="{FF2B5EF4-FFF2-40B4-BE49-F238E27FC236}">
                  <a16:creationId xmlns:a16="http://schemas.microsoft.com/office/drawing/2014/main" id="{D9D5A555-ED6A-4826-A686-DFEF0B9A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2705"/>
              <a:ext cx="8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OUTPUT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8" name="Rectangle 21">
              <a:extLst>
                <a:ext uri="{FF2B5EF4-FFF2-40B4-BE49-F238E27FC236}">
                  <a16:creationId xmlns:a16="http://schemas.microsoft.com/office/drawing/2014/main" id="{7CE4D688-6B90-4FA8-8E2F-25CA95CD2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9" y="2694"/>
              <a:ext cx="8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600" b="1">
                  <a:solidFill>
                    <a:srgbClr val="000000"/>
                  </a:solidFill>
                </a:rPr>
                <a:t>10.72	    </a:t>
              </a:r>
              <a:endParaRPr lang="en-US" altLang="en-US" sz="180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676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Solving for Time</a:t>
            </a:r>
          </a:p>
        </p:txBody>
      </p:sp>
      <p:sp>
        <p:nvSpPr>
          <p:cNvPr id="3174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may be useful to determine the time period needed to accumulate a specific amount of money</a:t>
            </a:r>
          </a:p>
          <a:p>
            <a:pPr lvl="1"/>
            <a:r>
              <a:rPr lang="en-US" dirty="0"/>
              <a:t>Information needed to solve for the number of years that you will need to accumulate that money</a:t>
            </a:r>
          </a:p>
          <a:p>
            <a:pPr lvl="2"/>
            <a:r>
              <a:rPr lang="en-US" dirty="0"/>
              <a:t>Starting cash flow</a:t>
            </a:r>
          </a:p>
          <a:p>
            <a:pPr lvl="2"/>
            <a:r>
              <a:rPr lang="en-US" dirty="0"/>
              <a:t>Interest rate</a:t>
            </a:r>
          </a:p>
          <a:p>
            <a:pPr lvl="2"/>
            <a:r>
              <a:rPr lang="en-US" dirty="0"/>
              <a:t>Future cash flow (or, the amount you will need)</a:t>
            </a:r>
          </a:p>
          <a:p>
            <a:pPr lvl="1"/>
            <a:r>
              <a:rPr lang="en-US" dirty="0"/>
              <a:t>Complex calculation – use financial calculator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Solving for Time Example</a:t>
            </a:r>
          </a:p>
        </p:txBody>
      </p:sp>
      <p:sp>
        <p:nvSpPr>
          <p:cNvPr id="3277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Question: When interest rates are 9%, how long will it take $5,000 to double?</a:t>
            </a:r>
          </a:p>
          <a:p>
            <a:r>
              <a:rPr lang="en-US" dirty="0"/>
              <a:t>Inputs</a:t>
            </a:r>
          </a:p>
          <a:p>
            <a:pPr lvl="1"/>
            <a:r>
              <a:rPr lang="en-US" dirty="0"/>
              <a:t>Interest = 9%</a:t>
            </a:r>
          </a:p>
          <a:p>
            <a:pPr lvl="1"/>
            <a:r>
              <a:rPr lang="en-US" dirty="0"/>
              <a:t>PV = -5,000</a:t>
            </a:r>
          </a:p>
          <a:p>
            <a:pPr lvl="1"/>
            <a:r>
              <a:rPr lang="en-US" dirty="0"/>
              <a:t>PMT = 0</a:t>
            </a:r>
          </a:p>
          <a:p>
            <a:pPr lvl="1"/>
            <a:r>
              <a:rPr lang="en-US" dirty="0"/>
              <a:t>FV = 10,000</a:t>
            </a:r>
          </a:p>
          <a:p>
            <a:pPr marL="274320" lvl="1" indent="0">
              <a:buNone/>
            </a:pPr>
            <a:endParaRPr lang="en-US" dirty="0"/>
          </a:p>
          <a:p>
            <a:r>
              <a:rPr lang="en-US" dirty="0"/>
              <a:t>Solution: 8.04 years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(continued)</a:t>
            </a:r>
          </a:p>
        </p:txBody>
      </p:sp>
      <p:sp>
        <p:nvSpPr>
          <p:cNvPr id="717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TVM basic concept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Factors to consider when making TVM decisions</a:t>
            </a:r>
          </a:p>
          <a:p>
            <a:pPr lvl="1"/>
            <a:r>
              <a:rPr lang="en-US" dirty="0"/>
              <a:t>Size of the cash flows</a:t>
            </a:r>
          </a:p>
          <a:p>
            <a:pPr lvl="1"/>
            <a:r>
              <a:rPr lang="en-US" dirty="0"/>
              <a:t>Time between the cash flows</a:t>
            </a:r>
          </a:p>
          <a:p>
            <a:pPr lvl="1"/>
            <a:r>
              <a:rPr lang="en-US" dirty="0"/>
              <a:t>Rate of return we can earn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0128DF-8EA1-47D5-B0DF-4BECE3109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681566"/>
            <a:ext cx="5451917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Organizing Cash Flows</a:t>
            </a:r>
          </a:p>
        </p:txBody>
      </p:sp>
      <p:sp>
        <p:nvSpPr>
          <p:cNvPr id="819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Managing cash flow timing is one of the most important tasks in successfully operating a business</a:t>
            </a:r>
          </a:p>
          <a:p>
            <a:pPr lvl="1"/>
            <a:r>
              <a:rPr lang="en-US" dirty="0"/>
              <a:t>A </a:t>
            </a:r>
            <a:r>
              <a:rPr lang="en-US" b="1" dirty="0"/>
              <a:t>time line </a:t>
            </a:r>
            <a:r>
              <a:rPr lang="en-US" dirty="0"/>
              <a:t>shows the magnitude of cash flows at different points in time</a:t>
            </a:r>
          </a:p>
          <a:p>
            <a:pPr lvl="2"/>
            <a:r>
              <a:rPr lang="en-US" dirty="0"/>
              <a:t>Monthly</a:t>
            </a:r>
          </a:p>
          <a:p>
            <a:pPr lvl="2"/>
            <a:r>
              <a:rPr lang="en-US" dirty="0"/>
              <a:t>Quarterly</a:t>
            </a:r>
          </a:p>
          <a:p>
            <a:pPr lvl="2"/>
            <a:r>
              <a:rPr lang="en-US" dirty="0"/>
              <a:t>Semiannually</a:t>
            </a:r>
          </a:p>
          <a:p>
            <a:pPr lvl="2"/>
            <a:r>
              <a:rPr lang="en-US" dirty="0"/>
              <a:t>Annually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Organizing Cash Flows (continued)</a:t>
            </a:r>
          </a:p>
        </p:txBody>
      </p:sp>
      <p:sp>
        <p:nvSpPr>
          <p:cNvPr id="9220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</p:spPr>
        <p:txBody>
          <a:bodyPr/>
          <a:lstStyle/>
          <a:p>
            <a:pPr eaLnBrk="1" hangingPunct="1"/>
            <a:r>
              <a:rPr lang="en-US" dirty="0"/>
              <a:t>Cash we receive is called an </a:t>
            </a:r>
            <a:r>
              <a:rPr lang="en-US" b="1" dirty="0">
                <a:solidFill>
                  <a:srgbClr val="008000"/>
                </a:solidFill>
              </a:rPr>
              <a:t>inflow</a:t>
            </a:r>
            <a:endParaRPr lang="en-US" sz="2800" b="1" dirty="0">
              <a:solidFill>
                <a:srgbClr val="008000"/>
              </a:solidFill>
            </a:endParaRPr>
          </a:p>
          <a:p>
            <a:r>
              <a:rPr lang="en-US" dirty="0"/>
              <a:t>Cash that leaves us, such as a payment or contribution to a deposit, is an </a:t>
            </a:r>
            <a:r>
              <a:rPr lang="en-US" b="1" dirty="0">
                <a:solidFill>
                  <a:srgbClr val="8F2B21"/>
                </a:solidFill>
              </a:rPr>
              <a:t>outflow</a:t>
            </a:r>
          </a:p>
        </p:txBody>
      </p:sp>
      <p:grpSp>
        <p:nvGrpSpPr>
          <p:cNvPr id="9221" name="Group 16"/>
          <p:cNvGrpSpPr>
            <a:grpSpLocks/>
          </p:cNvGrpSpPr>
          <p:nvPr/>
        </p:nvGrpSpPr>
        <p:grpSpPr bwMode="auto">
          <a:xfrm>
            <a:off x="457200" y="3700462"/>
            <a:ext cx="8229600" cy="2133600"/>
            <a:chOff x="76200" y="3886200"/>
            <a:chExt cx="8229600" cy="2133600"/>
          </a:xfrm>
        </p:grpSpPr>
        <p:sp>
          <p:nvSpPr>
            <p:cNvPr id="6" name="Right Arrow Callout 5"/>
            <p:cNvSpPr/>
            <p:nvPr/>
          </p:nvSpPr>
          <p:spPr bwMode="auto">
            <a:xfrm>
              <a:off x="990600" y="3886200"/>
              <a:ext cx="2209800" cy="2052638"/>
            </a:xfrm>
            <a:prstGeom prst="rightArrowCallout">
              <a:avLst>
                <a:gd name="adj1" fmla="val 25000"/>
                <a:gd name="adj2" fmla="val 16177"/>
                <a:gd name="adj3" fmla="val 25000"/>
                <a:gd name="adj4" fmla="val 64977"/>
              </a:avLst>
            </a:prstGeom>
            <a:solidFill>
              <a:srgbClr val="596E1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/>
                <a:t>Inflow</a:t>
              </a:r>
            </a:p>
            <a:p>
              <a:pPr algn="ctr">
                <a:defRPr/>
              </a:pPr>
              <a:r>
                <a:rPr lang="en-US" b="1" dirty="0"/>
                <a:t>(Positive #)</a:t>
              </a:r>
            </a:p>
          </p:txBody>
        </p:sp>
        <p:sp>
          <p:nvSpPr>
            <p:cNvPr id="7" name="Right Arrow Callout 6"/>
            <p:cNvSpPr/>
            <p:nvPr/>
          </p:nvSpPr>
          <p:spPr bwMode="auto">
            <a:xfrm>
              <a:off x="5943600" y="3886200"/>
              <a:ext cx="2362200" cy="2133600"/>
            </a:xfrm>
            <a:prstGeom prst="rightArrowCallout">
              <a:avLst/>
            </a:prstGeom>
            <a:solidFill>
              <a:srgbClr val="931D1D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/>
                <a:t>Outflow</a:t>
              </a:r>
            </a:p>
            <a:p>
              <a:pPr algn="ctr">
                <a:defRPr/>
              </a:pPr>
              <a:r>
                <a:rPr lang="en-US" b="1" dirty="0"/>
                <a:t>(Negative #)</a:t>
              </a: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200400" y="3886200"/>
              <a:ext cx="1752600" cy="2062163"/>
            </a:xfrm>
            <a:prstGeom prst="rect">
              <a:avLst/>
            </a:prstGeom>
            <a:solidFill>
              <a:srgbClr val="EACD92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chemeClr val="tx1"/>
                  </a:solidFill>
                </a:rPr>
                <a:t>Organization</a:t>
              </a:r>
            </a:p>
          </p:txBody>
        </p:sp>
        <p:sp>
          <p:nvSpPr>
            <p:cNvPr id="10" name="Right Arrow 9"/>
            <p:cNvSpPr/>
            <p:nvPr/>
          </p:nvSpPr>
          <p:spPr bwMode="auto">
            <a:xfrm>
              <a:off x="4953000" y="4495800"/>
              <a:ext cx="990600" cy="914400"/>
            </a:xfrm>
            <a:prstGeom prst="rightArrow">
              <a:avLst>
                <a:gd name="adj1" fmla="val 50000"/>
                <a:gd name="adj2" fmla="val 64798"/>
              </a:avLst>
            </a:prstGeom>
            <a:solidFill>
              <a:srgbClr val="931D1D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1" name="Right Arrow 10"/>
            <p:cNvSpPr/>
            <p:nvPr/>
          </p:nvSpPr>
          <p:spPr bwMode="auto">
            <a:xfrm>
              <a:off x="76200" y="4419600"/>
              <a:ext cx="914400" cy="990600"/>
            </a:xfrm>
            <a:prstGeom prst="rightArrow">
              <a:avLst>
                <a:gd name="adj1" fmla="val 50000"/>
                <a:gd name="adj2" fmla="val 64798"/>
              </a:avLst>
            </a:prstGeom>
            <a:solidFill>
              <a:srgbClr val="596E1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sp>
        <p:nvSpPr>
          <p:cNvPr id="12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Line Example</a:t>
            </a:r>
          </a:p>
        </p:txBody>
      </p:sp>
      <p:pic>
        <p:nvPicPr>
          <p:cNvPr id="8239" name="Picture 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819400"/>
            <a:ext cx="7772400" cy="12287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 rot="5400000">
            <a:off x="2516188" y="4343400"/>
            <a:ext cx="760412" cy="1588"/>
          </a:xfrm>
          <a:prstGeom prst="straightConnector1">
            <a:avLst/>
          </a:prstGeom>
          <a:ln w="25400" cap="rnd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 flipH="1" flipV="1">
            <a:off x="4534694" y="4304506"/>
            <a:ext cx="838200" cy="1588"/>
          </a:xfrm>
          <a:prstGeom prst="straightConnector1">
            <a:avLst/>
          </a:prstGeom>
          <a:ln w="25400" cap="rnd">
            <a:solidFill>
              <a:srgbClr val="008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7" name="TextBox 10"/>
          <p:cNvSpPr txBox="1">
            <a:spLocks noChangeArrowheads="1"/>
          </p:cNvSpPr>
          <p:nvPr/>
        </p:nvSpPr>
        <p:spPr bwMode="auto">
          <a:xfrm>
            <a:off x="2514600" y="4849091"/>
            <a:ext cx="1295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FF0000"/>
                </a:solidFill>
              </a:rPr>
              <a:t>Outflow</a:t>
            </a:r>
          </a:p>
        </p:txBody>
      </p:sp>
      <p:sp>
        <p:nvSpPr>
          <p:cNvPr id="10248" name="TextBox 11"/>
          <p:cNvSpPr txBox="1">
            <a:spLocks noChangeArrowheads="1"/>
          </p:cNvSpPr>
          <p:nvPr/>
        </p:nvSpPr>
        <p:spPr bwMode="auto">
          <a:xfrm>
            <a:off x="4476750" y="4876800"/>
            <a:ext cx="952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8000"/>
                </a:solidFill>
              </a:rPr>
              <a:t>Inflow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Value</a:t>
            </a:r>
          </a:p>
        </p:txBody>
      </p:sp>
      <p:sp>
        <p:nvSpPr>
          <p:cNvPr id="1126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Future value </a:t>
            </a:r>
            <a:r>
              <a:rPr lang="en-US" dirty="0"/>
              <a:t>is the value of an investment after one or more periods</a:t>
            </a:r>
          </a:p>
          <a:p>
            <a:pPr lvl="1"/>
            <a:r>
              <a:rPr lang="en-US" dirty="0"/>
              <a:t>For example, the $105 payment your bank credits to your account one year from the original $100 investment at 5% annual interest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Single-Period Future Value</a:t>
            </a:r>
          </a:p>
        </p:txBody>
      </p:sp>
      <p:sp>
        <p:nvSpPr>
          <p:cNvPr id="1229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compute the future value of a sum of money one year from today, you simply add the interest earned to today’s cash flow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B6AFB0-133E-4584-98BD-CA9F0510F0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662" y="3733800"/>
            <a:ext cx="7629525" cy="771525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Single-Period Future Value Example</a:t>
            </a:r>
          </a:p>
        </p:txBody>
      </p:sp>
      <p:sp>
        <p:nvSpPr>
          <p:cNvPr id="1331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Assumptions</a:t>
            </a:r>
          </a:p>
          <a:p>
            <a:pPr lvl="1"/>
            <a:r>
              <a:rPr lang="en-US" dirty="0"/>
              <a:t>You invest $100 today</a:t>
            </a:r>
          </a:p>
          <a:p>
            <a:pPr lvl="1"/>
            <a:r>
              <a:rPr lang="en-US" dirty="0"/>
              <a:t>You will earn 5% interest annually (for one period)</a:t>
            </a:r>
          </a:p>
        </p:txBody>
      </p:sp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075" y="3700462"/>
            <a:ext cx="5600700" cy="131683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304800" y="6553200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4&amp;quot;&quot;/&gt;&lt;property id=&quot;20307&quot; value=&quot;256&quot;/&gt;&lt;/object&gt;&lt;object type=&quot;3&quot; unique_id=&quot;10026&quot;&gt;&lt;property id=&quot;20148&quot; value=&quot;5&quot;/&gt;&lt;property id=&quot;20300&quot; value=&quot;Slide 2&quot;/&gt;&lt;property id=&quot;20307&quot; value=&quot;257&quot;/&gt;&lt;/object&gt;&lt;object type=&quot;3&quot; unique_id=&quot;10031&quot;&gt;&lt;property id=&quot;20148&quot; value=&quot;5&quot;/&gt;&lt;property id=&quot;20300&quot; value=&quot;Slide 3 - &amp;quot;Introduction&amp;quot;&quot;/&gt;&lt;property id=&quot;20307&quot; value=&quot;258&quot;/&gt;&lt;/object&gt;&lt;object type=&quot;3&quot; unique_id=&quot;10052&quot;&gt;&lt;property id=&quot;20148&quot; value=&quot;5&quot;/&gt;&lt;property id=&quot;20300&quot; value=&quot;Slide 4&quot;/&gt;&lt;property id=&quot;20307&quot; value=&quot;259&quot;/&gt;&lt;/object&gt;&lt;object type=&quot;3&quot; unique_id=&quot;10071&quot;&gt;&lt;property id=&quot;20148&quot; value=&quot;5&quot;/&gt;&lt;property id=&quot;20300&quot; value=&quot;Slide 5 - &amp;quot;Organizing Cash Flows&amp;quot;&quot;/&gt;&lt;property id=&quot;20307&quot; value=&quot;260&quot;/&gt;&lt;/object&gt;&lt;object type=&quot;3&quot; unique_id=&quot;10107&quot;&gt;&lt;property id=&quot;20148&quot; value=&quot;5&quot;/&gt;&lt;property id=&quot;20300&quot; value=&quot;Slide 6 - &amp;quot;Single-period Future Value&amp;quot;&quot;/&gt;&lt;property id=&quot;20307&quot; value=&quot;261&quot;/&gt;&lt;/object&gt;&lt;object type=&quot;3&quot; unique_id=&quot;10156&quot;&gt;&lt;property id=&quot;20148&quot; value=&quot;5&quot;/&gt;&lt;property id=&quot;20300&quot; value=&quot;Slide 7 - &amp;quot;Compounding and Future Value&amp;quot;&quot;/&gt;&lt;property id=&quot;20307&quot; value=&quot;262&quot;/&gt;&lt;/object&gt;&lt;object type=&quot;3&quot; unique_id=&quot;10202&quot;&gt;&lt;property id=&quot;20148&quot; value=&quot;5&quot;/&gt;&lt;property id=&quot;20300&quot; value=&quot;Slide 8 - &amp;quot;Financial Calculator Solution&amp;quot;&quot;/&gt;&lt;property id=&quot;20307&quot; value=&quot;265&quot;/&gt;&lt;/object&gt;&lt;object type=&quot;3&quot; unique_id=&quot;10203&quot;&gt;&lt;property id=&quot;20148&quot; value=&quot;5&quot;/&gt;&lt;property id=&quot;20300&quot; value=&quot;Slide 9&quot;/&gt;&lt;property id=&quot;20307&quot; value=&quot;263&quot;/&gt;&lt;/object&gt;&lt;object type=&quot;3&quot; unique_id=&quot;10260&quot;&gt;&lt;property id=&quot;20148&quot; value=&quot;5&quot;/&gt;&lt;property id=&quot;20300&quot; value=&quot;Slide 10 - &amp;quot;The Power of Compounding&amp;quot;&quot;/&gt;&lt;property id=&quot;20307&quot; value=&quot;266&quot;/&gt;&lt;/object&gt;&lt;object type=&quot;3&quot; unique_id=&quot;10335&quot;&gt;&lt;property id=&quot;20148&quot; value=&quot;5&quot;/&gt;&lt;property id=&quot;20300&quot; value=&quot;Slide 11&quot;/&gt;&lt;property id=&quot;20307&quot; value=&quot;268&quot;/&gt;&lt;/object&gt;&lt;object type=&quot;3&quot; unique_id=&quot;10336&quot;&gt;&lt;property id=&quot;20148&quot; value=&quot;5&quot;/&gt;&lt;property id=&quot;20300&quot; value=&quot;Slide 12&quot;/&gt;&lt;property id=&quot;20307&quot; value=&quot;269&quot;/&gt;&lt;/object&gt;&lt;object type=&quot;3&quot; unique_id=&quot;10337&quot;&gt;&lt;property id=&quot;20148&quot; value=&quot;5&quot;/&gt;&lt;property id=&quot;20300&quot; value=&quot;Slide 13&quot;/&gt;&lt;property id=&quot;20307&quot; value=&quot;270&quot;/&gt;&lt;/object&gt;&lt;object type=&quot;3&quot; unique_id=&quot;10518&quot;&gt;&lt;property id=&quot;20148&quot; value=&quot;5&quot;/&gt;&lt;property id=&quot;20300&quot; value=&quot;Slide 14 - &amp;quot;Present Value&amp;quot;&quot;/&gt;&lt;property id=&quot;20307&quot; value=&quot;271&quot;/&gt;&lt;/object&gt;&lt;object type=&quot;3&quot; unique_id=&quot;10519&quot;&gt;&lt;property id=&quot;20148&quot; value=&quot;5&quot;/&gt;&lt;property id=&quot;20300&quot; value=&quot;Slide 15 - &amp;quot;Present Value&amp;quot;&quot;/&gt;&lt;property id=&quot;20307&quot; value=&quot;272&quot;/&gt;&lt;/object&gt;&lt;object type=&quot;3&quot; unique_id=&quot;10520&quot;&gt;&lt;property id=&quot;20148&quot; value=&quot;5&quot;/&gt;&lt;property id=&quot;20300&quot; value=&quot;Slide 16&quot;/&gt;&lt;property id=&quot;20307&quot; value=&quot;280&quot;/&gt;&lt;/object&gt;&lt;object type=&quot;3&quot; unique_id=&quot;10521&quot;&gt;&lt;property id=&quot;20148&quot; value=&quot;5&quot;/&gt;&lt;property id=&quot;20300&quot; value=&quot;Slide 17 - &amp;quot;Present Value&amp;quot;&quot;/&gt;&lt;property id=&quot;20307&quot; value=&quot;273&quot;/&gt;&lt;/object&gt;&lt;object type=&quot;3&quot; unique_id=&quot;10522&quot;&gt;&lt;property id=&quot;20148&quot; value=&quot;5&quot;/&gt;&lt;property id=&quot;20300&quot; value=&quot;Slide 18 - &amp;quot;Financial Calculator Solution&amp;quot;&quot;/&gt;&lt;property id=&quot;20307&quot; value=&quot;274&quot;/&gt;&lt;/object&gt;&lt;object type=&quot;3&quot; unique_id=&quot;10523&quot;&gt;&lt;property id=&quot;20148&quot; value=&quot;5&quot;/&gt;&lt;property id=&quot;20300&quot; value=&quot;Slide 19 - &amp;quot;Example 4-3&amp;quot;&quot;/&gt;&lt;property id=&quot;20307&quot; value=&quot;275&quot;/&gt;&lt;/object&gt;&lt;object type=&quot;3&quot; unique_id=&quot;10524&quot;&gt;&lt;property id=&quot;20148&quot; value=&quot;5&quot;/&gt;&lt;property id=&quot;20300&quot; value=&quot;Slide 20 - &amp;quot;Example 4-3 (cont’d)&amp;quot;&quot;/&gt;&lt;property id=&quot;20307&quot; value=&quot;276&quot;/&gt;&lt;/object&gt;&lt;object type=&quot;3&quot; unique_id=&quot;10525&quot;&gt;&lt;property id=&quot;20148&quot; value=&quot;5&quot;/&gt;&lt;property id=&quot;20300&quot; value=&quot;Slide 21 - &amp;quot;Financial Calculator Solution&amp;quot;&quot;/&gt;&lt;property id=&quot;20307&quot; value=&quot;277&quot;/&gt;&lt;/object&gt;&lt;object type=&quot;3&quot; unique_id=&quot;10526&quot;&gt;&lt;property id=&quot;20148&quot; value=&quot;5&quot;/&gt;&lt;property id=&quot;20300&quot; value=&quot;Slide 23 - &amp;quot;Using Present Value and Future Value&amp;quot;&quot;/&gt;&lt;property id=&quot;20307&quot; value=&quot;278&quot;/&gt;&lt;/object&gt;&lt;object type=&quot;3&quot; unique_id=&quot;10603&quot;&gt;&lt;property id=&quot;20148&quot; value=&quot;5&quot;/&gt;&lt;property id=&quot;20300&quot; value=&quot;Slide 22 - &amp;quot;Discounting with Multiple Rates&amp;quot;&quot;/&gt;&lt;property id=&quot;20307&quot; value=&quot;281&quot;/&gt;&lt;/object&gt;&lt;object type=&quot;3&quot; unique_id=&quot;10734&quot;&gt;&lt;property id=&quot;20148&quot; value=&quot;5&quot;/&gt;&lt;property id=&quot;20300&quot; value=&quot;Slide 24&quot;/&gt;&lt;property id=&quot;20307&quot; value=&quot;282&quot;/&gt;&lt;/object&gt;&lt;object type=&quot;3&quot; unique_id=&quot;10870&quot;&gt;&lt;property id=&quot;20148&quot; value=&quot;5&quot;/&gt;&lt;property id=&quot;20300&quot; value=&quot;Slide 25 - &amp;quot;Computing Interest Rates&amp;quot;&quot;/&gt;&lt;property id=&quot;20307&quot; value=&quot;283&quot;/&gt;&lt;/object&gt;&lt;object type=&quot;3&quot; unique_id=&quot;10952&quot;&gt;&lt;property id=&quot;20148&quot; value=&quot;5&quot;/&gt;&lt;property id=&quot;20300&quot; value=&quot;Slide 26&quot;/&gt;&lt;property id=&quot;20307&quot; value=&quot;284&quot;/&gt;&lt;/object&gt;&lt;object type=&quot;3&quot; unique_id=&quot;11205&quot;&gt;&lt;property id=&quot;20148&quot; value=&quot;5&quot;/&gt;&lt;property id=&quot;20300&quot; value=&quot;Slide 27&quot;/&gt;&lt;property id=&quot;20307&quot; value=&quot;285&quot;/&gt;&lt;/object&gt;&lt;object type=&quot;3&quot; unique_id=&quot;11293&quot;&gt;&lt;property id=&quot;20148&quot; value=&quot;5&quot;/&gt;&lt;property id=&quot;20300&quot; value=&quot;Slide 28 - &amp;quot;Solving for Time&amp;quot;&quot;/&gt;&lt;property id=&quot;20307&quot; value=&quot;286&quot;/&gt;&lt;/object&gt;&lt;object type=&quot;3&quot; unique_id=&quot;11504&quot;&gt;&lt;property id=&quot;20148&quot; value=&quot;5&quot;/&gt;&lt;property id=&quot;20300&quot; value=&quot;Slide 29 - &amp;quot;Rule of 72&amp;quot;&quot;/&gt;&lt;property id=&quot;20307&quot; value=&quot;287&quot;/&gt;&lt;/object&gt;&lt;object type=&quot;3&quot; unique_id=&quot;11505&quot;&gt;&lt;property id=&quot;20148&quot; value=&quot;5&quot;/&gt;&lt;property id=&quot;20300&quot; value=&quot;Slide 30&quot;/&gt;&lt;property id=&quot;20307&quot; value=&quot;290&quot;/&gt;&lt;/object&gt;&lt;object type=&quot;3&quot; unique_id=&quot;11506&quot;&gt;&lt;property id=&quot;20148&quot; value=&quot;5&quot;/&gt;&lt;property id=&quot;20300&quot; value=&quot;Slide 31 - &amp;quot;Rule of 72 (cont’d)&amp;quot;&quot;/&gt;&lt;property id=&quot;20307&quot; value=&quot;288&quot;/&gt;&lt;/object&gt;&lt;object type=&quot;3&quot; unique_id=&quot;11507&quot;&gt;&lt;property id=&quot;20148&quot; value=&quot;5&quot;/&gt;&lt;property id=&quot;20300&quot; value=&quot;Slide 32 - &amp;quot;Rule of 72 (cont’d)&amp;quot;&quot;/&gt;&lt;property id=&quot;20307&quot; value=&quot;289&quot;/&gt;&lt;/object&gt;&lt;object type=&quot;3&quot; unique_id=&quot;11508&quot;&gt;&lt;property id=&quot;20148&quot; value=&quot;5&quot;/&gt;&lt;property id=&quot;20300&quot; value=&quot;Slide 33&quot;/&gt;&lt;property id=&quot;20307&quot; value=&quot;291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16253</TotalTime>
  <Words>1618</Words>
  <Application>Microsoft Office PowerPoint</Application>
  <PresentationFormat>On-screen Show (4:3)</PresentationFormat>
  <Paragraphs>242</Paragraphs>
  <Slides>29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ＭＳ Ｐゴシック</vt:lpstr>
      <vt:lpstr>Aharoni</vt:lpstr>
      <vt:lpstr>Arial</vt:lpstr>
      <vt:lpstr>Calibri</vt:lpstr>
      <vt:lpstr>Cambria</vt:lpstr>
      <vt:lpstr>Cambria Math</vt:lpstr>
      <vt:lpstr>Times New Roman</vt:lpstr>
      <vt:lpstr>9e PPT design template</vt:lpstr>
      <vt:lpstr>Time Value of  Money 1: Analyzing  Single Cash Flows</vt:lpstr>
      <vt:lpstr>Introduction</vt:lpstr>
      <vt:lpstr>Introduction (continued)</vt:lpstr>
      <vt:lpstr>Organizing Cash Flows</vt:lpstr>
      <vt:lpstr>Organizing Cash Flows (continued)</vt:lpstr>
      <vt:lpstr>Time Line Example</vt:lpstr>
      <vt:lpstr>Future Value</vt:lpstr>
      <vt:lpstr>Single-Period Future Value</vt:lpstr>
      <vt:lpstr>Single-Period Future Value Example</vt:lpstr>
      <vt:lpstr>Compounding and Future Value Example</vt:lpstr>
      <vt:lpstr>Compounding and Future Value</vt:lpstr>
      <vt:lpstr>PowerPoint Presentation</vt:lpstr>
      <vt:lpstr>Interest Earned on Prior Interest at 5%</vt:lpstr>
      <vt:lpstr>Present Value</vt:lpstr>
      <vt:lpstr>Present Value (continued)</vt:lpstr>
      <vt:lpstr>Present Value Example</vt:lpstr>
      <vt:lpstr>Discounting Over Multiple Periods </vt:lpstr>
      <vt:lpstr>Discounting Over Multiple Periods Example</vt:lpstr>
      <vt:lpstr>Discounting with Multiple Rates</vt:lpstr>
      <vt:lpstr>Discounting with Multiple Rates Example</vt:lpstr>
      <vt:lpstr>Using Present Values and Future Values</vt:lpstr>
      <vt:lpstr>Present Values and Future Values Example</vt:lpstr>
      <vt:lpstr>Present and Future Value Example (continued)</vt:lpstr>
      <vt:lpstr>Rule of 72</vt:lpstr>
      <vt:lpstr>Rule of 72 Example</vt:lpstr>
      <vt:lpstr>Computing Interest Rates</vt:lpstr>
      <vt:lpstr>PowerPoint Presentation</vt:lpstr>
      <vt:lpstr>Solving for Time</vt:lpstr>
      <vt:lpstr>Solving for Time 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</dc:title>
  <dc:creator>byerstev</dc:creator>
  <cp:lastModifiedBy>John Nofsinger</cp:lastModifiedBy>
  <cp:revision>1024</cp:revision>
  <dcterms:created xsi:type="dcterms:W3CDTF">2008-04-16T22:38:16Z</dcterms:created>
  <dcterms:modified xsi:type="dcterms:W3CDTF">2018-10-17T19:33:22Z</dcterms:modified>
</cp:coreProperties>
</file>