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6"/>
  </p:notesMasterIdLst>
  <p:sldIdLst>
    <p:sldId id="342" r:id="rId2"/>
    <p:sldId id="259" r:id="rId3"/>
    <p:sldId id="260" r:id="rId4"/>
    <p:sldId id="314" r:id="rId5"/>
    <p:sldId id="299" r:id="rId6"/>
    <p:sldId id="300" r:id="rId7"/>
    <p:sldId id="315" r:id="rId8"/>
    <p:sldId id="301" r:id="rId9"/>
    <p:sldId id="346" r:id="rId10"/>
    <p:sldId id="347" r:id="rId11"/>
    <p:sldId id="268" r:id="rId12"/>
    <p:sldId id="269" r:id="rId13"/>
    <p:sldId id="316" r:id="rId14"/>
    <p:sldId id="317" r:id="rId15"/>
    <p:sldId id="272" r:id="rId16"/>
    <p:sldId id="318" r:id="rId17"/>
    <p:sldId id="274" r:id="rId18"/>
    <p:sldId id="276" r:id="rId19"/>
    <p:sldId id="277" r:id="rId20"/>
    <p:sldId id="348" r:id="rId21"/>
    <p:sldId id="349" r:id="rId22"/>
    <p:sldId id="279" r:id="rId23"/>
    <p:sldId id="319" r:id="rId24"/>
    <p:sldId id="350" r:id="rId25"/>
    <p:sldId id="351" r:id="rId26"/>
    <p:sldId id="284" r:id="rId27"/>
    <p:sldId id="327" r:id="rId28"/>
    <p:sldId id="285" r:id="rId29"/>
    <p:sldId id="328" r:id="rId30"/>
    <p:sldId id="286" r:id="rId31"/>
    <p:sldId id="322" r:id="rId32"/>
    <p:sldId id="288" r:id="rId33"/>
    <p:sldId id="289" r:id="rId34"/>
    <p:sldId id="352" r:id="rId35"/>
    <p:sldId id="291" r:id="rId36"/>
    <p:sldId id="292" r:id="rId37"/>
    <p:sldId id="323" r:id="rId38"/>
    <p:sldId id="293" r:id="rId39"/>
    <p:sldId id="324" r:id="rId40"/>
    <p:sldId id="294" r:id="rId41"/>
    <p:sldId id="353" r:id="rId42"/>
    <p:sldId id="326" r:id="rId43"/>
    <p:sldId id="344" r:id="rId44"/>
    <p:sldId id="329" r:id="rId45"/>
    <p:sldId id="354" r:id="rId46"/>
    <p:sldId id="330" r:id="rId47"/>
    <p:sldId id="355" r:id="rId48"/>
    <p:sldId id="334" r:id="rId49"/>
    <p:sldId id="335" r:id="rId50"/>
    <p:sldId id="341" r:id="rId51"/>
    <p:sldId id="356" r:id="rId52"/>
    <p:sldId id="357" r:id="rId53"/>
    <p:sldId id="343" r:id="rId54"/>
    <p:sldId id="345" r:id="rId5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larmon" initials="m" lastIdx="3" clrIdx="0">
    <p:extLst/>
  </p:cmAuthor>
  <p:cmAuthor id="2" name="AW" initials="AW"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8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60" autoAdjust="0"/>
    <p:restoredTop sz="85211" autoAdjust="0"/>
  </p:normalViewPr>
  <p:slideViewPr>
    <p:cSldViewPr>
      <p:cViewPr varScale="1">
        <p:scale>
          <a:sx n="93" d="100"/>
          <a:sy n="93" d="100"/>
        </p:scale>
        <p:origin x="230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2FFADC2E-A238-4046-8459-220846C8DE55}" type="datetimeFigureOut">
              <a:rPr lang="en-US"/>
              <a:pPr>
                <a:defRPr/>
              </a:pPr>
              <a:t>1/10/2019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2C70693-4DC3-4F73-8DE3-E660C3330CD1}" type="slidenum">
              <a:rPr lang="en-US"/>
              <a:pPr>
                <a:defRPr/>
              </a:pPr>
              <a:t>‹#›</a:t>
            </a:fld>
            <a:endParaRPr lang="en-US" dirty="0"/>
          </a:p>
        </p:txBody>
      </p:sp>
    </p:spTree>
    <p:extLst>
      <p:ext uri="{BB962C8B-B14F-4D97-AF65-F5344CB8AC3E}">
        <p14:creationId xmlns:p14="http://schemas.microsoft.com/office/powerpoint/2010/main" val="5617505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215965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2C70693-4DC3-4F73-8DE3-E660C3330CD1}" type="slidenum">
              <a:rPr lang="en-US" smtClean="0"/>
              <a:pPr>
                <a:defRPr/>
              </a:pPr>
              <a:t>2</a:t>
            </a:fld>
            <a:endParaRPr lang="en-US" dirty="0"/>
          </a:p>
        </p:txBody>
      </p:sp>
    </p:spTree>
    <p:extLst>
      <p:ext uri="{BB962C8B-B14F-4D97-AF65-F5344CB8AC3E}">
        <p14:creationId xmlns:p14="http://schemas.microsoft.com/office/powerpoint/2010/main" val="899261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Managers, investors, and analysts universally use ratios to assess a firm’s performance and to identify actions that could improve firm performance.</a:t>
            </a:r>
          </a:p>
          <a:p>
            <a:endParaRPr lang="en-US" dirty="0"/>
          </a:p>
        </p:txBody>
      </p:sp>
      <p:sp>
        <p:nvSpPr>
          <p:cNvPr id="4" name="Slide Number Placeholder 3"/>
          <p:cNvSpPr>
            <a:spLocks noGrp="1"/>
          </p:cNvSpPr>
          <p:nvPr>
            <p:ph type="sldNum" sz="quarter" idx="10"/>
          </p:nvPr>
        </p:nvSpPr>
        <p:spPr/>
        <p:txBody>
          <a:bodyPr/>
          <a:lstStyle/>
          <a:p>
            <a:pPr>
              <a:defRPr/>
            </a:pPr>
            <a:fld id="{42C70693-4DC3-4F73-8DE3-E660C3330CD1}" type="slidenum">
              <a:rPr lang="en-US" smtClean="0"/>
              <a:pPr>
                <a:defRPr/>
              </a:pPr>
              <a:t>3</a:t>
            </a:fld>
            <a:endParaRPr lang="en-US" dirty="0"/>
          </a:p>
        </p:txBody>
      </p:sp>
    </p:spTree>
    <p:extLst>
      <p:ext uri="{BB962C8B-B14F-4D97-AF65-F5344CB8AC3E}">
        <p14:creationId xmlns:p14="http://schemas.microsoft.com/office/powerpoint/2010/main" val="40329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Managers are faced with considering the trade-off between the advantages of holding sufficient levels of inventory to keep the production process going versus the costs of holding large amounts of inventory.</a:t>
            </a:r>
          </a:p>
          <a:p>
            <a:endParaRPr lang="en-US" dirty="0"/>
          </a:p>
        </p:txBody>
      </p:sp>
      <p:sp>
        <p:nvSpPr>
          <p:cNvPr id="4" name="Slide Number Placeholder 3"/>
          <p:cNvSpPr>
            <a:spLocks noGrp="1"/>
          </p:cNvSpPr>
          <p:nvPr>
            <p:ph type="sldNum" sz="quarter" idx="10"/>
          </p:nvPr>
        </p:nvSpPr>
        <p:spPr/>
        <p:txBody>
          <a:bodyPr/>
          <a:lstStyle/>
          <a:p>
            <a:pPr>
              <a:defRPr/>
            </a:pPr>
            <a:fld id="{42C70693-4DC3-4F73-8DE3-E660C3330CD1}" type="slidenum">
              <a:rPr lang="en-US" smtClean="0"/>
              <a:pPr>
                <a:defRPr/>
              </a:pPr>
              <a:t>12</a:t>
            </a:fld>
            <a:endParaRPr lang="en-US" dirty="0"/>
          </a:p>
        </p:txBody>
      </p:sp>
    </p:spTree>
    <p:extLst>
      <p:ext uri="{BB962C8B-B14F-4D97-AF65-F5344CB8AC3E}">
        <p14:creationId xmlns:p14="http://schemas.microsoft.com/office/powerpoint/2010/main" val="2815033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times interest earned, fixed charge coverage, and cash coverage ratios are different measures of a firm’s ability to meet its debt obligations.</a:t>
            </a:r>
          </a:p>
        </p:txBody>
      </p:sp>
      <p:sp>
        <p:nvSpPr>
          <p:cNvPr id="4" name="Slide Number Placeholder 3"/>
          <p:cNvSpPr>
            <a:spLocks noGrp="1"/>
          </p:cNvSpPr>
          <p:nvPr>
            <p:ph type="sldNum" sz="quarter" idx="10"/>
          </p:nvPr>
        </p:nvSpPr>
        <p:spPr/>
        <p:txBody>
          <a:bodyPr/>
          <a:lstStyle/>
          <a:p>
            <a:pPr>
              <a:defRPr/>
            </a:pPr>
            <a:fld id="{42C70693-4DC3-4F73-8DE3-E660C3330CD1}" type="slidenum">
              <a:rPr lang="en-US" smtClean="0"/>
              <a:pPr>
                <a:defRPr/>
              </a:pPr>
              <a:t>31</a:t>
            </a:fld>
            <a:endParaRPr lang="en-US" dirty="0"/>
          </a:p>
        </p:txBody>
      </p:sp>
    </p:spTree>
    <p:extLst>
      <p:ext uri="{BB962C8B-B14F-4D97-AF65-F5344CB8AC3E}">
        <p14:creationId xmlns:p14="http://schemas.microsoft.com/office/powerpoint/2010/main" val="2580607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BC81458-DC53-4B6A-8594-C812C7952D2A}" type="slidenum">
              <a:rPr lang="en-US" smtClean="0"/>
              <a:pPr eaLnBrk="1" hangingPunct="1"/>
              <a:t>46</a:t>
            </a:fld>
            <a:endParaRPr lang="en-US" dirty="0"/>
          </a:p>
        </p:txBody>
      </p:sp>
    </p:spTree>
    <p:extLst>
      <p:ext uri="{BB962C8B-B14F-4D97-AF65-F5344CB8AC3E}">
        <p14:creationId xmlns:p14="http://schemas.microsoft.com/office/powerpoint/2010/main" val="3281632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BC81458-DC53-4B6A-8594-C812C7952D2A}" type="slidenum">
              <a:rPr lang="en-US" smtClean="0"/>
              <a:pPr eaLnBrk="1" hangingPunct="1"/>
              <a:t>47</a:t>
            </a:fld>
            <a:endParaRPr lang="en-US" dirty="0"/>
          </a:p>
        </p:txBody>
      </p:sp>
    </p:spTree>
    <p:extLst>
      <p:ext uri="{BB962C8B-B14F-4D97-AF65-F5344CB8AC3E}">
        <p14:creationId xmlns:p14="http://schemas.microsoft.com/office/powerpoint/2010/main" val="36212899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19" name="Rectangle 18"/>
          <p:cNvSpPr/>
          <p:nvPr/>
        </p:nvSpPr>
        <p:spPr>
          <a:xfrm>
            <a:off x="-11576" y="1371600"/>
            <a:ext cx="9155576" cy="410788"/>
          </a:xfrm>
          <a:prstGeom prst="rect">
            <a:avLst/>
          </a:prstGeom>
          <a:solidFill>
            <a:srgbClr val="F3F2D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7" name="Rectangle 6"/>
          <p:cNvSpPr/>
          <p:nvPr/>
        </p:nvSpPr>
        <p:spPr>
          <a:xfrm>
            <a:off x="-11576" y="152399"/>
            <a:ext cx="9155576" cy="1314271"/>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18" name="TextBox 17"/>
          <p:cNvSpPr txBox="1"/>
          <p:nvPr/>
        </p:nvSpPr>
        <p:spPr>
          <a:xfrm>
            <a:off x="2209800" y="4788694"/>
            <a:ext cx="6324600" cy="1231106"/>
          </a:xfrm>
          <a:prstGeom prst="rect">
            <a:avLst/>
          </a:prstGeom>
          <a:noFill/>
        </p:spPr>
        <p:txBody>
          <a:bodyPr wrap="square" rtlCol="0">
            <a:spAutoFit/>
          </a:bodyPr>
          <a:lstStyle/>
          <a:p>
            <a:pPr algn="r" fontAlgn="auto">
              <a:spcBef>
                <a:spcPts val="0"/>
              </a:spcBef>
              <a:spcAft>
                <a:spcPts val="1200"/>
              </a:spcAft>
            </a:pPr>
            <a:r>
              <a:rPr lang="en-US" sz="3200" i="1" dirty="0">
                <a:solidFill>
                  <a:srgbClr val="0B5B7F"/>
                </a:solidFill>
                <a:latin typeface="Cambria" pitchFamily="18" charset="0"/>
              </a:rPr>
              <a:t>Finance </a:t>
            </a:r>
            <a:r>
              <a:rPr lang="en-US" sz="3200" i="0" dirty="0">
                <a:solidFill>
                  <a:srgbClr val="0B5B7F"/>
                </a:solidFill>
                <a:latin typeface="Cambria" pitchFamily="18" charset="0"/>
              </a:rPr>
              <a:t>5th</a:t>
            </a:r>
            <a:r>
              <a:rPr lang="en-US" sz="3200" dirty="0">
                <a:solidFill>
                  <a:srgbClr val="0B5B7F"/>
                </a:solidFill>
                <a:latin typeface="Cambria" pitchFamily="18" charset="0"/>
              </a:rPr>
              <a:t> Edition</a:t>
            </a:r>
          </a:p>
          <a:p>
            <a:pPr algn="r" fontAlgn="auto">
              <a:spcBef>
                <a:spcPts val="0"/>
              </a:spcBef>
              <a:spcAft>
                <a:spcPts val="1200"/>
              </a:spcAft>
            </a:pPr>
            <a:r>
              <a:rPr lang="en-US" sz="3200" dirty="0">
                <a:solidFill>
                  <a:srgbClr val="0B5B7F"/>
                </a:solidFill>
                <a:latin typeface="Cambria" pitchFamily="18" charset="0"/>
              </a:rPr>
              <a:t>Cornett, Adair, and Nofsinger</a:t>
            </a:r>
          </a:p>
        </p:txBody>
      </p:sp>
      <p:sp>
        <p:nvSpPr>
          <p:cNvPr id="6" name="Rectangle 5"/>
          <p:cNvSpPr/>
          <p:nvPr/>
        </p:nvSpPr>
        <p:spPr>
          <a:xfrm>
            <a:off x="-11576" y="-11576"/>
            <a:ext cx="9155575" cy="316375"/>
          </a:xfrm>
          <a:prstGeom prst="rect">
            <a:avLst/>
          </a:prstGeom>
          <a:solidFill>
            <a:srgbClr val="0D6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17" name="Rectangle 16"/>
          <p:cNvSpPr/>
          <p:nvPr/>
        </p:nvSpPr>
        <p:spPr>
          <a:xfrm>
            <a:off x="-11576" y="6488575"/>
            <a:ext cx="9155576" cy="381000"/>
          </a:xfrm>
          <a:prstGeom prst="rect">
            <a:avLst/>
          </a:prstGeom>
          <a:solidFill>
            <a:srgbClr val="1647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2438400"/>
            <a:ext cx="1752600" cy="1583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04800" y="76200"/>
            <a:ext cx="1905000" cy="1862048"/>
          </a:xfrm>
          <a:prstGeom prst="rect">
            <a:avLst/>
          </a:prstGeom>
          <a:noFill/>
        </p:spPr>
        <p:txBody>
          <a:bodyPr wrap="square" rtlCol="0">
            <a:spAutoFit/>
          </a:bodyPr>
          <a:lstStyle/>
          <a:p>
            <a:pPr fontAlgn="auto">
              <a:spcBef>
                <a:spcPts val="0"/>
              </a:spcBef>
              <a:spcAft>
                <a:spcPts val="0"/>
              </a:spcAft>
            </a:pPr>
            <a:r>
              <a:rPr lang="en-US" sz="11500" dirty="0">
                <a:solidFill>
                  <a:srgbClr val="0D6C97"/>
                </a:solidFill>
                <a:effectLst>
                  <a:outerShdw blurRad="38100" dist="38100" dir="2700000" algn="tl">
                    <a:srgbClr val="000000">
                      <a:alpha val="43137"/>
                    </a:srgbClr>
                  </a:outerShdw>
                </a:effectLst>
                <a:latin typeface="Cambria" pitchFamily="18" charset="0"/>
                <a:cs typeface="Times New Roman" pitchFamily="18" charset="0"/>
              </a:rPr>
              <a:t>3</a:t>
            </a:r>
          </a:p>
        </p:txBody>
      </p:sp>
      <p:sp>
        <p:nvSpPr>
          <p:cNvPr id="2" name="Title 1"/>
          <p:cNvSpPr>
            <a:spLocks noGrp="1"/>
          </p:cNvSpPr>
          <p:nvPr>
            <p:ph type="ctrTitle"/>
          </p:nvPr>
        </p:nvSpPr>
        <p:spPr>
          <a:xfrm>
            <a:off x="3107877" y="2286000"/>
            <a:ext cx="5404338" cy="2133600"/>
          </a:xfrm>
        </p:spPr>
        <p:txBody>
          <a:bodyPr anchor="t">
            <a:noAutofit/>
          </a:bodyPr>
          <a:lstStyle>
            <a:lvl1pPr algn="r">
              <a:defRPr lang="en-US" sz="4800" i="0" kern="1200" dirty="0">
                <a:solidFill>
                  <a:srgbClr val="A50021"/>
                </a:solidFill>
                <a:latin typeface="Calibri" pitchFamily="34" charset="0"/>
                <a:ea typeface="+mn-ea"/>
                <a:cs typeface="+mn-cs"/>
              </a:defRPr>
            </a:lvl1pPr>
          </a:lstStyle>
          <a:p>
            <a:r>
              <a:rPr lang="en-US"/>
              <a:t>Click to edit Master title style</a:t>
            </a:r>
            <a:endParaRPr lang="en-US" dirty="0"/>
          </a:p>
        </p:txBody>
      </p:sp>
      <p:sp>
        <p:nvSpPr>
          <p:cNvPr id="10" name="Rectangle 12"/>
          <p:cNvSpPr>
            <a:spLocks noChangeArrowheads="1"/>
          </p:cNvSpPr>
          <p:nvPr userDrawn="1"/>
        </p:nvSpPr>
        <p:spPr bwMode="auto">
          <a:xfrm>
            <a:off x="1219200" y="6411912"/>
            <a:ext cx="662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800" dirty="0">
                <a:solidFill>
                  <a:schemeClr val="bg1"/>
                </a:solidFill>
                <a:latin typeface="Times New Roman" pitchFamily="18" charset="0"/>
                <a:cs typeface="Times New Roman" pitchFamily="18" charset="0"/>
              </a:rPr>
              <a:t>Copyright © 2020 McGraw-Hill Education. All rights reserved. No reproduction or distribution without the prior written consent of McGraw-Hill Education</a:t>
            </a:r>
            <a:r>
              <a:rPr lang="en-US" altLang="en-US" dirty="0">
                <a:solidFill>
                  <a:schemeClr val="bg1"/>
                </a:solidFill>
              </a:rPr>
              <a:t>.</a:t>
            </a: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8EAC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rgbClr val="0B5B7F"/>
                </a:solidFill>
                <a:latin typeface="Calibri" pitchFamily="34" charset="0"/>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443625" y="1295400"/>
            <a:ext cx="8229600" cy="4876800"/>
          </a:xfrm>
          <a:prstGeom prst="rect">
            <a:avLst/>
          </a:prstGeom>
        </p:spPr>
        <p:txBody>
          <a:bodyPr/>
          <a:lstStyle>
            <a:lvl1pPr>
              <a:spcBef>
                <a:spcPts val="600"/>
              </a:spcBef>
              <a:spcAft>
                <a:spcPts val="600"/>
              </a:spcAft>
              <a:buClr>
                <a:srgbClr val="8EACC4"/>
              </a:buClr>
              <a:defRPr/>
            </a:lvl1pPr>
            <a:lvl2pPr>
              <a:spcBef>
                <a:spcPts val="600"/>
              </a:spcBef>
              <a:spcAft>
                <a:spcPts val="600"/>
              </a:spcAft>
              <a:buClr>
                <a:srgbClr val="8EACC4"/>
              </a:buClr>
              <a:defRPr sz="2800"/>
            </a:lvl2pPr>
            <a:lvl3pPr>
              <a:spcBef>
                <a:spcPts val="600"/>
              </a:spcBef>
              <a:spcAft>
                <a:spcPts val="600"/>
              </a:spcAft>
              <a:buClr>
                <a:srgbClr val="8EACC4"/>
              </a:buClr>
              <a:defRPr sz="2400"/>
            </a:lvl3pPr>
            <a:lvl4pPr>
              <a:spcBef>
                <a:spcPts val="600"/>
              </a:spcBef>
              <a:spcAft>
                <a:spcPts val="600"/>
              </a:spcAft>
              <a:buClr>
                <a:srgbClr val="8EACC4"/>
              </a:buClr>
              <a:defRPr sz="2000"/>
            </a:lvl4pPr>
            <a:lvl5pPr>
              <a:spcBef>
                <a:spcPts val="600"/>
              </a:spcBef>
              <a:spcAft>
                <a:spcPts val="600"/>
              </a:spcAft>
              <a:buClr>
                <a:srgbClr val="8EACC4"/>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8" name="Slide Number Placeholder 5"/>
          <p:cNvSpPr txBox="1">
            <a:spLocks/>
          </p:cNvSpPr>
          <p:nvPr userDrawn="1"/>
        </p:nvSpPr>
        <p:spPr>
          <a:xfrm>
            <a:off x="6858000" y="6492875"/>
            <a:ext cx="2133600" cy="365125"/>
          </a:xfrm>
          <a:prstGeom prst="rect">
            <a:avLst/>
          </a:prstGeom>
        </p:spPr>
        <p:txBody>
          <a:bodyPr/>
          <a:lstStyle>
            <a:defPPr>
              <a:defRPr lang="en-US"/>
            </a:defPPr>
            <a:lvl1pPr algn="r" rtl="0" fontAlgn="base">
              <a:spcBef>
                <a:spcPct val="0"/>
              </a:spcBef>
              <a:spcAft>
                <a:spcPct val="0"/>
              </a:spcAft>
              <a:defRPr sz="10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a:lstStyle>
          <a:p>
            <a:pPr>
              <a:defRPr/>
            </a:pPr>
            <a:r>
              <a:rPr lang="en-US" dirty="0">
                <a:latin typeface="Times New Roman" panose="02020603050405020304" pitchFamily="18" charset="0"/>
                <a:cs typeface="Times New Roman" panose="02020603050405020304" pitchFamily="18" charset="0"/>
              </a:rPr>
              <a:t>3-</a:t>
            </a:r>
            <a:fld id="{49BDE572-EFAC-466A-AC20-F8D4A44EE2B2}" type="slidenum">
              <a:rPr lang="en-US" smtClean="0">
                <a:latin typeface="Times New Roman" panose="02020603050405020304" pitchFamily="18" charset="0"/>
                <a:cs typeface="Times New Roman" panose="02020603050405020304" pitchFamily="18" charset="0"/>
              </a:rPr>
              <a:pPr>
                <a:defRPr/>
              </a:pPr>
              <a:t>‹#›</a:t>
            </a:fld>
            <a:endParaRPr lang="en-US" dirty="0">
              <a:latin typeface="Times New Roman" panose="02020603050405020304" pitchFamily="18" charset="0"/>
              <a:cs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1/10/2019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ctrTitle"/>
          </p:nvPr>
        </p:nvSpPr>
        <p:spPr/>
        <p:txBody>
          <a:bodyPr vert="horz" lIns="91440" tIns="45720" rIns="91440" bIns="45720" rtlCol="0" anchor="ctr">
            <a:normAutofit/>
          </a:bodyPr>
          <a:lstStyle/>
          <a:p>
            <a:r>
              <a:rPr lang="en-US" b="1" dirty="0"/>
              <a:t>Analyzing Financial Statements</a:t>
            </a:r>
            <a:endParaRPr lang="en-US" sz="4800" b="1" dirty="0"/>
          </a:p>
        </p:txBody>
      </p:sp>
    </p:spTree>
    <p:extLst>
      <p:ext uri="{BB962C8B-B14F-4D97-AF65-F5344CB8AC3E}">
        <p14:creationId xmlns:p14="http://schemas.microsoft.com/office/powerpoint/2010/main" val="4110896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EFE804-68D8-4053-BEF0-F66723034D7B}"/>
              </a:ext>
            </a:extLst>
          </p:cNvPr>
          <p:cNvPicPr>
            <a:picLocks noChangeAspect="1"/>
          </p:cNvPicPr>
          <p:nvPr/>
        </p:nvPicPr>
        <p:blipFill>
          <a:blip r:embed="rId2"/>
          <a:stretch>
            <a:fillRect/>
          </a:stretch>
        </p:blipFill>
        <p:spPr>
          <a:xfrm>
            <a:off x="1228725" y="1828800"/>
            <a:ext cx="6686550" cy="638175"/>
          </a:xfrm>
          <a:prstGeom prst="rect">
            <a:avLst/>
          </a:prstGeom>
        </p:spPr>
      </p:pic>
      <p:pic>
        <p:nvPicPr>
          <p:cNvPr id="5" name="Picture 4">
            <a:extLst>
              <a:ext uri="{FF2B5EF4-FFF2-40B4-BE49-F238E27FC236}">
                <a16:creationId xmlns:a16="http://schemas.microsoft.com/office/drawing/2014/main" id="{FEF3BB7E-2BDD-4CBC-A248-B9F5C964686A}"/>
              </a:ext>
            </a:extLst>
          </p:cNvPr>
          <p:cNvPicPr>
            <a:picLocks noChangeAspect="1"/>
          </p:cNvPicPr>
          <p:nvPr/>
        </p:nvPicPr>
        <p:blipFill>
          <a:blip r:embed="rId3"/>
          <a:stretch>
            <a:fillRect/>
          </a:stretch>
        </p:blipFill>
        <p:spPr>
          <a:xfrm>
            <a:off x="1238250" y="3048000"/>
            <a:ext cx="6677025" cy="514350"/>
          </a:xfrm>
          <a:prstGeom prst="rect">
            <a:avLst/>
          </a:prstGeom>
        </p:spPr>
      </p:pic>
      <p:pic>
        <p:nvPicPr>
          <p:cNvPr id="6" name="Picture 5">
            <a:extLst>
              <a:ext uri="{FF2B5EF4-FFF2-40B4-BE49-F238E27FC236}">
                <a16:creationId xmlns:a16="http://schemas.microsoft.com/office/drawing/2014/main" id="{8466494B-AC5B-4946-89D5-A7D4C7D70BFE}"/>
              </a:ext>
            </a:extLst>
          </p:cNvPr>
          <p:cNvPicPr>
            <a:picLocks noChangeAspect="1"/>
          </p:cNvPicPr>
          <p:nvPr/>
        </p:nvPicPr>
        <p:blipFill>
          <a:blip r:embed="rId4"/>
          <a:stretch>
            <a:fillRect/>
          </a:stretch>
        </p:blipFill>
        <p:spPr>
          <a:xfrm>
            <a:off x="1228725" y="4343400"/>
            <a:ext cx="6619875" cy="561975"/>
          </a:xfrm>
          <a:prstGeom prst="rect">
            <a:avLst/>
          </a:prstGeom>
        </p:spPr>
      </p:pic>
    </p:spTree>
    <p:extLst>
      <p:ext uri="{BB962C8B-B14F-4D97-AF65-F5344CB8AC3E}">
        <p14:creationId xmlns:p14="http://schemas.microsoft.com/office/powerpoint/2010/main" val="1748917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t>Asset Management Ratios</a:t>
            </a:r>
            <a:endParaRPr lang="en-US" dirty="0"/>
          </a:p>
        </p:txBody>
      </p:sp>
      <p:sp>
        <p:nvSpPr>
          <p:cNvPr id="10243" name="Content Placeholder 2"/>
          <p:cNvSpPr>
            <a:spLocks noGrp="1"/>
          </p:cNvSpPr>
          <p:nvPr>
            <p:ph idx="1"/>
          </p:nvPr>
        </p:nvSpPr>
        <p:spPr/>
        <p:txBody>
          <a:bodyPr/>
          <a:lstStyle/>
          <a:p>
            <a:r>
              <a:rPr lang="en-US" b="1" dirty="0"/>
              <a:t>Asset management </a:t>
            </a:r>
            <a:r>
              <a:rPr lang="en-US" dirty="0"/>
              <a:t>ratios measure how efficiently a firm uses its assets, as well as how efficiently the firm manages its accounts payable </a:t>
            </a:r>
          </a:p>
          <a:p>
            <a:pPr lvl="1"/>
            <a:r>
              <a:rPr lang="en-US" dirty="0"/>
              <a:t>Inventory management</a:t>
            </a:r>
          </a:p>
          <a:p>
            <a:pPr lvl="1"/>
            <a:r>
              <a:rPr lang="en-US" dirty="0"/>
              <a:t>Accounts receivable management</a:t>
            </a:r>
          </a:p>
          <a:p>
            <a:pPr lvl="1"/>
            <a:r>
              <a:rPr lang="en-US" dirty="0"/>
              <a:t>Accounts payable management</a:t>
            </a:r>
          </a:p>
          <a:p>
            <a:pPr lvl="1"/>
            <a:r>
              <a:rPr lang="en-US" dirty="0"/>
              <a:t>Fixed asset and working capital management</a:t>
            </a:r>
          </a:p>
          <a:p>
            <a:pPr lvl="1"/>
            <a:r>
              <a:rPr lang="en-US" dirty="0"/>
              <a:t>Total asset management</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Inventory Management</a:t>
            </a:r>
          </a:p>
        </p:txBody>
      </p:sp>
      <p:sp>
        <p:nvSpPr>
          <p:cNvPr id="11267" name="Content Placeholder 2"/>
          <p:cNvSpPr>
            <a:spLocks noGrp="1"/>
          </p:cNvSpPr>
          <p:nvPr>
            <p:ph idx="1"/>
          </p:nvPr>
        </p:nvSpPr>
        <p:spPr/>
        <p:txBody>
          <a:bodyPr/>
          <a:lstStyle/>
          <a:p>
            <a:r>
              <a:rPr lang="en-US" dirty="0"/>
              <a:t>The inventory turnover ratio measures the number of dollars of sales produced per dollar of inventory</a:t>
            </a:r>
          </a:p>
          <a:p>
            <a:pPr lvl="1"/>
            <a:r>
              <a:rPr lang="en-US" dirty="0"/>
              <a:t>Cost of goods sold is used as the numerator when managers want to emphasize that inventory is listed on the balance sheet at cost, that is, the cost of sales generated per dollar of inventory</a:t>
            </a:r>
          </a:p>
        </p:txBody>
      </p:sp>
      <p:pic>
        <p:nvPicPr>
          <p:cNvPr id="11276"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9709" y="5410200"/>
            <a:ext cx="6117431" cy="90011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dirty="0"/>
              <a:t>Inventory Management (continued) </a:t>
            </a:r>
          </a:p>
        </p:txBody>
      </p:sp>
      <p:sp>
        <p:nvSpPr>
          <p:cNvPr id="12291" name="Content Placeholder 2"/>
          <p:cNvSpPr>
            <a:spLocks noGrp="1"/>
          </p:cNvSpPr>
          <p:nvPr>
            <p:ph idx="1"/>
          </p:nvPr>
        </p:nvSpPr>
        <p:spPr/>
        <p:txBody>
          <a:bodyPr/>
          <a:lstStyle/>
          <a:p>
            <a:r>
              <a:rPr lang="en-US" dirty="0"/>
              <a:t>The days’ sales in inventory ratio measures the number of days that inventory is held before the final product is sold</a:t>
            </a:r>
          </a:p>
        </p:txBody>
      </p:sp>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4183" y="3200400"/>
            <a:ext cx="6895634" cy="1432284"/>
          </a:xfrm>
          <a:prstGeom prst="rect">
            <a:avLst/>
          </a:prstGeom>
          <a:effectLst>
            <a:outerShdw blurRad="50800" dist="38100" dir="2700000" algn="ctr" rotWithShape="0">
              <a:srgbClr val="000000">
                <a:alpha val="40000"/>
              </a:srgbClr>
            </a:outerShdw>
          </a:effec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a:t>Accounts Receivable Management </a:t>
            </a:r>
          </a:p>
        </p:txBody>
      </p:sp>
      <p:sp>
        <p:nvSpPr>
          <p:cNvPr id="14339" name="Content Placeholder 2"/>
          <p:cNvSpPr>
            <a:spLocks noGrp="1"/>
          </p:cNvSpPr>
          <p:nvPr>
            <p:ph idx="1"/>
          </p:nvPr>
        </p:nvSpPr>
        <p:spPr/>
        <p:txBody>
          <a:bodyPr/>
          <a:lstStyle/>
          <a:p>
            <a:r>
              <a:rPr lang="en-US" dirty="0"/>
              <a:t>The accounts receivable turnover measures the number of dollars of sales produced per dollar of accounts receivable</a:t>
            </a:r>
          </a:p>
        </p:txBody>
      </p:sp>
      <p:pic>
        <p:nvPicPr>
          <p:cNvPr id="14348"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3022" y="3250406"/>
            <a:ext cx="6450806" cy="96678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normAutofit/>
          </a:bodyPr>
          <a:lstStyle/>
          <a:p>
            <a:r>
              <a:rPr lang="en-US" sz="3800" dirty="0"/>
              <a:t>Accounts Receivable Management (continued)</a:t>
            </a:r>
          </a:p>
        </p:txBody>
      </p:sp>
      <p:sp>
        <p:nvSpPr>
          <p:cNvPr id="13315" name="Content Placeholder 2"/>
          <p:cNvSpPr>
            <a:spLocks noGrp="1"/>
          </p:cNvSpPr>
          <p:nvPr>
            <p:ph idx="1"/>
          </p:nvPr>
        </p:nvSpPr>
        <p:spPr/>
        <p:txBody>
          <a:bodyPr/>
          <a:lstStyle/>
          <a:p>
            <a:r>
              <a:rPr lang="en-US" dirty="0"/>
              <a:t>The average collection period (ACP) measures the number of days accounts receivable are held before the firm collects cash from the sale</a:t>
            </a:r>
          </a:p>
          <a:p>
            <a:pPr lvl="1"/>
            <a:r>
              <a:rPr lang="en-US" dirty="0"/>
              <a:t>Also referred to as days’ sales outstanding (DSO)</a:t>
            </a:r>
          </a:p>
          <a:p>
            <a:pPr lvl="1"/>
            <a:endParaRPr lang="en-US" dirty="0"/>
          </a:p>
        </p:txBody>
      </p:sp>
      <p:pic>
        <p:nvPicPr>
          <p:cNvPr id="9" name="Picture 2"/>
          <p:cNvPicPr>
            <a:picLocks noChangeAspect="1" noChangeArrowheads="1"/>
          </p:cNvPicPr>
          <p:nvPr/>
        </p:nvPicPr>
        <p:blipFill>
          <a:blip r:embed="rId2" cstate="print"/>
          <a:stretch>
            <a:fillRect/>
          </a:stretch>
        </p:blipFill>
        <p:spPr bwMode="auto">
          <a:xfrm>
            <a:off x="621933" y="4343400"/>
            <a:ext cx="7872984" cy="156019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a:t>Accounts Payable Management</a:t>
            </a:r>
          </a:p>
        </p:txBody>
      </p:sp>
      <p:sp>
        <p:nvSpPr>
          <p:cNvPr id="16387" name="Content Placeholder 2"/>
          <p:cNvSpPr>
            <a:spLocks noGrp="1"/>
          </p:cNvSpPr>
          <p:nvPr>
            <p:ph idx="1"/>
          </p:nvPr>
        </p:nvSpPr>
        <p:spPr/>
        <p:txBody>
          <a:bodyPr/>
          <a:lstStyle/>
          <a:p>
            <a:r>
              <a:rPr lang="en-US" dirty="0"/>
              <a:t>The accounts payable turnover ratio measures the dollar cost of goods sold (COGS) per dollar of accounts payable</a:t>
            </a:r>
          </a:p>
        </p:txBody>
      </p:sp>
      <p:pic>
        <p:nvPicPr>
          <p:cNvPr id="16396"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38300" y="3276600"/>
            <a:ext cx="5867400" cy="1066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normAutofit/>
          </a:bodyPr>
          <a:lstStyle/>
          <a:p>
            <a:r>
              <a:rPr lang="en-US" sz="4000" dirty="0"/>
              <a:t>Accounts Payable Management (continued)</a:t>
            </a:r>
          </a:p>
        </p:txBody>
      </p:sp>
      <p:sp>
        <p:nvSpPr>
          <p:cNvPr id="15363" name="Content Placeholder 2"/>
          <p:cNvSpPr>
            <a:spLocks noGrp="1"/>
          </p:cNvSpPr>
          <p:nvPr>
            <p:ph idx="1"/>
          </p:nvPr>
        </p:nvSpPr>
        <p:spPr/>
        <p:txBody>
          <a:bodyPr/>
          <a:lstStyle/>
          <a:p>
            <a:r>
              <a:rPr lang="en-US" dirty="0"/>
              <a:t>The average payment period (APP) ratio measures the number of days that the firm holds accounts payable before it has to extend cash to pay for its purchases</a:t>
            </a:r>
          </a:p>
        </p:txBody>
      </p:sp>
      <p:pic>
        <p:nvPicPr>
          <p:cNvPr id="5" name="Picture 2"/>
          <p:cNvPicPr>
            <a:picLocks noChangeAspect="1" noChangeArrowheads="1"/>
          </p:cNvPicPr>
          <p:nvPr/>
        </p:nvPicPr>
        <p:blipFill>
          <a:blip r:embed="rId2" cstate="print"/>
          <a:srcRect/>
          <a:stretch>
            <a:fillRect/>
          </a:stretch>
        </p:blipFill>
        <p:spPr bwMode="auto">
          <a:xfrm>
            <a:off x="781953" y="3886200"/>
            <a:ext cx="7552944" cy="1528191"/>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normAutofit/>
          </a:bodyPr>
          <a:lstStyle/>
          <a:p>
            <a:r>
              <a:rPr lang="en-US" sz="3600" dirty="0"/>
              <a:t>Fixed Asset and Working Capital Management</a:t>
            </a:r>
          </a:p>
        </p:txBody>
      </p:sp>
      <p:sp>
        <p:nvSpPr>
          <p:cNvPr id="17411" name="Content Placeholder 2"/>
          <p:cNvSpPr>
            <a:spLocks noGrp="1"/>
          </p:cNvSpPr>
          <p:nvPr>
            <p:ph idx="1"/>
          </p:nvPr>
        </p:nvSpPr>
        <p:spPr/>
        <p:txBody>
          <a:bodyPr/>
          <a:lstStyle/>
          <a:p>
            <a:r>
              <a:rPr lang="en-US" dirty="0"/>
              <a:t>The fixed asset turnover ratio measures the number of dollars of sales produced per dollar of net fixed assets</a:t>
            </a:r>
          </a:p>
        </p:txBody>
      </p:sp>
      <p:pic>
        <p:nvPicPr>
          <p:cNvPr id="5" name="Picture 2"/>
          <p:cNvPicPr>
            <a:picLocks noChangeAspect="1" noChangeArrowheads="1"/>
          </p:cNvPicPr>
          <p:nvPr/>
        </p:nvPicPr>
        <p:blipFill>
          <a:blip r:embed="rId2" cstate="print"/>
          <a:srcRect/>
          <a:stretch>
            <a:fillRect/>
          </a:stretch>
        </p:blipFill>
        <p:spPr bwMode="auto">
          <a:xfrm>
            <a:off x="2080591" y="3200400"/>
            <a:ext cx="4987290" cy="8382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oAutofit/>
          </a:bodyPr>
          <a:lstStyle/>
          <a:p>
            <a:r>
              <a:rPr lang="en-US" sz="3000" dirty="0"/>
              <a:t>Fixed Asset and Working Capital Management (continued)</a:t>
            </a:r>
          </a:p>
        </p:txBody>
      </p:sp>
      <p:sp>
        <p:nvSpPr>
          <p:cNvPr id="18435" name="Content Placeholder 2"/>
          <p:cNvSpPr>
            <a:spLocks noGrp="1"/>
          </p:cNvSpPr>
          <p:nvPr>
            <p:ph idx="1"/>
          </p:nvPr>
        </p:nvSpPr>
        <p:spPr/>
        <p:txBody>
          <a:bodyPr/>
          <a:lstStyle/>
          <a:p>
            <a:r>
              <a:rPr lang="en-US" dirty="0"/>
              <a:t>The sales to working capital ratio measures the number of dollar of sales produced per dollar of net working capital (current assets minus current liabilities)</a:t>
            </a:r>
          </a:p>
        </p:txBody>
      </p:sp>
      <p:pic>
        <p:nvPicPr>
          <p:cNvPr id="18444"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8331" y="3729037"/>
            <a:ext cx="5367338" cy="98345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Introduction</a:t>
            </a:r>
          </a:p>
        </p:txBody>
      </p:sp>
      <p:sp>
        <p:nvSpPr>
          <p:cNvPr id="3075" name="Content Placeholder 2"/>
          <p:cNvSpPr>
            <a:spLocks noGrp="1"/>
          </p:cNvSpPr>
          <p:nvPr>
            <p:ph idx="1"/>
          </p:nvPr>
        </p:nvSpPr>
        <p:spPr>
          <a:xfrm>
            <a:off x="443625" y="1295400"/>
            <a:ext cx="8319376" cy="4876800"/>
          </a:xfrm>
        </p:spPr>
        <p:txBody>
          <a:bodyPr/>
          <a:lstStyle/>
          <a:p>
            <a:r>
              <a:rPr lang="en-US" dirty="0"/>
              <a:t>Various uses of financial statements</a:t>
            </a:r>
          </a:p>
          <a:p>
            <a:pPr lvl="1"/>
            <a:r>
              <a:rPr lang="en-US" dirty="0"/>
              <a:t>Provide information on firm’s financial position at a point in time or its operations over some past period</a:t>
            </a:r>
          </a:p>
          <a:p>
            <a:pPr lvl="1"/>
            <a:r>
              <a:rPr lang="en-US" dirty="0"/>
              <a:t>Information contained in financial statements may be used to analyze the current financial performance of the firm </a:t>
            </a:r>
          </a:p>
          <a:p>
            <a:pPr lvl="1"/>
            <a:r>
              <a:rPr lang="en-US" dirty="0"/>
              <a:t>Information provided assists in decision-making that improves the firm’s future performance, and ultimately, its market value</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E64C52-68E2-49D2-B1D0-FA19FB0C6DD2}"/>
              </a:ext>
            </a:extLst>
          </p:cNvPr>
          <p:cNvPicPr>
            <a:picLocks noChangeAspect="1"/>
          </p:cNvPicPr>
          <p:nvPr/>
        </p:nvPicPr>
        <p:blipFill>
          <a:blip r:embed="rId2"/>
          <a:stretch>
            <a:fillRect/>
          </a:stretch>
        </p:blipFill>
        <p:spPr>
          <a:xfrm>
            <a:off x="23812" y="1071562"/>
            <a:ext cx="9096375" cy="4714875"/>
          </a:xfrm>
          <a:prstGeom prst="rect">
            <a:avLst/>
          </a:prstGeom>
        </p:spPr>
      </p:pic>
    </p:spTree>
    <p:extLst>
      <p:ext uri="{BB962C8B-B14F-4D97-AF65-F5344CB8AC3E}">
        <p14:creationId xmlns:p14="http://schemas.microsoft.com/office/powerpoint/2010/main" val="3851169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9387FC-F8AE-425F-A270-F5964F974932}"/>
              </a:ext>
            </a:extLst>
          </p:cNvPr>
          <p:cNvPicPr>
            <a:picLocks noChangeAspect="1"/>
          </p:cNvPicPr>
          <p:nvPr/>
        </p:nvPicPr>
        <p:blipFill>
          <a:blip r:embed="rId2"/>
          <a:stretch>
            <a:fillRect/>
          </a:stretch>
        </p:blipFill>
        <p:spPr>
          <a:xfrm>
            <a:off x="1219200" y="742950"/>
            <a:ext cx="7048500" cy="6115050"/>
          </a:xfrm>
          <a:prstGeom prst="rect">
            <a:avLst/>
          </a:prstGeom>
        </p:spPr>
      </p:pic>
    </p:spTree>
    <p:extLst>
      <p:ext uri="{BB962C8B-B14F-4D97-AF65-F5344CB8AC3E}">
        <p14:creationId xmlns:p14="http://schemas.microsoft.com/office/powerpoint/2010/main" val="20284050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a:t>Total Asset Management</a:t>
            </a:r>
          </a:p>
        </p:txBody>
      </p:sp>
      <p:sp>
        <p:nvSpPr>
          <p:cNvPr id="19459" name="Content Placeholder 2"/>
          <p:cNvSpPr>
            <a:spLocks noGrp="1"/>
          </p:cNvSpPr>
          <p:nvPr>
            <p:ph idx="1"/>
          </p:nvPr>
        </p:nvSpPr>
        <p:spPr/>
        <p:txBody>
          <a:bodyPr/>
          <a:lstStyle/>
          <a:p>
            <a:r>
              <a:rPr lang="en-US" dirty="0"/>
              <a:t>The total asset turnover ratio measures the number of dollars of sales produced per dollar of total assets</a:t>
            </a:r>
          </a:p>
        </p:txBody>
      </p:sp>
      <p:pic>
        <p:nvPicPr>
          <p:cNvPr id="19468"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21731" y="3200400"/>
            <a:ext cx="4300538" cy="88344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fontScale="90000"/>
          </a:bodyPr>
          <a:lstStyle/>
          <a:p>
            <a:r>
              <a:rPr lang="en-US" dirty="0"/>
              <a:t>Total Asset Management (continued)</a:t>
            </a:r>
          </a:p>
        </p:txBody>
      </p:sp>
      <p:sp>
        <p:nvSpPr>
          <p:cNvPr id="20483" name="Content Placeholder 2"/>
          <p:cNvSpPr>
            <a:spLocks noGrp="1"/>
          </p:cNvSpPr>
          <p:nvPr>
            <p:ph idx="1"/>
          </p:nvPr>
        </p:nvSpPr>
        <p:spPr/>
        <p:txBody>
          <a:bodyPr/>
          <a:lstStyle/>
          <a:p>
            <a:r>
              <a:rPr lang="en-US" dirty="0"/>
              <a:t>The capital intensity ratio measures the dollars of total assets needed to produce a dollar of sales</a:t>
            </a:r>
          </a:p>
        </p:txBody>
      </p:sp>
      <p:pic>
        <p:nvPicPr>
          <p:cNvPr id="20492"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6503" y="3225403"/>
            <a:ext cx="4083844" cy="101679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8E630A-6146-4736-861E-FC17F3E522F1}"/>
              </a:ext>
            </a:extLst>
          </p:cNvPr>
          <p:cNvPicPr>
            <a:picLocks noChangeAspect="1"/>
          </p:cNvPicPr>
          <p:nvPr/>
        </p:nvPicPr>
        <p:blipFill>
          <a:blip r:embed="rId2"/>
          <a:stretch>
            <a:fillRect/>
          </a:stretch>
        </p:blipFill>
        <p:spPr>
          <a:xfrm>
            <a:off x="609600" y="1828800"/>
            <a:ext cx="8035046" cy="4267200"/>
          </a:xfrm>
          <a:prstGeom prst="rect">
            <a:avLst/>
          </a:prstGeom>
        </p:spPr>
      </p:pic>
    </p:spTree>
    <p:extLst>
      <p:ext uri="{BB962C8B-B14F-4D97-AF65-F5344CB8AC3E}">
        <p14:creationId xmlns:p14="http://schemas.microsoft.com/office/powerpoint/2010/main" val="36571437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484D81-01B3-461A-9514-1A3E37B883BF}"/>
              </a:ext>
            </a:extLst>
          </p:cNvPr>
          <p:cNvPicPr>
            <a:picLocks noChangeAspect="1"/>
          </p:cNvPicPr>
          <p:nvPr/>
        </p:nvPicPr>
        <p:blipFill>
          <a:blip r:embed="rId2"/>
          <a:stretch>
            <a:fillRect/>
          </a:stretch>
        </p:blipFill>
        <p:spPr>
          <a:xfrm>
            <a:off x="484628" y="2190750"/>
            <a:ext cx="8174743" cy="2476500"/>
          </a:xfrm>
          <a:prstGeom prst="rect">
            <a:avLst/>
          </a:prstGeom>
        </p:spPr>
      </p:pic>
    </p:spTree>
    <p:extLst>
      <p:ext uri="{BB962C8B-B14F-4D97-AF65-F5344CB8AC3E}">
        <p14:creationId xmlns:p14="http://schemas.microsoft.com/office/powerpoint/2010/main" val="40820935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a:t>Debt Management Ratios</a:t>
            </a:r>
          </a:p>
        </p:txBody>
      </p:sp>
      <p:sp>
        <p:nvSpPr>
          <p:cNvPr id="21507" name="Content Placeholder 2"/>
          <p:cNvSpPr>
            <a:spLocks noGrp="1"/>
          </p:cNvSpPr>
          <p:nvPr>
            <p:ph idx="1"/>
          </p:nvPr>
        </p:nvSpPr>
        <p:spPr/>
        <p:txBody>
          <a:bodyPr/>
          <a:lstStyle/>
          <a:p>
            <a:r>
              <a:rPr lang="en-US" b="1" dirty="0"/>
              <a:t>Debt management ratios </a:t>
            </a:r>
            <a:r>
              <a:rPr lang="en-US" dirty="0"/>
              <a:t>measure the extent to which the firm uses debt (or financial leverage) versus equity to finance its assets as well as how well the firm can pay off its debt</a:t>
            </a:r>
          </a:p>
          <a:p>
            <a:pPr lvl="1"/>
            <a:r>
              <a:rPr lang="en-US" dirty="0"/>
              <a:t>Two major types of debt management ratios</a:t>
            </a:r>
          </a:p>
          <a:p>
            <a:pPr lvl="2"/>
            <a:r>
              <a:rPr lang="en-US" dirty="0"/>
              <a:t>Evaluate whether a firm is financing its assets with a reasonable amount of debt versus equity financing</a:t>
            </a:r>
          </a:p>
          <a:p>
            <a:pPr lvl="2"/>
            <a:r>
              <a:rPr lang="en-US" dirty="0"/>
              <a:t>Measure whether the firm is generating sufficient earnings or cash to make promised debt payments</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6" name="Title 1"/>
          <p:cNvSpPr>
            <a:spLocks noGrp="1"/>
          </p:cNvSpPr>
          <p:nvPr>
            <p:ph type="title"/>
          </p:nvPr>
        </p:nvSpPr>
        <p:spPr/>
        <p:txBody>
          <a:bodyPr/>
          <a:lstStyle/>
          <a:p>
            <a:r>
              <a:rPr lang="en-US" dirty="0"/>
              <a:t>Debt versus Equity Financing</a:t>
            </a:r>
          </a:p>
        </p:txBody>
      </p:sp>
      <p:sp>
        <p:nvSpPr>
          <p:cNvPr id="22530" name="Content Placeholder 2"/>
          <p:cNvSpPr>
            <a:spLocks noGrp="1"/>
          </p:cNvSpPr>
          <p:nvPr>
            <p:ph idx="1"/>
          </p:nvPr>
        </p:nvSpPr>
        <p:spPr/>
        <p:txBody>
          <a:bodyPr/>
          <a:lstStyle/>
          <a:p>
            <a:r>
              <a:rPr lang="en-US" b="1" dirty="0"/>
              <a:t>Capital structure </a:t>
            </a:r>
            <a:r>
              <a:rPr lang="en-US" dirty="0"/>
              <a:t>refers to the amount of debt versus equity financing held on the balance sheet</a:t>
            </a:r>
          </a:p>
          <a:p>
            <a:r>
              <a:rPr lang="en-US" dirty="0"/>
              <a:t>Three primary ratios</a:t>
            </a:r>
          </a:p>
          <a:p>
            <a:pPr lvl="1"/>
            <a:r>
              <a:rPr lang="en-US" dirty="0"/>
              <a:t>Debt ratio</a:t>
            </a:r>
          </a:p>
          <a:p>
            <a:pPr lvl="1"/>
            <a:r>
              <a:rPr lang="en-US" dirty="0"/>
              <a:t>Debt-to-equity</a:t>
            </a:r>
          </a:p>
          <a:p>
            <a:pPr lvl="1"/>
            <a:r>
              <a:rPr lang="en-US" dirty="0"/>
              <a:t>Equity multiplier</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dirty="0"/>
              <a:t>Debt Ratio</a:t>
            </a:r>
          </a:p>
        </p:txBody>
      </p:sp>
      <p:sp>
        <p:nvSpPr>
          <p:cNvPr id="23555" name="Content Placeholder 2"/>
          <p:cNvSpPr>
            <a:spLocks noGrp="1"/>
          </p:cNvSpPr>
          <p:nvPr>
            <p:ph idx="1"/>
          </p:nvPr>
        </p:nvSpPr>
        <p:spPr/>
        <p:txBody>
          <a:bodyPr/>
          <a:lstStyle/>
          <a:p>
            <a:r>
              <a:rPr lang="en-US" dirty="0"/>
              <a:t>The debt ratio measures the percentage of total assets financed with debt</a:t>
            </a:r>
          </a:p>
        </p:txBody>
      </p:sp>
      <p:pic>
        <p:nvPicPr>
          <p:cNvPr id="23564"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9884" y="2831306"/>
            <a:ext cx="3317081" cy="91678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dirty="0"/>
              <a:t>Debt-to-Equity Ratio</a:t>
            </a:r>
          </a:p>
        </p:txBody>
      </p:sp>
      <p:sp>
        <p:nvSpPr>
          <p:cNvPr id="24579" name="Content Placeholder 2"/>
          <p:cNvSpPr>
            <a:spLocks noGrp="1"/>
          </p:cNvSpPr>
          <p:nvPr>
            <p:ph idx="1"/>
          </p:nvPr>
        </p:nvSpPr>
        <p:spPr/>
        <p:txBody>
          <a:bodyPr/>
          <a:lstStyle/>
          <a:p>
            <a:r>
              <a:rPr lang="en-US" dirty="0"/>
              <a:t>The debt-to-equity ratio measures the dollars of debt financing used for every dollar of equity financing</a:t>
            </a:r>
          </a:p>
        </p:txBody>
      </p:sp>
      <p:pic>
        <p:nvPicPr>
          <p:cNvPr id="24588"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58187" y="3124200"/>
            <a:ext cx="3800475" cy="95011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7"/>
          <p:cNvSpPr>
            <a:spLocks noGrp="1"/>
          </p:cNvSpPr>
          <p:nvPr>
            <p:ph type="title"/>
          </p:nvPr>
        </p:nvSpPr>
        <p:spPr/>
        <p:txBody>
          <a:bodyPr/>
          <a:lstStyle/>
          <a:p>
            <a:r>
              <a:rPr lang="en-US" dirty="0"/>
              <a:t>Ratio Analysis</a:t>
            </a:r>
          </a:p>
        </p:txBody>
      </p:sp>
      <p:sp>
        <p:nvSpPr>
          <p:cNvPr id="4099" name="Content Placeholder 2"/>
          <p:cNvSpPr>
            <a:spLocks noGrp="1"/>
          </p:cNvSpPr>
          <p:nvPr>
            <p:ph idx="1"/>
          </p:nvPr>
        </p:nvSpPr>
        <p:spPr/>
        <p:txBody>
          <a:bodyPr/>
          <a:lstStyle/>
          <a:p>
            <a:r>
              <a:rPr lang="en-US" sz="3000" b="1" dirty="0"/>
              <a:t>Ratio analysis </a:t>
            </a:r>
            <a:r>
              <a:rPr lang="en-US" sz="3000" dirty="0"/>
              <a:t>is the process of calculating and analyzing financial ratios to assess a firm’s performance and to identify actions needed to improve firm performance</a:t>
            </a:r>
          </a:p>
          <a:p>
            <a:r>
              <a:rPr lang="en-US" sz="3000" dirty="0"/>
              <a:t>Five groups of ratios</a:t>
            </a:r>
          </a:p>
          <a:p>
            <a:pPr lvl="1"/>
            <a:r>
              <a:rPr lang="en-US" sz="2600" dirty="0"/>
              <a:t>Liquidity</a:t>
            </a:r>
          </a:p>
          <a:p>
            <a:pPr lvl="1"/>
            <a:r>
              <a:rPr lang="en-US" sz="2600" dirty="0"/>
              <a:t>Asset management </a:t>
            </a:r>
          </a:p>
          <a:p>
            <a:pPr lvl="1"/>
            <a:r>
              <a:rPr lang="en-US" sz="2600" dirty="0"/>
              <a:t>Debt management</a:t>
            </a:r>
          </a:p>
          <a:p>
            <a:pPr lvl="1"/>
            <a:r>
              <a:rPr lang="en-US" sz="2600" dirty="0"/>
              <a:t>Profitability</a:t>
            </a:r>
          </a:p>
          <a:p>
            <a:pPr lvl="1"/>
            <a:r>
              <a:rPr lang="en-US" sz="2600" dirty="0"/>
              <a:t>Market value</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9" name="Title 1"/>
          <p:cNvSpPr>
            <a:spLocks noGrp="1"/>
          </p:cNvSpPr>
          <p:nvPr>
            <p:ph type="title"/>
          </p:nvPr>
        </p:nvSpPr>
        <p:spPr/>
        <p:txBody>
          <a:bodyPr/>
          <a:lstStyle/>
          <a:p>
            <a:r>
              <a:rPr lang="en-US" dirty="0"/>
              <a:t>Equity Multiplier Ratio</a:t>
            </a:r>
          </a:p>
        </p:txBody>
      </p:sp>
      <p:sp>
        <p:nvSpPr>
          <p:cNvPr id="25602" name="Content Placeholder 2"/>
          <p:cNvSpPr>
            <a:spLocks noGrp="1"/>
          </p:cNvSpPr>
          <p:nvPr>
            <p:ph idx="1"/>
          </p:nvPr>
        </p:nvSpPr>
        <p:spPr/>
        <p:txBody>
          <a:bodyPr/>
          <a:lstStyle/>
          <a:p>
            <a:r>
              <a:rPr lang="en-US" dirty="0"/>
              <a:t>The equity multiplier ratio measures the dollars of debt financing used for every dollar of equity financing</a:t>
            </a:r>
          </a:p>
        </p:txBody>
      </p:sp>
      <p:pic>
        <p:nvPicPr>
          <p:cNvPr id="25612"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4906" y="3124200"/>
            <a:ext cx="6834188" cy="91678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dirty="0"/>
              <a:t>Times Interest Earned Ratio</a:t>
            </a:r>
          </a:p>
        </p:txBody>
      </p:sp>
      <p:sp>
        <p:nvSpPr>
          <p:cNvPr id="26627" name="Content Placeholder 2"/>
          <p:cNvSpPr>
            <a:spLocks noGrp="1"/>
          </p:cNvSpPr>
          <p:nvPr>
            <p:ph idx="1"/>
          </p:nvPr>
        </p:nvSpPr>
        <p:spPr/>
        <p:txBody>
          <a:bodyPr/>
          <a:lstStyle/>
          <a:p>
            <a:r>
              <a:rPr lang="en-US" dirty="0"/>
              <a:t>The times interest earned ratio measures the number of dollars of operating earnings available to meet each dollar of interest obligations on the firm’s debt</a:t>
            </a:r>
          </a:p>
        </p:txBody>
      </p:sp>
      <p:pic>
        <p:nvPicPr>
          <p:cNvPr id="26636"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6503" y="3752850"/>
            <a:ext cx="4083844" cy="10001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dirty="0"/>
              <a:t>Fixed Charge Coverage Ratio</a:t>
            </a:r>
          </a:p>
        </p:txBody>
      </p:sp>
      <p:sp>
        <p:nvSpPr>
          <p:cNvPr id="27651" name="Content Placeholder 2"/>
          <p:cNvSpPr>
            <a:spLocks noGrp="1"/>
          </p:cNvSpPr>
          <p:nvPr>
            <p:ph idx="1"/>
          </p:nvPr>
        </p:nvSpPr>
        <p:spPr/>
        <p:txBody>
          <a:bodyPr/>
          <a:lstStyle/>
          <a:p>
            <a:r>
              <a:rPr lang="en-US" dirty="0"/>
              <a:t>The fixed charge coverage ratio measures the number of dollars of operating earnings available to meet the firm’s interest obligations and other fixed charges</a:t>
            </a:r>
          </a:p>
        </p:txBody>
      </p:sp>
      <p:pic>
        <p:nvPicPr>
          <p:cNvPr id="27660"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1350" y="3810000"/>
            <a:ext cx="6534150" cy="866775"/>
          </a:xfrm>
          <a:prstGeom prst="rect">
            <a:avLst/>
          </a:prstGeom>
          <a:solidFill>
            <a:schemeClr val="bg1"/>
          </a:solidFill>
          <a:ln>
            <a:noFill/>
          </a:ln>
          <a:effectLst>
            <a:outerShdw blurRad="50800" dist="38100" dir="2700000" algn="tl" rotWithShape="0">
              <a:prstClr val="black">
                <a:alpha val="40000"/>
              </a:prstClr>
            </a:outerShdw>
          </a:effec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1" name="Title 1"/>
          <p:cNvSpPr>
            <a:spLocks noGrp="1"/>
          </p:cNvSpPr>
          <p:nvPr>
            <p:ph type="title"/>
          </p:nvPr>
        </p:nvSpPr>
        <p:spPr/>
        <p:txBody>
          <a:bodyPr/>
          <a:lstStyle/>
          <a:p>
            <a:r>
              <a:rPr lang="en-US" dirty="0"/>
              <a:t>Cash Coverage Ratio</a:t>
            </a:r>
          </a:p>
        </p:txBody>
      </p:sp>
      <p:sp>
        <p:nvSpPr>
          <p:cNvPr id="3075" name="Content Placeholder 2"/>
          <p:cNvSpPr>
            <a:spLocks noGrp="1"/>
          </p:cNvSpPr>
          <p:nvPr>
            <p:ph idx="1"/>
          </p:nvPr>
        </p:nvSpPr>
        <p:spPr/>
        <p:txBody>
          <a:bodyPr/>
          <a:lstStyle/>
          <a:p>
            <a:r>
              <a:rPr lang="en-US" dirty="0"/>
              <a:t>The cash coverage ratio measures the number of dollars of operating cash available to meet each dollar of interest and other fixed charges that the firm owes</a:t>
            </a:r>
          </a:p>
        </p:txBody>
      </p:sp>
      <p:pic>
        <p:nvPicPr>
          <p:cNvPr id="28684"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0028" y="3810000"/>
            <a:ext cx="4883944" cy="103346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F58B5B0-9F51-4688-8347-48B77CBE9CE3}"/>
              </a:ext>
            </a:extLst>
          </p:cNvPr>
          <p:cNvPicPr>
            <a:picLocks noChangeAspect="1"/>
          </p:cNvPicPr>
          <p:nvPr/>
        </p:nvPicPr>
        <p:blipFill>
          <a:blip r:embed="rId2"/>
          <a:stretch>
            <a:fillRect/>
          </a:stretch>
        </p:blipFill>
        <p:spPr>
          <a:xfrm>
            <a:off x="491549" y="1590674"/>
            <a:ext cx="8042851" cy="4505864"/>
          </a:xfrm>
          <a:prstGeom prst="rect">
            <a:avLst/>
          </a:prstGeom>
        </p:spPr>
      </p:pic>
    </p:spTree>
    <p:extLst>
      <p:ext uri="{BB962C8B-B14F-4D97-AF65-F5344CB8AC3E}">
        <p14:creationId xmlns:p14="http://schemas.microsoft.com/office/powerpoint/2010/main" val="16939706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a:t>Profitability Ratios</a:t>
            </a:r>
          </a:p>
        </p:txBody>
      </p:sp>
      <p:sp>
        <p:nvSpPr>
          <p:cNvPr id="29699" name="Content Placeholder 2"/>
          <p:cNvSpPr>
            <a:spLocks noGrp="1"/>
          </p:cNvSpPr>
          <p:nvPr>
            <p:ph idx="1"/>
          </p:nvPr>
        </p:nvSpPr>
        <p:spPr/>
        <p:txBody>
          <a:bodyPr/>
          <a:lstStyle/>
          <a:p>
            <a:r>
              <a:rPr lang="en-US" dirty="0"/>
              <a:t>Ratios that show the combined effect of liquidity, asset management, and debt management on the firm’s overall operating results are </a:t>
            </a:r>
            <a:r>
              <a:rPr lang="en-US" b="1" dirty="0"/>
              <a:t>profitability ratios</a:t>
            </a:r>
          </a:p>
          <a:p>
            <a:r>
              <a:rPr lang="en-US" dirty="0"/>
              <a:t>Closely monitored by investors</a:t>
            </a:r>
          </a:p>
          <a:p>
            <a:pPr lvl="1"/>
            <a:r>
              <a:rPr lang="en-US" dirty="0"/>
              <a:t>Stock prices react very quickly to unexpected changes in these ratios</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9" name="Title 1"/>
          <p:cNvSpPr>
            <a:spLocks noGrp="1"/>
          </p:cNvSpPr>
          <p:nvPr>
            <p:ph type="title"/>
          </p:nvPr>
        </p:nvSpPr>
        <p:spPr/>
        <p:txBody>
          <a:bodyPr/>
          <a:lstStyle/>
          <a:p>
            <a:r>
              <a:rPr lang="en-US" dirty="0"/>
              <a:t>Profit Margin</a:t>
            </a:r>
          </a:p>
        </p:txBody>
      </p:sp>
      <p:sp>
        <p:nvSpPr>
          <p:cNvPr id="30722" name="Content Placeholder 2"/>
          <p:cNvSpPr>
            <a:spLocks noGrp="1"/>
          </p:cNvSpPr>
          <p:nvPr>
            <p:ph idx="1"/>
          </p:nvPr>
        </p:nvSpPr>
        <p:spPr/>
        <p:txBody>
          <a:bodyPr/>
          <a:lstStyle/>
          <a:p>
            <a:r>
              <a:rPr lang="en-US" sz="2600" dirty="0"/>
              <a:t>The </a:t>
            </a:r>
            <a:r>
              <a:rPr lang="en-US" sz="2600" i="1" dirty="0"/>
              <a:t>gross profit margin </a:t>
            </a:r>
            <a:r>
              <a:rPr lang="en-US" sz="2600" dirty="0"/>
              <a:t>is the percent of sales left after cost of goods sold are deducted</a:t>
            </a:r>
          </a:p>
          <a:p>
            <a:r>
              <a:rPr lang="en-US" sz="2600" dirty="0"/>
              <a:t>The </a:t>
            </a:r>
            <a:r>
              <a:rPr lang="en-US" sz="2600" i="1" dirty="0"/>
              <a:t>operating profit margin </a:t>
            </a:r>
            <a:r>
              <a:rPr lang="en-US" sz="2600" dirty="0"/>
              <a:t>is the percent of sales left after all operating expenses are deducted</a:t>
            </a:r>
          </a:p>
          <a:p>
            <a:r>
              <a:rPr lang="en-US" sz="2600" dirty="0"/>
              <a:t>The </a:t>
            </a:r>
            <a:r>
              <a:rPr lang="en-US" sz="2600" i="1" dirty="0"/>
              <a:t>profit margin </a:t>
            </a:r>
            <a:r>
              <a:rPr lang="en-US" sz="2600" dirty="0"/>
              <a:t>is the percent of sales left after all firm expenses are deducted</a:t>
            </a:r>
          </a:p>
        </p:txBody>
      </p:sp>
      <p:pic>
        <p:nvPicPr>
          <p:cNvPr id="30732"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6047169"/>
            <a:ext cx="5651185" cy="71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6DF5C5D8-95C8-4EE1-ADEE-3416D7FD408B}"/>
              </a:ext>
            </a:extLst>
          </p:cNvPr>
          <p:cNvPicPr>
            <a:picLocks noChangeAspect="1"/>
          </p:cNvPicPr>
          <p:nvPr/>
        </p:nvPicPr>
        <p:blipFill>
          <a:blip r:embed="rId3"/>
          <a:stretch>
            <a:fillRect/>
          </a:stretch>
        </p:blipFill>
        <p:spPr>
          <a:xfrm>
            <a:off x="1588140" y="4136859"/>
            <a:ext cx="5653720" cy="954881"/>
          </a:xfrm>
          <a:prstGeom prst="rect">
            <a:avLst/>
          </a:prstGeom>
          <a:effectLst/>
        </p:spPr>
      </p:pic>
      <p:pic>
        <p:nvPicPr>
          <p:cNvPr id="3" name="Picture 2">
            <a:extLst>
              <a:ext uri="{FF2B5EF4-FFF2-40B4-BE49-F238E27FC236}">
                <a16:creationId xmlns:a16="http://schemas.microsoft.com/office/drawing/2014/main" id="{B0ED78EC-0CBA-45F4-9D45-3BB9E90E3021}"/>
              </a:ext>
            </a:extLst>
          </p:cNvPr>
          <p:cNvPicPr>
            <a:picLocks noChangeAspect="1"/>
          </p:cNvPicPr>
          <p:nvPr/>
        </p:nvPicPr>
        <p:blipFill>
          <a:blip r:embed="rId4"/>
          <a:stretch>
            <a:fillRect/>
          </a:stretch>
        </p:blipFill>
        <p:spPr>
          <a:xfrm>
            <a:off x="2121692" y="5091740"/>
            <a:ext cx="4563107" cy="838199"/>
          </a:xfrm>
          <a:prstGeom prst="rect">
            <a:avLst/>
          </a:prstGeom>
          <a:effectLst/>
        </p:spPr>
      </p:pic>
      <p:sp>
        <p:nvSpPr>
          <p:cNvPr id="7"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9"/>
          <p:cNvSpPr>
            <a:spLocks noGrp="1"/>
          </p:cNvSpPr>
          <p:nvPr>
            <p:ph type="title"/>
          </p:nvPr>
        </p:nvSpPr>
        <p:spPr/>
        <p:txBody>
          <a:bodyPr/>
          <a:lstStyle/>
          <a:p>
            <a:r>
              <a:rPr lang="en-US" dirty="0"/>
              <a:t>Basic Earnings Power Ratio</a:t>
            </a:r>
          </a:p>
        </p:txBody>
      </p:sp>
      <p:sp>
        <p:nvSpPr>
          <p:cNvPr id="31747" name="Content Placeholder 2"/>
          <p:cNvSpPr>
            <a:spLocks noGrp="1"/>
          </p:cNvSpPr>
          <p:nvPr>
            <p:ph idx="1"/>
          </p:nvPr>
        </p:nvSpPr>
        <p:spPr/>
        <p:txBody>
          <a:bodyPr/>
          <a:lstStyle/>
          <a:p>
            <a:r>
              <a:rPr lang="en-US" dirty="0"/>
              <a:t>The basic earnings power ratio measures the operating return on the firm’s assets, regardless of financial leverage and taxes</a:t>
            </a:r>
          </a:p>
        </p:txBody>
      </p:sp>
      <p:pic>
        <p:nvPicPr>
          <p:cNvPr id="2" name="Picture 1" descr="BEP Ratio.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4510" y="3419475"/>
            <a:ext cx="5554980" cy="908685"/>
          </a:xfrm>
          <a:prstGeom prst="rect">
            <a:avLst/>
          </a:prstGeom>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9"/>
          <p:cNvSpPr>
            <a:spLocks noGrp="1"/>
          </p:cNvSpPr>
          <p:nvPr>
            <p:ph type="title"/>
          </p:nvPr>
        </p:nvSpPr>
        <p:spPr/>
        <p:txBody>
          <a:bodyPr/>
          <a:lstStyle/>
          <a:p>
            <a:r>
              <a:rPr lang="en-US" dirty="0"/>
              <a:t>Return on Assets (ROA)</a:t>
            </a:r>
          </a:p>
        </p:txBody>
      </p:sp>
      <p:sp>
        <p:nvSpPr>
          <p:cNvPr id="32771" name="Content Placeholder 2"/>
          <p:cNvSpPr>
            <a:spLocks noGrp="1"/>
          </p:cNvSpPr>
          <p:nvPr>
            <p:ph idx="1"/>
          </p:nvPr>
        </p:nvSpPr>
        <p:spPr/>
        <p:txBody>
          <a:bodyPr/>
          <a:lstStyle/>
          <a:p>
            <a:r>
              <a:rPr lang="en-US" dirty="0"/>
              <a:t>Return on assets (ROA) measures the overall return on the firm’s assets, including financial leverage and taxes</a:t>
            </a:r>
          </a:p>
        </p:txBody>
      </p:sp>
      <p:pic>
        <p:nvPicPr>
          <p:cNvPr id="32780"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63265" y="3124200"/>
            <a:ext cx="6417469" cy="101679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01" name="Title 9"/>
          <p:cNvSpPr>
            <a:spLocks noGrp="1"/>
          </p:cNvSpPr>
          <p:nvPr>
            <p:ph type="title"/>
          </p:nvPr>
        </p:nvSpPr>
        <p:spPr/>
        <p:txBody>
          <a:bodyPr/>
          <a:lstStyle/>
          <a:p>
            <a:r>
              <a:rPr lang="en-US" dirty="0"/>
              <a:t>Return on Equity (ROE)</a:t>
            </a:r>
          </a:p>
        </p:txBody>
      </p:sp>
      <p:sp>
        <p:nvSpPr>
          <p:cNvPr id="33794" name="Content Placeholder 2"/>
          <p:cNvSpPr>
            <a:spLocks noGrp="1"/>
          </p:cNvSpPr>
          <p:nvPr>
            <p:ph idx="1"/>
          </p:nvPr>
        </p:nvSpPr>
        <p:spPr/>
        <p:txBody>
          <a:bodyPr/>
          <a:lstStyle/>
          <a:p>
            <a:r>
              <a:rPr lang="en-US" dirty="0"/>
              <a:t>Return on equity (ROE) measures the return on common stockholders’ investment in the assets of the firm</a:t>
            </a:r>
          </a:p>
          <a:p>
            <a:pPr lvl="1"/>
            <a:r>
              <a:rPr lang="en-US" dirty="0"/>
              <a:t>Affected by net income and amount of financial leverage used by the firm</a:t>
            </a:r>
          </a:p>
          <a:p>
            <a:pPr lvl="1"/>
            <a:r>
              <a:rPr lang="en-US" dirty="0"/>
              <a:t>High ROE is usually a positive sign, unless driven by excessively high leverage</a:t>
            </a:r>
          </a:p>
        </p:txBody>
      </p:sp>
      <p:pic>
        <p:nvPicPr>
          <p:cNvPr id="33804"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9947" y="5075541"/>
            <a:ext cx="6184106" cy="135016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8"/>
          <p:cNvSpPr>
            <a:spLocks noGrp="1"/>
          </p:cNvSpPr>
          <p:nvPr>
            <p:ph type="title"/>
          </p:nvPr>
        </p:nvSpPr>
        <p:spPr/>
        <p:txBody>
          <a:bodyPr/>
          <a:lstStyle/>
          <a:p>
            <a:r>
              <a:rPr lang="en-US" dirty="0"/>
              <a:t>Ratio Analysis Options</a:t>
            </a:r>
          </a:p>
        </p:txBody>
      </p:sp>
      <p:sp>
        <p:nvSpPr>
          <p:cNvPr id="5123" name="Content Placeholder 2"/>
          <p:cNvSpPr>
            <a:spLocks noGrp="1"/>
          </p:cNvSpPr>
          <p:nvPr>
            <p:ph idx="1"/>
          </p:nvPr>
        </p:nvSpPr>
        <p:spPr/>
        <p:txBody>
          <a:bodyPr/>
          <a:lstStyle/>
          <a:p>
            <a:r>
              <a:rPr lang="en-US" dirty="0"/>
              <a:t>Trend analysis</a:t>
            </a:r>
          </a:p>
          <a:p>
            <a:pPr lvl="1"/>
            <a:r>
              <a:rPr lang="en-US" dirty="0"/>
              <a:t>Comparison to the same firm over time</a:t>
            </a:r>
          </a:p>
          <a:p>
            <a:r>
              <a:rPr lang="en-US" dirty="0"/>
              <a:t>Industry analysis</a:t>
            </a:r>
          </a:p>
          <a:p>
            <a:pPr lvl="1"/>
            <a:r>
              <a:rPr lang="en-US" dirty="0"/>
              <a:t>Comparison to other firms in the same industry</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8"/>
          <p:cNvSpPr>
            <a:spLocks noGrp="1"/>
          </p:cNvSpPr>
          <p:nvPr>
            <p:ph type="title"/>
          </p:nvPr>
        </p:nvSpPr>
        <p:spPr/>
        <p:txBody>
          <a:bodyPr/>
          <a:lstStyle/>
          <a:p>
            <a:r>
              <a:rPr lang="en-US" dirty="0"/>
              <a:t>Dividend Payout Ratio </a:t>
            </a:r>
          </a:p>
        </p:txBody>
      </p:sp>
      <p:sp>
        <p:nvSpPr>
          <p:cNvPr id="34819" name="Content Placeholder 2"/>
          <p:cNvSpPr>
            <a:spLocks noGrp="1"/>
          </p:cNvSpPr>
          <p:nvPr>
            <p:ph idx="1"/>
          </p:nvPr>
        </p:nvSpPr>
        <p:spPr/>
        <p:txBody>
          <a:bodyPr/>
          <a:lstStyle/>
          <a:p>
            <a:r>
              <a:rPr lang="en-US" dirty="0"/>
              <a:t>The dividend payout ratio is the percentage of net income available to common stockholders that the firm actually pays as cash to these investors</a:t>
            </a:r>
          </a:p>
        </p:txBody>
      </p:sp>
      <p:pic>
        <p:nvPicPr>
          <p:cNvPr id="34828"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3297" y="3771900"/>
            <a:ext cx="5917406" cy="120015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C4D1A66-1FD6-4DBF-8057-013565D2B601}"/>
              </a:ext>
            </a:extLst>
          </p:cNvPr>
          <p:cNvPicPr>
            <a:picLocks noChangeAspect="1"/>
          </p:cNvPicPr>
          <p:nvPr/>
        </p:nvPicPr>
        <p:blipFill>
          <a:blip r:embed="rId2"/>
          <a:stretch>
            <a:fillRect/>
          </a:stretch>
        </p:blipFill>
        <p:spPr>
          <a:xfrm>
            <a:off x="685800" y="1371600"/>
            <a:ext cx="7596605" cy="2608473"/>
          </a:xfrm>
          <a:prstGeom prst="rect">
            <a:avLst/>
          </a:prstGeom>
        </p:spPr>
      </p:pic>
      <p:pic>
        <p:nvPicPr>
          <p:cNvPr id="5" name="Picture 4">
            <a:extLst>
              <a:ext uri="{FF2B5EF4-FFF2-40B4-BE49-F238E27FC236}">
                <a16:creationId xmlns:a16="http://schemas.microsoft.com/office/drawing/2014/main" id="{34CE8E66-D420-4243-AAAB-A19E757E10B1}"/>
              </a:ext>
            </a:extLst>
          </p:cNvPr>
          <p:cNvPicPr>
            <a:picLocks noChangeAspect="1"/>
          </p:cNvPicPr>
          <p:nvPr/>
        </p:nvPicPr>
        <p:blipFill>
          <a:blip r:embed="rId3"/>
          <a:stretch>
            <a:fillRect/>
          </a:stretch>
        </p:blipFill>
        <p:spPr>
          <a:xfrm>
            <a:off x="639881" y="4267200"/>
            <a:ext cx="7688442" cy="1905000"/>
          </a:xfrm>
          <a:prstGeom prst="rect">
            <a:avLst/>
          </a:prstGeom>
        </p:spPr>
      </p:pic>
    </p:spTree>
    <p:extLst>
      <p:ext uri="{BB962C8B-B14F-4D97-AF65-F5344CB8AC3E}">
        <p14:creationId xmlns:p14="http://schemas.microsoft.com/office/powerpoint/2010/main" val="12361143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Market Value Ratios</a:t>
            </a:r>
          </a:p>
        </p:txBody>
      </p:sp>
      <p:sp>
        <p:nvSpPr>
          <p:cNvPr id="35848" name="Content Placeholder 2"/>
          <p:cNvSpPr>
            <a:spLocks noGrp="1"/>
          </p:cNvSpPr>
          <p:nvPr>
            <p:ph idx="1"/>
          </p:nvPr>
        </p:nvSpPr>
        <p:spPr/>
        <p:txBody>
          <a:bodyPr/>
          <a:lstStyle/>
          <a:p>
            <a:r>
              <a:rPr lang="en-US" b="1" dirty="0"/>
              <a:t>Market value ratios </a:t>
            </a:r>
            <a:r>
              <a:rPr lang="en-US" dirty="0"/>
              <a:t>relate a firm’s stock price to its earnings and book value </a:t>
            </a:r>
          </a:p>
          <a:p>
            <a:pPr lvl="1"/>
            <a:r>
              <a:rPr lang="en-US" dirty="0"/>
              <a:t>Market values measure what investors think of the company’s future performance and risk</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CA4AA-2FB4-47E1-8754-9A58CA027795}"/>
              </a:ext>
            </a:extLst>
          </p:cNvPr>
          <p:cNvSpPr>
            <a:spLocks noGrp="1"/>
          </p:cNvSpPr>
          <p:nvPr>
            <p:ph type="title"/>
          </p:nvPr>
        </p:nvSpPr>
        <p:spPr/>
        <p:txBody>
          <a:bodyPr/>
          <a:lstStyle/>
          <a:p>
            <a:r>
              <a:rPr lang="en-US" dirty="0"/>
              <a:t>Market-to-Book Ratio</a:t>
            </a:r>
          </a:p>
        </p:txBody>
      </p:sp>
      <p:sp>
        <p:nvSpPr>
          <p:cNvPr id="3" name="Content Placeholder 2">
            <a:extLst>
              <a:ext uri="{FF2B5EF4-FFF2-40B4-BE49-F238E27FC236}">
                <a16:creationId xmlns:a16="http://schemas.microsoft.com/office/drawing/2014/main" id="{EA1FB948-F6C5-4085-B027-C370E13A210D}"/>
              </a:ext>
            </a:extLst>
          </p:cNvPr>
          <p:cNvSpPr>
            <a:spLocks noGrp="1"/>
          </p:cNvSpPr>
          <p:nvPr>
            <p:ph idx="1"/>
          </p:nvPr>
        </p:nvSpPr>
        <p:spPr/>
        <p:txBody>
          <a:bodyPr/>
          <a:lstStyle/>
          <a:p>
            <a:r>
              <a:rPr lang="en-US" dirty="0"/>
              <a:t>The market-to-book ratio measures the amount that investors will pay for the firm’s stock per dollar of equity used to finance the firm’s assets</a:t>
            </a:r>
          </a:p>
          <a:p>
            <a:pPr lvl="1"/>
            <a:r>
              <a:rPr lang="en-US" dirty="0"/>
              <a:t>Compares the market (current) value of the firm’s equity to its historical cost</a:t>
            </a:r>
          </a:p>
        </p:txBody>
      </p:sp>
      <p:pic>
        <p:nvPicPr>
          <p:cNvPr id="4" name="Picture 3">
            <a:extLst>
              <a:ext uri="{FF2B5EF4-FFF2-40B4-BE49-F238E27FC236}">
                <a16:creationId xmlns:a16="http://schemas.microsoft.com/office/drawing/2014/main" id="{29A4D2CE-298C-485D-941C-9EE05967495A}"/>
              </a:ext>
            </a:extLst>
          </p:cNvPr>
          <p:cNvPicPr>
            <a:picLocks noChangeAspect="1"/>
          </p:cNvPicPr>
          <p:nvPr/>
        </p:nvPicPr>
        <p:blipFill>
          <a:blip r:embed="rId2"/>
          <a:stretch>
            <a:fillRect/>
          </a:stretch>
        </p:blipFill>
        <p:spPr>
          <a:xfrm>
            <a:off x="1465181" y="4800600"/>
            <a:ext cx="6186488" cy="1155453"/>
          </a:xfrm>
          <a:prstGeom prst="rect">
            <a:avLst/>
          </a:prstGeom>
          <a:effectLst>
            <a:outerShdw blurRad="50800" dist="38100" dir="2700000" algn="tl" rotWithShape="0">
              <a:prstClr val="black">
                <a:alpha val="40000"/>
              </a:prstClr>
            </a:outerShdw>
          </a:effec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33666506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1" name="Title 9"/>
          <p:cNvSpPr>
            <a:spLocks noGrp="1"/>
          </p:cNvSpPr>
          <p:nvPr>
            <p:ph type="title"/>
          </p:nvPr>
        </p:nvSpPr>
        <p:spPr/>
        <p:txBody>
          <a:bodyPr/>
          <a:lstStyle/>
          <a:p>
            <a:r>
              <a:rPr lang="en-US" dirty="0"/>
              <a:t>Price-Earnings Ratio</a:t>
            </a:r>
          </a:p>
        </p:txBody>
      </p:sp>
      <p:sp>
        <p:nvSpPr>
          <p:cNvPr id="36872" name="Content Placeholder 2"/>
          <p:cNvSpPr>
            <a:spLocks noGrp="1"/>
          </p:cNvSpPr>
          <p:nvPr>
            <p:ph idx="1"/>
          </p:nvPr>
        </p:nvSpPr>
        <p:spPr>
          <a:xfrm>
            <a:off x="443625" y="1295400"/>
            <a:ext cx="8229600" cy="4876800"/>
          </a:xfrm>
        </p:spPr>
        <p:txBody>
          <a:bodyPr/>
          <a:lstStyle/>
          <a:p>
            <a:r>
              <a:rPr lang="en-US" dirty="0"/>
              <a:t>The price-earnings ratio measures how much investors are willing to pay for each dollar the firm earns per share of its stock </a:t>
            </a:r>
          </a:p>
          <a:p>
            <a:pPr lvl="1"/>
            <a:r>
              <a:rPr lang="en-US" dirty="0"/>
              <a:t>Best known and most often quoted figure</a:t>
            </a:r>
          </a:p>
          <a:p>
            <a:pPr lvl="1"/>
            <a:r>
              <a:rPr lang="en-US" dirty="0"/>
              <a:t>Often quoted in multiples – the number of dollars per share – that fund managers, investors, and analysts compare within industry classes</a:t>
            </a:r>
          </a:p>
          <a:p>
            <a:pPr lvl="1"/>
            <a:r>
              <a:rPr lang="en-US" dirty="0"/>
              <a:t>High PE ratio usually indicates projected growth</a:t>
            </a:r>
          </a:p>
        </p:txBody>
      </p:sp>
      <p:pic>
        <p:nvPicPr>
          <p:cNvPr id="36876"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1368" y="5943600"/>
            <a:ext cx="6234113" cy="8001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628712"/>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9C8C66-CE2B-4C40-8461-F9F168F880BD}"/>
              </a:ext>
            </a:extLst>
          </p:cNvPr>
          <p:cNvPicPr>
            <a:picLocks noChangeAspect="1"/>
          </p:cNvPicPr>
          <p:nvPr/>
        </p:nvPicPr>
        <p:blipFill>
          <a:blip r:embed="rId2"/>
          <a:stretch>
            <a:fillRect/>
          </a:stretch>
        </p:blipFill>
        <p:spPr>
          <a:xfrm>
            <a:off x="602169" y="2743200"/>
            <a:ext cx="7939668" cy="1371600"/>
          </a:xfrm>
          <a:prstGeom prst="rect">
            <a:avLst/>
          </a:prstGeom>
        </p:spPr>
      </p:pic>
    </p:spTree>
    <p:extLst>
      <p:ext uri="{BB962C8B-B14F-4D97-AF65-F5344CB8AC3E}">
        <p14:creationId xmlns:p14="http://schemas.microsoft.com/office/powerpoint/2010/main" val="9320233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a:t>DuPont Analysis</a:t>
            </a:r>
          </a:p>
        </p:txBody>
      </p:sp>
      <p:sp>
        <p:nvSpPr>
          <p:cNvPr id="37891" name="Content Placeholder 2"/>
          <p:cNvSpPr>
            <a:spLocks noGrp="1"/>
          </p:cNvSpPr>
          <p:nvPr>
            <p:ph idx="1"/>
          </p:nvPr>
        </p:nvSpPr>
        <p:spPr/>
        <p:txBody>
          <a:bodyPr/>
          <a:lstStyle/>
          <a:p>
            <a:r>
              <a:rPr lang="en-US" dirty="0"/>
              <a:t>The </a:t>
            </a:r>
            <a:r>
              <a:rPr lang="en-US" b="1" dirty="0"/>
              <a:t>DuPont system of analysis </a:t>
            </a:r>
            <a:r>
              <a:rPr lang="en-US" dirty="0"/>
              <a:t>is an analytical method that uses the balance sheet and income statement to break the ROA and ROE ratios into component pieces</a:t>
            </a:r>
          </a:p>
          <a:p>
            <a:pPr lvl="1"/>
            <a:r>
              <a:rPr lang="en-US" dirty="0"/>
              <a:t>ROA is evaluated as the product of the profit margin and the total asset turnover ratios</a:t>
            </a:r>
          </a:p>
          <a:p>
            <a:pPr lvl="1"/>
            <a:r>
              <a:rPr lang="en-US" dirty="0"/>
              <a:t>ROE is evaluated as the product of ROA and the equity multiplier</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a:t>DuPont Analysis</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5" name="Picture 4">
            <a:extLst>
              <a:ext uri="{FF2B5EF4-FFF2-40B4-BE49-F238E27FC236}">
                <a16:creationId xmlns:a16="http://schemas.microsoft.com/office/drawing/2014/main" id="{30D44CF2-9AE1-4E89-8C9B-47E7C07E5A4F}"/>
              </a:ext>
            </a:extLst>
          </p:cNvPr>
          <p:cNvPicPr>
            <a:picLocks noChangeAspect="1"/>
          </p:cNvPicPr>
          <p:nvPr/>
        </p:nvPicPr>
        <p:blipFill>
          <a:blip r:embed="rId3"/>
          <a:stretch>
            <a:fillRect/>
          </a:stretch>
        </p:blipFill>
        <p:spPr>
          <a:xfrm>
            <a:off x="152400" y="1904450"/>
            <a:ext cx="6800850" cy="1219200"/>
          </a:xfrm>
          <a:prstGeom prst="rect">
            <a:avLst/>
          </a:prstGeom>
        </p:spPr>
      </p:pic>
      <p:pic>
        <p:nvPicPr>
          <p:cNvPr id="6" name="Picture 5">
            <a:extLst>
              <a:ext uri="{FF2B5EF4-FFF2-40B4-BE49-F238E27FC236}">
                <a16:creationId xmlns:a16="http://schemas.microsoft.com/office/drawing/2014/main" id="{D5EF6AAE-328E-49CC-A31C-5E9511846FD7}"/>
              </a:ext>
            </a:extLst>
          </p:cNvPr>
          <p:cNvPicPr>
            <a:picLocks noChangeAspect="1"/>
          </p:cNvPicPr>
          <p:nvPr/>
        </p:nvPicPr>
        <p:blipFill>
          <a:blip r:embed="rId4"/>
          <a:stretch>
            <a:fillRect/>
          </a:stretch>
        </p:blipFill>
        <p:spPr>
          <a:xfrm>
            <a:off x="400050" y="4038600"/>
            <a:ext cx="8343900" cy="1323975"/>
          </a:xfrm>
          <a:prstGeom prst="rect">
            <a:avLst/>
          </a:prstGeom>
        </p:spPr>
      </p:pic>
      <p:sp>
        <p:nvSpPr>
          <p:cNvPr id="7" name="TextBox 6">
            <a:extLst>
              <a:ext uri="{FF2B5EF4-FFF2-40B4-BE49-F238E27FC236}">
                <a16:creationId xmlns:a16="http://schemas.microsoft.com/office/drawing/2014/main" id="{8C79CEB6-26EE-49B5-B811-3F6EA45568C2}"/>
              </a:ext>
            </a:extLst>
          </p:cNvPr>
          <p:cNvSpPr txBox="1"/>
          <p:nvPr/>
        </p:nvSpPr>
        <p:spPr>
          <a:xfrm>
            <a:off x="1066800" y="4051443"/>
            <a:ext cx="662090" cy="338554"/>
          </a:xfrm>
          <a:prstGeom prst="rect">
            <a:avLst/>
          </a:prstGeom>
          <a:solidFill>
            <a:schemeClr val="bg1"/>
          </a:solidFill>
        </p:spPr>
        <p:txBody>
          <a:bodyPr wrap="square" rtlCol="0">
            <a:spAutoFit/>
          </a:bodyPr>
          <a:lstStyle/>
          <a:p>
            <a:r>
              <a:rPr lang="en-US" sz="1600" i="1" dirty="0">
                <a:latin typeface="+mn-lt"/>
                <a:cs typeface="Times New Roman" panose="02020603050405020304" pitchFamily="18" charset="0"/>
              </a:rPr>
              <a:t>ROE</a:t>
            </a:r>
          </a:p>
        </p:txBody>
      </p:sp>
      <p:sp>
        <p:nvSpPr>
          <p:cNvPr id="8" name="TextBox 7">
            <a:extLst>
              <a:ext uri="{FF2B5EF4-FFF2-40B4-BE49-F238E27FC236}">
                <a16:creationId xmlns:a16="http://schemas.microsoft.com/office/drawing/2014/main" id="{9ED7AC85-54F4-4075-BB9D-672826742FDF}"/>
              </a:ext>
            </a:extLst>
          </p:cNvPr>
          <p:cNvSpPr txBox="1"/>
          <p:nvPr/>
        </p:nvSpPr>
        <p:spPr>
          <a:xfrm>
            <a:off x="4724400" y="4604460"/>
            <a:ext cx="381000" cy="461665"/>
          </a:xfrm>
          <a:prstGeom prst="rect">
            <a:avLst/>
          </a:prstGeom>
          <a:solidFill>
            <a:schemeClr val="bg1"/>
          </a:solidFill>
        </p:spPr>
        <p:txBody>
          <a:bodyPr wrap="square" rtlCol="0">
            <a:spAutoFit/>
          </a:bodyPr>
          <a:lstStyle/>
          <a:p>
            <a:r>
              <a:rPr lang="en-US" sz="2400" dirty="0">
                <a:latin typeface="Times New Roman" panose="02020603050405020304" pitchFamily="18" charset="0"/>
                <a:cs typeface="Times New Roman" panose="02020603050405020304" pitchFamily="18" charset="0"/>
              </a:rPr>
              <a:t>×</a:t>
            </a:r>
          </a:p>
        </p:txBody>
      </p:sp>
      <p:sp>
        <p:nvSpPr>
          <p:cNvPr id="9" name="TextBox 8">
            <a:extLst>
              <a:ext uri="{FF2B5EF4-FFF2-40B4-BE49-F238E27FC236}">
                <a16:creationId xmlns:a16="http://schemas.microsoft.com/office/drawing/2014/main" id="{C8BD2F89-6E3D-4DA6-A6F4-9D7BEC96FD0D}"/>
              </a:ext>
            </a:extLst>
          </p:cNvPr>
          <p:cNvSpPr txBox="1"/>
          <p:nvPr/>
        </p:nvSpPr>
        <p:spPr>
          <a:xfrm>
            <a:off x="6360453" y="4604460"/>
            <a:ext cx="381000" cy="461665"/>
          </a:xfrm>
          <a:prstGeom prst="rect">
            <a:avLst/>
          </a:prstGeom>
          <a:solidFill>
            <a:schemeClr val="bg1"/>
          </a:solidFill>
        </p:spPr>
        <p:txBody>
          <a:bodyPr wrap="square" rtlCol="0">
            <a:spAutoFit/>
          </a:bodyPr>
          <a:lstStyle/>
          <a:p>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657172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DuPont System Analysis</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pic>
        <p:nvPicPr>
          <p:cNvPr id="5" name="Picture 4">
            <a:extLst>
              <a:ext uri="{FF2B5EF4-FFF2-40B4-BE49-F238E27FC236}">
                <a16:creationId xmlns:a16="http://schemas.microsoft.com/office/drawing/2014/main" id="{02EF2794-771D-4A2E-BE78-C425AFDE628A}"/>
              </a:ext>
            </a:extLst>
          </p:cNvPr>
          <p:cNvPicPr>
            <a:picLocks noChangeAspect="1"/>
          </p:cNvPicPr>
          <p:nvPr/>
        </p:nvPicPr>
        <p:blipFill>
          <a:blip r:embed="rId2"/>
          <a:stretch>
            <a:fillRect/>
          </a:stretch>
        </p:blipFill>
        <p:spPr>
          <a:xfrm>
            <a:off x="110370" y="1219200"/>
            <a:ext cx="8885721" cy="5038726"/>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dirty="0"/>
              <a:t>Other Ratios</a:t>
            </a:r>
          </a:p>
        </p:txBody>
      </p:sp>
      <p:sp>
        <p:nvSpPr>
          <p:cNvPr id="39944" name="Content Placeholder 2"/>
          <p:cNvSpPr>
            <a:spLocks noGrp="1"/>
          </p:cNvSpPr>
          <p:nvPr>
            <p:ph idx="1"/>
          </p:nvPr>
        </p:nvSpPr>
        <p:spPr/>
        <p:txBody>
          <a:bodyPr/>
          <a:lstStyle/>
          <a:p>
            <a:r>
              <a:rPr lang="en-US" dirty="0"/>
              <a:t>Spreading the financial statement occurs when balance sheet amounts are divided by total assets and income statement amounts are divided by net sales</a:t>
            </a:r>
          </a:p>
          <a:p>
            <a:pPr lvl="1"/>
            <a:r>
              <a:rPr lang="en-US" dirty="0"/>
              <a:t>Result in </a:t>
            </a:r>
            <a:r>
              <a:rPr lang="en-US" b="1" dirty="0"/>
              <a:t>common-size financial statements</a:t>
            </a:r>
          </a:p>
          <a:p>
            <a:pPr lvl="1"/>
            <a:r>
              <a:rPr lang="en-US" dirty="0"/>
              <a:t>Year-to-year growth rates provide useful ratios for identifying trends and allow for an easy comparison across firms in the industry</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a:t>Liquidity Ratios</a:t>
            </a:r>
          </a:p>
        </p:txBody>
      </p:sp>
      <p:sp>
        <p:nvSpPr>
          <p:cNvPr id="6147" name="Content Placeholder 2"/>
          <p:cNvSpPr>
            <a:spLocks noGrp="1"/>
          </p:cNvSpPr>
          <p:nvPr>
            <p:ph idx="1"/>
          </p:nvPr>
        </p:nvSpPr>
        <p:spPr/>
        <p:txBody>
          <a:bodyPr/>
          <a:lstStyle/>
          <a:p>
            <a:r>
              <a:rPr lang="en-US" b="1" dirty="0"/>
              <a:t>Liquidity ratios </a:t>
            </a:r>
            <a:r>
              <a:rPr lang="en-US" dirty="0"/>
              <a:t>measure the relationship between a firm’s liquid (or current) assets and its current liabilities</a:t>
            </a:r>
          </a:p>
          <a:p>
            <a:pPr lvl="1"/>
            <a:r>
              <a:rPr lang="en-US" dirty="0"/>
              <a:t>Commonly-used liquidity ratios</a:t>
            </a:r>
          </a:p>
          <a:p>
            <a:pPr lvl="2"/>
            <a:r>
              <a:rPr lang="en-US" dirty="0"/>
              <a:t>Current ratio</a:t>
            </a:r>
          </a:p>
          <a:p>
            <a:pPr lvl="2"/>
            <a:r>
              <a:rPr lang="en-US" dirty="0"/>
              <a:t>Quick (or acid-test) ratio</a:t>
            </a:r>
          </a:p>
          <a:p>
            <a:pPr lvl="2"/>
            <a:r>
              <a:rPr lang="en-US" dirty="0"/>
              <a:t>Cash ratio</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normAutofit fontScale="90000"/>
          </a:bodyPr>
          <a:lstStyle/>
          <a:p>
            <a:r>
              <a:rPr lang="en-US" dirty="0"/>
              <a:t>Internal and Sustainable Growth Rates</a:t>
            </a:r>
          </a:p>
        </p:txBody>
      </p:sp>
      <p:sp>
        <p:nvSpPr>
          <p:cNvPr id="40968" name="Content Placeholder 2"/>
          <p:cNvSpPr>
            <a:spLocks noGrp="1"/>
          </p:cNvSpPr>
          <p:nvPr>
            <p:ph idx="1"/>
          </p:nvPr>
        </p:nvSpPr>
        <p:spPr/>
        <p:txBody>
          <a:bodyPr>
            <a:normAutofit/>
          </a:bodyPr>
          <a:lstStyle/>
          <a:p>
            <a:r>
              <a:rPr lang="en-US" dirty="0"/>
              <a:t>The </a:t>
            </a:r>
            <a:r>
              <a:rPr lang="en-US" b="1" dirty="0"/>
              <a:t>internal growth rate </a:t>
            </a:r>
            <a:r>
              <a:rPr lang="en-US" dirty="0"/>
              <a:t>is the growth rate a firm can sustain if it uses only internal financing – that is, retained earnings – to finance future growth</a:t>
            </a:r>
          </a:p>
          <a:p>
            <a:r>
              <a:rPr lang="en-US" dirty="0"/>
              <a:t>The </a:t>
            </a:r>
            <a:r>
              <a:rPr lang="en-US" b="1" dirty="0"/>
              <a:t>sustainable growth rate </a:t>
            </a:r>
            <a:r>
              <a:rPr lang="en-US" dirty="0"/>
              <a:t>is the growth rate a firm can sustain if it finances growth using both debt and internal financing such that the debt ratio remains constant</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F7F766-522F-4128-BCD4-234D6B27CBE1}"/>
              </a:ext>
            </a:extLst>
          </p:cNvPr>
          <p:cNvPicPr>
            <a:picLocks noChangeAspect="1"/>
          </p:cNvPicPr>
          <p:nvPr/>
        </p:nvPicPr>
        <p:blipFill>
          <a:blip r:embed="rId2"/>
          <a:stretch>
            <a:fillRect/>
          </a:stretch>
        </p:blipFill>
        <p:spPr>
          <a:xfrm>
            <a:off x="936745" y="1804987"/>
            <a:ext cx="7064255" cy="4146146"/>
          </a:xfrm>
          <a:prstGeom prst="rect">
            <a:avLst/>
          </a:prstGeom>
        </p:spPr>
      </p:pic>
    </p:spTree>
    <p:extLst>
      <p:ext uri="{BB962C8B-B14F-4D97-AF65-F5344CB8AC3E}">
        <p14:creationId xmlns:p14="http://schemas.microsoft.com/office/powerpoint/2010/main" val="15952032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32CE47-2D99-4EBD-AB39-AB2A6B5969DA}"/>
              </a:ext>
            </a:extLst>
          </p:cNvPr>
          <p:cNvPicPr>
            <a:picLocks noChangeAspect="1"/>
          </p:cNvPicPr>
          <p:nvPr/>
        </p:nvPicPr>
        <p:blipFill>
          <a:blip r:embed="rId2"/>
          <a:stretch>
            <a:fillRect/>
          </a:stretch>
        </p:blipFill>
        <p:spPr>
          <a:xfrm>
            <a:off x="328612" y="2076450"/>
            <a:ext cx="8486775" cy="2705100"/>
          </a:xfrm>
          <a:prstGeom prst="rect">
            <a:avLst/>
          </a:prstGeom>
        </p:spPr>
      </p:pic>
    </p:spTree>
    <p:extLst>
      <p:ext uri="{BB962C8B-B14F-4D97-AF65-F5344CB8AC3E}">
        <p14:creationId xmlns:p14="http://schemas.microsoft.com/office/powerpoint/2010/main" val="29048053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Time Series and Cross-Sectional Analyses</a:t>
            </a:r>
          </a:p>
        </p:txBody>
      </p:sp>
      <p:sp>
        <p:nvSpPr>
          <p:cNvPr id="3" name="Content Placeholder 2"/>
          <p:cNvSpPr>
            <a:spLocks noGrp="1"/>
          </p:cNvSpPr>
          <p:nvPr>
            <p:ph idx="1"/>
          </p:nvPr>
        </p:nvSpPr>
        <p:spPr/>
        <p:txBody>
          <a:bodyPr/>
          <a:lstStyle/>
          <a:p>
            <a:r>
              <a:rPr lang="en-US" b="1" dirty="0"/>
              <a:t>Time series analysis </a:t>
            </a:r>
            <a:r>
              <a:rPr lang="en-US" dirty="0"/>
              <a:t>occurs when one is analyzing firm performance by monitoring ratio trends</a:t>
            </a:r>
          </a:p>
          <a:p>
            <a:pPr lvl="1"/>
            <a:r>
              <a:rPr lang="en-US" dirty="0"/>
              <a:t>I.e., performance of the firm over time</a:t>
            </a:r>
          </a:p>
          <a:p>
            <a:r>
              <a:rPr lang="en-US" b="1" dirty="0"/>
              <a:t>Cross-sectional analysis </a:t>
            </a:r>
            <a:r>
              <a:rPr lang="en-US" dirty="0"/>
              <a:t>occurs when one is analyzing the performance of a firm against one of more companies in the same industry</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41034092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15E2F-2D86-4CD9-829E-D1C70B7C05FD}"/>
              </a:ext>
            </a:extLst>
          </p:cNvPr>
          <p:cNvSpPr>
            <a:spLocks noGrp="1"/>
          </p:cNvSpPr>
          <p:nvPr>
            <p:ph type="title"/>
          </p:nvPr>
        </p:nvSpPr>
        <p:spPr/>
        <p:txBody>
          <a:bodyPr>
            <a:normAutofit/>
          </a:bodyPr>
          <a:lstStyle/>
          <a:p>
            <a:r>
              <a:rPr lang="en-US" dirty="0"/>
              <a:t>Cautions in Using Ratios</a:t>
            </a:r>
          </a:p>
        </p:txBody>
      </p:sp>
      <p:sp>
        <p:nvSpPr>
          <p:cNvPr id="3" name="Content Placeholder 2">
            <a:extLst>
              <a:ext uri="{FF2B5EF4-FFF2-40B4-BE49-F238E27FC236}">
                <a16:creationId xmlns:a16="http://schemas.microsoft.com/office/drawing/2014/main" id="{D5E02EEC-4C77-42C2-AE37-A985D0BA621A}"/>
              </a:ext>
            </a:extLst>
          </p:cNvPr>
          <p:cNvSpPr>
            <a:spLocks noGrp="1"/>
          </p:cNvSpPr>
          <p:nvPr>
            <p:ph idx="1"/>
          </p:nvPr>
        </p:nvSpPr>
        <p:spPr>
          <a:xfrm>
            <a:off x="443624" y="1295400"/>
            <a:ext cx="8471775" cy="4876800"/>
          </a:xfrm>
        </p:spPr>
        <p:txBody>
          <a:bodyPr/>
          <a:lstStyle/>
          <a:p>
            <a:r>
              <a:rPr lang="en-US" sz="3000" dirty="0"/>
              <a:t>Caution should be exercised in using ratios to evaluate firm performance</a:t>
            </a:r>
          </a:p>
          <a:p>
            <a:pPr lvl="1"/>
            <a:r>
              <a:rPr lang="en-US" sz="2600" dirty="0"/>
              <a:t>Historical data may not reflect future performance</a:t>
            </a:r>
          </a:p>
          <a:p>
            <a:pPr lvl="1"/>
            <a:r>
              <a:rPr lang="en-US" sz="2600" dirty="0"/>
              <a:t>Firms utilize different account procedures</a:t>
            </a:r>
          </a:p>
          <a:p>
            <a:pPr lvl="1"/>
            <a:r>
              <a:rPr lang="en-US" sz="2600" dirty="0"/>
              <a:t>Competitors may be based outside of the U.S.</a:t>
            </a:r>
          </a:p>
          <a:p>
            <a:pPr lvl="1"/>
            <a:r>
              <a:rPr lang="en-US" sz="2600" dirty="0"/>
              <a:t>Sales and expenses vary throughout the year</a:t>
            </a:r>
          </a:p>
          <a:p>
            <a:pPr lvl="1"/>
            <a:r>
              <a:rPr lang="en-US" sz="2600" dirty="0"/>
              <a:t>Large firms have multiple divisions/business units</a:t>
            </a:r>
          </a:p>
          <a:p>
            <a:pPr lvl="1"/>
            <a:r>
              <a:rPr lang="en-US" sz="2600" dirty="0"/>
              <a:t>Firms often employ window dressing techniques</a:t>
            </a:r>
          </a:p>
          <a:p>
            <a:pPr lvl="1"/>
            <a:r>
              <a:rPr lang="en-US" sz="2600" dirty="0"/>
              <a:t>Individual analysts may calculate ratios in modified forms</a:t>
            </a:r>
          </a:p>
        </p:txBody>
      </p:sp>
      <p:sp>
        <p:nvSpPr>
          <p:cNvPr id="4"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extLst>
      <p:ext uri="{BB962C8B-B14F-4D97-AF65-F5344CB8AC3E}">
        <p14:creationId xmlns:p14="http://schemas.microsoft.com/office/powerpoint/2010/main" val="3484315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9"/>
          <p:cNvSpPr>
            <a:spLocks noGrp="1"/>
          </p:cNvSpPr>
          <p:nvPr>
            <p:ph type="title"/>
          </p:nvPr>
        </p:nvSpPr>
        <p:spPr/>
        <p:txBody>
          <a:bodyPr/>
          <a:lstStyle/>
          <a:p>
            <a:r>
              <a:rPr lang="en-US" dirty="0"/>
              <a:t>Current Ratio</a:t>
            </a:r>
          </a:p>
        </p:txBody>
      </p:sp>
      <p:sp>
        <p:nvSpPr>
          <p:cNvPr id="7171" name="Content Placeholder 2"/>
          <p:cNvSpPr>
            <a:spLocks noGrp="1"/>
          </p:cNvSpPr>
          <p:nvPr>
            <p:ph idx="1"/>
          </p:nvPr>
        </p:nvSpPr>
        <p:spPr/>
        <p:txBody>
          <a:bodyPr/>
          <a:lstStyle/>
          <a:p>
            <a:r>
              <a:rPr lang="en-US" dirty="0"/>
              <a:t>Broadest liquidity measure </a:t>
            </a:r>
          </a:p>
          <a:p>
            <a:r>
              <a:rPr lang="en-US" dirty="0"/>
              <a:t>Measures the dollars of current assets available to pay each dollar of current liabilities</a:t>
            </a:r>
          </a:p>
        </p:txBody>
      </p:sp>
      <p:pic>
        <p:nvPicPr>
          <p:cNvPr id="7180" name="Picture 1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610" r="14866"/>
          <a:stretch/>
        </p:blipFill>
        <p:spPr bwMode="auto">
          <a:xfrm>
            <a:off x="2314260" y="4038600"/>
            <a:ext cx="4515480" cy="108346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9"/>
          <p:cNvSpPr>
            <a:spLocks noGrp="1"/>
          </p:cNvSpPr>
          <p:nvPr>
            <p:ph type="title"/>
          </p:nvPr>
        </p:nvSpPr>
        <p:spPr/>
        <p:txBody>
          <a:bodyPr/>
          <a:lstStyle/>
          <a:p>
            <a:r>
              <a:rPr lang="en-US" dirty="0"/>
              <a:t>Quick Ratio</a:t>
            </a:r>
          </a:p>
        </p:txBody>
      </p:sp>
      <p:sp>
        <p:nvSpPr>
          <p:cNvPr id="8195" name="Content Placeholder 2"/>
          <p:cNvSpPr>
            <a:spLocks noGrp="1"/>
          </p:cNvSpPr>
          <p:nvPr>
            <p:ph idx="1"/>
          </p:nvPr>
        </p:nvSpPr>
        <p:spPr/>
        <p:txBody>
          <a:bodyPr/>
          <a:lstStyle/>
          <a:p>
            <a:r>
              <a:rPr lang="en-US" dirty="0"/>
              <a:t>Measures the firm’s ability to pay off short-term obligations without relying on inventory sales</a:t>
            </a:r>
          </a:p>
          <a:p>
            <a:pPr lvl="1"/>
            <a:r>
              <a:rPr lang="en-US" dirty="0"/>
              <a:t>Inventories are generally the least liquid of a firm’s current assets</a:t>
            </a:r>
          </a:p>
        </p:txBody>
      </p:sp>
      <p:pic>
        <p:nvPicPr>
          <p:cNvPr id="8204"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4419600"/>
            <a:ext cx="5950744" cy="1066800"/>
          </a:xfrm>
          <a:prstGeom prst="rect">
            <a:avLst/>
          </a:prstGeom>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9"/>
          <p:cNvSpPr>
            <a:spLocks noGrp="1"/>
          </p:cNvSpPr>
          <p:nvPr>
            <p:ph type="title"/>
          </p:nvPr>
        </p:nvSpPr>
        <p:spPr/>
        <p:txBody>
          <a:bodyPr/>
          <a:lstStyle/>
          <a:p>
            <a:r>
              <a:rPr lang="en-US" dirty="0"/>
              <a:t>Cash Ratio</a:t>
            </a:r>
          </a:p>
        </p:txBody>
      </p:sp>
      <p:sp>
        <p:nvSpPr>
          <p:cNvPr id="9219" name="Content Placeholder 2"/>
          <p:cNvSpPr>
            <a:spLocks noGrp="1"/>
          </p:cNvSpPr>
          <p:nvPr>
            <p:ph idx="1"/>
          </p:nvPr>
        </p:nvSpPr>
        <p:spPr/>
        <p:txBody>
          <a:bodyPr/>
          <a:lstStyle/>
          <a:p>
            <a:r>
              <a:rPr lang="en-US" dirty="0"/>
              <a:t>Measures a firm’s ability to pay short-term obligations with its available cash and marketable securities</a:t>
            </a:r>
          </a:p>
        </p:txBody>
      </p:sp>
      <p:pic>
        <p:nvPicPr>
          <p:cNvPr id="9228"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712" y="3768012"/>
            <a:ext cx="6067425" cy="116681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304800" y="6477000"/>
            <a:ext cx="8251031" cy="24622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r>
              <a:rPr lang="en-US" altLang="en-US" sz="1000" dirty="0">
                <a:solidFill>
                  <a:schemeClr val="accent4">
                    <a:lumMod val="60000"/>
                    <a:lumOff val="40000"/>
                  </a:schemeClr>
                </a:solidFill>
                <a:latin typeface="Times New Roman" pitchFamily="18" charset="0"/>
                <a:cs typeface="Times New Roman" pitchFamily="18" charset="0"/>
              </a:rPr>
              <a:t>Copyright © 2020 McGraw-Hill Education. All rights reserved. No reproduction or distribution without the prior written consent of McGraw-Hill Education</a:t>
            </a:r>
            <a:endParaRPr lang="en-US" sz="1000" dirty="0">
              <a:solidFill>
                <a:schemeClr val="accent4">
                  <a:lumMod val="60000"/>
                  <a:lumOff val="40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E64C52-68E2-49D2-B1D0-FA19FB0C6DD2}"/>
              </a:ext>
            </a:extLst>
          </p:cNvPr>
          <p:cNvPicPr>
            <a:picLocks noChangeAspect="1"/>
          </p:cNvPicPr>
          <p:nvPr/>
        </p:nvPicPr>
        <p:blipFill>
          <a:blip r:embed="rId2"/>
          <a:stretch>
            <a:fillRect/>
          </a:stretch>
        </p:blipFill>
        <p:spPr>
          <a:xfrm>
            <a:off x="23812" y="1071562"/>
            <a:ext cx="9096375" cy="4714875"/>
          </a:xfrm>
          <a:prstGeom prst="rect">
            <a:avLst/>
          </a:prstGeom>
        </p:spPr>
      </p:pic>
    </p:spTree>
    <p:extLst>
      <p:ext uri="{BB962C8B-B14F-4D97-AF65-F5344CB8AC3E}">
        <p14:creationId xmlns:p14="http://schemas.microsoft.com/office/powerpoint/2010/main" val="28402531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9e PPT design templat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1488</TotalTime>
  <Words>2474</Words>
  <Application>Microsoft Office PowerPoint</Application>
  <PresentationFormat>On-screen Show (4:3)</PresentationFormat>
  <Paragraphs>194</Paragraphs>
  <Slides>54</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Arial</vt:lpstr>
      <vt:lpstr>Calibri</vt:lpstr>
      <vt:lpstr>Cambria</vt:lpstr>
      <vt:lpstr>Times New Roman</vt:lpstr>
      <vt:lpstr>9e PPT design template</vt:lpstr>
      <vt:lpstr>Analyzing Financial Statements</vt:lpstr>
      <vt:lpstr>Introduction</vt:lpstr>
      <vt:lpstr>Ratio Analysis</vt:lpstr>
      <vt:lpstr>Ratio Analysis Options</vt:lpstr>
      <vt:lpstr>Liquidity Ratios</vt:lpstr>
      <vt:lpstr>Current Ratio</vt:lpstr>
      <vt:lpstr>Quick Ratio</vt:lpstr>
      <vt:lpstr>Cash Ratio</vt:lpstr>
      <vt:lpstr>PowerPoint Presentation</vt:lpstr>
      <vt:lpstr>PowerPoint Presentation</vt:lpstr>
      <vt:lpstr>Asset Management Ratios</vt:lpstr>
      <vt:lpstr>Inventory Management</vt:lpstr>
      <vt:lpstr>Inventory Management (continued) </vt:lpstr>
      <vt:lpstr>Accounts Receivable Management </vt:lpstr>
      <vt:lpstr>Accounts Receivable Management (continued)</vt:lpstr>
      <vt:lpstr>Accounts Payable Management</vt:lpstr>
      <vt:lpstr>Accounts Payable Management (continued)</vt:lpstr>
      <vt:lpstr>Fixed Asset and Working Capital Management</vt:lpstr>
      <vt:lpstr>Fixed Asset and Working Capital Management (continued)</vt:lpstr>
      <vt:lpstr>PowerPoint Presentation</vt:lpstr>
      <vt:lpstr>PowerPoint Presentation</vt:lpstr>
      <vt:lpstr>Total Asset Management</vt:lpstr>
      <vt:lpstr>Total Asset Management (continued)</vt:lpstr>
      <vt:lpstr>PowerPoint Presentation</vt:lpstr>
      <vt:lpstr>PowerPoint Presentation</vt:lpstr>
      <vt:lpstr>Debt Management Ratios</vt:lpstr>
      <vt:lpstr>Debt versus Equity Financing</vt:lpstr>
      <vt:lpstr>Debt Ratio</vt:lpstr>
      <vt:lpstr>Debt-to-Equity Ratio</vt:lpstr>
      <vt:lpstr>Equity Multiplier Ratio</vt:lpstr>
      <vt:lpstr>Times Interest Earned Ratio</vt:lpstr>
      <vt:lpstr>Fixed Charge Coverage Ratio</vt:lpstr>
      <vt:lpstr>Cash Coverage Ratio</vt:lpstr>
      <vt:lpstr>PowerPoint Presentation</vt:lpstr>
      <vt:lpstr>Profitability Ratios</vt:lpstr>
      <vt:lpstr>Profit Margin</vt:lpstr>
      <vt:lpstr>Basic Earnings Power Ratio</vt:lpstr>
      <vt:lpstr>Return on Assets (ROA)</vt:lpstr>
      <vt:lpstr>Return on Equity (ROE)</vt:lpstr>
      <vt:lpstr>Dividend Payout Ratio </vt:lpstr>
      <vt:lpstr>PowerPoint Presentation</vt:lpstr>
      <vt:lpstr>Market Value Ratios</vt:lpstr>
      <vt:lpstr>Market-to-Book Ratio</vt:lpstr>
      <vt:lpstr>Price-Earnings Ratio</vt:lpstr>
      <vt:lpstr>PowerPoint Presentation</vt:lpstr>
      <vt:lpstr>DuPont Analysis</vt:lpstr>
      <vt:lpstr>DuPont Analysis</vt:lpstr>
      <vt:lpstr>DuPont System Analysis</vt:lpstr>
      <vt:lpstr>Other Ratios</vt:lpstr>
      <vt:lpstr>Internal and Sustainable Growth Rates</vt:lpstr>
      <vt:lpstr>PowerPoint Presentation</vt:lpstr>
      <vt:lpstr>PowerPoint Presentation</vt:lpstr>
      <vt:lpstr>Time Series and Cross-Sectional Analyses</vt:lpstr>
      <vt:lpstr>Cautions in Using Ratios</vt:lpstr>
    </vt:vector>
  </TitlesOfParts>
  <Company>DU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dc:title>
  <dc:creator>Catherine Teutsch</dc:creator>
  <cp:lastModifiedBy>John Nofsinger</cp:lastModifiedBy>
  <cp:revision>186</cp:revision>
  <dcterms:created xsi:type="dcterms:W3CDTF">2011-06-16T10:56:22Z</dcterms:created>
  <dcterms:modified xsi:type="dcterms:W3CDTF">2019-01-10T21:43:18Z</dcterms:modified>
</cp:coreProperties>
</file>