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3"/>
  </p:notesMasterIdLst>
  <p:sldIdLst>
    <p:sldId id="256" r:id="rId5"/>
    <p:sldId id="259" r:id="rId6"/>
    <p:sldId id="260" r:id="rId7"/>
    <p:sldId id="261" r:id="rId8"/>
    <p:sldId id="262" r:id="rId9"/>
    <p:sldId id="306" r:id="rId10"/>
    <p:sldId id="315" r:id="rId11"/>
    <p:sldId id="310" r:id="rId12"/>
    <p:sldId id="307" r:id="rId13"/>
    <p:sldId id="308" r:id="rId14"/>
    <p:sldId id="316" r:id="rId15"/>
    <p:sldId id="317" r:id="rId16"/>
    <p:sldId id="318" r:id="rId17"/>
    <p:sldId id="319" r:id="rId18"/>
    <p:sldId id="320" r:id="rId19"/>
    <p:sldId id="309" r:id="rId20"/>
    <p:sldId id="321" r:id="rId21"/>
    <p:sldId id="322" r:id="rId22"/>
    <p:sldId id="311" r:id="rId23"/>
    <p:sldId id="312" r:id="rId24"/>
    <p:sldId id="313" r:id="rId25"/>
    <p:sldId id="314" r:id="rId26"/>
    <p:sldId id="272" r:id="rId27"/>
    <p:sldId id="273" r:id="rId28"/>
    <p:sldId id="274" r:id="rId29"/>
    <p:sldId id="275" r:id="rId30"/>
    <p:sldId id="276" r:id="rId31"/>
    <p:sldId id="277" r:id="rId32"/>
    <p:sldId id="278" r:id="rId33"/>
    <p:sldId id="323" r:id="rId34"/>
    <p:sldId id="324" r:id="rId35"/>
    <p:sldId id="279" r:id="rId36"/>
    <p:sldId id="280" r:id="rId37"/>
    <p:sldId id="281" r:id="rId38"/>
    <p:sldId id="282" r:id="rId39"/>
    <p:sldId id="283" r:id="rId40"/>
    <p:sldId id="284" r:id="rId41"/>
    <p:sldId id="285" r:id="rId42"/>
    <p:sldId id="286" r:id="rId43"/>
    <p:sldId id="287" r:id="rId44"/>
    <p:sldId id="325" r:id="rId45"/>
    <p:sldId id="288" r:id="rId46"/>
    <p:sldId id="289" r:id="rId47"/>
    <p:sldId id="290" r:id="rId48"/>
    <p:sldId id="291" r:id="rId49"/>
    <p:sldId id="292" r:id="rId50"/>
    <p:sldId id="294"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38" clrIdx="0">
    <p:extLst>
      <p:ext uri="{19B8F6BF-5375-455C-9EA6-DF929625EA0E}">
        <p15:presenceInfo xmlns:p15="http://schemas.microsoft.com/office/powerpoint/2012/main" userId="Bhavana Balaj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8EC13D-25C1-7A5D-F704-AC5572A1DC8A}" v="22" dt="2018-12-17T13:17:32.5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78"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havana Balaji" userId="S::bhavanabalaji@ansrsource.com::8880f3d6-6d91-4a1f-9e7d-cde7c9bc4b30" providerId="AD" clId="Web-{ED8EC13D-25C1-7A5D-F704-AC5572A1DC8A}"/>
    <pc:docChg chg="modSld">
      <pc:chgData name="Bhavana Balaji" userId="S::bhavanabalaji@ansrsource.com::8880f3d6-6d91-4a1f-9e7d-cde7c9bc4b30" providerId="AD" clId="Web-{ED8EC13D-25C1-7A5D-F704-AC5572A1DC8A}" dt="2018-12-17T13:17:35.207" v="49" actId="20577"/>
      <pc:docMkLst>
        <pc:docMk/>
      </pc:docMkLst>
      <pc:sldChg chg="modSp">
        <pc:chgData name="Bhavana Balaji" userId="S::bhavanabalaji@ansrsource.com::8880f3d6-6d91-4a1f-9e7d-cde7c9bc4b30" providerId="AD" clId="Web-{ED8EC13D-25C1-7A5D-F704-AC5572A1DC8A}" dt="2018-12-17T13:16:23.254" v="19" actId="20577"/>
        <pc:sldMkLst>
          <pc:docMk/>
          <pc:sldMk cId="418416746" sldId="307"/>
        </pc:sldMkLst>
        <pc:spChg chg="mod">
          <ac:chgData name="Bhavana Balaji" userId="S::bhavanabalaji@ansrsource.com::8880f3d6-6d91-4a1f-9e7d-cde7c9bc4b30" providerId="AD" clId="Web-{ED8EC13D-25C1-7A5D-F704-AC5572A1DC8A}" dt="2018-12-17T13:16:16.551" v="10" actId="20577"/>
          <ac:spMkLst>
            <pc:docMk/>
            <pc:sldMk cId="418416746" sldId="307"/>
            <ac:spMk id="2" creationId="{00000000-0000-0000-0000-000000000000}"/>
          </ac:spMkLst>
        </pc:spChg>
        <pc:spChg chg="mod">
          <ac:chgData name="Bhavana Balaji" userId="S::bhavanabalaji@ansrsource.com::8880f3d6-6d91-4a1f-9e7d-cde7c9bc4b30" providerId="AD" clId="Web-{ED8EC13D-25C1-7A5D-F704-AC5572A1DC8A}" dt="2018-12-17T13:16:23.254" v="19" actId="20577"/>
          <ac:spMkLst>
            <pc:docMk/>
            <pc:sldMk cId="418416746" sldId="307"/>
            <ac:spMk id="3" creationId="{00000000-0000-0000-0000-000000000000}"/>
          </ac:spMkLst>
        </pc:spChg>
      </pc:sldChg>
      <pc:sldChg chg="modSp">
        <pc:chgData name="Bhavana Balaji" userId="S::bhavanabalaji@ansrsource.com::8880f3d6-6d91-4a1f-9e7d-cde7c9bc4b30" providerId="AD" clId="Web-{ED8EC13D-25C1-7A5D-F704-AC5572A1DC8A}" dt="2018-12-17T13:16:29.254" v="31" actId="20577"/>
        <pc:sldMkLst>
          <pc:docMk/>
          <pc:sldMk cId="3408160869" sldId="308"/>
        </pc:sldMkLst>
        <pc:spChg chg="mod">
          <ac:chgData name="Bhavana Balaji" userId="S::bhavanabalaji@ansrsource.com::8880f3d6-6d91-4a1f-9e7d-cde7c9bc4b30" providerId="AD" clId="Web-{ED8EC13D-25C1-7A5D-F704-AC5572A1DC8A}" dt="2018-12-17T13:16:29.254" v="31" actId="20577"/>
          <ac:spMkLst>
            <pc:docMk/>
            <pc:sldMk cId="3408160869" sldId="308"/>
            <ac:spMk id="2" creationId="{00000000-0000-0000-0000-000000000000}"/>
          </ac:spMkLst>
        </pc:spChg>
      </pc:sldChg>
      <pc:sldChg chg="modSp">
        <pc:chgData name="Bhavana Balaji" userId="S::bhavanabalaji@ansrsource.com::8880f3d6-6d91-4a1f-9e7d-cde7c9bc4b30" providerId="AD" clId="Web-{ED8EC13D-25C1-7A5D-F704-AC5572A1DC8A}" dt="2018-12-17T13:17:17.879" v="34" actId="20577"/>
        <pc:sldMkLst>
          <pc:docMk/>
          <pc:sldMk cId="2136846153" sldId="316"/>
        </pc:sldMkLst>
        <pc:spChg chg="mod">
          <ac:chgData name="Bhavana Balaji" userId="S::bhavanabalaji@ansrsource.com::8880f3d6-6d91-4a1f-9e7d-cde7c9bc4b30" providerId="AD" clId="Web-{ED8EC13D-25C1-7A5D-F704-AC5572A1DC8A}" dt="2018-12-17T13:17:17.879" v="34" actId="20577"/>
          <ac:spMkLst>
            <pc:docMk/>
            <pc:sldMk cId="2136846153" sldId="316"/>
            <ac:spMk id="2" creationId="{E78CF629-7B25-4C92-B502-573A66F8FC11}"/>
          </ac:spMkLst>
        </pc:spChg>
      </pc:sldChg>
      <pc:sldChg chg="modSp">
        <pc:chgData name="Bhavana Balaji" userId="S::bhavanabalaji@ansrsource.com::8880f3d6-6d91-4a1f-9e7d-cde7c9bc4b30" providerId="AD" clId="Web-{ED8EC13D-25C1-7A5D-F704-AC5572A1DC8A}" dt="2018-12-17T13:17:21.895" v="37" actId="20577"/>
        <pc:sldMkLst>
          <pc:docMk/>
          <pc:sldMk cId="585414765" sldId="317"/>
        </pc:sldMkLst>
        <pc:spChg chg="mod">
          <ac:chgData name="Bhavana Balaji" userId="S::bhavanabalaji@ansrsource.com::8880f3d6-6d91-4a1f-9e7d-cde7c9bc4b30" providerId="AD" clId="Web-{ED8EC13D-25C1-7A5D-F704-AC5572A1DC8A}" dt="2018-12-17T13:17:21.895" v="37" actId="20577"/>
          <ac:spMkLst>
            <pc:docMk/>
            <pc:sldMk cId="585414765" sldId="317"/>
            <ac:spMk id="2" creationId="{E78CF629-7B25-4C92-B502-573A66F8FC11}"/>
          </ac:spMkLst>
        </pc:spChg>
      </pc:sldChg>
      <pc:sldChg chg="modSp">
        <pc:chgData name="Bhavana Balaji" userId="S::bhavanabalaji@ansrsource.com::8880f3d6-6d91-4a1f-9e7d-cde7c9bc4b30" providerId="AD" clId="Web-{ED8EC13D-25C1-7A5D-F704-AC5572A1DC8A}" dt="2018-12-17T13:17:25.114" v="40" actId="20577"/>
        <pc:sldMkLst>
          <pc:docMk/>
          <pc:sldMk cId="2714249" sldId="318"/>
        </pc:sldMkLst>
        <pc:spChg chg="mod">
          <ac:chgData name="Bhavana Balaji" userId="S::bhavanabalaji@ansrsource.com::8880f3d6-6d91-4a1f-9e7d-cde7c9bc4b30" providerId="AD" clId="Web-{ED8EC13D-25C1-7A5D-F704-AC5572A1DC8A}" dt="2018-12-17T13:17:25.114" v="40" actId="20577"/>
          <ac:spMkLst>
            <pc:docMk/>
            <pc:sldMk cId="2714249" sldId="318"/>
            <ac:spMk id="2" creationId="{E78CF629-7B25-4C92-B502-573A66F8FC11}"/>
          </ac:spMkLst>
        </pc:spChg>
      </pc:sldChg>
      <pc:sldChg chg="modSp">
        <pc:chgData name="Bhavana Balaji" userId="S::bhavanabalaji@ansrsource.com::8880f3d6-6d91-4a1f-9e7d-cde7c9bc4b30" providerId="AD" clId="Web-{ED8EC13D-25C1-7A5D-F704-AC5572A1DC8A}" dt="2018-12-17T13:17:30.067" v="45" actId="20577"/>
        <pc:sldMkLst>
          <pc:docMk/>
          <pc:sldMk cId="1819002901" sldId="319"/>
        </pc:sldMkLst>
        <pc:spChg chg="mod">
          <ac:chgData name="Bhavana Balaji" userId="S::bhavanabalaji@ansrsource.com::8880f3d6-6d91-4a1f-9e7d-cde7c9bc4b30" providerId="AD" clId="Web-{ED8EC13D-25C1-7A5D-F704-AC5572A1DC8A}" dt="2018-12-17T13:17:30.067" v="45" actId="20577"/>
          <ac:spMkLst>
            <pc:docMk/>
            <pc:sldMk cId="1819002901" sldId="319"/>
            <ac:spMk id="2" creationId="{E78CF629-7B25-4C92-B502-573A66F8FC11}"/>
          </ac:spMkLst>
        </pc:spChg>
      </pc:sldChg>
      <pc:sldChg chg="modSp">
        <pc:chgData name="Bhavana Balaji" userId="S::bhavanabalaji@ansrsource.com::8880f3d6-6d91-4a1f-9e7d-cde7c9bc4b30" providerId="AD" clId="Web-{ED8EC13D-25C1-7A5D-F704-AC5572A1DC8A}" dt="2018-12-17T13:17:32.504" v="47" actId="20577"/>
        <pc:sldMkLst>
          <pc:docMk/>
          <pc:sldMk cId="2910059986" sldId="320"/>
        </pc:sldMkLst>
        <pc:spChg chg="mod">
          <ac:chgData name="Bhavana Balaji" userId="S::bhavanabalaji@ansrsource.com::8880f3d6-6d91-4a1f-9e7d-cde7c9bc4b30" providerId="AD" clId="Web-{ED8EC13D-25C1-7A5D-F704-AC5572A1DC8A}" dt="2018-12-17T13:17:32.504" v="47" actId="20577"/>
          <ac:spMkLst>
            <pc:docMk/>
            <pc:sldMk cId="2910059986" sldId="320"/>
            <ac:spMk id="2" creationId="{F2103B91-6D08-4E51-9ED3-89BA4E3F791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F97B3FD-27BA-4EF4-A1EA-3C79D77AAE1F}" type="slidenum">
              <a:rPr lang="en-US" altLang="en-US"/>
              <a:pPr eaLnBrk="1" hangingPunct="1"/>
              <a:t>4</a:t>
            </a:fld>
            <a:endParaRPr lang="en-US" alt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a:latin typeface="Arial" panose="020B0604020202020204" pitchFamily="34" charset="0"/>
              </a:rPr>
              <a:t>The correct answer is “A” – new world order. See next slide.</a:t>
            </a:r>
          </a:p>
        </p:txBody>
      </p:sp>
    </p:spTree>
    <p:extLst>
      <p:ext uri="{BB962C8B-B14F-4D97-AF65-F5344CB8AC3E}">
        <p14:creationId xmlns:p14="http://schemas.microsoft.com/office/powerpoint/2010/main" val="1873523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13</a:t>
            </a:fld>
            <a:endParaRPr lang="en-US"/>
          </a:p>
        </p:txBody>
      </p:sp>
    </p:spTree>
    <p:extLst>
      <p:ext uri="{BB962C8B-B14F-4D97-AF65-F5344CB8AC3E}">
        <p14:creationId xmlns:p14="http://schemas.microsoft.com/office/powerpoint/2010/main" val="3805842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14</a:t>
            </a:fld>
            <a:endParaRPr lang="en-US"/>
          </a:p>
        </p:txBody>
      </p:sp>
    </p:spTree>
    <p:extLst>
      <p:ext uri="{BB962C8B-B14F-4D97-AF65-F5344CB8AC3E}">
        <p14:creationId xmlns:p14="http://schemas.microsoft.com/office/powerpoint/2010/main" val="4227634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economic new world order sees the international community as divided into two sectors: (1) those nations that are economically stable and secure and, thus, have healthy, functioning economies and (2) those nation-states that are economically dysfunctional.</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Thomas Barnett, senior strategic researcher at the Naval War College and author of </a:t>
            </a:r>
            <a:r>
              <a:rPr lang="en-US" sz="1200" b="0" i="1" u="none" strike="noStrike" kern="1200" baseline="0">
                <a:solidFill>
                  <a:schemeClr val="tx1"/>
                </a:solidFill>
                <a:latin typeface="+mn-lt"/>
                <a:ea typeface="+mn-ea"/>
                <a:cs typeface="+mn-cs"/>
              </a:rPr>
              <a:t>The Pentagon’s New Map</a:t>
            </a:r>
            <a:r>
              <a:rPr lang="en-US" sz="1200" b="0" i="0" u="none" strike="noStrike" kern="1200" baseline="0">
                <a:solidFill>
                  <a:schemeClr val="tx1"/>
                </a:solidFill>
                <a:latin typeface="+mn-lt"/>
                <a:ea typeface="+mn-ea"/>
                <a:cs typeface="+mn-cs"/>
              </a:rPr>
              <a:t>, calls the functioning nations the “Core” and the dysfunctional nations the “Gap.” Richard Haass of the Council on Foreign Relations and author of </a:t>
            </a:r>
            <a:r>
              <a:rPr lang="en-US" sz="1200" b="0" i="1" u="none" strike="noStrike" kern="1200" baseline="0">
                <a:solidFill>
                  <a:schemeClr val="tx1"/>
                </a:solidFill>
                <a:latin typeface="+mn-lt"/>
                <a:ea typeface="+mn-ea"/>
                <a:cs typeface="+mn-cs"/>
              </a:rPr>
              <a:t>The Opportunity </a:t>
            </a:r>
            <a:r>
              <a:rPr lang="en-US" sz="1200" b="0" i="0" u="none" strike="noStrike" kern="1200" baseline="0">
                <a:solidFill>
                  <a:schemeClr val="tx1"/>
                </a:solidFill>
                <a:latin typeface="+mn-lt"/>
                <a:ea typeface="+mn-ea"/>
                <a:cs typeface="+mn-cs"/>
              </a:rPr>
              <a:t>refers to the economically secure nations as the “21st-century concert.” Both Barnett and Haass insist that Core nation-states must find ways to overcome or eliminate disconnectedness (Barnett’s word) or to integrate (Haass’s term) the Gap nations with the Core. Adopting this perspective dramatically alters the political map and, therefore, demands a change in tactics. </a:t>
            </a:r>
            <a:endParaRPr lang="en-US"/>
          </a:p>
        </p:txBody>
      </p:sp>
      <p:sp>
        <p:nvSpPr>
          <p:cNvPr id="4" name="Slide Number Placeholder 3"/>
          <p:cNvSpPr>
            <a:spLocks noGrp="1"/>
          </p:cNvSpPr>
          <p:nvPr>
            <p:ph type="sldNum" sz="quarter" idx="10"/>
          </p:nvPr>
        </p:nvSpPr>
        <p:spPr/>
        <p:txBody>
          <a:bodyPr/>
          <a:lstStyle/>
          <a:p>
            <a:fld id="{5B1CC8F4-5623-496C-8F2C-A5D22BD68D8F}" type="slidenum">
              <a:rPr lang="en-US" smtClean="0"/>
              <a:t>16</a:t>
            </a:fld>
            <a:endParaRPr lang="en-US"/>
          </a:p>
        </p:txBody>
      </p:sp>
    </p:spTree>
    <p:extLst>
      <p:ext uri="{BB962C8B-B14F-4D97-AF65-F5344CB8AC3E}">
        <p14:creationId xmlns:p14="http://schemas.microsoft.com/office/powerpoint/2010/main" val="18467089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cultural new world order was developed by Samuel Huntington in his book, </a:t>
            </a:r>
            <a:r>
              <a:rPr lang="en-US" sz="1200" b="0" i="1" u="none" strike="noStrike" kern="1200" baseline="0">
                <a:solidFill>
                  <a:schemeClr val="tx1"/>
                </a:solidFill>
                <a:latin typeface="+mn-lt"/>
                <a:ea typeface="+mn-ea"/>
                <a:cs typeface="+mn-cs"/>
              </a:rPr>
              <a:t>The Clash of Civilization</a:t>
            </a:r>
            <a:r>
              <a:rPr lang="en-US" sz="1200" b="0" i="0" u="none" strike="noStrike" kern="1200" baseline="0">
                <a:solidFill>
                  <a:schemeClr val="tx1"/>
                </a:solidFill>
                <a:latin typeface="+mn-lt"/>
                <a:ea typeface="+mn-ea"/>
                <a:cs typeface="+mn-cs"/>
              </a:rPr>
              <a:t>. This view sees the globe as divided into eight distinct civilizations that are more or less autonomous and more or less incapable of successfully cooperating with more than one, or at the most two, other civilizations. A </a:t>
            </a:r>
            <a:r>
              <a:rPr lang="en-US" sz="1200" b="1" i="0" u="none" strike="noStrike" kern="1200" baseline="0">
                <a:solidFill>
                  <a:schemeClr val="tx1"/>
                </a:solidFill>
                <a:latin typeface="+mn-lt"/>
                <a:ea typeface="+mn-ea"/>
                <a:cs typeface="+mn-cs"/>
              </a:rPr>
              <a:t>civilization </a:t>
            </a:r>
            <a:r>
              <a:rPr lang="en-US" sz="1200" b="0" i="0" u="none" strike="noStrike" kern="1200" baseline="0">
                <a:solidFill>
                  <a:schemeClr val="tx1"/>
                </a:solidFill>
                <a:latin typeface="+mn-lt"/>
                <a:ea typeface="+mn-ea"/>
                <a:cs typeface="+mn-cs"/>
              </a:rPr>
              <a:t>is a group of people in a series of different nation-states that share common characteristics—including history, religion, tradition, beliefs, often language, and sometimes ancestry. </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Huntington identifies eight such civilizations: Western civilization (the United States, Canada, Western Europe, Israel, South Africa, Australia, and New Zealand), the Sinic civilization (China, North and South Korea, and most of Southeast Asia), the Orthodox civilization (Russia and other states in Eastern Europe), the Latin American civilization (South and Central America), the Islamic civilization (Middle Eastern nation-states, the nation-states of northern Africa, and Indonesia), the African civilization (the sub-Saharan regions of Africa), the Hindu civilization (India and Sri Lanka), and the Japanese civilization (Japan alone). </a:t>
            </a:r>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18</a:t>
            </a:fld>
            <a:endParaRPr lang="en-US"/>
          </a:p>
        </p:txBody>
      </p:sp>
    </p:spTree>
    <p:extLst>
      <p:ext uri="{BB962C8B-B14F-4D97-AF65-F5344CB8AC3E}">
        <p14:creationId xmlns:p14="http://schemas.microsoft.com/office/powerpoint/2010/main" val="2540209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In </a:t>
            </a:r>
            <a:r>
              <a:rPr lang="en-US" sz="1200" b="0" i="1" u="none" strike="noStrike" kern="1200" baseline="0">
                <a:solidFill>
                  <a:schemeClr val="tx1"/>
                </a:solidFill>
                <a:latin typeface="+mn-lt"/>
                <a:ea typeface="+mn-ea"/>
                <a:cs typeface="+mn-cs"/>
              </a:rPr>
              <a:t>A Few Brass Tacks</a:t>
            </a:r>
            <a:r>
              <a:rPr lang="en-US" sz="1200" b="0" i="0" u="none" strike="noStrike" kern="1200" baseline="0">
                <a:solidFill>
                  <a:schemeClr val="tx1"/>
                </a:solidFill>
                <a:latin typeface="+mn-lt"/>
                <a:ea typeface="+mn-ea"/>
                <a:cs typeface="+mn-cs"/>
              </a:rPr>
              <a:t> and </a:t>
            </a:r>
            <a:r>
              <a:rPr lang="en-US" sz="1200" b="0" i="1" u="none" strike="noStrike" kern="1200" baseline="0">
                <a:solidFill>
                  <a:schemeClr val="tx1"/>
                </a:solidFill>
                <a:latin typeface="+mn-lt"/>
                <a:ea typeface="+mn-ea"/>
                <a:cs typeface="+mn-cs"/>
              </a:rPr>
              <a:t>A New Pattern for a Tired World</a:t>
            </a:r>
            <a:r>
              <a:rPr lang="en-US" sz="1200" b="0" i="0" u="none" strike="noStrike" kern="1200" baseline="0">
                <a:solidFill>
                  <a:schemeClr val="tx1"/>
                </a:solidFill>
                <a:latin typeface="+mn-lt"/>
                <a:ea typeface="+mn-ea"/>
                <a:cs typeface="+mn-cs"/>
              </a:rPr>
              <a:t>, essayist and political commentator Louis Bromfield develops a model for the new world order that anticipates a combined view of the work of Barnett, Haas, and Huntington and reflects the philosophical and ethical ideas of Max Weber, his contemporary. </a:t>
            </a:r>
          </a:p>
          <a:p>
            <a:endParaRPr lang="en-US" sz="1200" b="0" i="0" u="none" strike="noStrike" kern="1200" baseline="0">
              <a:solidFill>
                <a:schemeClr val="tx1"/>
              </a:solidFill>
              <a:latin typeface="+mn-lt"/>
              <a:ea typeface="+mn-ea"/>
              <a:cs typeface="+mn-cs"/>
            </a:endParaRPr>
          </a:p>
          <a:p>
            <a:r>
              <a:rPr lang="en-US" b="0"/>
              <a:t>Bromfield proposes that the major global powers, including the United States, Europe, Russia, China, Japan, and India, establish regional economic zones among those nations closest to them. Economic zones are unified but isolated sectors of economic activity based on geographical areas designed to focus on the economic well-being of the nations in each zone. </a:t>
            </a:r>
          </a:p>
          <a:p>
            <a:r>
              <a:rPr lang="en-US" b="0"/>
              <a:t>Bromfield’s economic zones would conform to the following geographic arrangement: the Western Zone—the United States, Canada, and Mexico (possibly also South America, led by Brazil); the European Zone—essentially today’s European Union; the East Asian Zone—Russia, China, and Japan (although at times, Bromfield moves Russia into the European zone); and the South Central Asian Zone—India and Pakistan (at times Bromfield adds “the rest of Asia” to this zone).</a:t>
            </a:r>
          </a:p>
        </p:txBody>
      </p:sp>
      <p:sp>
        <p:nvSpPr>
          <p:cNvPr id="4" name="Slide Number Placeholder 3"/>
          <p:cNvSpPr>
            <a:spLocks noGrp="1"/>
          </p:cNvSpPr>
          <p:nvPr>
            <p:ph type="sldNum" sz="quarter" idx="10"/>
          </p:nvPr>
        </p:nvSpPr>
        <p:spPr/>
        <p:txBody>
          <a:bodyPr/>
          <a:lstStyle/>
          <a:p>
            <a:fld id="{5B1CC8F4-5623-496C-8F2C-A5D22BD68D8F}" type="slidenum">
              <a:rPr lang="en-US" smtClean="0"/>
              <a:t>19</a:t>
            </a:fld>
            <a:endParaRPr lang="en-US"/>
          </a:p>
        </p:txBody>
      </p:sp>
    </p:spTree>
    <p:extLst>
      <p:ext uri="{BB962C8B-B14F-4D97-AF65-F5344CB8AC3E}">
        <p14:creationId xmlns:p14="http://schemas.microsoft.com/office/powerpoint/2010/main" val="2871963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Figure 34-1 and the Opening Case Round 4 indicate, the economic entanglement of the United States and China would make Bromfield’s plan difficult but not impossible.</a:t>
            </a:r>
          </a:p>
        </p:txBody>
      </p:sp>
      <p:sp>
        <p:nvSpPr>
          <p:cNvPr id="4" name="Slide Number Placeholder 3"/>
          <p:cNvSpPr>
            <a:spLocks noGrp="1"/>
          </p:cNvSpPr>
          <p:nvPr>
            <p:ph type="sldNum" sz="quarter" idx="10"/>
          </p:nvPr>
        </p:nvSpPr>
        <p:spPr/>
        <p:txBody>
          <a:bodyPr/>
          <a:lstStyle/>
          <a:p>
            <a:fld id="{5B1CC8F4-5623-496C-8F2C-A5D22BD68D8F}" type="slidenum">
              <a:rPr lang="en-US" smtClean="0"/>
              <a:t>20</a:t>
            </a:fld>
            <a:endParaRPr lang="en-US"/>
          </a:p>
        </p:txBody>
      </p:sp>
    </p:spTree>
    <p:extLst>
      <p:ext uri="{BB962C8B-B14F-4D97-AF65-F5344CB8AC3E}">
        <p14:creationId xmlns:p14="http://schemas.microsoft.com/office/powerpoint/2010/main" val="212437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As John Dewey would argue, the chief shortcoming of predictive political history is that, unlike the laws of physics, the laws of predictive political history are limited by the free will of the people who operate within that system. This limitation is referred to as the volition variable. </a:t>
            </a:r>
            <a:r>
              <a:rPr lang="en-US" b="0"/>
              <a:t>The volition variable, which was identified, though not named as such, by Arthur Danto in his book, </a:t>
            </a:r>
            <a:r>
              <a:rPr lang="en-US" b="0" i="1"/>
              <a:t>Analytical Philosophy of History</a:t>
            </a:r>
            <a:r>
              <a:rPr lang="en-US" b="0"/>
              <a:t>, is an unstable element within the human decision-making process imposed by the fact that humans will use free will to inexplicably make arbitrary decisions that make the covering laws of predictive political history seem less than totally deterministic.</a:t>
            </a:r>
          </a:p>
        </p:txBody>
      </p:sp>
      <p:sp>
        <p:nvSpPr>
          <p:cNvPr id="4" name="Slide Number Placeholder 3"/>
          <p:cNvSpPr>
            <a:spLocks noGrp="1"/>
          </p:cNvSpPr>
          <p:nvPr>
            <p:ph type="sldNum" sz="quarter" idx="10"/>
          </p:nvPr>
        </p:nvSpPr>
        <p:spPr/>
        <p:txBody>
          <a:bodyPr/>
          <a:lstStyle/>
          <a:p>
            <a:fld id="{5B1CC8F4-5623-496C-8F2C-A5D22BD68D8F}" type="slidenum">
              <a:rPr lang="en-US" smtClean="0"/>
              <a:t>21</a:t>
            </a:fld>
            <a:endParaRPr lang="en-US"/>
          </a:p>
        </p:txBody>
      </p:sp>
    </p:spTree>
    <p:extLst>
      <p:ext uri="{BB962C8B-B14F-4D97-AF65-F5344CB8AC3E}">
        <p14:creationId xmlns:p14="http://schemas.microsoft.com/office/powerpoint/2010/main" val="1078483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Predictive political history might also be disrupt</a:t>
            </a:r>
            <a:r>
              <a:rPr lang="en-US" b="0"/>
              <a:t>ed by the uncertainty principle. The uncertainty principle is </a:t>
            </a:r>
            <a:r>
              <a:rPr lang="en-US"/>
              <a:t>an unstable element within the human decision-making process that emerges because the act of making a decision in a system often alters that system. This problem results because, whenever a decision maker is also a participant in a situation, the two </a:t>
            </a:r>
          </a:p>
          <a:p>
            <a:r>
              <a:rPr lang="en-US"/>
              <a:t>roles (observer and actor) interfere with one another, producing unintended consequences. In his book, </a:t>
            </a:r>
            <a:r>
              <a:rPr lang="en-US" i="1"/>
              <a:t>The New Paradigm for Financial Markets</a:t>
            </a:r>
            <a:r>
              <a:rPr lang="en-US"/>
              <a:t>, the philosopher and financial analyst George Soros calls this tendency the </a:t>
            </a:r>
            <a:r>
              <a:rPr lang="en-US" b="1"/>
              <a:t>reflexivity principle</a:t>
            </a:r>
            <a:r>
              <a:rPr lang="en-US" b="0"/>
              <a:t>.</a:t>
            </a:r>
          </a:p>
          <a:p>
            <a:endParaRPr lang="en-US" sz="1200" b="0" i="0" u="none" strike="noStrike" kern="1200" baseline="0">
              <a:solidFill>
                <a:schemeClr val="tx1"/>
              </a:solidFill>
              <a:latin typeface="+mn-lt"/>
              <a:ea typeface="+mn-ea"/>
              <a:cs typeface="+mn-cs"/>
            </a:endParaRPr>
          </a:p>
          <a:p>
            <a:r>
              <a:rPr lang="en-US" sz="1200" b="1" i="0" u="none" strike="noStrike" kern="1200" baseline="0">
                <a:solidFill>
                  <a:schemeClr val="tx1"/>
                </a:solidFill>
                <a:latin typeface="+mn-lt"/>
                <a:ea typeface="+mn-ea"/>
                <a:cs typeface="+mn-cs"/>
              </a:rPr>
              <a:t>Chaotic events </a:t>
            </a:r>
            <a:r>
              <a:rPr lang="en-US" sz="1200" b="0" i="0" u="none" strike="noStrike" kern="1200" baseline="0">
                <a:solidFill>
                  <a:schemeClr val="tx1"/>
                </a:solidFill>
                <a:latin typeface="+mn-lt"/>
                <a:ea typeface="+mn-ea"/>
                <a:cs typeface="+mn-cs"/>
              </a:rPr>
              <a:t>consist of unpredictable and unexpected incidents, often with a natural origin, such as earthquakes, typhoons, snowstorms, volcanic eruptions, plagues, and the like that come out of nowhere and have a debilitating effect on human decisions. </a:t>
            </a:r>
            <a:endParaRPr lang="en-US" b="0"/>
          </a:p>
        </p:txBody>
      </p:sp>
      <p:sp>
        <p:nvSpPr>
          <p:cNvPr id="4" name="Slide Number Placeholder 3"/>
          <p:cNvSpPr>
            <a:spLocks noGrp="1"/>
          </p:cNvSpPr>
          <p:nvPr>
            <p:ph type="sldNum" sz="quarter" idx="10"/>
          </p:nvPr>
        </p:nvSpPr>
        <p:spPr/>
        <p:txBody>
          <a:bodyPr/>
          <a:lstStyle/>
          <a:p>
            <a:fld id="{5B1CC8F4-5623-496C-8F2C-A5D22BD68D8F}" type="slidenum">
              <a:rPr lang="en-US" smtClean="0"/>
              <a:t>22</a:t>
            </a:fld>
            <a:endParaRPr lang="en-US"/>
          </a:p>
        </p:txBody>
      </p:sp>
    </p:spTree>
    <p:extLst>
      <p:ext uri="{BB962C8B-B14F-4D97-AF65-F5344CB8AC3E}">
        <p14:creationId xmlns:p14="http://schemas.microsoft.com/office/powerpoint/2010/main" val="1935952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58B9DE-7899-459B-8038-40A606D50AD1}" type="slidenum">
              <a:rPr lang="en-US" altLang="en-US"/>
              <a:pPr eaLnBrk="1" hangingPunct="1"/>
              <a:t>23</a:t>
            </a:fld>
            <a:endParaRPr lang="en-US" alt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a:latin typeface="Arial" panose="020B0604020202020204" pitchFamily="34" charset="0"/>
              </a:rPr>
              <a:t>One central question that cannot be answered solely by the law of a single nation-state is whether a war is just. Ethical and legal philosophers in the West have developed criteria for determining when a war can be considered legally and morally correct. The </a:t>
            </a:r>
            <a:r>
              <a:rPr lang="en-US" altLang="en-US" b="1">
                <a:latin typeface="Arial" panose="020B0604020202020204" pitchFamily="34" charset="0"/>
              </a:rPr>
              <a:t>just war </a:t>
            </a:r>
            <a:r>
              <a:rPr lang="en-US" sz="1200" b="1" i="0" u="none" strike="noStrike" kern="1200" baseline="0">
                <a:solidFill>
                  <a:schemeClr val="tx1"/>
                </a:solidFill>
                <a:latin typeface="+mn-lt"/>
                <a:ea typeface="+mn-ea"/>
                <a:cs typeface="+mn-cs"/>
              </a:rPr>
              <a:t>theory</a:t>
            </a:r>
            <a:r>
              <a:rPr lang="en-US" sz="1200" b="0" i="0" u="none" strike="noStrike" kern="1200" baseline="0">
                <a:solidFill>
                  <a:schemeClr val="tx1"/>
                </a:solidFill>
                <a:latin typeface="+mn-lt"/>
                <a:ea typeface="+mn-ea"/>
                <a:cs typeface="+mn-cs"/>
              </a:rPr>
              <a:t> focuses on two main areas. First, it establishes the criteria that would justify going to war. Second, it institutes criteria for the proper conduct of a war that is already in progress. A third modern feature of justifiability adds a set of criteria that establish the rules of conduct that must be followed after a war ends. </a:t>
            </a:r>
            <a:endParaRPr lang="en-US" altLang="en-US">
              <a:latin typeface="Arial" panose="020B0604020202020204" pitchFamily="34" charset="0"/>
            </a:endParaRPr>
          </a:p>
          <a:p>
            <a:endParaRPr lang="en-US" altLang="en-US">
              <a:latin typeface="Arial" panose="020B0604020202020204" pitchFamily="34" charset="0"/>
            </a:endParaRPr>
          </a:p>
        </p:txBody>
      </p:sp>
    </p:spTree>
    <p:extLst>
      <p:ext uri="{BB962C8B-B14F-4D97-AF65-F5344CB8AC3E}">
        <p14:creationId xmlns:p14="http://schemas.microsoft.com/office/powerpoint/2010/main" val="2299531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2D93B2-3A2C-47E4-A0CF-4C0497DBC378}" type="slidenum">
              <a:rPr lang="en-US" altLang="en-US"/>
              <a:pPr eaLnBrk="1" hangingPunct="1"/>
              <a:t>24</a:t>
            </a:fld>
            <a:endParaRPr lang="en-US" alt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a:latin typeface="Arial" panose="020B0604020202020204" pitchFamily="34" charset="0"/>
              </a:rPr>
              <a:t>It is not enough to advocate a set of ethical and legal criteria for entering war and then ignore the criteria for conducting the war or for conduct that must be followed after the end of a war. For this reason, many modern, legal, and moral theorists suggest several additional criteria that should guide conduct during a war and behavior after a war.</a:t>
            </a:r>
          </a:p>
          <a:p>
            <a:endParaRPr lang="en-US" altLang="en-US">
              <a:latin typeface="Arial" panose="020B0604020202020204" pitchFamily="34" charset="0"/>
            </a:endParaRPr>
          </a:p>
        </p:txBody>
      </p:sp>
    </p:spTree>
    <p:extLst>
      <p:ext uri="{BB962C8B-B14F-4D97-AF65-F5344CB8AC3E}">
        <p14:creationId xmlns:p14="http://schemas.microsoft.com/office/powerpoint/2010/main" val="3688133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9EEC4D5-8405-44BE-B67A-0E44D62F6484}" type="slidenum">
              <a:rPr lang="en-US" altLang="en-US"/>
              <a:pPr eaLnBrk="1" hangingPunct="1"/>
              <a:t>5</a:t>
            </a:fld>
            <a:endParaRPr lang="en-US" alt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a:latin typeface="Arial" panose="020B0604020202020204" pitchFamily="34" charset="0"/>
              </a:rPr>
              <a:t>Generally, because the conditions are so recent, no one is exactly certain what those conditions are and how they work.</a:t>
            </a:r>
          </a:p>
          <a:p>
            <a:endParaRPr lang="en-US" altLang="en-US">
              <a:latin typeface="Arial" panose="020B0604020202020204" pitchFamily="34" charset="0"/>
            </a:endParaRPr>
          </a:p>
        </p:txBody>
      </p:sp>
    </p:spTree>
    <p:extLst>
      <p:ext uri="{BB962C8B-B14F-4D97-AF65-F5344CB8AC3E}">
        <p14:creationId xmlns:p14="http://schemas.microsoft.com/office/powerpoint/2010/main" val="832360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95C027-D8D4-4D70-A707-1EB5C27BB593}" type="slidenum">
              <a:rPr lang="en-US" altLang="en-US"/>
              <a:pPr eaLnBrk="1" hangingPunct="1"/>
              <a:t>25</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a:latin typeface="Arial" panose="020B0604020202020204" pitchFamily="34" charset="0"/>
              </a:rPr>
              <a:t>The correct answer is “A” – principle of repentance. See next slide.</a:t>
            </a:r>
          </a:p>
        </p:txBody>
      </p:sp>
    </p:spTree>
    <p:extLst>
      <p:ext uri="{BB962C8B-B14F-4D97-AF65-F5344CB8AC3E}">
        <p14:creationId xmlns:p14="http://schemas.microsoft.com/office/powerpoint/2010/main" val="3934349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6D77CA-0B14-4849-B3A4-C456F21680B7}" type="slidenum">
              <a:rPr lang="en-US" altLang="en-US"/>
              <a:pPr eaLnBrk="1" hangingPunct="1"/>
              <a:t>26</a:t>
            </a:fld>
            <a:endParaRPr lang="en-US" altLang="en-US"/>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b="0">
                <a:latin typeface="Arial" panose="020B0604020202020204" pitchFamily="34" charset="0"/>
              </a:rPr>
              <a:t>The principle of repentance calls for a genuine expression of remorse by the combatants for the death and destruction caused by war. Conduct that expresses either joy or satisfaction at the death of enemy combatants, even combatants involved in a war of aggression, would violate this principle. </a:t>
            </a:r>
          </a:p>
          <a:p>
            <a:endParaRPr lang="en-US" altLang="en-US" b="0">
              <a:latin typeface="Arial" panose="020B0604020202020204" pitchFamily="34" charset="0"/>
            </a:endParaRPr>
          </a:p>
          <a:p>
            <a:r>
              <a:rPr lang="en-US" altLang="en-US" b="0">
                <a:latin typeface="Arial" panose="020B0604020202020204" pitchFamily="34" charset="0"/>
              </a:rPr>
              <a:t>The second criterion, the principle of honorable surrender, requires the victor in a war to accept the surrender of the enemy and treat the defeated combatants with dignity and respect. Refusing a genuine offer of surrender, violating that surrender after it has been implemented, or mistreating enemy combatants after surrender would all be violations of this principle. Actions that are motivated by revenge or retribution would also violate the principle of honorable surrender, as would conduct that injures or humiliates prisoners of war.</a:t>
            </a:r>
          </a:p>
        </p:txBody>
      </p:sp>
    </p:spTree>
    <p:extLst>
      <p:ext uri="{BB962C8B-B14F-4D97-AF65-F5344CB8AC3E}">
        <p14:creationId xmlns:p14="http://schemas.microsoft.com/office/powerpoint/2010/main" val="2467402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3ED840-977D-4C88-B3DE-AB5DE79C992B}" type="slidenum">
              <a:rPr lang="en-US" altLang="en-US"/>
              <a:pPr eaLnBrk="1" hangingPunct="1"/>
              <a:t>27</a:t>
            </a:fld>
            <a:endParaRPr lang="en-US" alt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endParaRPr lang="en-US" altLang="en-US">
              <a:latin typeface="Arial" panose="020B0604020202020204" pitchFamily="34" charset="0"/>
            </a:endParaRPr>
          </a:p>
        </p:txBody>
      </p:sp>
    </p:spTree>
    <p:extLst>
      <p:ext uri="{BB962C8B-B14F-4D97-AF65-F5344CB8AC3E}">
        <p14:creationId xmlns:p14="http://schemas.microsoft.com/office/powerpoint/2010/main" val="3383129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C945DD-D664-4F68-B62F-F5A5317EF9B4}" type="slidenum">
              <a:rPr lang="en-US" altLang="en-US"/>
              <a:pPr eaLnBrk="1" hangingPunct="1"/>
              <a:t>28</a:t>
            </a:fld>
            <a:endParaRPr lang="en-US" altLang="en-US"/>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a:latin typeface="Arial" panose="020B0604020202020204" pitchFamily="34" charset="0"/>
              </a:rPr>
              <a:t>The doctrine adopted by the United States in 2002 was a doctrine of preemptive war, not one of preventive war. The concept of preemptive war goes back 500 years to Thomas More, who in his work </a:t>
            </a:r>
            <a:r>
              <a:rPr lang="en-US" altLang="en-US" i="1">
                <a:latin typeface="Arial" panose="020B0604020202020204" pitchFamily="34" charset="0"/>
              </a:rPr>
              <a:t>Utopia </a:t>
            </a:r>
            <a:r>
              <a:rPr lang="en-US" altLang="en-US">
                <a:latin typeface="Arial" panose="020B0604020202020204" pitchFamily="34" charset="0"/>
              </a:rPr>
              <a:t>noted that it would be wise to attack preemptively a force that was about to attack you. In the United States, two major military figures, General Leslie Groves, the head of The Manhattan Project, which developed the atomic bomb during World War II, and General Curtis LeMay, former commander of the Strategic Air Command (SAC), advocated preemptive war against the Soviet Union. </a:t>
            </a:r>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In all of these cases, cooler heads prevailed, and preemptive war was not at that time advocated as a strategic policy of the United States. Times changed, however, when in 2002, preemptive war became an active, strategic policy of the United States and was the primary stated motivation for the invasion of Iraq in 2003. </a:t>
            </a:r>
            <a:endParaRPr lang="en-US" altLang="en-US">
              <a:latin typeface="Arial" panose="020B0604020202020204" pitchFamily="34" charset="0"/>
            </a:endParaRPr>
          </a:p>
          <a:p>
            <a:endParaRPr lang="en-US" altLang="en-US">
              <a:latin typeface="Arial" panose="020B0604020202020204" pitchFamily="34" charset="0"/>
            </a:endParaRPr>
          </a:p>
        </p:txBody>
      </p:sp>
    </p:spTree>
    <p:extLst>
      <p:ext uri="{BB962C8B-B14F-4D97-AF65-F5344CB8AC3E}">
        <p14:creationId xmlns:p14="http://schemas.microsoft.com/office/powerpoint/2010/main" val="1371391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Times changed again nine years later when, during the administration of President Barack Obama, the United States, in response to a series of human rights violations by the late Col. Muammar Gaddafi in Libya, launched a new type of war, a protective war aimed at providing aid and assistance to innocent civilians who are being victimized by the military of their own nation-state. </a:t>
            </a:r>
          </a:p>
        </p:txBody>
      </p:sp>
      <p:sp>
        <p:nvSpPr>
          <p:cNvPr id="4" name="Slide Number Placeholder 3"/>
          <p:cNvSpPr>
            <a:spLocks noGrp="1"/>
          </p:cNvSpPr>
          <p:nvPr>
            <p:ph type="sldNum" sz="quarter" idx="10"/>
          </p:nvPr>
        </p:nvSpPr>
        <p:spPr/>
        <p:txBody>
          <a:bodyPr/>
          <a:lstStyle/>
          <a:p>
            <a:fld id="{5B1CC8F4-5623-496C-8F2C-A5D22BD68D8F}" type="slidenum">
              <a:rPr lang="en-US" smtClean="0"/>
              <a:t>29</a:t>
            </a:fld>
            <a:endParaRPr lang="en-US"/>
          </a:p>
        </p:txBody>
      </p:sp>
    </p:spTree>
    <p:extLst>
      <p:ext uri="{BB962C8B-B14F-4D97-AF65-F5344CB8AC3E}">
        <p14:creationId xmlns:p14="http://schemas.microsoft.com/office/powerpoint/2010/main" val="7321833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essential terms of the responsibility to protect (R2P) read as follows: </a:t>
            </a:r>
          </a:p>
          <a:p>
            <a:pPr marL="171450" indent="-171450">
              <a:buFont typeface="Arial" panose="020B0604020202020204" pitchFamily="34" charset="0"/>
              <a:buChar char="•"/>
            </a:pPr>
            <a:r>
              <a:rPr lang="en-US" sz="1200" b="0" i="0" u="none" strike="noStrike" kern="1200" baseline="0">
                <a:solidFill>
                  <a:schemeClr val="tx1"/>
                </a:solidFill>
                <a:latin typeface="+mn-lt"/>
                <a:ea typeface="+mn-ea"/>
                <a:cs typeface="+mn-cs"/>
              </a:rPr>
              <a:t>That each individual state has the primary responsibility to protect its populations from genocide, war crimes, crimes against humanity, and ethnic cleansing. It also has a responsibility for prevention of these crimes. </a:t>
            </a:r>
          </a:p>
          <a:p>
            <a:pPr marL="171450" indent="-171450">
              <a:buFont typeface="Arial" panose="020B0604020202020204" pitchFamily="34" charset="0"/>
              <a:buChar char="•"/>
            </a:pPr>
            <a:r>
              <a:rPr lang="en-US" sz="1200" b="0" i="0" u="none" strike="noStrike" kern="1200" baseline="0">
                <a:solidFill>
                  <a:schemeClr val="tx1"/>
                </a:solidFill>
                <a:latin typeface="+mn-lt"/>
                <a:ea typeface="+mn-ea"/>
                <a:cs typeface="+mn-cs"/>
              </a:rPr>
              <a:t>That the international community should encourage or assist states to exercise this responsibility. </a:t>
            </a:r>
          </a:p>
          <a:p>
            <a:pPr marL="171450" indent="-171450">
              <a:buFont typeface="Arial" panose="020B0604020202020204" pitchFamily="34" charset="0"/>
              <a:buChar char="•"/>
            </a:pPr>
            <a:r>
              <a:rPr lang="en-US" sz="1200" b="0" i="0" u="none" strike="noStrike" kern="1200" baseline="0">
                <a:solidFill>
                  <a:schemeClr val="tx1"/>
                </a:solidFill>
                <a:latin typeface="+mn-lt"/>
                <a:ea typeface="+mn-ea"/>
                <a:cs typeface="+mn-cs"/>
              </a:rPr>
              <a:t>The international community has the responsibility to use appropriate diplomatic, humanitarian, and other peaceful means to help protect populations threatened by these crimes. When a state manifestly fails in its protection responsibilities, and peaceful means are inadequate, the international community must take stronger measures, including collective use of force authorized by the Security Council under Chapter VII. </a:t>
            </a:r>
            <a:endParaRPr lang="en-US" b="0"/>
          </a:p>
        </p:txBody>
      </p:sp>
      <p:sp>
        <p:nvSpPr>
          <p:cNvPr id="4" name="Slide Number Placeholder 3"/>
          <p:cNvSpPr>
            <a:spLocks noGrp="1"/>
          </p:cNvSpPr>
          <p:nvPr>
            <p:ph type="sldNum" sz="quarter" idx="5"/>
          </p:nvPr>
        </p:nvSpPr>
        <p:spPr/>
        <p:txBody>
          <a:bodyPr/>
          <a:lstStyle/>
          <a:p>
            <a:fld id="{5B1CC8F4-5623-496C-8F2C-A5D22BD68D8F}" type="slidenum">
              <a:rPr lang="en-US" smtClean="0"/>
              <a:t>30</a:t>
            </a:fld>
            <a:endParaRPr lang="en-US"/>
          </a:p>
        </p:txBody>
      </p:sp>
    </p:spTree>
    <p:extLst>
      <p:ext uri="{BB962C8B-B14F-4D97-AF65-F5344CB8AC3E}">
        <p14:creationId xmlns:p14="http://schemas.microsoft.com/office/powerpoint/2010/main" val="16569374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When dealing with questions concerning the legality of a war, the United States generally defers to the judgment of the UN. At times, domestic law authorizes military action without forcing the president to go to the UN. Nevertheless, this does not mean that there is no oversight on the actions of the president in his role as commander-in-chief of the armed forces. In fact, Congress plays a big role in this process.</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The War Powers Resolution of 1973 requires that the president inform Congress of his use of American troops within 48 hours of doing so. </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The Authorization for the Use of Military Force (AUMF) is a joint resolution passed by both the House and the Senate. </a:t>
            </a:r>
          </a:p>
          <a:p>
            <a:r>
              <a:rPr lang="en-US" sz="1200" b="0" i="0" u="none" strike="noStrike" kern="1200" baseline="0">
                <a:solidFill>
                  <a:schemeClr val="tx1"/>
                </a:solidFill>
                <a:latin typeface="+mn-lt"/>
                <a:ea typeface="+mn-ea"/>
                <a:cs typeface="+mn-cs"/>
              </a:rPr>
              <a:t>The resolution begins by stating that the United States is justified in using self-defense to protect its citizens and territory. The resolution also recognizes that the 9/11 attacks were an instance of the “unusual and extraordinary threat to the national security and foreign policy of the United States” and that the president has the authority “under the Constitution to take action to deter and prevent acts of international terrorism against the United States.” AUMF 2015 was an attempt by the president to extend the military power of the commander-in-chief without appearing to do so. The act would also expressly define associated persons and forces as “individuals and organizations fighting for, on behalf of, or alongside ISIL or any closely related successor entity in hostilities against the United States or its coalition partners.” </a:t>
            </a:r>
          </a:p>
        </p:txBody>
      </p:sp>
      <p:sp>
        <p:nvSpPr>
          <p:cNvPr id="4" name="Slide Number Placeholder 3"/>
          <p:cNvSpPr>
            <a:spLocks noGrp="1"/>
          </p:cNvSpPr>
          <p:nvPr>
            <p:ph type="sldNum" sz="quarter" idx="5"/>
          </p:nvPr>
        </p:nvSpPr>
        <p:spPr/>
        <p:txBody>
          <a:bodyPr/>
          <a:lstStyle/>
          <a:p>
            <a:fld id="{5B1CC8F4-5623-496C-8F2C-A5D22BD68D8F}" type="slidenum">
              <a:rPr lang="en-US" smtClean="0"/>
              <a:t>31</a:t>
            </a:fld>
            <a:endParaRPr lang="en-US"/>
          </a:p>
        </p:txBody>
      </p:sp>
    </p:spTree>
    <p:extLst>
      <p:ext uri="{BB962C8B-B14F-4D97-AF65-F5344CB8AC3E}">
        <p14:creationId xmlns:p14="http://schemas.microsoft.com/office/powerpoint/2010/main" val="1240403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A430F9-2A14-4EF1-B1D5-3CA900D259CD}" type="slidenum">
              <a:rPr lang="en-US" altLang="en-US"/>
              <a:pPr eaLnBrk="1" hangingPunct="1"/>
              <a:t>32</a:t>
            </a:fld>
            <a:endParaRPr lang="en-US" altLang="en-US"/>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b="0">
                <a:latin typeface="Arial" panose="020B0604020202020204" pitchFamily="34" charset="0"/>
              </a:rPr>
              <a:t>Following World War II, in 1949, a major effort involving most of the nations of the world and sponsored by the American Red Cross was held in Geneva, Switzerland, to address the issues of prisoners of war, occupation forces, and war crimes. Out of this series of international meetings came the Geneva Conventions.</a:t>
            </a:r>
          </a:p>
          <a:p>
            <a:endParaRPr lang="en-US" altLang="en-US" b="0">
              <a:latin typeface="Arial" panose="020B0604020202020204" pitchFamily="34" charset="0"/>
            </a:endParaRPr>
          </a:p>
          <a:p>
            <a:r>
              <a:rPr lang="en-US" sz="1200" b="0" i="0" u="none" strike="noStrike" kern="1200" baseline="0">
                <a:solidFill>
                  <a:schemeClr val="tx1"/>
                </a:solidFill>
                <a:latin typeface="+mn-lt"/>
                <a:ea typeface="+mn-ea"/>
                <a:cs typeface="+mn-cs"/>
              </a:rPr>
              <a:t>Substantive changes in the law of war and international relations, such as the Geneva Conventions, are frequently complicated by procedural and analytical questions. The mere fact that a convention has been written and adopted does not mean that it will be applied properly and consistently by the nations that signed the convention. </a:t>
            </a:r>
            <a:endParaRPr lang="en-US" altLang="en-US" b="0">
              <a:latin typeface="Arial" panose="020B0604020202020204" pitchFamily="34" charset="0"/>
            </a:endParaRPr>
          </a:p>
          <a:p>
            <a:endParaRPr lang="en-US" altLang="en-US" b="0">
              <a:latin typeface="Arial" panose="020B0604020202020204" pitchFamily="34" charset="0"/>
            </a:endParaRPr>
          </a:p>
        </p:txBody>
      </p:sp>
    </p:spTree>
    <p:extLst>
      <p:ext uri="{BB962C8B-B14F-4D97-AF65-F5344CB8AC3E}">
        <p14:creationId xmlns:p14="http://schemas.microsoft.com/office/powerpoint/2010/main" val="2716617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62964E-9C7F-4FBC-B38F-35294F8E02EF}" type="slidenum">
              <a:rPr lang="en-US" altLang="en-US"/>
              <a:pPr eaLnBrk="1" hangingPunct="1"/>
              <a:t>33</a:t>
            </a:fld>
            <a:endParaRPr lang="en-US" alt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a:latin typeface="Arial" panose="020B0604020202020204" pitchFamily="34" charset="0"/>
              </a:rPr>
              <a:t>The correct answer is “C” – general assembly. See next slide.</a:t>
            </a:r>
          </a:p>
          <a:p>
            <a:endParaRPr lang="en-US" altLang="en-US">
              <a:latin typeface="Arial" panose="020B0604020202020204" pitchFamily="34" charset="0"/>
            </a:endParaRPr>
          </a:p>
        </p:txBody>
      </p:sp>
    </p:spTree>
    <p:extLst>
      <p:ext uri="{BB962C8B-B14F-4D97-AF65-F5344CB8AC3E}">
        <p14:creationId xmlns:p14="http://schemas.microsoft.com/office/powerpoint/2010/main" val="520239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47074A7-5820-41E4-8DAB-EB2F3D883CA7}" type="slidenum">
              <a:rPr lang="en-US" altLang="en-US"/>
              <a:pPr eaLnBrk="1" hangingPunct="1"/>
              <a:t>34</a:t>
            </a:fld>
            <a:endParaRPr lang="en-US" altLang="en-US"/>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a:latin typeface="Arial" panose="020B0604020202020204" pitchFamily="34" charset="0"/>
              </a:rPr>
              <a:t>The UN is an enormous, complicated organization that consists of many agencies, organizations, courts, and commissions. The three major governing bodies are the Secretary General, the General Assembly, and the Security Council.</a:t>
            </a:r>
          </a:p>
          <a:p>
            <a:endParaRPr lang="en-US" altLang="en-US">
              <a:latin typeface="Arial" panose="020B0604020202020204" pitchFamily="34" charset="0"/>
            </a:endParaRPr>
          </a:p>
          <a:p>
            <a:r>
              <a:rPr lang="en-US" sz="1200" b="0" i="0" u="none" strike="noStrike" kern="1200" baseline="0">
                <a:solidFill>
                  <a:schemeClr val="tx1"/>
                </a:solidFill>
                <a:latin typeface="+mn-lt"/>
                <a:ea typeface="+mn-ea"/>
                <a:cs typeface="+mn-cs"/>
              </a:rPr>
              <a:t>The secretary general heads up the </a:t>
            </a:r>
            <a:r>
              <a:rPr lang="en-US" sz="1200" b="1" i="0" u="none" strike="noStrike" kern="1200" baseline="0">
                <a:solidFill>
                  <a:schemeClr val="tx1"/>
                </a:solidFill>
                <a:latin typeface="+mn-lt"/>
                <a:ea typeface="+mn-ea"/>
                <a:cs typeface="+mn-cs"/>
              </a:rPr>
              <a:t>Secretariat</a:t>
            </a:r>
            <a:r>
              <a:rPr lang="en-US" sz="1200" b="0" i="0" u="none" strike="noStrike" kern="1200" baseline="0">
                <a:solidFill>
                  <a:schemeClr val="tx1"/>
                </a:solidFill>
                <a:latin typeface="+mn-lt"/>
                <a:ea typeface="+mn-ea"/>
                <a:cs typeface="+mn-cs"/>
              </a:rPr>
              <a:t>, which is the administrative bureaucracy of the UN. The Security Council recommends a candidate for the position of secretary general, but the General Assembly votes that person into office. The Security Council consists of 15 members. Five of these members hold permanent seats: China, France, Russia, the United Kingdom, and the United States. The General Assembly elects the remaining 10 members for two-year terms. </a:t>
            </a:r>
            <a:endParaRPr lang="en-US" altLang="en-US">
              <a:latin typeface="Arial" panose="020B0604020202020204" pitchFamily="34" charset="0"/>
            </a:endParaRPr>
          </a:p>
        </p:txBody>
      </p:sp>
    </p:spTree>
    <p:extLst>
      <p:ext uri="{BB962C8B-B14F-4D97-AF65-F5344CB8AC3E}">
        <p14:creationId xmlns:p14="http://schemas.microsoft.com/office/powerpoint/2010/main" val="6707092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a political scientist wants to apply predictive political history, he or she must first determine the present state of the global system (the </a:t>
            </a:r>
            <a:r>
              <a:rPr lang="en-US" b="1"/>
              <a:t>international initial conditions </a:t>
            </a:r>
            <a:r>
              <a:rPr lang="en-US"/>
              <a:t>or the </a:t>
            </a:r>
            <a:r>
              <a:rPr lang="en-US" b="0"/>
              <a:t>new world order) and then match that system to the correct set of covering laws under an accurate theory of international behavior. </a:t>
            </a:r>
            <a:r>
              <a:rPr lang="en-US" sz="1200" b="0" i="0" u="none" strike="noStrike" kern="1200" baseline="0">
                <a:solidFill>
                  <a:schemeClr val="tx1"/>
                </a:solidFill>
                <a:latin typeface="+mn-lt"/>
                <a:ea typeface="+mn-ea"/>
                <a:cs typeface="+mn-cs"/>
              </a:rPr>
              <a:t>Once a set of initial conditions has been identified and a theory of international behavior chosen, our hypothetical political scientist must investigate the effectiveness of a series of political ideologies in order to determine which one is best suited for the governing of a nation-state. Simply stated, a political ideology is a belief system that supports a particular method of governing a nation-state. </a:t>
            </a:r>
            <a:endParaRPr lang="en-US"/>
          </a:p>
        </p:txBody>
      </p:sp>
      <p:sp>
        <p:nvSpPr>
          <p:cNvPr id="4" name="Slide Number Placeholder 3"/>
          <p:cNvSpPr>
            <a:spLocks noGrp="1"/>
          </p:cNvSpPr>
          <p:nvPr>
            <p:ph type="sldNum" sz="quarter" idx="10"/>
          </p:nvPr>
        </p:nvSpPr>
        <p:spPr/>
        <p:txBody>
          <a:bodyPr/>
          <a:lstStyle/>
          <a:p>
            <a:fld id="{5B1CC8F4-5623-496C-8F2C-A5D22BD68D8F}" type="slidenum">
              <a:rPr lang="en-US" smtClean="0"/>
              <a:t>6</a:t>
            </a:fld>
            <a:endParaRPr lang="en-US"/>
          </a:p>
        </p:txBody>
      </p:sp>
    </p:spTree>
    <p:extLst>
      <p:ext uri="{BB962C8B-B14F-4D97-AF65-F5344CB8AC3E}">
        <p14:creationId xmlns:p14="http://schemas.microsoft.com/office/powerpoint/2010/main" val="41051170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B9924C8-687B-4CF1-BA5E-FA507600C7D6}" type="slidenum">
              <a:rPr lang="en-US" altLang="en-US"/>
              <a:pPr eaLnBrk="1" hangingPunct="1"/>
              <a:t>35</a:t>
            </a:fld>
            <a:endParaRPr lang="en-US" altLang="en-US"/>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sz="1200" b="0" i="0" u="none" strike="noStrike" kern="1200" baseline="0">
                <a:solidFill>
                  <a:schemeClr val="tx1"/>
                </a:solidFill>
                <a:latin typeface="+mn-lt"/>
                <a:ea typeface="+mn-ea"/>
                <a:cs typeface="+mn-cs"/>
              </a:rPr>
              <a:t>The commission meets every year at a time authorized by the General Assembly. A legal topic can make its way to the commission in one of two ways. Either the General Assembly submits a legal issue to the commission or the commission itself decides to pursue a legal problem. </a:t>
            </a:r>
            <a:r>
              <a:rPr lang="en-US" altLang="en-US">
                <a:latin typeface="Arial" panose="020B0604020202020204" pitchFamily="34" charset="0"/>
              </a:rPr>
              <a:t>After the Commission has examined a legal topic in depth, it may draw up a draft on that aspect of international law. That draft then goes to the General Assembly for further consideration. Once the General Assembly has accepted a draft, it is codified into a convention.</a:t>
            </a:r>
          </a:p>
          <a:p>
            <a:endParaRPr lang="en-US" altLang="en-US">
              <a:latin typeface="Arial" panose="020B0604020202020204" pitchFamily="34" charset="0"/>
            </a:endParaRPr>
          </a:p>
        </p:txBody>
      </p:sp>
    </p:spTree>
    <p:extLst>
      <p:ext uri="{BB962C8B-B14F-4D97-AF65-F5344CB8AC3E}">
        <p14:creationId xmlns:p14="http://schemas.microsoft.com/office/powerpoint/2010/main" val="24828859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4E357F-71A6-4F09-8804-D6CC0E31F4D2}" type="slidenum">
              <a:rPr lang="en-US" altLang="en-US"/>
              <a:pPr eaLnBrk="1" hangingPunct="1"/>
              <a:t>36</a:t>
            </a:fld>
            <a:endParaRPr lang="en-US" altLang="en-US"/>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sz="1200" b="0" i="0" u="none" strike="noStrike" kern="1200" baseline="0">
                <a:solidFill>
                  <a:schemeClr val="tx1"/>
                </a:solidFill>
                <a:latin typeface="+mn-lt"/>
                <a:ea typeface="+mn-ea"/>
                <a:cs typeface="+mn-cs"/>
              </a:rPr>
              <a:t>The Security Council and the General Assembly of the UN are jointly responsible for electing ICJ’s fifteen judges, each of whom serves a nine-year term. Only sovereign nations have legal standing to initiate a case before the ICJ. Included within this category are nations that are member states of the UN. Subject matter jurisdiction in the ICJ is outlined within the UN Charter. </a:t>
            </a:r>
            <a:endParaRPr lang="en-US" altLang="en-US">
              <a:latin typeface="Arial" panose="020B0604020202020204" pitchFamily="34" charset="0"/>
            </a:endParaRPr>
          </a:p>
          <a:p>
            <a:endParaRPr lang="en-US" altLang="en-US">
              <a:latin typeface="Arial" panose="020B0604020202020204" pitchFamily="34" charset="0"/>
            </a:endParaRPr>
          </a:p>
        </p:txBody>
      </p:sp>
    </p:spTree>
    <p:extLst>
      <p:ext uri="{BB962C8B-B14F-4D97-AF65-F5344CB8AC3E}">
        <p14:creationId xmlns:p14="http://schemas.microsoft.com/office/powerpoint/2010/main" val="11301792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One of the principal vehicles for the establishment of international law and justice is the International Court of Justice (ICJ). Like many of the agencies of the UN, the ICJ, which is popularly referred to as the World Court, is not located in New York City. Situated at The Hague in the Netherlands, the ICJ was established under provisions within the UN Charter. Key features of the court include its structure and its jurisdiction.</a:t>
            </a:r>
          </a:p>
        </p:txBody>
      </p:sp>
      <p:sp>
        <p:nvSpPr>
          <p:cNvPr id="4" name="Slide Number Placeholder 3"/>
          <p:cNvSpPr>
            <a:spLocks noGrp="1"/>
          </p:cNvSpPr>
          <p:nvPr>
            <p:ph type="sldNum" sz="quarter" idx="10"/>
          </p:nvPr>
        </p:nvSpPr>
        <p:spPr/>
        <p:txBody>
          <a:bodyPr/>
          <a:lstStyle/>
          <a:p>
            <a:fld id="{5B1CC8F4-5623-496C-8F2C-A5D22BD68D8F}" type="slidenum">
              <a:rPr lang="en-US" smtClean="0"/>
              <a:t>37</a:t>
            </a:fld>
            <a:endParaRPr lang="en-US"/>
          </a:p>
        </p:txBody>
      </p:sp>
    </p:spTree>
    <p:extLst>
      <p:ext uri="{BB962C8B-B14F-4D97-AF65-F5344CB8AC3E}">
        <p14:creationId xmlns:p14="http://schemas.microsoft.com/office/powerpoint/2010/main" val="22354399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8659F63-9860-4B95-9263-096612FF20D3}" type="slidenum">
              <a:rPr lang="en-US" altLang="en-US"/>
              <a:pPr eaLnBrk="1" hangingPunct="1"/>
              <a:t>38</a:t>
            </a:fld>
            <a:endParaRPr lang="en-US" altLang="en-US"/>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sz="1200" b="0" i="0" u="none" strike="noStrike" kern="1200" baseline="0">
                <a:solidFill>
                  <a:schemeClr val="tx1"/>
                </a:solidFill>
                <a:latin typeface="+mn-lt"/>
                <a:ea typeface="+mn-ea"/>
                <a:cs typeface="+mn-cs"/>
              </a:rPr>
              <a:t>To deal with crimes against humanity, an official </a:t>
            </a:r>
            <a:r>
              <a:rPr lang="en-US" sz="1200" b="1" i="0" u="none" strike="noStrike" kern="1200" baseline="0">
                <a:solidFill>
                  <a:schemeClr val="tx1"/>
                </a:solidFill>
                <a:latin typeface="+mn-lt"/>
                <a:ea typeface="+mn-ea"/>
                <a:cs typeface="+mn-cs"/>
              </a:rPr>
              <a:t>International Criminal Court (ICC) </a:t>
            </a:r>
            <a:r>
              <a:rPr lang="en-US" sz="1200" b="0" i="0" u="none" strike="noStrike" kern="1200" baseline="0">
                <a:solidFill>
                  <a:schemeClr val="tx1"/>
                </a:solidFill>
                <a:latin typeface="+mn-lt"/>
                <a:ea typeface="+mn-ea"/>
                <a:cs typeface="+mn-cs"/>
              </a:rPr>
              <a:t>was set up by the Rome Statute of the International Criminal Court in 1998. </a:t>
            </a:r>
            <a:r>
              <a:rPr lang="en-US" altLang="en-US">
                <a:latin typeface="Arial" panose="020B0604020202020204" pitchFamily="34" charset="0"/>
              </a:rPr>
              <a:t>One of the key differences between the ICJ and the ICC is that the ICC has jurisdiction over individual defendants. A defendant placed on trial before the ICC has the right to an attorney and the right to present evidence on his or her own behalf. Interestingly enough, the ICC does not have original jurisdiction over a defendant who has been charged with war crimes, genocide, or other offenses against humanity.</a:t>
            </a:r>
          </a:p>
          <a:p>
            <a:endParaRPr lang="en-US" altLang="en-US">
              <a:latin typeface="Arial" panose="020B0604020202020204" pitchFamily="34" charset="0"/>
            </a:endParaRPr>
          </a:p>
        </p:txBody>
      </p:sp>
    </p:spTree>
    <p:extLst>
      <p:ext uri="{BB962C8B-B14F-4D97-AF65-F5344CB8AC3E}">
        <p14:creationId xmlns:p14="http://schemas.microsoft.com/office/powerpoint/2010/main" val="28551299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90962AD-A305-441A-A8CE-F0A9EB3E66F0}" type="slidenum">
              <a:rPr lang="en-US" altLang="en-US"/>
              <a:pPr eaLnBrk="1" hangingPunct="1"/>
              <a:t>39</a:t>
            </a:fld>
            <a:endParaRPr lang="en-US" altLang="en-US"/>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a:latin typeface="Arial" panose="020B0604020202020204" pitchFamily="34" charset="0"/>
              </a:rPr>
              <a:t>The commission consists of 36 nations chosen to represent the primary social, economic, legal, and geographical areas of the globe. The goal of the commission is to cultivate the organization and integration of international law in relation to international trade. To this end, it coordinates the activities of institutions involved in international trade, encourages continued commitment to current treaties and conventions, and constructs new agreements for the community of international trade.</a:t>
            </a:r>
          </a:p>
          <a:p>
            <a:endParaRPr lang="en-US" altLang="en-US">
              <a:latin typeface="Arial" panose="020B0604020202020204" pitchFamily="34" charset="0"/>
            </a:endParaRPr>
          </a:p>
        </p:txBody>
      </p:sp>
    </p:spTree>
    <p:extLst>
      <p:ext uri="{BB962C8B-B14F-4D97-AF65-F5344CB8AC3E}">
        <p14:creationId xmlns:p14="http://schemas.microsoft.com/office/powerpoint/2010/main" val="3193754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78469A-BD68-4BFD-BD8C-F0750FD6C28E}" type="slidenum">
              <a:rPr lang="en-US" altLang="en-US"/>
              <a:pPr eaLnBrk="1" hangingPunct="1"/>
              <a:t>40</a:t>
            </a:fld>
            <a:endParaRPr lang="en-US" altLang="en-US"/>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altLang="en-US">
                <a:latin typeface="Arial" panose="020B0604020202020204" pitchFamily="34" charset="0"/>
              </a:rPr>
              <a:t>Application of the CISG is limited to businesses that are located in countries that have ratified the agreement or those that create contracts that expressly stipulate that the CISG will apply to the agreement.</a:t>
            </a:r>
          </a:p>
          <a:p>
            <a:endParaRPr lang="en-US" altLang="en-US">
              <a:latin typeface="Arial" panose="020B0604020202020204" pitchFamily="34" charset="0"/>
            </a:endParaRPr>
          </a:p>
        </p:txBody>
      </p:sp>
    </p:spTree>
    <p:extLst>
      <p:ext uri="{BB962C8B-B14F-4D97-AF65-F5344CB8AC3E}">
        <p14:creationId xmlns:p14="http://schemas.microsoft.com/office/powerpoint/2010/main" val="34225857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a:t>
            </a:r>
            <a:r>
              <a:rPr lang="en-US" sz="1200" b="1" i="0" u="none" strike="noStrike" kern="1200" baseline="0">
                <a:solidFill>
                  <a:schemeClr val="tx1"/>
                </a:solidFill>
                <a:latin typeface="+mn-lt"/>
                <a:ea typeface="+mn-ea"/>
                <a:cs typeface="+mn-cs"/>
              </a:rPr>
              <a:t>Commission on Science and Technology for Development </a:t>
            </a:r>
            <a:r>
              <a:rPr lang="en-US" sz="1200" b="0" i="0" u="none" strike="noStrike" kern="1200" baseline="0">
                <a:solidFill>
                  <a:schemeClr val="tx1"/>
                </a:solidFill>
                <a:latin typeface="+mn-lt"/>
                <a:ea typeface="+mn-ea"/>
                <a:cs typeface="+mn-cs"/>
              </a:rPr>
              <a:t>was created in 1992 as part of the Economic and Social Council (ECOSOC) of the UN. </a:t>
            </a:r>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41</a:t>
            </a:fld>
            <a:endParaRPr lang="en-US"/>
          </a:p>
        </p:txBody>
      </p:sp>
    </p:spTree>
    <p:extLst>
      <p:ext uri="{BB962C8B-B14F-4D97-AF65-F5344CB8AC3E}">
        <p14:creationId xmlns:p14="http://schemas.microsoft.com/office/powerpoint/2010/main" val="26550457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60E1C6F-9F42-4047-A149-B11E87E89A10}" type="slidenum">
              <a:rPr lang="en-US" altLang="en-US"/>
              <a:pPr eaLnBrk="1" hangingPunct="1"/>
              <a:t>42</a:t>
            </a:fld>
            <a:endParaRPr lang="en-US" altLang="en-US"/>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a:latin typeface="Arial" panose="020B0604020202020204" pitchFamily="34" charset="0"/>
              </a:rPr>
              <a:t>The Commission on Global Governance, a 26-member international organization, has suggested streamlining the surveillance of international economic efforts under the auspices of an </a:t>
            </a:r>
            <a:r>
              <a:rPr lang="en-US" altLang="en-US" b="1">
                <a:latin typeface="Arial" panose="020B0604020202020204" pitchFamily="34" charset="0"/>
              </a:rPr>
              <a:t>Economic Security Council (ESC)</a:t>
            </a:r>
            <a:r>
              <a:rPr lang="en-US" altLang="en-US">
                <a:latin typeface="Arial" panose="020B0604020202020204" pitchFamily="34" charset="0"/>
              </a:rPr>
              <a:t>. However, the ESC would not take the place of existing international agencies, such as the Economic and Social Council or the UN Conference on Trade and Development, but instead would coordinate their efforts in an efficient, effective, and economic manner.</a:t>
            </a:r>
          </a:p>
          <a:p>
            <a:endParaRPr lang="en-US" altLang="en-US">
              <a:latin typeface="Arial" panose="020B0604020202020204" pitchFamily="34" charset="0"/>
            </a:endParaRPr>
          </a:p>
        </p:txBody>
      </p:sp>
    </p:spTree>
    <p:extLst>
      <p:ext uri="{BB962C8B-B14F-4D97-AF65-F5344CB8AC3E}">
        <p14:creationId xmlns:p14="http://schemas.microsoft.com/office/powerpoint/2010/main" val="19965092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52E25DC-38D6-4A9C-9714-CEC2225CE03A}" type="slidenum">
              <a:rPr lang="en-US" altLang="en-US"/>
              <a:pPr eaLnBrk="1" hangingPunct="1"/>
              <a:t>43</a:t>
            </a:fld>
            <a:endParaRPr lang="en-US" altLang="en-US"/>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b="0">
                <a:latin typeface="Arial" panose="020B0604020202020204" pitchFamily="34" charset="0"/>
              </a:rPr>
              <a:t>The World Bank has a mission that is quite similar to the mission of the International Monetary Fund (IMF). The difference is that the IMF is dedicated to helping all nations, developed, developing, and undeveloped, with fiscal problems, whereas the World Bank works exclusively with the poorest nations in the international community.</a:t>
            </a:r>
          </a:p>
        </p:txBody>
      </p:sp>
    </p:spTree>
    <p:extLst>
      <p:ext uri="{BB962C8B-B14F-4D97-AF65-F5344CB8AC3E}">
        <p14:creationId xmlns:p14="http://schemas.microsoft.com/office/powerpoint/2010/main" val="25610063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1607628-7222-48A9-B1C0-1D2046DCF44E}" type="slidenum">
              <a:rPr lang="en-US" altLang="en-US"/>
              <a:pPr eaLnBrk="1" hangingPunct="1"/>
              <a:t>44</a:t>
            </a:fld>
            <a:endParaRPr lang="en-US" alt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a:latin typeface="Arial" panose="020B0604020202020204" pitchFamily="34" charset="0"/>
              </a:rPr>
              <a:t>After the end of World War II, the primary trading nations of the international community met to work out the details of a major trade agreement. The agreement, named the </a:t>
            </a:r>
            <a:r>
              <a:rPr lang="en-US" altLang="en-US" b="1">
                <a:latin typeface="Arial" panose="020B0604020202020204" pitchFamily="34" charset="0"/>
              </a:rPr>
              <a:t>General Agreement on Tariffs and Trade (GATT)</a:t>
            </a:r>
            <a:r>
              <a:rPr lang="en-US" altLang="en-US">
                <a:latin typeface="Arial" panose="020B0604020202020204" pitchFamily="34" charset="0"/>
              </a:rPr>
              <a:t>, had as part of its original plan the creation of an International Trade Organization (ITO). Although the ITO was never established, GATT continued to function, frequently holding international conferences on the formation and execution of international trade law. The eighth conference, which came to be known as the Uruguay Round Agreements, resulted in the creation of the </a:t>
            </a:r>
            <a:r>
              <a:rPr lang="en-US" altLang="en-US" b="1">
                <a:latin typeface="Arial" panose="020B0604020202020204" pitchFamily="34" charset="0"/>
              </a:rPr>
              <a:t>World Trade Organization (WTO)</a:t>
            </a:r>
            <a:r>
              <a:rPr lang="en-US" altLang="en-US">
                <a:latin typeface="Arial" panose="020B0604020202020204" pitchFamily="34" charset="0"/>
              </a:rPr>
              <a:t>.</a:t>
            </a:r>
          </a:p>
          <a:p>
            <a:endParaRPr lang="en-US" altLang="en-US">
              <a:latin typeface="Arial" panose="020B0604020202020204" pitchFamily="34" charset="0"/>
            </a:endParaRPr>
          </a:p>
        </p:txBody>
      </p:sp>
    </p:spTree>
    <p:extLst>
      <p:ext uri="{BB962C8B-B14F-4D97-AF65-F5344CB8AC3E}">
        <p14:creationId xmlns:p14="http://schemas.microsoft.com/office/powerpoint/2010/main" val="4203705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Under the precepts of predictive political history, a political scientist must decide which political ideology—liberal democracy or authoritarianism—is best suited to solve the global problems represented by the initial conditions. </a:t>
            </a:r>
            <a:endParaRPr lang="en-US" b="0"/>
          </a:p>
        </p:txBody>
      </p:sp>
      <p:sp>
        <p:nvSpPr>
          <p:cNvPr id="4" name="Slide Number Placeholder 3"/>
          <p:cNvSpPr>
            <a:spLocks noGrp="1"/>
          </p:cNvSpPr>
          <p:nvPr>
            <p:ph type="sldNum" sz="quarter" idx="5"/>
          </p:nvPr>
        </p:nvSpPr>
        <p:spPr/>
        <p:txBody>
          <a:bodyPr/>
          <a:lstStyle/>
          <a:p>
            <a:fld id="{5B1CC8F4-5623-496C-8F2C-A5D22BD68D8F}" type="slidenum">
              <a:rPr lang="en-US" smtClean="0"/>
              <a:t>7</a:t>
            </a:fld>
            <a:endParaRPr lang="en-US"/>
          </a:p>
        </p:txBody>
      </p:sp>
    </p:spTree>
    <p:extLst>
      <p:ext uri="{BB962C8B-B14F-4D97-AF65-F5344CB8AC3E}">
        <p14:creationId xmlns:p14="http://schemas.microsoft.com/office/powerpoint/2010/main" val="12998894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E5BBA3C-A7FF-4C4B-ADDB-98999FFF3CB8}" type="slidenum">
              <a:rPr lang="en-US" altLang="en-US"/>
              <a:pPr eaLnBrk="1" hangingPunct="1"/>
              <a:t>45</a:t>
            </a:fld>
            <a:endParaRPr lang="en-US" altLang="en-US"/>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a:latin typeface="Arial" panose="020B0604020202020204" pitchFamily="34" charset="0"/>
              </a:rPr>
              <a:t>The correct answer is “B” – most-favored nation principle. See next slide.</a:t>
            </a:r>
          </a:p>
          <a:p>
            <a:endParaRPr lang="en-US" altLang="en-US">
              <a:latin typeface="Arial" panose="020B0604020202020204" pitchFamily="34" charset="0"/>
            </a:endParaRPr>
          </a:p>
        </p:txBody>
      </p:sp>
    </p:spTree>
    <p:extLst>
      <p:ext uri="{BB962C8B-B14F-4D97-AF65-F5344CB8AC3E}">
        <p14:creationId xmlns:p14="http://schemas.microsoft.com/office/powerpoint/2010/main" val="26191580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B25C10-B524-4B67-9D82-74A32FB1CD7D}" type="slidenum">
              <a:rPr lang="en-US" altLang="en-US"/>
              <a:pPr eaLnBrk="1" hangingPunct="1"/>
              <a:t>46</a:t>
            </a:fld>
            <a:endParaRPr lang="en-US" altLang="en-US"/>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b="1">
                <a:latin typeface="Arial" panose="020B0604020202020204" pitchFamily="34" charset="0"/>
              </a:rPr>
              <a:t>Teaching Tips </a:t>
            </a:r>
          </a:p>
          <a:p>
            <a:r>
              <a:rPr lang="en-US" altLang="en-US">
                <a:latin typeface="Arial" panose="020B0604020202020204" pitchFamily="34" charset="0"/>
              </a:rPr>
              <a:t>Invite a representative of an international trade organization or a public relations representative from a multinational corporation to speak to the class about world trade.</a:t>
            </a:r>
          </a:p>
          <a:p>
            <a:endParaRPr lang="en-US" altLang="en-US">
              <a:latin typeface="Arial" panose="020B0604020202020204" pitchFamily="34" charset="0"/>
            </a:endParaRPr>
          </a:p>
          <a:p>
            <a:r>
              <a:rPr lang="en-US" altLang="en-US" b="1">
                <a:latin typeface="Arial" panose="020B0604020202020204" pitchFamily="34" charset="0"/>
              </a:rPr>
              <a:t>Getting Students Involved</a:t>
            </a:r>
          </a:p>
          <a:p>
            <a:r>
              <a:rPr lang="en-US" altLang="en-US">
                <a:latin typeface="Arial" panose="020B0604020202020204" pitchFamily="34" charset="0"/>
              </a:rPr>
              <a:t>Have students research facts and statistics about the current U.S. policy on tariffs and free trade and ask them to participate in a class discussion. The point of the discussion should lead to the following question: Will there eventually be free trade throughout the world?</a:t>
            </a:r>
          </a:p>
        </p:txBody>
      </p:sp>
    </p:spTree>
    <p:extLst>
      <p:ext uri="{BB962C8B-B14F-4D97-AF65-F5344CB8AC3E}">
        <p14:creationId xmlns:p14="http://schemas.microsoft.com/office/powerpoint/2010/main" val="6473145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118CCE-ECAD-4004-A8DE-6A20E8979093}" type="slidenum">
              <a:rPr lang="en-US" altLang="en-US"/>
              <a:pPr eaLnBrk="1" hangingPunct="1"/>
              <a:t>47</a:t>
            </a:fld>
            <a:endParaRPr lang="en-US" altLang="en-US"/>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r>
              <a:rPr lang="en-US" altLang="en-US">
                <a:latin typeface="Arial" panose="020B0604020202020204" pitchFamily="34" charset="0"/>
              </a:rPr>
              <a:t>All member nations can be held accountable under DSU regulations. According to those regulations, only member nations have standing to initiate a case. The DSU implements a number of measures designed to improve the way that quarrels are handled.</a:t>
            </a:r>
          </a:p>
          <a:p>
            <a:endParaRPr lang="en-US" altLang="en-US">
              <a:latin typeface="Arial" panose="020B0604020202020204" pitchFamily="34" charset="0"/>
            </a:endParaRPr>
          </a:p>
        </p:txBody>
      </p:sp>
    </p:spTree>
    <p:extLst>
      <p:ext uri="{BB962C8B-B14F-4D97-AF65-F5344CB8AC3E}">
        <p14:creationId xmlns:p14="http://schemas.microsoft.com/office/powerpoint/2010/main" val="13258238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17F4039-2492-4DB9-A728-4A81806E1061}" type="slidenum">
              <a:rPr lang="en-US" altLang="en-US"/>
              <a:pPr eaLnBrk="1" hangingPunct="1"/>
              <a:t>48</a:t>
            </a:fld>
            <a:endParaRPr lang="en-US" altLang="en-US"/>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a:latin typeface="Arial" panose="020B0604020202020204" pitchFamily="34" charset="0"/>
              </a:rPr>
              <a:t>One of the most significant events to affect international law and commerce lately has been the inauguration of the </a:t>
            </a:r>
            <a:r>
              <a:rPr lang="en-US" altLang="en-US" b="1">
                <a:latin typeface="Arial" panose="020B0604020202020204" pitchFamily="34" charset="0"/>
              </a:rPr>
              <a:t>European Union (EU)</a:t>
            </a:r>
            <a:r>
              <a:rPr lang="en-US" altLang="en-US">
                <a:latin typeface="Arial" panose="020B0604020202020204" pitchFamily="34" charset="0"/>
              </a:rPr>
              <a:t>. </a:t>
            </a:r>
            <a:r>
              <a:rPr lang="en-US" sz="1200" b="0" i="0" u="none" strike="noStrike" kern="1200" baseline="0">
                <a:solidFill>
                  <a:schemeClr val="tx1"/>
                </a:solidFill>
                <a:latin typeface="+mn-lt"/>
                <a:ea typeface="+mn-ea"/>
                <a:cs typeface="+mn-cs"/>
              </a:rPr>
              <a:t>The creation of the European Union, the attempt to formulate a common European economic policy, and the introduction of a common currency for most of Europe may transform the EU into a major competitor with the power to challenge American business interests in the global marketplace. </a:t>
            </a:r>
            <a:r>
              <a:rPr lang="en-US" altLang="en-US">
                <a:latin typeface="Arial" panose="020B0604020202020204" pitchFamily="34" charset="0"/>
              </a:rPr>
              <a:t>Moreover, because many businesses within the EU have embraced cyber-commerce, American firms may face unique challenges in that arena.</a:t>
            </a:r>
          </a:p>
          <a:p>
            <a:endParaRPr lang="en-US" sz="1200" b="0" i="0" u="none" strike="noStrike" kern="1200" baseline="0">
              <a:solidFill>
                <a:schemeClr val="tx1"/>
              </a:solidFill>
              <a:latin typeface="+mn-lt"/>
              <a:ea typeface="+mn-ea"/>
              <a:cs typeface="+mn-cs"/>
            </a:endParaRPr>
          </a:p>
          <a:p>
            <a:r>
              <a:rPr lang="en-US" sz="1200" b="0" i="0" u="none" strike="noStrike" kern="1200" baseline="0">
                <a:solidFill>
                  <a:schemeClr val="tx1"/>
                </a:solidFill>
                <a:latin typeface="+mn-lt"/>
                <a:ea typeface="+mn-ea"/>
                <a:cs typeface="+mn-cs"/>
              </a:rPr>
              <a:t>To adopt the euro, Europe’s common currency, a country must first belong to the European Union. Membership in the EU alone, however, is not enough to allow a nation to adopt the euro. In addition, a nation must have a stable inflation rate, a history of interest rate convergence that falls within certain guidelines, and a pattern of fiscal responsibility. </a:t>
            </a:r>
            <a:endParaRPr lang="en-US" altLang="en-US">
              <a:latin typeface="Arial" panose="020B0604020202020204" pitchFamily="34" charset="0"/>
            </a:endParaRPr>
          </a:p>
        </p:txBody>
      </p:sp>
    </p:spTree>
    <p:extLst>
      <p:ext uri="{BB962C8B-B14F-4D97-AF65-F5344CB8AC3E}">
        <p14:creationId xmlns:p14="http://schemas.microsoft.com/office/powerpoint/2010/main" val="3113557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The four theories of international behavior are </a:t>
            </a:r>
            <a:r>
              <a:rPr lang="en-US" b="0" i="1"/>
              <a:t>Realpolitik</a:t>
            </a:r>
            <a:r>
              <a:rPr lang="en-US" b="0"/>
              <a:t>, idealism, </a:t>
            </a:r>
            <a:r>
              <a:rPr lang="en-US" b="0" err="1"/>
              <a:t>neoconservativism</a:t>
            </a:r>
            <a:r>
              <a:rPr lang="en-US" b="0"/>
              <a:t>, and neoliberalism. Each international behavioral theory can be summarized by reducing it to several covering laws.</a:t>
            </a:r>
          </a:p>
        </p:txBody>
      </p:sp>
      <p:sp>
        <p:nvSpPr>
          <p:cNvPr id="4" name="Slide Number Placeholder 3"/>
          <p:cNvSpPr>
            <a:spLocks noGrp="1"/>
          </p:cNvSpPr>
          <p:nvPr>
            <p:ph type="sldNum" sz="quarter" idx="10"/>
          </p:nvPr>
        </p:nvSpPr>
        <p:spPr/>
        <p:txBody>
          <a:bodyPr/>
          <a:lstStyle/>
          <a:p>
            <a:fld id="{5B1CC8F4-5623-496C-8F2C-A5D22BD68D8F}" type="slidenum">
              <a:rPr lang="en-US" smtClean="0"/>
              <a:t>8</a:t>
            </a:fld>
            <a:endParaRPr lang="en-US"/>
          </a:p>
        </p:txBody>
      </p:sp>
    </p:spTree>
    <p:extLst>
      <p:ext uri="{BB962C8B-B14F-4D97-AF65-F5344CB8AC3E}">
        <p14:creationId xmlns:p14="http://schemas.microsoft.com/office/powerpoint/2010/main" val="968644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A covering law is a universal normative principle that follows a set pattern that can be used to understand natural processes or human behavior. </a:t>
            </a:r>
            <a:r>
              <a:rPr lang="en-US" sz="1200" b="0" i="0" u="none" strike="noStrike" kern="1200" baseline="0">
                <a:solidFill>
                  <a:schemeClr val="tx1"/>
                </a:solidFill>
                <a:latin typeface="+mn-lt"/>
                <a:ea typeface="+mn-ea"/>
                <a:cs typeface="+mn-cs"/>
              </a:rPr>
              <a:t>Examining these patterns of covering laws will reveal how each theory shapes the actions of those leaders who adhere to its tenants. </a:t>
            </a:r>
            <a:r>
              <a:rPr lang="en-US" b="0"/>
              <a:t>In physics, for example, a covering law, such as the law of action and reaction, identifies a physical pattern that can be used to predict, in terms of probabilities, a future physical event. A series of interrelated covering laws will produce a theory, such as the theory of gravity.</a:t>
            </a:r>
          </a:p>
        </p:txBody>
      </p:sp>
      <p:sp>
        <p:nvSpPr>
          <p:cNvPr id="4" name="Slide Number Placeholder 3"/>
          <p:cNvSpPr>
            <a:spLocks noGrp="1"/>
          </p:cNvSpPr>
          <p:nvPr>
            <p:ph type="sldNum" sz="quarter" idx="10"/>
          </p:nvPr>
        </p:nvSpPr>
        <p:spPr/>
        <p:txBody>
          <a:bodyPr/>
          <a:lstStyle/>
          <a:p>
            <a:fld id="{5B1CC8F4-5623-496C-8F2C-A5D22BD68D8F}" type="slidenum">
              <a:rPr lang="en-US" smtClean="0"/>
              <a:t>9</a:t>
            </a:fld>
            <a:endParaRPr lang="en-US"/>
          </a:p>
        </p:txBody>
      </p:sp>
    </p:spTree>
    <p:extLst>
      <p:ext uri="{BB962C8B-B14F-4D97-AF65-F5344CB8AC3E}">
        <p14:creationId xmlns:p14="http://schemas.microsoft.com/office/powerpoint/2010/main" val="2653398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Some versions of these covering laws can be long and convoluted and so, in an effort to simplify each theory of international behavior, we will reduce them to four indispensable covering laws: (1) a characterization of the global scene, (2) a description of the chief actor on the global scene, (3) a claim as to how those chief actors make international decisions, and (4) a catalogue of special considerations that must be factored into any international study using the theory.</a:t>
            </a:r>
          </a:p>
        </p:txBody>
      </p:sp>
      <p:sp>
        <p:nvSpPr>
          <p:cNvPr id="4" name="Slide Number Placeholder 3"/>
          <p:cNvSpPr>
            <a:spLocks noGrp="1"/>
          </p:cNvSpPr>
          <p:nvPr>
            <p:ph type="sldNum" sz="quarter" idx="10"/>
          </p:nvPr>
        </p:nvSpPr>
        <p:spPr/>
        <p:txBody>
          <a:bodyPr/>
          <a:lstStyle/>
          <a:p>
            <a:fld id="{5B1CC8F4-5623-496C-8F2C-A5D22BD68D8F}" type="slidenum">
              <a:rPr lang="en-US" smtClean="0"/>
              <a:t>10</a:t>
            </a:fld>
            <a:endParaRPr lang="en-US"/>
          </a:p>
        </p:txBody>
      </p:sp>
    </p:spTree>
    <p:extLst>
      <p:ext uri="{BB962C8B-B14F-4D97-AF65-F5344CB8AC3E}">
        <p14:creationId xmlns:p14="http://schemas.microsoft.com/office/powerpoint/2010/main" val="2931651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chief actors on the global scene are nation-states, which have a high degree of autonomy that permits them to act independently; nonetheless, that authority is not shared uniformly among those nations, since some have more power and influence than others. </a:t>
            </a:r>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11</a:t>
            </a:fld>
            <a:endParaRPr lang="en-US"/>
          </a:p>
        </p:txBody>
      </p:sp>
    </p:spTree>
    <p:extLst>
      <p:ext uri="{BB962C8B-B14F-4D97-AF65-F5344CB8AC3E}">
        <p14:creationId xmlns:p14="http://schemas.microsoft.com/office/powerpoint/2010/main" val="2546548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The power that leaders have is curbed by NGOs like the United Nations, the International Criminal Court, and so on; by international corporations; and by rogue transnationals, such as terrorist groups, pirates, drug cartels, mercenaries, and so on. </a:t>
            </a:r>
            <a:endParaRPr lang="en-US"/>
          </a:p>
        </p:txBody>
      </p:sp>
      <p:sp>
        <p:nvSpPr>
          <p:cNvPr id="4" name="Slide Number Placeholder 3"/>
          <p:cNvSpPr>
            <a:spLocks noGrp="1"/>
          </p:cNvSpPr>
          <p:nvPr>
            <p:ph type="sldNum" sz="quarter" idx="5"/>
          </p:nvPr>
        </p:nvSpPr>
        <p:spPr/>
        <p:txBody>
          <a:bodyPr/>
          <a:lstStyle/>
          <a:p>
            <a:fld id="{5B1CC8F4-5623-496C-8F2C-A5D22BD68D8F}" type="slidenum">
              <a:rPr lang="en-US" smtClean="0"/>
              <a:t>12</a:t>
            </a:fld>
            <a:endParaRPr lang="en-US"/>
          </a:p>
        </p:txBody>
      </p:sp>
    </p:spTree>
    <p:extLst>
      <p:ext uri="{BB962C8B-B14F-4D97-AF65-F5344CB8AC3E}">
        <p14:creationId xmlns:p14="http://schemas.microsoft.com/office/powerpoint/2010/main" val="36253262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r>
              <a:rPr lang="en-US"/>
              <a:t>34-</a:t>
            </a:r>
            <a:fld id="{73CA63B2-227D-4B49-B103-A4A153FC1C24}" type="slidenum">
              <a:rPr lang="en-US" smtClean="0"/>
              <a:pPr/>
              <a:t>‹#›</a:t>
            </a:fld>
            <a:endParaRPr lang="en-US"/>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r>
              <a:rPr lang="en-US"/>
              <a:t>34-</a:t>
            </a:r>
            <a:fld id="{73CA63B2-227D-4B49-B103-A4A153FC1C24}" type="slidenum">
              <a:rPr lang="en-US" smtClean="0"/>
              <a:pPr/>
              <a:t>‹#›</a:t>
            </a:fld>
            <a:endParaRPr lang="en-US"/>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a:p>
        </p:txBody>
      </p:sp>
      <p:sp>
        <p:nvSpPr>
          <p:cNvPr id="8" name="Footer Placeholder 7"/>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r>
              <a:rPr lang="en-US"/>
              <a:t>34-</a:t>
            </a:r>
            <a:fld id="{73CA63B2-227D-4B49-B103-A4A153FC1C24}" type="slidenum">
              <a:rPr lang="en-US" smtClean="0"/>
              <a:pPr/>
              <a:t>‹#›</a:t>
            </a:fld>
            <a:endParaRPr lang="en-US"/>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a:p>
        </p:txBody>
      </p:sp>
      <p:sp>
        <p:nvSpPr>
          <p:cNvPr id="3" name="Footer Placeholder 2"/>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a:t>Copyright © 2020 McGraw-Hill Education. All rights reserved. No reproduction or distribution without the prior written consent of McGraw-Hill Education.</a:t>
            </a:r>
            <a:endParaRPr lang="en-US"/>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r>
              <a:rPr lang="en-US"/>
              <a:t>34-</a:t>
            </a:r>
            <a:fld id="{73CA63B2-227D-4B49-B103-A4A153FC1C24}" type="slidenum">
              <a:rPr lang="en-US" smtClean="0"/>
              <a:pPr/>
              <a:t>‹#›</a:t>
            </a:fld>
            <a:endParaRPr lang="en-US"/>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a:t>International Law and </a:t>
            </a:r>
            <a:br>
              <a:rPr lang="en-US" b="1"/>
            </a:br>
            <a:r>
              <a:rPr lang="en-US" b="1"/>
              <a:t>the New World Order</a:t>
            </a:r>
          </a:p>
        </p:txBody>
      </p:sp>
      <p:sp>
        <p:nvSpPr>
          <p:cNvPr id="3" name="Subtitle 2"/>
          <p:cNvSpPr>
            <a:spLocks noGrp="1"/>
          </p:cNvSpPr>
          <p:nvPr>
            <p:ph type="subTitle" idx="1"/>
          </p:nvPr>
        </p:nvSpPr>
        <p:spPr>
          <a:xfrm>
            <a:off x="671209" y="4609707"/>
            <a:ext cx="4766553" cy="1479808"/>
          </a:xfrm>
        </p:spPr>
        <p:txBody>
          <a:bodyPr/>
          <a:lstStyle/>
          <a:p>
            <a:r>
              <a:rPr lang="en-US"/>
              <a:t>Chapter 34</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Covering Law</a:t>
            </a:r>
          </a:p>
        </p:txBody>
      </p:sp>
      <p:sp>
        <p:nvSpPr>
          <p:cNvPr id="3" name="Content Placeholder 2"/>
          <p:cNvSpPr>
            <a:spLocks noGrp="1"/>
          </p:cNvSpPr>
          <p:nvPr>
            <p:ph idx="1"/>
          </p:nvPr>
        </p:nvSpPr>
        <p:spPr/>
        <p:txBody>
          <a:bodyPr/>
          <a:lstStyle/>
          <a:p>
            <a:r>
              <a:rPr lang="en-US"/>
              <a:t>Four indispensable covering laws</a:t>
            </a:r>
          </a:p>
          <a:p>
            <a:pPr lvl="1"/>
            <a:r>
              <a:rPr lang="en-US"/>
              <a:t>A characterization of the global scene </a:t>
            </a:r>
          </a:p>
          <a:p>
            <a:pPr lvl="1"/>
            <a:r>
              <a:rPr lang="en-US"/>
              <a:t>A description of the chief actors on the global scene </a:t>
            </a:r>
          </a:p>
          <a:p>
            <a:pPr lvl="1"/>
            <a:r>
              <a:rPr lang="en-US"/>
              <a:t>A claim as to how those chief actors make international decisions </a:t>
            </a:r>
          </a:p>
          <a:p>
            <a:pPr lvl="1"/>
            <a:r>
              <a:rPr lang="en-US"/>
              <a:t>A catalogue of special considerations that must be factored into any international study using the theory</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6F9D0541-B228-4D98-8DF6-528488C3D2B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10</a:t>
            </a:fld>
            <a:endParaRPr lang="en-US" altLang="en-US"/>
          </a:p>
        </p:txBody>
      </p:sp>
    </p:spTree>
    <p:extLst>
      <p:ext uri="{BB962C8B-B14F-4D97-AF65-F5344CB8AC3E}">
        <p14:creationId xmlns:p14="http://schemas.microsoft.com/office/powerpoint/2010/main" val="34081608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CF629-7B25-4C92-B502-573A66F8FC11}"/>
              </a:ext>
            </a:extLst>
          </p:cNvPr>
          <p:cNvSpPr>
            <a:spLocks noGrp="1"/>
          </p:cNvSpPr>
          <p:nvPr>
            <p:ph type="title"/>
          </p:nvPr>
        </p:nvSpPr>
        <p:spPr/>
        <p:txBody>
          <a:bodyPr/>
          <a:lstStyle/>
          <a:p>
            <a:r>
              <a:rPr lang="en-US"/>
              <a:t>Covering Law: </a:t>
            </a:r>
            <a:r>
              <a:rPr lang="en-US" i="1"/>
              <a:t>Realpolitik</a:t>
            </a:r>
            <a:r>
              <a:rPr lang="en-US"/>
              <a:t>/Realism</a:t>
            </a:r>
          </a:p>
        </p:txBody>
      </p:sp>
      <p:sp>
        <p:nvSpPr>
          <p:cNvPr id="3" name="Content Placeholder 2">
            <a:extLst>
              <a:ext uri="{FF2B5EF4-FFF2-40B4-BE49-F238E27FC236}">
                <a16:creationId xmlns:a16="http://schemas.microsoft.com/office/drawing/2014/main" id="{BC75EB7F-A225-4EED-B8C6-F464AA30D8CF}"/>
              </a:ext>
            </a:extLst>
          </p:cNvPr>
          <p:cNvSpPr>
            <a:spLocks noGrp="1"/>
          </p:cNvSpPr>
          <p:nvPr>
            <p:ph idx="1"/>
          </p:nvPr>
        </p:nvSpPr>
        <p:spPr/>
        <p:txBody>
          <a:bodyPr>
            <a:normAutofit/>
          </a:bodyPr>
          <a:lstStyle/>
          <a:p>
            <a:r>
              <a:rPr lang="en-US" dirty="0"/>
              <a:t>The international order can be described as a chaotic system</a:t>
            </a:r>
          </a:p>
          <a:p>
            <a:pPr lvl="1"/>
            <a:r>
              <a:rPr lang="en-US" dirty="0"/>
              <a:t>A system that lacks a controlling agent </a:t>
            </a:r>
          </a:p>
          <a:p>
            <a:r>
              <a:rPr lang="en-US" dirty="0"/>
              <a:t>The chief actors on the global scene are nation-states, which have a high degree of autonomy that permits them to act independently </a:t>
            </a:r>
          </a:p>
        </p:txBody>
      </p:sp>
      <p:sp>
        <p:nvSpPr>
          <p:cNvPr id="4" name="Footer Placeholder 3">
            <a:extLst>
              <a:ext uri="{FF2B5EF4-FFF2-40B4-BE49-F238E27FC236}">
                <a16:creationId xmlns:a16="http://schemas.microsoft.com/office/drawing/2014/main" id="{AEA73575-352F-433D-959D-DF07B0B3AEFE}"/>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9908B7DB-49A5-4635-98A3-887DBA6DE7B1}"/>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11</a:t>
            </a:fld>
            <a:endParaRPr lang="en-US" altLang="en-US"/>
          </a:p>
        </p:txBody>
      </p:sp>
    </p:spTree>
    <p:extLst>
      <p:ext uri="{BB962C8B-B14F-4D97-AF65-F5344CB8AC3E}">
        <p14:creationId xmlns:p14="http://schemas.microsoft.com/office/powerpoint/2010/main" val="2136846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CF629-7B25-4C92-B502-573A66F8FC11}"/>
              </a:ext>
            </a:extLst>
          </p:cNvPr>
          <p:cNvSpPr>
            <a:spLocks noGrp="1"/>
          </p:cNvSpPr>
          <p:nvPr>
            <p:ph type="title"/>
          </p:nvPr>
        </p:nvSpPr>
        <p:spPr/>
        <p:txBody>
          <a:bodyPr/>
          <a:lstStyle/>
          <a:p>
            <a:r>
              <a:rPr lang="en-US"/>
              <a:t>Covering Law: </a:t>
            </a:r>
            <a:r>
              <a:rPr lang="en-US" i="1"/>
              <a:t>Realpolitik</a:t>
            </a:r>
            <a:r>
              <a:rPr lang="en-US"/>
              <a:t>/Realism</a:t>
            </a:r>
          </a:p>
        </p:txBody>
      </p:sp>
      <p:sp>
        <p:nvSpPr>
          <p:cNvPr id="3" name="Content Placeholder 2">
            <a:extLst>
              <a:ext uri="{FF2B5EF4-FFF2-40B4-BE49-F238E27FC236}">
                <a16:creationId xmlns:a16="http://schemas.microsoft.com/office/drawing/2014/main" id="{BC75EB7F-A225-4EED-B8C6-F464AA30D8CF}"/>
              </a:ext>
            </a:extLst>
          </p:cNvPr>
          <p:cNvSpPr>
            <a:spLocks noGrp="1"/>
          </p:cNvSpPr>
          <p:nvPr>
            <p:ph idx="1"/>
          </p:nvPr>
        </p:nvSpPr>
        <p:spPr/>
        <p:txBody>
          <a:bodyPr>
            <a:normAutofit/>
          </a:bodyPr>
          <a:lstStyle/>
          <a:p>
            <a:r>
              <a:rPr lang="en-US" dirty="0"/>
              <a:t>National leaders look for a rational way to cement or improve the power position of their nation in the global community, while simultaneously protecting their own people and property </a:t>
            </a:r>
          </a:p>
          <a:p>
            <a:r>
              <a:rPr lang="en-US" dirty="0"/>
              <a:t>The power that leaders have is curbed by NGOs, international corporations, and rogue transnationals</a:t>
            </a:r>
          </a:p>
        </p:txBody>
      </p:sp>
      <p:sp>
        <p:nvSpPr>
          <p:cNvPr id="4" name="Footer Placeholder 3">
            <a:extLst>
              <a:ext uri="{FF2B5EF4-FFF2-40B4-BE49-F238E27FC236}">
                <a16:creationId xmlns:a16="http://schemas.microsoft.com/office/drawing/2014/main" id="{AEA73575-352F-433D-959D-DF07B0B3AEFE}"/>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E384258F-B518-4891-A5E8-50244856D818}"/>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12</a:t>
            </a:fld>
            <a:endParaRPr lang="en-US" altLang="en-US"/>
          </a:p>
        </p:txBody>
      </p:sp>
    </p:spTree>
    <p:extLst>
      <p:ext uri="{BB962C8B-B14F-4D97-AF65-F5344CB8AC3E}">
        <p14:creationId xmlns:p14="http://schemas.microsoft.com/office/powerpoint/2010/main" val="5854147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CF629-7B25-4C92-B502-573A66F8FC11}"/>
              </a:ext>
            </a:extLst>
          </p:cNvPr>
          <p:cNvSpPr>
            <a:spLocks noGrp="1"/>
          </p:cNvSpPr>
          <p:nvPr>
            <p:ph type="title"/>
          </p:nvPr>
        </p:nvSpPr>
        <p:spPr/>
        <p:txBody>
          <a:bodyPr/>
          <a:lstStyle/>
          <a:p>
            <a:r>
              <a:rPr lang="en-US"/>
              <a:t>Covering Law: Idealism/Liberal Internationalism</a:t>
            </a:r>
          </a:p>
        </p:txBody>
      </p:sp>
      <p:sp>
        <p:nvSpPr>
          <p:cNvPr id="3" name="Content Placeholder 2">
            <a:extLst>
              <a:ext uri="{FF2B5EF4-FFF2-40B4-BE49-F238E27FC236}">
                <a16:creationId xmlns:a16="http://schemas.microsoft.com/office/drawing/2014/main" id="{BC75EB7F-A225-4EED-B8C6-F464AA30D8CF}"/>
              </a:ext>
            </a:extLst>
          </p:cNvPr>
          <p:cNvSpPr>
            <a:spLocks noGrp="1"/>
          </p:cNvSpPr>
          <p:nvPr>
            <p:ph idx="1"/>
          </p:nvPr>
        </p:nvSpPr>
        <p:spPr/>
        <p:txBody>
          <a:bodyPr>
            <a:noAutofit/>
          </a:bodyPr>
          <a:lstStyle/>
          <a:p>
            <a:r>
              <a:rPr lang="en-US" dirty="0"/>
              <a:t>The global order is controlled by nation-states in cooperation with the NGOs</a:t>
            </a:r>
          </a:p>
          <a:p>
            <a:r>
              <a:rPr lang="en-US" dirty="0"/>
              <a:t>Nation-states share power with the NGOs</a:t>
            </a:r>
          </a:p>
          <a:p>
            <a:r>
              <a:rPr lang="en-US" dirty="0"/>
              <a:t>Nation-states and NGOs seek power and control but do so in the interests of international peace</a:t>
            </a:r>
          </a:p>
          <a:p>
            <a:r>
              <a:rPr lang="en-US" dirty="0"/>
              <a:t>The final best state of affairs that all nation-states seek (or should seek) is the formation of a democratic or a republican world government </a:t>
            </a:r>
          </a:p>
        </p:txBody>
      </p:sp>
      <p:sp>
        <p:nvSpPr>
          <p:cNvPr id="4" name="Footer Placeholder 3">
            <a:extLst>
              <a:ext uri="{FF2B5EF4-FFF2-40B4-BE49-F238E27FC236}">
                <a16:creationId xmlns:a16="http://schemas.microsoft.com/office/drawing/2014/main" id="{AEA73575-352F-433D-959D-DF07B0B3AEFE}"/>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58087424-3D3B-4A0B-8A5B-8F2543CBDAA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13</a:t>
            </a:fld>
            <a:endParaRPr lang="en-US" altLang="en-US"/>
          </a:p>
        </p:txBody>
      </p:sp>
    </p:spTree>
    <p:extLst>
      <p:ext uri="{BB962C8B-B14F-4D97-AF65-F5344CB8AC3E}">
        <p14:creationId xmlns:p14="http://schemas.microsoft.com/office/powerpoint/2010/main" val="2714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CF629-7B25-4C92-B502-573A66F8FC11}"/>
              </a:ext>
            </a:extLst>
          </p:cNvPr>
          <p:cNvSpPr>
            <a:spLocks noGrp="1"/>
          </p:cNvSpPr>
          <p:nvPr>
            <p:ph type="title"/>
          </p:nvPr>
        </p:nvSpPr>
        <p:spPr/>
        <p:txBody>
          <a:bodyPr/>
          <a:lstStyle/>
          <a:p>
            <a:r>
              <a:rPr lang="en-US"/>
              <a:t>Covering Law: </a:t>
            </a:r>
            <a:r>
              <a:rPr lang="en-US" err="1"/>
              <a:t>Neoconservativism</a:t>
            </a:r>
          </a:p>
        </p:txBody>
      </p:sp>
      <p:sp>
        <p:nvSpPr>
          <p:cNvPr id="3" name="Content Placeholder 2">
            <a:extLst>
              <a:ext uri="{FF2B5EF4-FFF2-40B4-BE49-F238E27FC236}">
                <a16:creationId xmlns:a16="http://schemas.microsoft.com/office/drawing/2014/main" id="{BC75EB7F-A225-4EED-B8C6-F464AA30D8CF}"/>
              </a:ext>
            </a:extLst>
          </p:cNvPr>
          <p:cNvSpPr>
            <a:spLocks noGrp="1"/>
          </p:cNvSpPr>
          <p:nvPr>
            <p:ph idx="1"/>
          </p:nvPr>
        </p:nvSpPr>
        <p:spPr/>
        <p:txBody>
          <a:bodyPr>
            <a:noAutofit/>
          </a:bodyPr>
          <a:lstStyle/>
          <a:p>
            <a:r>
              <a:rPr lang="en-US" dirty="0"/>
              <a:t>The global landscape is chaotic</a:t>
            </a:r>
          </a:p>
          <a:p>
            <a:r>
              <a:rPr lang="en-US" dirty="0"/>
              <a:t>Nation-states are the chief actors, and all foreign policy decisions must be made to echo the “deepest values of liberal democratic societies”</a:t>
            </a:r>
          </a:p>
          <a:p>
            <a:r>
              <a:rPr lang="en-US" dirty="0"/>
              <a:t>The United States must be involved in global affairs and, in doing so, must promote democratic principles</a:t>
            </a:r>
          </a:p>
          <a:p>
            <a:r>
              <a:rPr lang="en-US" dirty="0"/>
              <a:t>Neoconservatives voice a wariness for social reengineering missions, suspicion about the usefulness of NGOs, and a belief in the effectiveness of unilateral military crusades</a:t>
            </a:r>
          </a:p>
        </p:txBody>
      </p:sp>
      <p:sp>
        <p:nvSpPr>
          <p:cNvPr id="4" name="Footer Placeholder 3">
            <a:extLst>
              <a:ext uri="{FF2B5EF4-FFF2-40B4-BE49-F238E27FC236}">
                <a16:creationId xmlns:a16="http://schemas.microsoft.com/office/drawing/2014/main" id="{AEA73575-352F-433D-959D-DF07B0B3AEFE}"/>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5CFE3BBE-B2A0-4A4D-9A22-5CAF4FE6E8F9}"/>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14</a:t>
            </a:fld>
            <a:endParaRPr lang="en-US" altLang="en-US"/>
          </a:p>
        </p:txBody>
      </p:sp>
    </p:spTree>
    <p:extLst>
      <p:ext uri="{BB962C8B-B14F-4D97-AF65-F5344CB8AC3E}">
        <p14:creationId xmlns:p14="http://schemas.microsoft.com/office/powerpoint/2010/main" val="1819002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03B91-6D08-4E51-9ED3-89BA4E3F7913}"/>
              </a:ext>
            </a:extLst>
          </p:cNvPr>
          <p:cNvSpPr>
            <a:spLocks noGrp="1"/>
          </p:cNvSpPr>
          <p:nvPr>
            <p:ph type="title"/>
          </p:nvPr>
        </p:nvSpPr>
        <p:spPr/>
        <p:txBody>
          <a:bodyPr/>
          <a:lstStyle/>
          <a:p>
            <a:r>
              <a:rPr lang="en-US"/>
              <a:t>Covering Law: Neoliberalism</a:t>
            </a:r>
          </a:p>
        </p:txBody>
      </p:sp>
      <p:sp>
        <p:nvSpPr>
          <p:cNvPr id="3" name="Content Placeholder 2">
            <a:extLst>
              <a:ext uri="{FF2B5EF4-FFF2-40B4-BE49-F238E27FC236}">
                <a16:creationId xmlns:a16="http://schemas.microsoft.com/office/drawing/2014/main" id="{70AE3BE9-10A6-4D5F-BBEA-59AE7A07C3DC}"/>
              </a:ext>
            </a:extLst>
          </p:cNvPr>
          <p:cNvSpPr>
            <a:spLocks noGrp="1"/>
          </p:cNvSpPr>
          <p:nvPr>
            <p:ph idx="1"/>
          </p:nvPr>
        </p:nvSpPr>
        <p:spPr/>
        <p:txBody>
          <a:bodyPr>
            <a:noAutofit/>
          </a:bodyPr>
          <a:lstStyle/>
          <a:p>
            <a:r>
              <a:rPr lang="en-US" dirty="0"/>
              <a:t>The global community scene is largely chaotic</a:t>
            </a:r>
          </a:p>
          <a:p>
            <a:r>
              <a:rPr lang="en-US" dirty="0"/>
              <a:t>Nation-states and NGOs share the global power with international corporations </a:t>
            </a:r>
          </a:p>
          <a:p>
            <a:r>
              <a:rPr lang="en-US" dirty="0"/>
              <a:t>International corporations cross frontiers and act to preserve their own existence, as do nation-states</a:t>
            </a:r>
          </a:p>
          <a:p>
            <a:pPr lvl="1"/>
            <a:r>
              <a:rPr lang="en-US" dirty="0"/>
              <a:t>Act reasonably as they work to generate higher profits </a:t>
            </a:r>
          </a:p>
          <a:p>
            <a:r>
              <a:rPr lang="en-US" dirty="0"/>
              <a:t>Nation-states and international corporations act as collaborative partners and, in doing so, follow the morality of profit </a:t>
            </a:r>
          </a:p>
        </p:txBody>
      </p:sp>
      <p:sp>
        <p:nvSpPr>
          <p:cNvPr id="4" name="Footer Placeholder 3">
            <a:extLst>
              <a:ext uri="{FF2B5EF4-FFF2-40B4-BE49-F238E27FC236}">
                <a16:creationId xmlns:a16="http://schemas.microsoft.com/office/drawing/2014/main" id="{F094A265-08E9-4E8F-B575-00C9E809FF5A}"/>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31DE3C95-B18D-4D94-903F-8A0F69C929E8}"/>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15</a:t>
            </a:fld>
            <a:endParaRPr lang="en-US" altLang="en-US"/>
          </a:p>
        </p:txBody>
      </p:sp>
    </p:spTree>
    <p:extLst>
      <p:ext uri="{BB962C8B-B14F-4D97-AF65-F5344CB8AC3E}">
        <p14:creationId xmlns:p14="http://schemas.microsoft.com/office/powerpoint/2010/main" val="2910059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Economic Initial Conditions</a:t>
            </a:r>
          </a:p>
        </p:txBody>
      </p:sp>
      <p:sp>
        <p:nvSpPr>
          <p:cNvPr id="3" name="Content Placeholder 2"/>
          <p:cNvSpPr>
            <a:spLocks noGrp="1"/>
          </p:cNvSpPr>
          <p:nvPr>
            <p:ph idx="1"/>
          </p:nvPr>
        </p:nvSpPr>
        <p:spPr/>
        <p:txBody>
          <a:bodyPr/>
          <a:lstStyle/>
          <a:p>
            <a:r>
              <a:rPr lang="en-US" dirty="0"/>
              <a:t>The economic new world order sees the international community as divided into: </a:t>
            </a:r>
          </a:p>
          <a:p>
            <a:pPr lvl="1"/>
            <a:r>
              <a:rPr lang="en-US" dirty="0"/>
              <a:t>Those nations that are economically stable and secure and, thus, have healthy, functioning economies</a:t>
            </a:r>
          </a:p>
          <a:p>
            <a:pPr lvl="1"/>
            <a:r>
              <a:rPr lang="en-US" dirty="0"/>
              <a:t>Those nation-states that are economically dysfunctional</a:t>
            </a:r>
          </a:p>
          <a:p>
            <a:r>
              <a:rPr lang="en-US" dirty="0"/>
              <a:t>Core nation-states must find ways to overcome or eliminate disconnectedness or to integrate the Gap nations with the Core</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15DCF7B3-CA80-4253-B750-362E6E5ED971}"/>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16</a:t>
            </a:fld>
            <a:endParaRPr lang="en-US" altLang="en-US"/>
          </a:p>
        </p:txBody>
      </p:sp>
    </p:spTree>
    <p:extLst>
      <p:ext uri="{BB962C8B-B14F-4D97-AF65-F5344CB8AC3E}">
        <p14:creationId xmlns:p14="http://schemas.microsoft.com/office/powerpoint/2010/main" val="21981287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EB29E-E9A8-4542-9ECC-1E66C28EB77E}"/>
              </a:ext>
            </a:extLst>
          </p:cNvPr>
          <p:cNvSpPr>
            <a:spLocks noGrp="1"/>
          </p:cNvSpPr>
          <p:nvPr>
            <p:ph type="title"/>
          </p:nvPr>
        </p:nvSpPr>
        <p:spPr/>
        <p:txBody>
          <a:bodyPr/>
          <a:lstStyle/>
          <a:p>
            <a:r>
              <a:rPr lang="en-US"/>
              <a:t>Economic Initial Conditions</a:t>
            </a:r>
          </a:p>
        </p:txBody>
      </p:sp>
      <p:sp>
        <p:nvSpPr>
          <p:cNvPr id="3" name="Content Placeholder 2">
            <a:extLst>
              <a:ext uri="{FF2B5EF4-FFF2-40B4-BE49-F238E27FC236}">
                <a16:creationId xmlns:a16="http://schemas.microsoft.com/office/drawing/2014/main" id="{6DFB9173-7BCD-4F10-A378-4DB4F074E405}"/>
              </a:ext>
            </a:extLst>
          </p:cNvPr>
          <p:cNvSpPr>
            <a:spLocks noGrp="1"/>
          </p:cNvSpPr>
          <p:nvPr>
            <p:ph idx="1"/>
          </p:nvPr>
        </p:nvSpPr>
        <p:spPr/>
        <p:txBody>
          <a:bodyPr/>
          <a:lstStyle/>
          <a:p>
            <a:r>
              <a:rPr lang="en-US" dirty="0"/>
              <a:t>Objectives of international law under these conditions</a:t>
            </a:r>
          </a:p>
          <a:p>
            <a:pPr lvl="1"/>
            <a:r>
              <a:rPr lang="en-US" dirty="0"/>
              <a:t>To protect the Core nations from economic instability and political disruption</a:t>
            </a:r>
          </a:p>
          <a:p>
            <a:pPr lvl="1"/>
            <a:r>
              <a:rPr lang="en-US" dirty="0"/>
              <a:t>To promote the integration of developing nations within the functioning Core</a:t>
            </a:r>
          </a:p>
          <a:p>
            <a:pPr lvl="1"/>
            <a:r>
              <a:rPr lang="en-US" dirty="0"/>
              <a:t>To fight the forces of disconnectedness that keep the Gap nations in poverty </a:t>
            </a:r>
          </a:p>
        </p:txBody>
      </p:sp>
      <p:sp>
        <p:nvSpPr>
          <p:cNvPr id="4" name="Footer Placeholder 3">
            <a:extLst>
              <a:ext uri="{FF2B5EF4-FFF2-40B4-BE49-F238E27FC236}">
                <a16:creationId xmlns:a16="http://schemas.microsoft.com/office/drawing/2014/main" id="{4C70317D-82F5-42E2-A646-45E9681ECD4C}"/>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C0872212-710A-44C8-954B-BEC65783CBFE}"/>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17</a:t>
            </a:fld>
            <a:endParaRPr lang="en-US" altLang="en-US"/>
          </a:p>
        </p:txBody>
      </p:sp>
    </p:spTree>
    <p:extLst>
      <p:ext uri="{BB962C8B-B14F-4D97-AF65-F5344CB8AC3E}">
        <p14:creationId xmlns:p14="http://schemas.microsoft.com/office/powerpoint/2010/main" val="4244456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67876-E41D-4217-B407-C727C3C9CA8F}"/>
              </a:ext>
            </a:extLst>
          </p:cNvPr>
          <p:cNvSpPr>
            <a:spLocks noGrp="1"/>
          </p:cNvSpPr>
          <p:nvPr>
            <p:ph type="title"/>
          </p:nvPr>
        </p:nvSpPr>
        <p:spPr/>
        <p:txBody>
          <a:bodyPr/>
          <a:lstStyle/>
          <a:p>
            <a:r>
              <a:rPr lang="en-US"/>
              <a:t>Cultural Initial Conditions</a:t>
            </a:r>
          </a:p>
        </p:txBody>
      </p:sp>
      <p:sp>
        <p:nvSpPr>
          <p:cNvPr id="3" name="Content Placeholder 2">
            <a:extLst>
              <a:ext uri="{FF2B5EF4-FFF2-40B4-BE49-F238E27FC236}">
                <a16:creationId xmlns:a16="http://schemas.microsoft.com/office/drawing/2014/main" id="{15EA0EB2-B546-4508-AF60-75AA4AD4DB9E}"/>
              </a:ext>
            </a:extLst>
          </p:cNvPr>
          <p:cNvSpPr>
            <a:spLocks noGrp="1"/>
          </p:cNvSpPr>
          <p:nvPr>
            <p:ph idx="1"/>
          </p:nvPr>
        </p:nvSpPr>
        <p:spPr/>
        <p:txBody>
          <a:bodyPr/>
          <a:lstStyle/>
          <a:p>
            <a:r>
              <a:rPr lang="en-US" dirty="0"/>
              <a:t>In this view, the globe is divided into eight distinct </a:t>
            </a:r>
            <a:r>
              <a:rPr lang="en-US" b="1" dirty="0"/>
              <a:t>civilizations </a:t>
            </a:r>
            <a:r>
              <a:rPr lang="en-US" dirty="0"/>
              <a:t>that are more or less autonomous and more or less incapable of successfully cooperating with more than one, or at the most two, other civilizations </a:t>
            </a:r>
          </a:p>
          <a:p>
            <a:r>
              <a:rPr lang="en-US" dirty="0"/>
              <a:t>Under this version of the new world order, international law has the following goals:</a:t>
            </a:r>
          </a:p>
          <a:p>
            <a:pPr lvl="1"/>
            <a:r>
              <a:rPr lang="en-US" dirty="0"/>
              <a:t>To promote civilizational autonomy </a:t>
            </a:r>
          </a:p>
          <a:p>
            <a:pPr lvl="1"/>
            <a:r>
              <a:rPr lang="en-US" dirty="0"/>
              <a:t>To protect civilizational rights </a:t>
            </a:r>
          </a:p>
        </p:txBody>
      </p:sp>
      <p:sp>
        <p:nvSpPr>
          <p:cNvPr id="4" name="Footer Placeholder 3">
            <a:extLst>
              <a:ext uri="{FF2B5EF4-FFF2-40B4-BE49-F238E27FC236}">
                <a16:creationId xmlns:a16="http://schemas.microsoft.com/office/drawing/2014/main" id="{E852ABF3-51AD-4863-BFD0-917C164D62B5}"/>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6C133022-0794-4D68-B699-CA7B575BE7B7}"/>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18</a:t>
            </a:fld>
            <a:endParaRPr lang="en-US" altLang="en-US"/>
          </a:p>
        </p:txBody>
      </p:sp>
    </p:spTree>
    <p:extLst>
      <p:ext uri="{BB962C8B-B14F-4D97-AF65-F5344CB8AC3E}">
        <p14:creationId xmlns:p14="http://schemas.microsoft.com/office/powerpoint/2010/main" val="11252091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Hybrid Initial Conditions</a:t>
            </a:r>
          </a:p>
        </p:txBody>
      </p:sp>
      <p:sp>
        <p:nvSpPr>
          <p:cNvPr id="3" name="Content Placeholder 2"/>
          <p:cNvSpPr>
            <a:spLocks noGrp="1"/>
          </p:cNvSpPr>
          <p:nvPr>
            <p:ph idx="1"/>
          </p:nvPr>
        </p:nvSpPr>
        <p:spPr/>
        <p:txBody>
          <a:bodyPr/>
          <a:lstStyle/>
          <a:p>
            <a:r>
              <a:rPr lang="en-US" dirty="0"/>
              <a:t>In this model, it is proposed that the major global powers, including the United States, Europe, Russia, China, Japan, and India, establish regional </a:t>
            </a:r>
            <a:r>
              <a:rPr lang="en-US" b="1" dirty="0"/>
              <a:t>economic zones </a:t>
            </a:r>
            <a:r>
              <a:rPr lang="en-US" dirty="0"/>
              <a:t>among those nations closest to them </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9AE3D348-7E4A-4753-BB1D-E0AA05B5CF53}"/>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19</a:t>
            </a:fld>
            <a:endParaRPr lang="en-US" altLang="en-US"/>
          </a:p>
        </p:txBody>
      </p:sp>
    </p:spTree>
    <p:extLst>
      <p:ext uri="{BB962C8B-B14F-4D97-AF65-F5344CB8AC3E}">
        <p14:creationId xmlns:p14="http://schemas.microsoft.com/office/powerpoint/2010/main" val="917913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a:t>Learning Objectives</a:t>
            </a:r>
          </a:p>
        </p:txBody>
      </p:sp>
      <p:sp>
        <p:nvSpPr>
          <p:cNvPr id="14339" name="Content Placeholder 2"/>
          <p:cNvSpPr>
            <a:spLocks noGrp="1"/>
          </p:cNvSpPr>
          <p:nvPr>
            <p:ph idx="1"/>
          </p:nvPr>
        </p:nvSpPr>
        <p:spPr/>
        <p:txBody>
          <a:bodyPr/>
          <a:lstStyle/>
          <a:p>
            <a:pPr marL="514350" indent="-514350">
              <a:buFont typeface="+mj-lt"/>
              <a:buAutoNum type="arabicPeriod"/>
            </a:pPr>
            <a:r>
              <a:rPr lang="en-US" altLang="en-US"/>
              <a:t>Explain the process of predictive political history</a:t>
            </a:r>
          </a:p>
          <a:p>
            <a:pPr marL="514350" indent="-514350">
              <a:buFont typeface="+mj-lt"/>
              <a:buAutoNum type="arabicPeriod"/>
            </a:pPr>
            <a:r>
              <a:rPr lang="en-US" altLang="en-US"/>
              <a:t>Identify and define the theories of international behavior</a:t>
            </a:r>
          </a:p>
          <a:p>
            <a:pPr marL="514350" indent="-514350">
              <a:buFont typeface="+mj-lt"/>
              <a:buAutoNum type="arabicPeriod"/>
            </a:pPr>
            <a:r>
              <a:rPr lang="en-US" altLang="en-US"/>
              <a:t>Identify and define the various sets of global initial conditions</a:t>
            </a:r>
          </a:p>
          <a:p>
            <a:pPr marL="514350" indent="-514350">
              <a:buFont typeface="+mj-lt"/>
              <a:buAutoNum type="arabicPeriod"/>
            </a:pPr>
            <a:r>
              <a:rPr lang="en-US"/>
              <a:t>Explain the Just War Theory </a:t>
            </a:r>
          </a:p>
          <a:p>
            <a:pPr marL="514350" indent="-514350">
              <a:buFont typeface="+mj-lt"/>
              <a:buAutoNum type="arabicPeriod"/>
            </a:pPr>
            <a:r>
              <a:rPr lang="en-US"/>
              <a:t>Describe the mission of the International Criminal Court</a:t>
            </a:r>
          </a:p>
          <a:p>
            <a:pPr marL="514350" indent="-514350">
              <a:buFont typeface="+mj-lt"/>
              <a:buAutoNum type="arabicPeriod"/>
            </a:pPr>
            <a:r>
              <a:rPr lang="en-US" altLang="en-US"/>
              <a:t>Identify the main goal of UNCITRAL</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49A9DB08-E838-44A6-8DBF-E1F5DA4A056E}" type="slidenum">
              <a:rPr lang="en-US" altLang="en-US" smtClean="0"/>
              <a:pPr/>
              <a:t>2</a:t>
            </a:fld>
            <a:endParaRPr lang="en-US" altLang="en-US"/>
          </a:p>
        </p:txBody>
      </p:sp>
    </p:spTree>
    <p:extLst>
      <p:ext uri="{BB962C8B-B14F-4D97-AF65-F5344CB8AC3E}">
        <p14:creationId xmlns:p14="http://schemas.microsoft.com/office/powerpoint/2010/main" val="2343151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 The China Economic Cycle</a:t>
            </a:r>
          </a:p>
        </p:txBody>
      </p:sp>
      <p:sp>
        <p:nvSpPr>
          <p:cNvPr id="3" name="Footer Placeholder 2"/>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pic>
        <p:nvPicPr>
          <p:cNvPr id="7" name="Picture 6">
            <a:extLst>
              <a:ext uri="{FF2B5EF4-FFF2-40B4-BE49-F238E27FC236}">
                <a16:creationId xmlns:a16="http://schemas.microsoft.com/office/drawing/2014/main" id="{16E2AAB8-44F6-4A17-9CE3-F6CCCE6658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1517" y="1826348"/>
            <a:ext cx="4708965" cy="4571276"/>
          </a:xfrm>
          <a:prstGeom prst="rect">
            <a:avLst/>
          </a:prstGeom>
        </p:spPr>
      </p:pic>
      <p:sp>
        <p:nvSpPr>
          <p:cNvPr id="6" name="Slide Number Placeholder 3">
            <a:extLst>
              <a:ext uri="{FF2B5EF4-FFF2-40B4-BE49-F238E27FC236}">
                <a16:creationId xmlns:a16="http://schemas.microsoft.com/office/drawing/2014/main" id="{E0639FBD-503E-4954-9E91-09A8A79584D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20</a:t>
            </a:fld>
            <a:endParaRPr lang="en-US" altLang="en-US"/>
          </a:p>
        </p:txBody>
      </p:sp>
    </p:spTree>
    <p:extLst>
      <p:ext uri="{BB962C8B-B14F-4D97-AF65-F5344CB8AC3E}">
        <p14:creationId xmlns:p14="http://schemas.microsoft.com/office/powerpoint/2010/main" val="2885073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Variables, Uncertainty, and Unexpected Events</a:t>
            </a:r>
          </a:p>
        </p:txBody>
      </p:sp>
      <p:sp>
        <p:nvSpPr>
          <p:cNvPr id="3" name="Content Placeholder 2"/>
          <p:cNvSpPr>
            <a:spLocks noGrp="1"/>
          </p:cNvSpPr>
          <p:nvPr>
            <p:ph idx="1"/>
          </p:nvPr>
        </p:nvSpPr>
        <p:spPr/>
        <p:txBody>
          <a:bodyPr/>
          <a:lstStyle/>
          <a:p>
            <a:r>
              <a:rPr lang="en-US" dirty="0"/>
              <a:t>The laws of predictive political history are limited by the free will of the people who operate within that system</a:t>
            </a:r>
          </a:p>
          <a:p>
            <a:pPr lvl="1"/>
            <a:r>
              <a:rPr lang="en-US" dirty="0"/>
              <a:t>This limitation is referred to as the </a:t>
            </a:r>
            <a:r>
              <a:rPr lang="en-US" b="1" dirty="0"/>
              <a:t>volition variable</a:t>
            </a:r>
            <a:r>
              <a:rPr lang="en-US" dirty="0"/>
              <a:t> </a:t>
            </a:r>
            <a:endParaRPr lang="en-US" b="1" dirty="0"/>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E6948E35-4665-4423-BF67-0E6ED6777900}"/>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21</a:t>
            </a:fld>
            <a:endParaRPr lang="en-US" altLang="en-US"/>
          </a:p>
        </p:txBody>
      </p:sp>
    </p:spTree>
    <p:extLst>
      <p:ext uri="{BB962C8B-B14F-4D97-AF65-F5344CB8AC3E}">
        <p14:creationId xmlns:p14="http://schemas.microsoft.com/office/powerpoint/2010/main" val="33283660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Variables, Uncertainty, and Unexpected Events</a:t>
            </a:r>
          </a:p>
        </p:txBody>
      </p:sp>
      <p:sp>
        <p:nvSpPr>
          <p:cNvPr id="3" name="Content Placeholder 2"/>
          <p:cNvSpPr>
            <a:spLocks noGrp="1"/>
          </p:cNvSpPr>
          <p:nvPr>
            <p:ph idx="1"/>
          </p:nvPr>
        </p:nvSpPr>
        <p:spPr/>
        <p:txBody>
          <a:bodyPr>
            <a:normAutofit/>
          </a:bodyPr>
          <a:lstStyle/>
          <a:p>
            <a:r>
              <a:rPr lang="en-US" dirty="0"/>
              <a:t>Predictive political history might also be disrupted by:</a:t>
            </a:r>
          </a:p>
          <a:p>
            <a:pPr lvl="1"/>
            <a:r>
              <a:rPr lang="en-US" dirty="0"/>
              <a:t>The </a:t>
            </a:r>
            <a:r>
              <a:rPr lang="en-US" b="1" dirty="0"/>
              <a:t>uncertainty </a:t>
            </a:r>
            <a:r>
              <a:rPr lang="en-US" dirty="0"/>
              <a:t>(or </a:t>
            </a:r>
            <a:r>
              <a:rPr lang="en-US" b="1" dirty="0"/>
              <a:t>reflexivity</a:t>
            </a:r>
            <a:r>
              <a:rPr lang="en-US" dirty="0"/>
              <a:t>) </a:t>
            </a:r>
            <a:r>
              <a:rPr lang="en-US" b="1" dirty="0"/>
              <a:t>principle</a:t>
            </a:r>
            <a:r>
              <a:rPr lang="en-US" dirty="0"/>
              <a:t>: An unstable element within the human decision-making process that emerges because the act of making a decision in a system often alters that system</a:t>
            </a:r>
          </a:p>
          <a:p>
            <a:pPr lvl="1"/>
            <a:r>
              <a:rPr lang="en-US" dirty="0"/>
              <a:t>Unexpected, uncontrollable </a:t>
            </a:r>
            <a:r>
              <a:rPr lang="en-US" b="1" dirty="0"/>
              <a:t>chaotic events </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3537A834-4536-40D5-847B-FFF661C77A4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22</a:t>
            </a:fld>
            <a:endParaRPr lang="en-US" altLang="en-US"/>
          </a:p>
        </p:txBody>
      </p:sp>
    </p:spTree>
    <p:extLst>
      <p:ext uri="{BB962C8B-B14F-4D97-AF65-F5344CB8AC3E}">
        <p14:creationId xmlns:p14="http://schemas.microsoft.com/office/powerpoint/2010/main" val="18455666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r>
              <a:rPr lang="en-US" altLang="en-US"/>
              <a:t>The Just War Theory</a:t>
            </a:r>
          </a:p>
        </p:txBody>
      </p:sp>
      <p:sp>
        <p:nvSpPr>
          <p:cNvPr id="27651" name="Rectangle 5"/>
          <p:cNvSpPr>
            <a:spLocks noGrp="1" noChangeArrowheads="1"/>
          </p:cNvSpPr>
          <p:nvPr>
            <p:ph type="body" idx="1"/>
          </p:nvPr>
        </p:nvSpPr>
        <p:spPr/>
        <p:txBody>
          <a:bodyPr>
            <a:normAutofit/>
          </a:bodyPr>
          <a:lstStyle/>
          <a:p>
            <a:r>
              <a:rPr lang="en-US" altLang="en-US"/>
              <a:t>Endorses six criteria for deciding whether a war can be morally justified: </a:t>
            </a:r>
          </a:p>
          <a:p>
            <a:pPr lvl="1"/>
            <a:r>
              <a:rPr lang="en-US" altLang="en-US" b="1"/>
              <a:t>Just cause </a:t>
            </a:r>
          </a:p>
          <a:p>
            <a:pPr lvl="1"/>
            <a:r>
              <a:rPr lang="en-US" altLang="en-US" b="1"/>
              <a:t>Right intention </a:t>
            </a:r>
          </a:p>
          <a:p>
            <a:pPr lvl="1"/>
            <a:r>
              <a:rPr lang="en-US" altLang="en-US" b="1"/>
              <a:t>Competent authority </a:t>
            </a:r>
          </a:p>
          <a:p>
            <a:pPr lvl="1"/>
            <a:r>
              <a:rPr lang="en-US" altLang="en-US" b="1"/>
              <a:t>Probability of success </a:t>
            </a:r>
          </a:p>
          <a:p>
            <a:pPr lvl="1"/>
            <a:r>
              <a:rPr lang="en-US" altLang="en-US" b="1"/>
              <a:t>Proportionality</a:t>
            </a:r>
          </a:p>
          <a:p>
            <a:pPr lvl="1"/>
            <a:r>
              <a:rPr lang="en-US" altLang="en-US" b="1"/>
              <a:t>Last resort</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4FB8F6E3-1A2D-447C-87B9-A671E34C30FA}" type="slidenum">
              <a:rPr lang="en-US" altLang="en-US" smtClean="0"/>
              <a:pPr/>
              <a:t>23</a:t>
            </a:fld>
            <a:endParaRPr lang="en-US" altLang="en-US"/>
          </a:p>
        </p:txBody>
      </p:sp>
    </p:spTree>
    <p:extLst>
      <p:ext uri="{BB962C8B-B14F-4D97-AF65-F5344CB8AC3E}">
        <p14:creationId xmlns:p14="http://schemas.microsoft.com/office/powerpoint/2010/main" val="3465254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a:t>The Just War Theory: Criteria for Conducting War</a:t>
            </a:r>
          </a:p>
        </p:txBody>
      </p:sp>
      <p:sp>
        <p:nvSpPr>
          <p:cNvPr id="28675" name="Rectangle 5"/>
          <p:cNvSpPr>
            <a:spLocks noGrp="1" noChangeArrowheads="1"/>
          </p:cNvSpPr>
          <p:nvPr>
            <p:ph type="body" idx="1"/>
          </p:nvPr>
        </p:nvSpPr>
        <p:spPr/>
        <p:txBody>
          <a:bodyPr/>
          <a:lstStyle/>
          <a:p>
            <a:pPr marL="514350" indent="-514350"/>
            <a:r>
              <a:rPr lang="en-US" altLang="en-US" dirty="0"/>
              <a:t>The warring factions should use only those military means that are proportional to the ends that they wish to achieve</a:t>
            </a:r>
          </a:p>
          <a:p>
            <a:pPr marL="514350" indent="-514350"/>
            <a:r>
              <a:rPr lang="en-US" altLang="en-US" dirty="0"/>
              <a:t>The war must be fought with discrimination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F51982F6-E48A-41D4-B833-3DB657AAA724}" type="slidenum">
              <a:rPr lang="en-US" altLang="en-US" smtClean="0"/>
              <a:pPr/>
              <a:t>24</a:t>
            </a:fld>
            <a:endParaRPr lang="en-US" altLang="en-US"/>
          </a:p>
        </p:txBody>
      </p:sp>
    </p:spTree>
    <p:extLst>
      <p:ext uri="{BB962C8B-B14F-4D97-AF65-F5344CB8AC3E}">
        <p14:creationId xmlns:p14="http://schemas.microsoft.com/office/powerpoint/2010/main" val="8941280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a:t>Question</a:t>
            </a:r>
          </a:p>
        </p:txBody>
      </p:sp>
      <p:sp>
        <p:nvSpPr>
          <p:cNvPr id="29699" name="Rectangle 3"/>
          <p:cNvSpPr>
            <a:spLocks noGrp="1" noChangeArrowheads="1"/>
          </p:cNvSpPr>
          <p:nvPr>
            <p:ph type="body" idx="1"/>
          </p:nvPr>
        </p:nvSpPr>
        <p:spPr/>
        <p:txBody>
          <a:bodyPr/>
          <a:lstStyle/>
          <a:p>
            <a:r>
              <a:rPr lang="en-US" altLang="en-US" dirty="0"/>
              <a:t>Which of the following criteria for proper postwar conduct calls for a genuine expression of remorse by the combatants for the death and destruction caused by war?</a:t>
            </a:r>
          </a:p>
          <a:p>
            <a:pPr marL="912812" lvl="1" indent="-514350">
              <a:buFont typeface="+mj-lt"/>
              <a:buAutoNum type="alphaUcPeriod"/>
            </a:pPr>
            <a:r>
              <a:rPr lang="en-US" altLang="en-US" dirty="0"/>
              <a:t>Principle of repentance </a:t>
            </a:r>
          </a:p>
          <a:p>
            <a:pPr marL="912812" lvl="1" indent="-514350">
              <a:buFont typeface="+mj-lt"/>
              <a:buAutoNum type="alphaUcPeriod"/>
            </a:pPr>
            <a:r>
              <a:rPr lang="en-US" altLang="en-US" dirty="0"/>
              <a:t>Principle of honorable surrender</a:t>
            </a:r>
          </a:p>
          <a:p>
            <a:pPr marL="912812" lvl="1" indent="-514350">
              <a:buFont typeface="+mj-lt"/>
              <a:buAutoNum type="alphaUcPeriod"/>
            </a:pPr>
            <a:r>
              <a:rPr lang="en-US" altLang="en-US" dirty="0"/>
              <a:t>Principle of restoration</a:t>
            </a:r>
          </a:p>
          <a:p>
            <a:pPr marL="912812" lvl="1" indent="-514350">
              <a:buFont typeface="+mj-lt"/>
              <a:buAutoNum type="alphaUcPeriod"/>
            </a:pPr>
            <a:r>
              <a:rPr lang="en-US" altLang="en-US" dirty="0"/>
              <a:t>Principle of remorse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8165A3C4-47B7-46FE-BE12-92947EEA8C93}" type="slidenum">
              <a:rPr lang="en-US" altLang="en-US" smtClean="0"/>
              <a:pPr/>
              <a:t>25</a:t>
            </a:fld>
            <a:endParaRPr lang="en-US" altLang="en-US"/>
          </a:p>
        </p:txBody>
      </p:sp>
    </p:spTree>
    <p:extLst>
      <p:ext uri="{BB962C8B-B14F-4D97-AF65-F5344CB8AC3E}">
        <p14:creationId xmlns:p14="http://schemas.microsoft.com/office/powerpoint/2010/main" val="19180766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US" altLang="en-US"/>
              <a:t>The Just War Theory: Criteria for Proper Postwar Conduct</a:t>
            </a:r>
          </a:p>
        </p:txBody>
      </p:sp>
      <p:sp>
        <p:nvSpPr>
          <p:cNvPr id="30723" name="Rectangle 5"/>
          <p:cNvSpPr>
            <a:spLocks noGrp="1" noChangeArrowheads="1"/>
          </p:cNvSpPr>
          <p:nvPr>
            <p:ph type="body" idx="1"/>
          </p:nvPr>
        </p:nvSpPr>
        <p:spPr/>
        <p:txBody>
          <a:bodyPr/>
          <a:lstStyle/>
          <a:p>
            <a:r>
              <a:rPr lang="en-US" altLang="en-US" b="1"/>
              <a:t>Principle of repentance </a:t>
            </a:r>
          </a:p>
          <a:p>
            <a:pPr lvl="1"/>
            <a:r>
              <a:rPr lang="en-US" altLang="en-US"/>
              <a:t>Calls for a genuine expression of remorse by the combatants for the death and destruction caused by war</a:t>
            </a:r>
            <a:endParaRPr lang="en-US" altLang="en-US" sz="1000"/>
          </a:p>
          <a:p>
            <a:r>
              <a:rPr lang="en-US" altLang="en-US" b="1"/>
              <a:t>Principle of honorable surrender</a:t>
            </a:r>
          </a:p>
          <a:p>
            <a:pPr lvl="1"/>
            <a:r>
              <a:rPr lang="en-US" altLang="en-US"/>
              <a:t>Requires the victor in a war to accept the surrender of the enemy and treat the defeated combatants with dignity and respect</a:t>
            </a:r>
          </a:p>
          <a:p>
            <a:endParaRPr lang="en-US" altLang="en-US"/>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BAE16DC3-5B0F-4C94-A434-91E9AA397D5A}" type="slidenum">
              <a:rPr lang="en-US" altLang="en-US" smtClean="0"/>
              <a:pPr/>
              <a:t>26</a:t>
            </a:fld>
            <a:endParaRPr lang="en-US" altLang="en-US"/>
          </a:p>
        </p:txBody>
      </p:sp>
    </p:spTree>
    <p:extLst>
      <p:ext uri="{BB962C8B-B14F-4D97-AF65-F5344CB8AC3E}">
        <p14:creationId xmlns:p14="http://schemas.microsoft.com/office/powerpoint/2010/main" val="8953165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a:t>The Just War Theory: Criteria for Proper Postwar Conduct</a:t>
            </a:r>
          </a:p>
        </p:txBody>
      </p:sp>
      <p:sp>
        <p:nvSpPr>
          <p:cNvPr id="31747" name="Rectangle 3"/>
          <p:cNvSpPr>
            <a:spLocks noGrp="1" noChangeArrowheads="1"/>
          </p:cNvSpPr>
          <p:nvPr>
            <p:ph type="body" idx="1"/>
          </p:nvPr>
        </p:nvSpPr>
        <p:spPr/>
        <p:txBody>
          <a:bodyPr/>
          <a:lstStyle/>
          <a:p>
            <a:r>
              <a:rPr lang="en-US" altLang="en-US" b="1"/>
              <a:t>Principle of restoration </a:t>
            </a:r>
          </a:p>
          <a:p>
            <a:pPr lvl="1"/>
            <a:r>
              <a:rPr lang="en-US" altLang="en-US"/>
              <a:t>Requires that the victor in a conflict act responsibly in rebuilding the defeated nation’s physical environment, economy, and governmental structure</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E68239C-CB0F-4264-AD33-57DF86A91125}" type="slidenum">
              <a:rPr lang="en-US" altLang="en-US" smtClean="0"/>
              <a:pPr/>
              <a:t>27</a:t>
            </a:fld>
            <a:endParaRPr lang="en-US" altLang="en-US"/>
          </a:p>
        </p:txBody>
      </p:sp>
    </p:spTree>
    <p:extLst>
      <p:ext uri="{BB962C8B-B14F-4D97-AF65-F5344CB8AC3E}">
        <p14:creationId xmlns:p14="http://schemas.microsoft.com/office/powerpoint/2010/main" val="13941275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en-US"/>
              <a:t>Preventive, Preemptive, and Protective War </a:t>
            </a:r>
            <a:endParaRPr lang="en-US" altLang="en-US"/>
          </a:p>
        </p:txBody>
      </p:sp>
      <p:sp>
        <p:nvSpPr>
          <p:cNvPr id="32771" name="Rectangle 5"/>
          <p:cNvSpPr>
            <a:spLocks noGrp="1" noChangeArrowheads="1"/>
          </p:cNvSpPr>
          <p:nvPr>
            <p:ph type="body" idx="1"/>
          </p:nvPr>
        </p:nvSpPr>
        <p:spPr/>
        <p:txBody>
          <a:bodyPr/>
          <a:lstStyle/>
          <a:p>
            <a:r>
              <a:rPr lang="en-US" altLang="en-US" b="1"/>
              <a:t>Preemptive war </a:t>
            </a:r>
          </a:p>
          <a:p>
            <a:pPr lvl="1"/>
            <a:r>
              <a:rPr lang="en-US" altLang="en-US"/>
              <a:t>Started to stop another nation-state’s imminent attack on the first nation-state</a:t>
            </a:r>
          </a:p>
          <a:p>
            <a:r>
              <a:rPr lang="en-US" altLang="en-US" b="1"/>
              <a:t>Preventive war </a:t>
            </a:r>
          </a:p>
          <a:p>
            <a:pPr lvl="1"/>
            <a:r>
              <a:rPr lang="en-US" altLang="en-US"/>
              <a:t>A war that is started to stop another nation-state from reaching a point that it would be capable of attacking the first nation</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44946160-4A4D-468E-BF99-2F14B9A77470}" type="slidenum">
              <a:rPr lang="en-US" altLang="en-US" smtClean="0"/>
              <a:pPr/>
              <a:t>28</a:t>
            </a:fld>
            <a:endParaRPr lang="en-US" altLang="en-US"/>
          </a:p>
        </p:txBody>
      </p:sp>
    </p:spTree>
    <p:extLst>
      <p:ext uri="{BB962C8B-B14F-4D97-AF65-F5344CB8AC3E}">
        <p14:creationId xmlns:p14="http://schemas.microsoft.com/office/powerpoint/2010/main" val="5364053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t>Preventive, Preemptive, and Protective War </a:t>
            </a:r>
            <a:endParaRPr lang="en-US" altLang="en-US"/>
          </a:p>
        </p:txBody>
      </p:sp>
      <p:sp>
        <p:nvSpPr>
          <p:cNvPr id="33795" name="Content Placeholder 2"/>
          <p:cNvSpPr>
            <a:spLocks noGrp="1"/>
          </p:cNvSpPr>
          <p:nvPr>
            <p:ph idx="1"/>
          </p:nvPr>
        </p:nvSpPr>
        <p:spPr/>
        <p:txBody>
          <a:bodyPr/>
          <a:lstStyle/>
          <a:p>
            <a:r>
              <a:rPr lang="en-US" altLang="en-US" b="1"/>
              <a:t>Protective war</a:t>
            </a:r>
          </a:p>
          <a:p>
            <a:pPr lvl="1"/>
            <a:r>
              <a:rPr lang="en-US" altLang="en-US"/>
              <a:t>Waged by a nation or a coalition of nations as an intervention in the internal affairs of a sovereign state to protect the civilians of that state from their own government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379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2FE19024-B27E-43A4-ACA3-2CACCD48197E}" type="slidenum">
              <a:rPr lang="en-US" altLang="en-US" smtClean="0"/>
              <a:pPr/>
              <a:t>29</a:t>
            </a:fld>
            <a:endParaRPr lang="en-US" altLang="en-US"/>
          </a:p>
        </p:txBody>
      </p:sp>
    </p:spTree>
    <p:extLst>
      <p:ext uri="{BB962C8B-B14F-4D97-AF65-F5344CB8AC3E}">
        <p14:creationId xmlns:p14="http://schemas.microsoft.com/office/powerpoint/2010/main" val="2925550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a:t>Learning Objectives</a:t>
            </a:r>
          </a:p>
        </p:txBody>
      </p:sp>
      <p:sp>
        <p:nvSpPr>
          <p:cNvPr id="15363" name="Content Placeholder 2"/>
          <p:cNvSpPr>
            <a:spLocks noGrp="1"/>
          </p:cNvSpPr>
          <p:nvPr>
            <p:ph idx="1"/>
          </p:nvPr>
        </p:nvSpPr>
        <p:spPr/>
        <p:txBody>
          <a:bodyPr/>
          <a:lstStyle/>
          <a:p>
            <a:pPr marL="514350" indent="-514350">
              <a:buFont typeface="+mj-lt"/>
              <a:buAutoNum type="arabicPeriod" startAt="7"/>
            </a:pPr>
            <a:r>
              <a:rPr lang="en-US" altLang="en-US"/>
              <a:t>State the differences between the UCC and the CISG</a:t>
            </a:r>
          </a:p>
          <a:p>
            <a:pPr marL="514350" indent="-514350">
              <a:buFont typeface="+mj-lt"/>
              <a:buAutoNum type="arabicPeriod" startAt="7"/>
            </a:pPr>
            <a:r>
              <a:rPr lang="en-US" altLang="en-US"/>
              <a:t>Outline the structure of the World Trade Organization</a:t>
            </a:r>
          </a:p>
          <a:p>
            <a:pPr marL="514350" indent="-514350">
              <a:buFont typeface="+mj-lt"/>
              <a:buAutoNum type="arabicPeriod" startAt="7"/>
            </a:pPr>
            <a:r>
              <a:rPr lang="en-US" altLang="en-US"/>
              <a:t>Relate the objectives of the Dispute Settlement Understanding</a:t>
            </a:r>
          </a:p>
          <a:p>
            <a:pPr marL="514350" indent="-514350">
              <a:buFont typeface="+mj-lt"/>
              <a:buAutoNum type="arabicPeriod" startAt="7"/>
            </a:pPr>
            <a:r>
              <a:rPr lang="en-US" altLang="en-US"/>
              <a:t>Clarify the goals of the European Union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E025421-C99B-4F50-AF9F-00FA0DE44D4D}" type="slidenum">
              <a:rPr lang="en-US" altLang="en-US" smtClean="0"/>
              <a:pPr/>
              <a:t>3</a:t>
            </a:fld>
            <a:endParaRPr lang="en-US" altLang="en-US"/>
          </a:p>
        </p:txBody>
      </p:sp>
    </p:spTree>
    <p:extLst>
      <p:ext uri="{BB962C8B-B14F-4D97-AF65-F5344CB8AC3E}">
        <p14:creationId xmlns:p14="http://schemas.microsoft.com/office/powerpoint/2010/main" val="38425681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44068-2BD1-4F59-9CDD-A2C7C6486DBC}"/>
              </a:ext>
            </a:extLst>
          </p:cNvPr>
          <p:cNvSpPr>
            <a:spLocks noGrp="1"/>
          </p:cNvSpPr>
          <p:nvPr>
            <p:ph type="title"/>
          </p:nvPr>
        </p:nvSpPr>
        <p:spPr/>
        <p:txBody>
          <a:bodyPr/>
          <a:lstStyle/>
          <a:p>
            <a:r>
              <a:rPr lang="en-US"/>
              <a:t>Protective War and International Law</a:t>
            </a:r>
          </a:p>
        </p:txBody>
      </p:sp>
      <p:sp>
        <p:nvSpPr>
          <p:cNvPr id="3" name="Content Placeholder 2">
            <a:extLst>
              <a:ext uri="{FF2B5EF4-FFF2-40B4-BE49-F238E27FC236}">
                <a16:creationId xmlns:a16="http://schemas.microsoft.com/office/drawing/2014/main" id="{441B6199-D700-462E-A847-DE297BB38B25}"/>
              </a:ext>
            </a:extLst>
          </p:cNvPr>
          <p:cNvSpPr>
            <a:spLocks noGrp="1"/>
          </p:cNvSpPr>
          <p:nvPr>
            <p:ph idx="1"/>
          </p:nvPr>
        </p:nvSpPr>
        <p:spPr/>
        <p:txBody>
          <a:bodyPr/>
          <a:lstStyle/>
          <a:p>
            <a:r>
              <a:rPr lang="en-US" b="1" dirty="0"/>
              <a:t>Responsibility to Protect (R2P)</a:t>
            </a:r>
          </a:p>
          <a:p>
            <a:pPr lvl="1"/>
            <a:r>
              <a:rPr lang="en-US" dirty="0"/>
              <a:t>Phrase introduced by the International Commission on Intervention and State Sovereignty (ICISS) in 2001 when it issued a report</a:t>
            </a:r>
          </a:p>
          <a:p>
            <a:pPr lvl="1"/>
            <a:r>
              <a:rPr lang="en-US" dirty="0"/>
              <a:t>Institutionalized in 2005 as a result of deliberations at the World Summit held in New York at the Headquarters of the United Nations (UN)</a:t>
            </a:r>
          </a:p>
        </p:txBody>
      </p:sp>
      <p:sp>
        <p:nvSpPr>
          <p:cNvPr id="4" name="Footer Placeholder 3">
            <a:extLst>
              <a:ext uri="{FF2B5EF4-FFF2-40B4-BE49-F238E27FC236}">
                <a16:creationId xmlns:a16="http://schemas.microsoft.com/office/drawing/2014/main" id="{B48E910B-4EAF-4DBE-8EDF-21007DB35CC1}"/>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5446AF26-6FEA-4658-A07F-D531685E1F97}"/>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30</a:t>
            </a:fld>
            <a:endParaRPr lang="en-US" altLang="en-US"/>
          </a:p>
        </p:txBody>
      </p:sp>
    </p:spTree>
    <p:extLst>
      <p:ext uri="{BB962C8B-B14F-4D97-AF65-F5344CB8AC3E}">
        <p14:creationId xmlns:p14="http://schemas.microsoft.com/office/powerpoint/2010/main" val="32828447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CFA5F-3D38-41BA-8228-B687875F0254}"/>
              </a:ext>
            </a:extLst>
          </p:cNvPr>
          <p:cNvSpPr>
            <a:spLocks noGrp="1"/>
          </p:cNvSpPr>
          <p:nvPr>
            <p:ph type="title"/>
          </p:nvPr>
        </p:nvSpPr>
        <p:spPr/>
        <p:txBody>
          <a:bodyPr/>
          <a:lstStyle/>
          <a:p>
            <a:r>
              <a:rPr lang="en-US"/>
              <a:t>Protective War and U.S. Domestic Law</a:t>
            </a:r>
          </a:p>
        </p:txBody>
      </p:sp>
      <p:sp>
        <p:nvSpPr>
          <p:cNvPr id="3" name="Content Placeholder 2">
            <a:extLst>
              <a:ext uri="{FF2B5EF4-FFF2-40B4-BE49-F238E27FC236}">
                <a16:creationId xmlns:a16="http://schemas.microsoft.com/office/drawing/2014/main" id="{4543546A-2DE0-43F2-8F24-59BF3F87C019}"/>
              </a:ext>
            </a:extLst>
          </p:cNvPr>
          <p:cNvSpPr>
            <a:spLocks noGrp="1"/>
          </p:cNvSpPr>
          <p:nvPr>
            <p:ph idx="1"/>
          </p:nvPr>
        </p:nvSpPr>
        <p:spPr/>
        <p:txBody>
          <a:bodyPr/>
          <a:lstStyle/>
          <a:p>
            <a:r>
              <a:rPr lang="en-US" dirty="0"/>
              <a:t>Domestic law authorizes military action without forcing the president to go to the UN</a:t>
            </a:r>
          </a:p>
          <a:p>
            <a:r>
              <a:rPr lang="en-US" dirty="0"/>
              <a:t>Congress also plays a role in this process</a:t>
            </a:r>
          </a:p>
          <a:p>
            <a:pPr lvl="1"/>
            <a:r>
              <a:rPr lang="en-US" b="1" dirty="0"/>
              <a:t>War Powers Resolution </a:t>
            </a:r>
            <a:r>
              <a:rPr lang="en-US" dirty="0"/>
              <a:t>of 1973</a:t>
            </a:r>
          </a:p>
          <a:p>
            <a:pPr lvl="1"/>
            <a:r>
              <a:rPr lang="en-US" b="1" dirty="0"/>
              <a:t>Authorization for the Use of Military Force (AUMF) </a:t>
            </a:r>
            <a:r>
              <a:rPr lang="en-US" dirty="0"/>
              <a:t>of 2002 and 2015</a:t>
            </a:r>
          </a:p>
        </p:txBody>
      </p:sp>
      <p:sp>
        <p:nvSpPr>
          <p:cNvPr id="4" name="Footer Placeholder 3">
            <a:extLst>
              <a:ext uri="{FF2B5EF4-FFF2-40B4-BE49-F238E27FC236}">
                <a16:creationId xmlns:a16="http://schemas.microsoft.com/office/drawing/2014/main" id="{01A0B002-6D3E-40EF-AF92-ACBA24F8E007}"/>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5F92C54C-8A83-443D-9EF0-DE07CA0C90B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31</a:t>
            </a:fld>
            <a:endParaRPr lang="en-US" altLang="en-US"/>
          </a:p>
        </p:txBody>
      </p:sp>
    </p:spTree>
    <p:extLst>
      <p:ext uri="{BB962C8B-B14F-4D97-AF65-F5344CB8AC3E}">
        <p14:creationId xmlns:p14="http://schemas.microsoft.com/office/powerpoint/2010/main" val="26153963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a:t>Substantive and Procedural Issues</a:t>
            </a:r>
          </a:p>
        </p:txBody>
      </p:sp>
      <p:sp>
        <p:nvSpPr>
          <p:cNvPr id="34819" name="Rectangle 5"/>
          <p:cNvSpPr>
            <a:spLocks noGrp="1" noChangeArrowheads="1"/>
          </p:cNvSpPr>
          <p:nvPr>
            <p:ph type="body" idx="1"/>
          </p:nvPr>
        </p:nvSpPr>
        <p:spPr/>
        <p:txBody>
          <a:bodyPr/>
          <a:lstStyle/>
          <a:p>
            <a:r>
              <a:rPr lang="en-US" altLang="en-US" b="1" dirty="0"/>
              <a:t>Geneva Conventions</a:t>
            </a:r>
            <a:endParaRPr lang="en-US" altLang="en-US" dirty="0"/>
          </a:p>
          <a:p>
            <a:pPr lvl="1"/>
            <a:r>
              <a:rPr lang="en-US" altLang="en-US" dirty="0"/>
              <a:t>Attempt to deal with many of the problems brought on by the nature of warfare in the modern era</a:t>
            </a:r>
          </a:p>
          <a:p>
            <a:r>
              <a:rPr lang="en-US" dirty="0"/>
              <a:t>Analytical questions always plague any court faced with the application of an international agreement</a:t>
            </a:r>
          </a:p>
          <a:p>
            <a:pPr lvl="1"/>
            <a:r>
              <a:rPr lang="en-US" dirty="0"/>
              <a:t>U.S. courts have established some guidelines for interpreting international agreements to facilitate this analytical process</a:t>
            </a:r>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B028AA20-93F5-4214-A049-6794CEFAD8FA}" type="slidenum">
              <a:rPr lang="en-US" altLang="en-US" smtClean="0"/>
              <a:pPr/>
              <a:t>32</a:t>
            </a:fld>
            <a:endParaRPr lang="en-US" altLang="en-US"/>
          </a:p>
        </p:txBody>
      </p:sp>
    </p:spTree>
    <p:extLst>
      <p:ext uri="{BB962C8B-B14F-4D97-AF65-F5344CB8AC3E}">
        <p14:creationId xmlns:p14="http://schemas.microsoft.com/office/powerpoint/2010/main" val="15180220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a:t>Question</a:t>
            </a:r>
          </a:p>
        </p:txBody>
      </p:sp>
      <p:sp>
        <p:nvSpPr>
          <p:cNvPr id="35843" name="Rectangle 3"/>
          <p:cNvSpPr>
            <a:spLocks noGrp="1" noChangeArrowheads="1"/>
          </p:cNvSpPr>
          <p:nvPr>
            <p:ph type="body" idx="1"/>
          </p:nvPr>
        </p:nvSpPr>
        <p:spPr/>
        <p:txBody>
          <a:bodyPr/>
          <a:lstStyle/>
          <a:p>
            <a:r>
              <a:rPr lang="en-US" altLang="en-US"/>
              <a:t>The ____________ is made up of all the member nations of the UN.</a:t>
            </a:r>
          </a:p>
          <a:p>
            <a:pPr marL="912812" lvl="1" indent="-514350">
              <a:buFont typeface="+mj-lt"/>
              <a:buAutoNum type="alphaUcPeriod"/>
            </a:pPr>
            <a:r>
              <a:rPr lang="en-US" altLang="en-US"/>
              <a:t>Secretary General</a:t>
            </a:r>
          </a:p>
          <a:p>
            <a:pPr marL="912812" lvl="1" indent="-514350">
              <a:buFont typeface="+mj-lt"/>
              <a:buAutoNum type="alphaUcPeriod"/>
            </a:pPr>
            <a:r>
              <a:rPr lang="en-US" altLang="en-US"/>
              <a:t>Security council</a:t>
            </a:r>
          </a:p>
          <a:p>
            <a:pPr marL="912812" lvl="1" indent="-514350">
              <a:buFont typeface="+mj-lt"/>
              <a:buAutoNum type="alphaUcPeriod"/>
            </a:pPr>
            <a:r>
              <a:rPr lang="en-US" altLang="en-US"/>
              <a:t>General assembly</a:t>
            </a:r>
          </a:p>
          <a:p>
            <a:pPr marL="912812" lvl="1" indent="-514350">
              <a:buFont typeface="+mj-lt"/>
              <a:buAutoNum type="alphaUcPeriod"/>
            </a:pPr>
            <a:r>
              <a:rPr lang="en-US" altLang="en-US"/>
              <a:t>General council</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50D0C4DA-84EC-487A-8F97-5CE16B5CAF8B}" type="slidenum">
              <a:rPr lang="en-US" altLang="en-US" smtClean="0"/>
              <a:pPr/>
              <a:t>33</a:t>
            </a:fld>
            <a:endParaRPr lang="en-US" altLang="en-US"/>
          </a:p>
        </p:txBody>
      </p:sp>
    </p:spTree>
    <p:extLst>
      <p:ext uri="{BB962C8B-B14F-4D97-AF65-F5344CB8AC3E}">
        <p14:creationId xmlns:p14="http://schemas.microsoft.com/office/powerpoint/2010/main" val="37323433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r>
              <a:rPr lang="en-US" altLang="en-US"/>
              <a:t>The Structure of the UN</a:t>
            </a:r>
          </a:p>
        </p:txBody>
      </p:sp>
      <p:sp>
        <p:nvSpPr>
          <p:cNvPr id="36867" name="Rectangle 5"/>
          <p:cNvSpPr>
            <a:spLocks noGrp="1" noChangeArrowheads="1"/>
          </p:cNvSpPr>
          <p:nvPr>
            <p:ph type="body" idx="1"/>
          </p:nvPr>
        </p:nvSpPr>
        <p:spPr/>
        <p:txBody>
          <a:bodyPr/>
          <a:lstStyle/>
          <a:p>
            <a:r>
              <a:rPr lang="en-US" altLang="en-US" b="1" dirty="0"/>
              <a:t>Major governing bodies</a:t>
            </a:r>
          </a:p>
          <a:p>
            <a:pPr lvl="1"/>
            <a:r>
              <a:rPr lang="en-US" altLang="en-US" b="1" dirty="0"/>
              <a:t>Secretary General</a:t>
            </a:r>
            <a:r>
              <a:rPr lang="en-US" altLang="en-US" dirty="0"/>
              <a:t>:</a:t>
            </a:r>
            <a:r>
              <a:rPr lang="en-US" altLang="en-US" b="1" dirty="0"/>
              <a:t> </a:t>
            </a:r>
            <a:r>
              <a:rPr lang="en-US" altLang="en-US" dirty="0"/>
              <a:t>The chief administrator of the UN</a:t>
            </a:r>
            <a:endParaRPr lang="en-US" altLang="en-US" sz="1000" dirty="0"/>
          </a:p>
          <a:p>
            <a:pPr lvl="1"/>
            <a:r>
              <a:rPr lang="en-US" altLang="en-US" b="1" dirty="0"/>
              <a:t>General Assembly</a:t>
            </a:r>
            <a:r>
              <a:rPr lang="en-US" altLang="en-US" dirty="0"/>
              <a:t>:</a:t>
            </a:r>
            <a:r>
              <a:rPr lang="en-US" altLang="en-US" b="1" dirty="0"/>
              <a:t> </a:t>
            </a:r>
            <a:r>
              <a:rPr lang="en-US" altLang="en-US" dirty="0"/>
              <a:t>Made up of all the member nations of the UN</a:t>
            </a:r>
          </a:p>
          <a:p>
            <a:pPr lvl="1"/>
            <a:r>
              <a:rPr lang="en-US" b="1" dirty="0"/>
              <a:t>Security Council</a:t>
            </a:r>
            <a:r>
              <a:rPr lang="en-US" dirty="0"/>
              <a:t>:</a:t>
            </a:r>
            <a:r>
              <a:rPr lang="en-US" b="1" dirty="0"/>
              <a:t> </a:t>
            </a:r>
            <a:r>
              <a:rPr lang="en-US" dirty="0"/>
              <a:t>Deals with crises that involve threats to international peace</a:t>
            </a:r>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9F76C909-C28A-4544-A65F-5E61FA14F680}" type="slidenum">
              <a:rPr lang="en-US" altLang="en-US" smtClean="0"/>
              <a:pPr/>
              <a:t>34</a:t>
            </a:fld>
            <a:endParaRPr lang="en-US" altLang="en-US"/>
          </a:p>
        </p:txBody>
      </p:sp>
    </p:spTree>
    <p:extLst>
      <p:ext uri="{BB962C8B-B14F-4D97-AF65-F5344CB8AC3E}">
        <p14:creationId xmlns:p14="http://schemas.microsoft.com/office/powerpoint/2010/main" val="3528968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a:t>The International Law Commission</a:t>
            </a:r>
          </a:p>
        </p:txBody>
      </p:sp>
      <p:sp>
        <p:nvSpPr>
          <p:cNvPr id="37891" name="Rectangle 3"/>
          <p:cNvSpPr>
            <a:spLocks noGrp="1" noChangeArrowheads="1"/>
          </p:cNvSpPr>
          <p:nvPr>
            <p:ph type="body" idx="1"/>
          </p:nvPr>
        </p:nvSpPr>
        <p:spPr/>
        <p:txBody>
          <a:bodyPr/>
          <a:lstStyle/>
          <a:p>
            <a:r>
              <a:rPr lang="en-US" altLang="en-US"/>
              <a:t>Responsible for leading the way in the development and codification of international law</a:t>
            </a:r>
          </a:p>
          <a:p>
            <a:r>
              <a:rPr lang="en-US" altLang="en-US"/>
              <a:t>Codifications drawn up by the Commission must be joined voluntarily by each nation-state</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3BF0D525-641C-46E1-BD54-1EC1A1EADB10}" type="slidenum">
              <a:rPr lang="en-US" altLang="en-US" smtClean="0"/>
              <a:pPr/>
              <a:t>35</a:t>
            </a:fld>
            <a:endParaRPr lang="en-US" altLang="en-US"/>
          </a:p>
        </p:txBody>
      </p:sp>
    </p:spTree>
    <p:extLst>
      <p:ext uri="{BB962C8B-B14F-4D97-AF65-F5344CB8AC3E}">
        <p14:creationId xmlns:p14="http://schemas.microsoft.com/office/powerpoint/2010/main" val="13259694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a:t>The International Court of Justice (ICJ)</a:t>
            </a:r>
          </a:p>
        </p:txBody>
      </p:sp>
      <p:sp>
        <p:nvSpPr>
          <p:cNvPr id="38915" name="Rectangle 5"/>
          <p:cNvSpPr>
            <a:spLocks noGrp="1" noChangeArrowheads="1"/>
          </p:cNvSpPr>
          <p:nvPr>
            <p:ph type="body" idx="1"/>
          </p:nvPr>
        </p:nvSpPr>
        <p:spPr/>
        <p:txBody>
          <a:bodyPr/>
          <a:lstStyle/>
          <a:p>
            <a:r>
              <a:rPr lang="en-US" altLang="en-US" dirty="0"/>
              <a:t>Made up of fifteen judges</a:t>
            </a:r>
            <a:endParaRPr lang="en-US" altLang="en-US" sz="1000" dirty="0"/>
          </a:p>
          <a:p>
            <a:r>
              <a:rPr lang="en-US" altLang="en-US" dirty="0"/>
              <a:t>Only sovereign nations have legal standing to initiate a case here</a:t>
            </a:r>
            <a:endParaRPr lang="en-US" altLang="en-US" sz="1000" dirty="0"/>
          </a:p>
          <a:p>
            <a:r>
              <a:rPr lang="en-US" altLang="en-US" dirty="0"/>
              <a:t>Jurisdiction includes legal questions specifically referred to within the charter, as well as any legal question raised by a member nation before the court</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BFB58AFA-1D8F-4BF7-8576-BD4FE71C234C}" type="slidenum">
              <a:rPr lang="en-US" altLang="en-US" smtClean="0"/>
              <a:pPr/>
              <a:t>36</a:t>
            </a:fld>
            <a:endParaRPr lang="en-US" altLang="en-US"/>
          </a:p>
        </p:txBody>
      </p:sp>
    </p:spTree>
    <p:extLst>
      <p:ext uri="{BB962C8B-B14F-4D97-AF65-F5344CB8AC3E}">
        <p14:creationId xmlns:p14="http://schemas.microsoft.com/office/powerpoint/2010/main" val="32992978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title"/>
          </p:nvPr>
        </p:nvSpPr>
        <p:spPr/>
        <p:txBody>
          <a:bodyPr/>
          <a:lstStyle/>
          <a:p>
            <a:r>
              <a:rPr lang="en-US" altLang="en-US"/>
              <a:t>The Principal Offices of the UN</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39939"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34-</a:t>
            </a:r>
            <a:fld id="{CBC5C2D0-8F85-438C-9C4F-1D3F3B6A57EB}" type="slidenum">
              <a:rPr lang="en-US" altLang="en-US"/>
              <a:pPr eaLnBrk="1" hangingPunct="1"/>
              <a:t>37</a:t>
            </a:fld>
            <a:endParaRPr lang="en-US" altLang="en-US"/>
          </a:p>
        </p:txBody>
      </p:sp>
      <p:pic>
        <p:nvPicPr>
          <p:cNvPr id="4" name="Picture 3" descr="One of the principal vehicles for the &#10;establishment of international law and justice is the International Court of Justice (ICJ). &#10;Like many of the agencies of the UN, the ICJ, which is popularly referred to as the World  Court, is not located in New York City (see Figure 34-2). Situated at The Hague in the &#10;Netherlands, the ICJ was established under provisions within the UN Charter. Key features &#10;of the court include its structure and its jurisdiction." title="The Principal Offices of the United Nations"/>
          <p:cNvPicPr>
            <a:picLocks noChangeAspect="1"/>
          </p:cNvPicPr>
          <p:nvPr/>
        </p:nvPicPr>
        <p:blipFill>
          <a:blip r:embed="rId3"/>
          <a:stretch>
            <a:fillRect/>
          </a:stretch>
        </p:blipFill>
        <p:spPr>
          <a:xfrm>
            <a:off x="3213747" y="1878677"/>
            <a:ext cx="5426206" cy="4481193"/>
          </a:xfrm>
          <a:prstGeom prst="rect">
            <a:avLst/>
          </a:prstGeom>
        </p:spPr>
      </p:pic>
    </p:spTree>
    <p:extLst>
      <p:ext uri="{BB962C8B-B14F-4D97-AF65-F5344CB8AC3E}">
        <p14:creationId xmlns:p14="http://schemas.microsoft.com/office/powerpoint/2010/main" val="30926413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p:txBody>
          <a:bodyPr/>
          <a:lstStyle/>
          <a:p>
            <a:r>
              <a:rPr lang="en-US" altLang="en-US"/>
              <a:t>The International Criminal Court (ICC)</a:t>
            </a:r>
          </a:p>
        </p:txBody>
      </p:sp>
      <p:sp>
        <p:nvSpPr>
          <p:cNvPr id="40963" name="Rectangle 5"/>
          <p:cNvSpPr>
            <a:spLocks noGrp="1" noChangeArrowheads="1"/>
          </p:cNvSpPr>
          <p:nvPr>
            <p:ph type="body" idx="1"/>
          </p:nvPr>
        </p:nvSpPr>
        <p:spPr/>
        <p:txBody>
          <a:bodyPr/>
          <a:lstStyle/>
          <a:p>
            <a:r>
              <a:rPr lang="en-US" altLang="en-US"/>
              <a:t>Objective is to preside over trials involving genocide, war crimes, and other human rights violations</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C22983AB-038F-41CD-9709-28249E56DDF6}" type="slidenum">
              <a:rPr lang="en-US" altLang="en-US" smtClean="0"/>
              <a:pPr/>
              <a:t>38</a:t>
            </a:fld>
            <a:endParaRPr lang="en-US" altLang="en-US"/>
          </a:p>
        </p:txBody>
      </p:sp>
    </p:spTree>
    <p:extLst>
      <p:ext uri="{BB962C8B-B14F-4D97-AF65-F5344CB8AC3E}">
        <p14:creationId xmlns:p14="http://schemas.microsoft.com/office/powerpoint/2010/main" val="29005439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a:t>The UN Commission on International Trade Law (UNCITRAL)</a:t>
            </a:r>
          </a:p>
        </p:txBody>
      </p:sp>
      <p:sp>
        <p:nvSpPr>
          <p:cNvPr id="41987" name="Rectangle 5"/>
          <p:cNvSpPr>
            <a:spLocks noGrp="1" noChangeArrowheads="1"/>
          </p:cNvSpPr>
          <p:nvPr>
            <p:ph type="body" idx="1"/>
          </p:nvPr>
        </p:nvSpPr>
        <p:spPr/>
        <p:txBody>
          <a:bodyPr/>
          <a:lstStyle/>
          <a:p>
            <a:r>
              <a:rPr lang="en-US" altLang="en-US"/>
              <a:t>Goal is to cultivate the organization and integration of international law in relation to international trade</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E79ED629-E7B0-4252-A7FC-B7FA4F4CF49E}" type="slidenum">
              <a:rPr lang="en-US" altLang="en-US" smtClean="0"/>
              <a:pPr/>
              <a:t>39</a:t>
            </a:fld>
            <a:endParaRPr lang="en-US" altLang="en-US"/>
          </a:p>
        </p:txBody>
      </p:sp>
    </p:spTree>
    <p:extLst>
      <p:ext uri="{BB962C8B-B14F-4D97-AF65-F5344CB8AC3E}">
        <p14:creationId xmlns:p14="http://schemas.microsoft.com/office/powerpoint/2010/main" val="3060732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a:t>Question</a:t>
            </a:r>
          </a:p>
        </p:txBody>
      </p:sp>
      <p:sp>
        <p:nvSpPr>
          <p:cNvPr id="16387" name="Rectangle 3"/>
          <p:cNvSpPr>
            <a:spLocks noGrp="1" noChangeArrowheads="1"/>
          </p:cNvSpPr>
          <p:nvPr>
            <p:ph type="body" idx="1"/>
          </p:nvPr>
        </p:nvSpPr>
        <p:spPr/>
        <p:txBody>
          <a:bodyPr/>
          <a:lstStyle/>
          <a:p>
            <a:r>
              <a:rPr lang="en-US" altLang="en-US"/>
              <a:t>What is a set of initial conditions that describes how nation-states relate to one another on a global scale called?</a:t>
            </a:r>
          </a:p>
          <a:p>
            <a:pPr marL="912812" lvl="1" indent="-514350">
              <a:buFont typeface="+mj-lt"/>
              <a:buAutoNum type="alphaUcPeriod"/>
            </a:pPr>
            <a:r>
              <a:rPr lang="en-US" altLang="en-US"/>
              <a:t>New world order</a:t>
            </a:r>
          </a:p>
          <a:p>
            <a:pPr marL="912812" lvl="1" indent="-514350">
              <a:buFont typeface="+mj-lt"/>
              <a:buAutoNum type="alphaUcPeriod"/>
            </a:pPr>
            <a:r>
              <a:rPr lang="en-US" altLang="en-US"/>
              <a:t>Run DMC</a:t>
            </a:r>
          </a:p>
          <a:p>
            <a:pPr marL="912812" lvl="1" indent="-514350">
              <a:buFont typeface="+mj-lt"/>
              <a:buAutoNum type="alphaUcPeriod"/>
            </a:pPr>
            <a:r>
              <a:rPr lang="en-US" altLang="en-US"/>
              <a:t>Big country</a:t>
            </a:r>
          </a:p>
          <a:p>
            <a:pPr marL="912812" lvl="1" indent="-514350">
              <a:buFont typeface="+mj-lt"/>
              <a:buAutoNum type="alphaUcPeriod"/>
            </a:pPr>
            <a:r>
              <a:rPr lang="en-US" altLang="en-US"/>
              <a:t>Continental treaty</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2E6E0329-9AAB-418D-9302-93671EDFF2E7}" type="slidenum">
              <a:rPr lang="en-US" altLang="en-US" smtClean="0"/>
              <a:pPr/>
              <a:t>4</a:t>
            </a:fld>
            <a:endParaRPr lang="en-US" altLang="en-US"/>
          </a:p>
        </p:txBody>
      </p:sp>
    </p:spTree>
    <p:extLst>
      <p:ext uri="{BB962C8B-B14F-4D97-AF65-F5344CB8AC3E}">
        <p14:creationId xmlns:p14="http://schemas.microsoft.com/office/powerpoint/2010/main" val="26820155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lstStyle/>
          <a:p>
            <a:r>
              <a:rPr lang="en-US" altLang="en-US"/>
              <a:t>The UN Convention on Contracts</a:t>
            </a:r>
            <a:br>
              <a:rPr lang="en-US" altLang="en-US"/>
            </a:br>
            <a:r>
              <a:rPr lang="en-US" altLang="en-US"/>
              <a:t>for the International Sale of Goods (CISG)</a:t>
            </a:r>
          </a:p>
        </p:txBody>
      </p:sp>
      <p:sp>
        <p:nvSpPr>
          <p:cNvPr id="43011" name="Rectangle 5"/>
          <p:cNvSpPr>
            <a:spLocks noGrp="1" noChangeArrowheads="1"/>
          </p:cNvSpPr>
          <p:nvPr>
            <p:ph type="body" idx="1"/>
          </p:nvPr>
        </p:nvSpPr>
        <p:spPr/>
        <p:txBody>
          <a:bodyPr/>
          <a:lstStyle/>
          <a:p>
            <a:r>
              <a:rPr lang="en-US" dirty="0"/>
              <a:t>Specifically excludes contracts involving goods purchased for use by individuals or families </a:t>
            </a:r>
          </a:p>
          <a:p>
            <a:r>
              <a:rPr lang="en-US" altLang="en-US" dirty="0"/>
              <a:t>Affects the formation of an international trade contract, as well as the rights and duties that arise under such contracts</a:t>
            </a:r>
          </a:p>
          <a:p>
            <a:r>
              <a:rPr lang="en-US" dirty="0"/>
              <a:t>Governs contracts for goods within the international community</a:t>
            </a:r>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DC5640F7-FB01-4191-B25B-D22B1823885C}" type="slidenum">
              <a:rPr lang="en-US" altLang="en-US" smtClean="0"/>
              <a:pPr/>
              <a:t>40</a:t>
            </a:fld>
            <a:endParaRPr lang="en-US" altLang="en-US"/>
          </a:p>
        </p:txBody>
      </p:sp>
    </p:spTree>
    <p:extLst>
      <p:ext uri="{BB962C8B-B14F-4D97-AF65-F5344CB8AC3E}">
        <p14:creationId xmlns:p14="http://schemas.microsoft.com/office/powerpoint/2010/main" val="37125124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0F2F-12E9-4632-B2AE-C57E85714889}"/>
              </a:ext>
            </a:extLst>
          </p:cNvPr>
          <p:cNvSpPr>
            <a:spLocks noGrp="1"/>
          </p:cNvSpPr>
          <p:nvPr>
            <p:ph type="title"/>
          </p:nvPr>
        </p:nvSpPr>
        <p:spPr/>
        <p:txBody>
          <a:bodyPr/>
          <a:lstStyle/>
          <a:p>
            <a:r>
              <a:rPr lang="en-US"/>
              <a:t>Commission on Science and Technology for Development</a:t>
            </a:r>
          </a:p>
        </p:txBody>
      </p:sp>
      <p:sp>
        <p:nvSpPr>
          <p:cNvPr id="3" name="Content Placeholder 2">
            <a:extLst>
              <a:ext uri="{FF2B5EF4-FFF2-40B4-BE49-F238E27FC236}">
                <a16:creationId xmlns:a16="http://schemas.microsoft.com/office/drawing/2014/main" id="{D5530C04-B46A-4A69-9B1C-A93E2AB3A109}"/>
              </a:ext>
            </a:extLst>
          </p:cNvPr>
          <p:cNvSpPr>
            <a:spLocks noGrp="1"/>
          </p:cNvSpPr>
          <p:nvPr>
            <p:ph idx="1"/>
          </p:nvPr>
        </p:nvSpPr>
        <p:spPr/>
        <p:txBody>
          <a:bodyPr/>
          <a:lstStyle/>
          <a:p>
            <a:r>
              <a:rPr lang="en-US" dirty="0"/>
              <a:t>Acts as a clearing house for issues concerning science and technology in relation to development</a:t>
            </a:r>
          </a:p>
          <a:p>
            <a:r>
              <a:rPr lang="en-US" dirty="0"/>
              <a:t>Aims to support progress in determining what must be done to advance science and technology policies in developing nations</a:t>
            </a:r>
          </a:p>
          <a:p>
            <a:r>
              <a:rPr lang="en-US" dirty="0"/>
              <a:t>Formulates recommendations and protocols for science and technology within the UN community</a:t>
            </a:r>
          </a:p>
        </p:txBody>
      </p:sp>
      <p:sp>
        <p:nvSpPr>
          <p:cNvPr id="4" name="Footer Placeholder 3">
            <a:extLst>
              <a:ext uri="{FF2B5EF4-FFF2-40B4-BE49-F238E27FC236}">
                <a16:creationId xmlns:a16="http://schemas.microsoft.com/office/drawing/2014/main" id="{85CB1B4F-20DA-4289-89BE-0C94B7CDF2E9}"/>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3890DFF4-1B09-4E63-8D25-07B5F1C69B98}"/>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41</a:t>
            </a:fld>
            <a:endParaRPr lang="en-US" altLang="en-US"/>
          </a:p>
        </p:txBody>
      </p:sp>
    </p:spTree>
    <p:extLst>
      <p:ext uri="{BB962C8B-B14F-4D97-AF65-F5344CB8AC3E}">
        <p14:creationId xmlns:p14="http://schemas.microsoft.com/office/powerpoint/2010/main" val="2454431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a:t>An Economic Security Council (ESC)</a:t>
            </a:r>
          </a:p>
        </p:txBody>
      </p:sp>
      <p:sp>
        <p:nvSpPr>
          <p:cNvPr id="44035" name="Rectangle 5"/>
          <p:cNvSpPr>
            <a:spLocks noGrp="1" noChangeArrowheads="1"/>
          </p:cNvSpPr>
          <p:nvPr>
            <p:ph type="body" idx="1"/>
          </p:nvPr>
        </p:nvSpPr>
        <p:spPr/>
        <p:txBody>
          <a:bodyPr/>
          <a:lstStyle/>
          <a:p>
            <a:r>
              <a:rPr lang="en-US" altLang="en-US"/>
              <a:t>Single, unified international agency under the management of the United Nations that would monitor the economic activities of the member nations of the UN</a:t>
            </a:r>
          </a:p>
          <a:p>
            <a:r>
              <a:rPr lang="en-US" altLang="en-US"/>
              <a:t>Would evaluate the state of the international economy and implement long-term strategic planning to promote sustainable development across the planet</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8669AB02-179A-409E-A5EC-79A5808BDA59}" type="slidenum">
              <a:rPr lang="en-US" altLang="en-US" smtClean="0"/>
              <a:pPr/>
              <a:t>42</a:t>
            </a:fld>
            <a:endParaRPr lang="en-US" altLang="en-US"/>
          </a:p>
        </p:txBody>
      </p:sp>
    </p:spTree>
    <p:extLst>
      <p:ext uri="{BB962C8B-B14F-4D97-AF65-F5344CB8AC3E}">
        <p14:creationId xmlns:p14="http://schemas.microsoft.com/office/powerpoint/2010/main" val="17800179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en-US"/>
              <a:t>The International Monetary Fund and the World Bank</a:t>
            </a:r>
          </a:p>
        </p:txBody>
      </p:sp>
      <p:sp>
        <p:nvSpPr>
          <p:cNvPr id="45059" name="Rectangle 5"/>
          <p:cNvSpPr>
            <a:spLocks noGrp="1" noChangeArrowheads="1"/>
          </p:cNvSpPr>
          <p:nvPr>
            <p:ph type="body" idx="1"/>
          </p:nvPr>
        </p:nvSpPr>
        <p:spPr/>
        <p:txBody>
          <a:bodyPr/>
          <a:lstStyle/>
          <a:p>
            <a:r>
              <a:rPr lang="en-US" altLang="en-US" b="1"/>
              <a:t>International Monetary Fund (IMF) </a:t>
            </a:r>
          </a:p>
          <a:p>
            <a:pPr lvl="1"/>
            <a:r>
              <a:rPr lang="en-US" altLang="en-US"/>
              <a:t>Designed to serve as a way for financially strapped nations to secure loans that will help them engage in programs of sustainable economic growth and development</a:t>
            </a:r>
          </a:p>
          <a:p>
            <a:r>
              <a:rPr lang="en-US" altLang="en-US" b="1"/>
              <a:t>World Bank</a:t>
            </a:r>
          </a:p>
          <a:p>
            <a:pPr lvl="1"/>
            <a:r>
              <a:rPr lang="en-US"/>
              <a:t>Works exclusively with the poorest nations in the international community</a:t>
            </a:r>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FC452CA4-1663-47F3-8C01-40CD71C8CFF2}" type="slidenum">
              <a:rPr lang="en-US" altLang="en-US" smtClean="0"/>
              <a:pPr/>
              <a:t>43</a:t>
            </a:fld>
            <a:endParaRPr lang="en-US" altLang="en-US"/>
          </a:p>
        </p:txBody>
      </p:sp>
    </p:spTree>
    <p:extLst>
      <p:ext uri="{BB962C8B-B14F-4D97-AF65-F5344CB8AC3E}">
        <p14:creationId xmlns:p14="http://schemas.microsoft.com/office/powerpoint/2010/main" val="32179401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lstStyle/>
          <a:p>
            <a:r>
              <a:rPr lang="en-US" altLang="en-US"/>
              <a:t>The World Trade Organization (WTO)</a:t>
            </a:r>
          </a:p>
        </p:txBody>
      </p:sp>
      <p:sp>
        <p:nvSpPr>
          <p:cNvPr id="46083" name="Rectangle 5"/>
          <p:cNvSpPr>
            <a:spLocks noGrp="1" noChangeArrowheads="1"/>
          </p:cNvSpPr>
          <p:nvPr>
            <p:ph type="body" idx="1"/>
          </p:nvPr>
        </p:nvSpPr>
        <p:spPr/>
        <p:txBody>
          <a:bodyPr/>
          <a:lstStyle/>
          <a:p>
            <a:r>
              <a:rPr lang="en-US" altLang="en-US"/>
              <a:t>Designed to serve as the corporate nucleus for the management of international trade relationships</a:t>
            </a:r>
          </a:p>
          <a:p>
            <a:r>
              <a:rPr lang="en-US" altLang="en-US"/>
              <a:t>Structure of the WTO involves three levels: the Ministerial Conference, the General Council, and the Secretariat</a:t>
            </a:r>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8861A3FA-1A87-4528-A449-A200BCFF160E}" type="slidenum">
              <a:rPr lang="en-US" altLang="en-US" smtClean="0"/>
              <a:pPr/>
              <a:t>44</a:t>
            </a:fld>
            <a:endParaRPr lang="en-US" altLang="en-US"/>
          </a:p>
        </p:txBody>
      </p:sp>
    </p:spTree>
    <p:extLst>
      <p:ext uri="{BB962C8B-B14F-4D97-AF65-F5344CB8AC3E}">
        <p14:creationId xmlns:p14="http://schemas.microsoft.com/office/powerpoint/2010/main" val="29637022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a:t>Question</a:t>
            </a:r>
          </a:p>
        </p:txBody>
      </p:sp>
      <p:sp>
        <p:nvSpPr>
          <p:cNvPr id="47107" name="Rectangle 3"/>
          <p:cNvSpPr>
            <a:spLocks noGrp="1" noChangeArrowheads="1"/>
          </p:cNvSpPr>
          <p:nvPr>
            <p:ph type="body" idx="1"/>
          </p:nvPr>
        </p:nvSpPr>
        <p:spPr/>
        <p:txBody>
          <a:bodyPr/>
          <a:lstStyle/>
          <a:p>
            <a:r>
              <a:rPr lang="en-US" altLang="en-US"/>
              <a:t>Which WTO principle says that all member nations must apply the same privileges, advantages, and benefits to all other member nations in relation to similar imports?</a:t>
            </a:r>
          </a:p>
          <a:p>
            <a:pPr marL="912812" lvl="1" indent="-514350">
              <a:buFont typeface="+mj-lt"/>
              <a:buAutoNum type="alphaUcPeriod"/>
            </a:pPr>
            <a:r>
              <a:rPr lang="en-US" altLang="en-US"/>
              <a:t>National treatment principle</a:t>
            </a:r>
          </a:p>
          <a:p>
            <a:pPr marL="912812" lvl="1" indent="-514350">
              <a:buFont typeface="+mj-lt"/>
              <a:buAutoNum type="alphaUcPeriod"/>
            </a:pPr>
            <a:r>
              <a:rPr lang="en-US" altLang="en-US"/>
              <a:t>Most-favored nation principle</a:t>
            </a:r>
          </a:p>
          <a:p>
            <a:pPr marL="912812" lvl="1" indent="-514350">
              <a:buFont typeface="+mj-lt"/>
              <a:buAutoNum type="alphaUcPeriod"/>
            </a:pPr>
            <a:r>
              <a:rPr lang="en-US" altLang="en-US"/>
              <a:t>Tariff-based principle</a:t>
            </a:r>
          </a:p>
          <a:p>
            <a:pPr marL="912812" lvl="1" indent="-514350">
              <a:buFont typeface="+mj-lt"/>
              <a:buAutoNum type="alphaUcPeriod"/>
            </a:pPr>
            <a:r>
              <a:rPr lang="en-US" altLang="en-US"/>
              <a:t>General treatment principle</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58CD06C2-6560-451E-B093-6A0D085DE2C0}" type="slidenum">
              <a:rPr lang="en-US" altLang="en-US" smtClean="0"/>
              <a:pPr/>
              <a:t>45</a:t>
            </a:fld>
            <a:endParaRPr lang="en-US" altLang="en-US"/>
          </a:p>
        </p:txBody>
      </p:sp>
    </p:spTree>
    <p:extLst>
      <p:ext uri="{BB962C8B-B14F-4D97-AF65-F5344CB8AC3E}">
        <p14:creationId xmlns:p14="http://schemas.microsoft.com/office/powerpoint/2010/main" val="16679489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p:txBody>
          <a:bodyPr/>
          <a:lstStyle/>
          <a:p>
            <a:r>
              <a:rPr lang="en-US" altLang="en-US"/>
              <a:t>The World Trade Organization: Principles</a:t>
            </a:r>
          </a:p>
        </p:txBody>
      </p:sp>
      <p:sp>
        <p:nvSpPr>
          <p:cNvPr id="48131" name="Rectangle 5"/>
          <p:cNvSpPr>
            <a:spLocks noGrp="1" noChangeArrowheads="1"/>
          </p:cNvSpPr>
          <p:nvPr>
            <p:ph type="body" idx="1"/>
          </p:nvPr>
        </p:nvSpPr>
        <p:spPr/>
        <p:txBody>
          <a:bodyPr>
            <a:noAutofit/>
          </a:bodyPr>
          <a:lstStyle/>
          <a:p>
            <a:r>
              <a:rPr lang="en-US" altLang="en-US" b="1"/>
              <a:t>National treatment principle </a:t>
            </a:r>
          </a:p>
          <a:p>
            <a:pPr lvl="1"/>
            <a:r>
              <a:rPr lang="en-US" altLang="en-US"/>
              <a:t>WTO nations must apply the same standards to imports that they apply to domestic goods</a:t>
            </a:r>
            <a:endParaRPr lang="en-US" altLang="en-US" sz="1000"/>
          </a:p>
          <a:p>
            <a:r>
              <a:rPr lang="en-US" altLang="en-US" b="1"/>
              <a:t>Most-favored nation principle</a:t>
            </a:r>
          </a:p>
          <a:p>
            <a:pPr lvl="1"/>
            <a:r>
              <a:rPr lang="en-US" altLang="en-US"/>
              <a:t>All member nations must apply the same privileges, advantages, and benefits to all other member nations in relation to similar imports</a:t>
            </a:r>
          </a:p>
          <a:p>
            <a:r>
              <a:rPr lang="en-US" altLang="en-US" b="1"/>
              <a:t>Tariff-based principle</a:t>
            </a:r>
          </a:p>
          <a:p>
            <a:pPr lvl="1"/>
            <a:r>
              <a:rPr lang="en-US" altLang="en-US"/>
              <a:t>Asserts that the only way that member nations can regulate the imports of other nations is through tariffs</a:t>
            </a:r>
          </a:p>
          <a:p>
            <a:endParaRPr lang="en-US" altLang="en-US"/>
          </a:p>
          <a:p>
            <a:endParaRPr lang="en-US" altLang="en-US"/>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7F507D47-86A0-4F25-B835-30E5C1A0AA0D}" type="slidenum">
              <a:rPr lang="en-US" altLang="en-US" smtClean="0"/>
              <a:pPr/>
              <a:t>46</a:t>
            </a:fld>
            <a:endParaRPr lang="en-US" altLang="en-US"/>
          </a:p>
        </p:txBody>
      </p:sp>
    </p:spTree>
    <p:extLst>
      <p:ext uri="{BB962C8B-B14F-4D97-AF65-F5344CB8AC3E}">
        <p14:creationId xmlns:p14="http://schemas.microsoft.com/office/powerpoint/2010/main" val="24531697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title"/>
          </p:nvPr>
        </p:nvSpPr>
        <p:spPr/>
        <p:txBody>
          <a:bodyPr/>
          <a:lstStyle/>
          <a:p>
            <a:r>
              <a:rPr lang="en-US" altLang="en-US"/>
              <a:t>The Dispute Settlement Board (DSB)</a:t>
            </a:r>
          </a:p>
        </p:txBody>
      </p:sp>
      <p:sp>
        <p:nvSpPr>
          <p:cNvPr id="50179" name="Rectangle 5"/>
          <p:cNvSpPr>
            <a:spLocks noGrp="1" noChangeArrowheads="1"/>
          </p:cNvSpPr>
          <p:nvPr>
            <p:ph type="body" idx="1"/>
          </p:nvPr>
        </p:nvSpPr>
        <p:spPr/>
        <p:txBody>
          <a:bodyPr/>
          <a:lstStyle/>
          <a:p>
            <a:r>
              <a:rPr lang="en-US" altLang="en-US" dirty="0"/>
              <a:t>Established to provide a forum for settling trade disputes among member nations</a:t>
            </a:r>
          </a:p>
          <a:p>
            <a:r>
              <a:rPr lang="en-US" altLang="en-US" dirty="0"/>
              <a:t>Follows a procedure known as the </a:t>
            </a:r>
            <a:r>
              <a:rPr lang="en-US" altLang="en-US" b="1" dirty="0"/>
              <a:t>Dispute Settlement Understanding (DSU)</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D11588E4-E58E-40CC-83CD-4BEF95C29E05}" type="slidenum">
              <a:rPr lang="en-US" altLang="en-US" smtClean="0"/>
              <a:pPr/>
              <a:t>47</a:t>
            </a:fld>
            <a:endParaRPr lang="en-US" altLang="en-US"/>
          </a:p>
        </p:txBody>
      </p:sp>
    </p:spTree>
    <p:extLst>
      <p:ext uri="{BB962C8B-B14F-4D97-AF65-F5344CB8AC3E}">
        <p14:creationId xmlns:p14="http://schemas.microsoft.com/office/powerpoint/2010/main" val="36731721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p:txBody>
          <a:bodyPr/>
          <a:lstStyle/>
          <a:p>
            <a:r>
              <a:rPr lang="en-US" altLang="en-US"/>
              <a:t>The European Union</a:t>
            </a:r>
          </a:p>
        </p:txBody>
      </p:sp>
      <p:sp>
        <p:nvSpPr>
          <p:cNvPr id="52227" name="Rectangle 5"/>
          <p:cNvSpPr>
            <a:spLocks noGrp="1" noChangeArrowheads="1"/>
          </p:cNvSpPr>
          <p:nvPr>
            <p:ph type="body" idx="1"/>
          </p:nvPr>
        </p:nvSpPr>
        <p:spPr/>
        <p:txBody>
          <a:bodyPr/>
          <a:lstStyle/>
          <a:p>
            <a:r>
              <a:rPr lang="en-US" altLang="en-US" dirty="0"/>
              <a:t>Created in an attempt to formulate a common European economic policy</a:t>
            </a:r>
          </a:p>
          <a:p>
            <a:r>
              <a:rPr lang="en-US" altLang="en-US" dirty="0"/>
              <a:t>Aided in the introduction of a common currency for most of Europe, the </a:t>
            </a:r>
            <a:r>
              <a:rPr lang="en-US" altLang="en-US" b="1" dirty="0"/>
              <a:t>euro</a:t>
            </a:r>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18E15A7-C89C-4FE7-9243-A17364740478}" type="slidenum">
              <a:rPr lang="en-US" altLang="en-US" smtClean="0"/>
              <a:pPr/>
              <a:t>48</a:t>
            </a:fld>
            <a:endParaRPr lang="en-US" altLang="en-US"/>
          </a:p>
        </p:txBody>
      </p:sp>
    </p:spTree>
    <p:extLst>
      <p:ext uri="{BB962C8B-B14F-4D97-AF65-F5344CB8AC3E}">
        <p14:creationId xmlns:p14="http://schemas.microsoft.com/office/powerpoint/2010/main" val="4266043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a:t>New World Order</a:t>
            </a:r>
          </a:p>
        </p:txBody>
      </p:sp>
      <p:sp>
        <p:nvSpPr>
          <p:cNvPr id="17411" name="Rectangle 3"/>
          <p:cNvSpPr>
            <a:spLocks noGrp="1" noChangeArrowheads="1"/>
          </p:cNvSpPr>
          <p:nvPr>
            <p:ph type="body" idx="1"/>
          </p:nvPr>
        </p:nvSpPr>
        <p:spPr/>
        <p:txBody>
          <a:bodyPr>
            <a:normAutofit/>
          </a:bodyPr>
          <a:lstStyle/>
          <a:p>
            <a:r>
              <a:rPr lang="en-US" dirty="0"/>
              <a:t>Phrase used to describe situations on the global stage that are unexpected, unusual, and unfamiliar</a:t>
            </a:r>
          </a:p>
          <a:p>
            <a:r>
              <a:rPr lang="en-US" altLang="en-US" b="1" dirty="0"/>
              <a:t>World order</a:t>
            </a:r>
          </a:p>
          <a:p>
            <a:pPr lvl="1"/>
            <a:r>
              <a:rPr lang="en-US" altLang="en-US" dirty="0"/>
              <a:t>A set of current initial conditions that describes how nation-states relate to one another on a global scale</a:t>
            </a:r>
          </a:p>
          <a:p>
            <a:pPr lvl="1"/>
            <a:r>
              <a:rPr lang="en-US" dirty="0"/>
              <a:t>The use of the word “new” to describe that world order reveals that these initial conditions have just emerged from a tectonic shift in international relations</a:t>
            </a:r>
            <a:endParaRPr lang="en-US" altLang="en-US" dirty="0"/>
          </a:p>
        </p:txBody>
      </p:sp>
      <p:sp>
        <p:nvSpPr>
          <p:cNvPr id="2" name="Footer Placeholder 1"/>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1741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5</a:t>
            </a:fld>
            <a:endParaRPr lang="en-US" altLang="en-US"/>
          </a:p>
        </p:txBody>
      </p:sp>
    </p:spTree>
    <p:extLst>
      <p:ext uri="{BB962C8B-B14F-4D97-AF65-F5344CB8AC3E}">
        <p14:creationId xmlns:p14="http://schemas.microsoft.com/office/powerpoint/2010/main" val="21282188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Underlying Technique: Predictive Political History</a:t>
            </a:r>
          </a:p>
        </p:txBody>
      </p:sp>
      <p:sp>
        <p:nvSpPr>
          <p:cNvPr id="3" name="Content Placeholder 2"/>
          <p:cNvSpPr>
            <a:spLocks noGrp="1"/>
          </p:cNvSpPr>
          <p:nvPr>
            <p:ph idx="1"/>
          </p:nvPr>
        </p:nvSpPr>
        <p:spPr>
          <a:xfrm>
            <a:off x="838200" y="1825625"/>
            <a:ext cx="10515600" cy="4351338"/>
          </a:xfrm>
        </p:spPr>
        <p:txBody>
          <a:bodyPr>
            <a:noAutofit/>
          </a:bodyPr>
          <a:lstStyle/>
          <a:p>
            <a:r>
              <a:rPr lang="en-US" dirty="0"/>
              <a:t>Technique for determining how world leaders will probably act in a given world order when facing a crisis or mapping out a future global strategy</a:t>
            </a:r>
          </a:p>
          <a:p>
            <a:r>
              <a:rPr lang="en-US" dirty="0"/>
              <a:t>Steps</a:t>
            </a:r>
          </a:p>
          <a:p>
            <a:pPr lvl="1"/>
            <a:r>
              <a:rPr lang="en-US" dirty="0"/>
              <a:t>Determine the present state of the global system</a:t>
            </a:r>
          </a:p>
          <a:p>
            <a:pPr lvl="1"/>
            <a:r>
              <a:rPr lang="en-US" dirty="0"/>
              <a:t>Match the system to the correct set of covering laws under an accurate </a:t>
            </a:r>
            <a:r>
              <a:rPr lang="en-US" b="1" dirty="0"/>
              <a:t>theory of international behavior </a:t>
            </a:r>
          </a:p>
          <a:p>
            <a:pPr lvl="1"/>
            <a:r>
              <a:rPr lang="en-US" dirty="0"/>
              <a:t>Investigate the effectiveness of a series of </a:t>
            </a:r>
            <a:r>
              <a:rPr lang="en-US" b="1" dirty="0"/>
              <a:t>political ideologies </a:t>
            </a:r>
            <a:r>
              <a:rPr lang="en-US" dirty="0"/>
              <a:t>in order to determine which one is best suited for the governing of a nation-state</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BA68AEBA-085C-4A39-B7E2-F21F9479480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6</a:t>
            </a:fld>
            <a:endParaRPr lang="en-US" altLang="en-US"/>
          </a:p>
        </p:txBody>
      </p:sp>
    </p:spTree>
    <p:extLst>
      <p:ext uri="{BB962C8B-B14F-4D97-AF65-F5344CB8AC3E}">
        <p14:creationId xmlns:p14="http://schemas.microsoft.com/office/powerpoint/2010/main" val="828385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A90DA-58B4-419E-90CE-B32A208CCCA2}"/>
              </a:ext>
            </a:extLst>
          </p:cNvPr>
          <p:cNvSpPr>
            <a:spLocks noGrp="1"/>
          </p:cNvSpPr>
          <p:nvPr>
            <p:ph type="title"/>
          </p:nvPr>
        </p:nvSpPr>
        <p:spPr/>
        <p:txBody>
          <a:bodyPr/>
          <a:lstStyle/>
          <a:p>
            <a:r>
              <a:rPr lang="en-US"/>
              <a:t>Prominent Ideologies in the Present World</a:t>
            </a:r>
          </a:p>
        </p:txBody>
      </p:sp>
      <p:sp>
        <p:nvSpPr>
          <p:cNvPr id="3" name="Content Placeholder 2">
            <a:extLst>
              <a:ext uri="{FF2B5EF4-FFF2-40B4-BE49-F238E27FC236}">
                <a16:creationId xmlns:a16="http://schemas.microsoft.com/office/drawing/2014/main" id="{5CC37B97-CA78-47DF-9AA5-A10B877D65B7}"/>
              </a:ext>
            </a:extLst>
          </p:cNvPr>
          <p:cNvSpPr>
            <a:spLocks noGrp="1"/>
          </p:cNvSpPr>
          <p:nvPr>
            <p:ph idx="1"/>
          </p:nvPr>
        </p:nvSpPr>
        <p:spPr/>
        <p:txBody>
          <a:bodyPr/>
          <a:lstStyle/>
          <a:p>
            <a:r>
              <a:rPr lang="en-US" b="1" dirty="0"/>
              <a:t>Liberal democracy </a:t>
            </a:r>
            <a:endParaRPr lang="en-US" dirty="0"/>
          </a:p>
          <a:p>
            <a:pPr lvl="1"/>
            <a:r>
              <a:rPr lang="en-US" dirty="0"/>
              <a:t>Supports placing as much political power as possible in the hands of the people </a:t>
            </a:r>
          </a:p>
          <a:p>
            <a:r>
              <a:rPr lang="en-US" b="1" dirty="0"/>
              <a:t>Authoritarianism </a:t>
            </a:r>
            <a:endParaRPr lang="en-US" dirty="0"/>
          </a:p>
          <a:p>
            <a:pPr lvl="1"/>
            <a:r>
              <a:rPr lang="en-US" dirty="0"/>
              <a:t>Supports the notion that political power belongs in the hands of a few or even in the hands of one political figure</a:t>
            </a:r>
          </a:p>
        </p:txBody>
      </p:sp>
      <p:sp>
        <p:nvSpPr>
          <p:cNvPr id="4" name="Footer Placeholder 3">
            <a:extLst>
              <a:ext uri="{FF2B5EF4-FFF2-40B4-BE49-F238E27FC236}">
                <a16:creationId xmlns:a16="http://schemas.microsoft.com/office/drawing/2014/main" id="{388F258B-43FC-40EC-99F0-6B3C3A471D31}"/>
              </a:ext>
            </a:extLst>
          </p:cNvPr>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F5D2CD7C-E70C-463F-AEE6-394C52F32EFE}"/>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7</a:t>
            </a:fld>
            <a:endParaRPr lang="en-US" altLang="en-US"/>
          </a:p>
        </p:txBody>
      </p:sp>
    </p:spTree>
    <p:extLst>
      <p:ext uri="{BB962C8B-B14F-4D97-AF65-F5344CB8AC3E}">
        <p14:creationId xmlns:p14="http://schemas.microsoft.com/office/powerpoint/2010/main" val="3107919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Theories of International Behavior</a:t>
            </a:r>
          </a:p>
        </p:txBody>
      </p:sp>
      <p:sp>
        <p:nvSpPr>
          <p:cNvPr id="3" name="Content Placeholder 2"/>
          <p:cNvSpPr>
            <a:spLocks noGrp="1"/>
          </p:cNvSpPr>
          <p:nvPr>
            <p:ph idx="1"/>
          </p:nvPr>
        </p:nvSpPr>
        <p:spPr/>
        <p:txBody>
          <a:bodyPr/>
          <a:lstStyle/>
          <a:p>
            <a:r>
              <a:rPr lang="en-US" b="1" i="1"/>
              <a:t>Realpolitik/</a:t>
            </a:r>
            <a:r>
              <a:rPr lang="en-US" b="1"/>
              <a:t>realism</a:t>
            </a:r>
            <a:endParaRPr lang="en-US" b="1" i="1"/>
          </a:p>
          <a:p>
            <a:r>
              <a:rPr lang="en-US" b="1"/>
              <a:t>Idealism</a:t>
            </a:r>
          </a:p>
          <a:p>
            <a:r>
              <a:rPr lang="en-US" b="1"/>
              <a:t>Neoconservativism</a:t>
            </a:r>
          </a:p>
          <a:p>
            <a:r>
              <a:rPr lang="en-US" b="1"/>
              <a:t>Neoliberalism</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80A68F15-EE86-49C8-85EE-3336948B035F}"/>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8</a:t>
            </a:fld>
            <a:endParaRPr lang="en-US" altLang="en-US"/>
          </a:p>
        </p:txBody>
      </p:sp>
    </p:spTree>
    <p:extLst>
      <p:ext uri="{BB962C8B-B14F-4D97-AF65-F5344CB8AC3E}">
        <p14:creationId xmlns:p14="http://schemas.microsoft.com/office/powerpoint/2010/main" val="1254841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Covering Law</a:t>
            </a:r>
          </a:p>
        </p:txBody>
      </p:sp>
      <p:sp>
        <p:nvSpPr>
          <p:cNvPr id="3" name="Content Placeholder 2"/>
          <p:cNvSpPr>
            <a:spLocks noGrp="1"/>
          </p:cNvSpPr>
          <p:nvPr>
            <p:ph idx="1"/>
          </p:nvPr>
        </p:nvSpPr>
        <p:spPr/>
        <p:txBody>
          <a:bodyPr vert="horz" lIns="91440" tIns="45720" rIns="91440" bIns="45720" rtlCol="0" anchor="t">
            <a:normAutofit/>
          </a:bodyPr>
          <a:lstStyle/>
          <a:p>
            <a:pPr marL="398145" indent="-398145"/>
            <a:r>
              <a:rPr lang="en-US"/>
              <a:t>A universal normative principle that follows a set pattern that can be used to understand natural processes or human behavior</a:t>
            </a:r>
          </a:p>
        </p:txBody>
      </p:sp>
      <p:sp>
        <p:nvSpPr>
          <p:cNvPr id="4" name="Footer Placeholder 3"/>
          <p:cNvSpPr>
            <a:spLocks noGrp="1"/>
          </p:cNvSpPr>
          <p:nvPr>
            <p:ph type="ftr" sz="quarter" idx="11"/>
          </p:nvPr>
        </p:nvSpPr>
        <p:spPr/>
        <p:txBody>
          <a:bodyPr/>
          <a:lstStyle/>
          <a:p>
            <a:r>
              <a:rPr lang="en-US"/>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9FADA4E8-B0AA-4BB3-AD2F-D6C3C00E1063}"/>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34-</a:t>
            </a:r>
            <a:fld id="{1CCFF77A-CD95-46F1-8D25-48B318D37514}" type="slidenum">
              <a:rPr lang="en-US" altLang="en-US" smtClean="0"/>
              <a:pPr/>
              <a:t>9</a:t>
            </a:fld>
            <a:endParaRPr lang="en-US" altLang="en-US"/>
          </a:p>
        </p:txBody>
      </p:sp>
    </p:spTree>
    <p:extLst>
      <p:ext uri="{BB962C8B-B14F-4D97-AF65-F5344CB8AC3E}">
        <p14:creationId xmlns:p14="http://schemas.microsoft.com/office/powerpoint/2010/main" val="4184167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EFBB94-3083-412B-893E-9C1B39DB18F2}"/>
</file>

<file path=customXml/itemProps2.xml><?xml version="1.0" encoding="utf-8"?>
<ds:datastoreItem xmlns:ds="http://schemas.openxmlformats.org/officeDocument/2006/customXml" ds:itemID="{9869DB1E-6218-455A-82D3-3BDE9482851C}">
  <ds:schemaRefs>
    <ds:schemaRef ds:uri="3b891efd-a537-4e57-a9a6-7bde74ae8a20"/>
    <ds:schemaRef ds:uri="aa4f5ada-9d1d-46d6-b705-f2cf90d05a91"/>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25AF47C-3F59-4437-87E1-CFED35CC46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TotalTime>
  <Words>6949</Words>
  <Application>Microsoft Office PowerPoint</Application>
  <PresentationFormat>Widescreen</PresentationFormat>
  <Paragraphs>414</Paragraphs>
  <Slides>48</Slides>
  <Notes>43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Calibri Light</vt:lpstr>
      <vt:lpstr>Wingdings</vt:lpstr>
      <vt:lpstr>Wingdings 3</vt:lpstr>
      <vt:lpstr>Office Theme</vt:lpstr>
      <vt:lpstr>International Law and  the New World Order</vt:lpstr>
      <vt:lpstr>Learning Objectives</vt:lpstr>
      <vt:lpstr>Learning Objectives</vt:lpstr>
      <vt:lpstr>Question</vt:lpstr>
      <vt:lpstr>New World Order</vt:lpstr>
      <vt:lpstr>The Underlying Technique: Predictive Political History</vt:lpstr>
      <vt:lpstr>Prominent Ideologies in the Present World</vt:lpstr>
      <vt:lpstr>The Theories of International Behavior</vt:lpstr>
      <vt:lpstr>Covering Law</vt:lpstr>
      <vt:lpstr>Covering Law</vt:lpstr>
      <vt:lpstr>Covering Law: Realpolitik/Realism</vt:lpstr>
      <vt:lpstr>Covering Law: Realpolitik/Realism</vt:lpstr>
      <vt:lpstr>Covering Law: Idealism/Liberal Internationalism</vt:lpstr>
      <vt:lpstr>Covering Law: Neoconservativism</vt:lpstr>
      <vt:lpstr>Covering Law: Neoliberalism</vt:lpstr>
      <vt:lpstr>Economic Initial Conditions</vt:lpstr>
      <vt:lpstr>Economic Initial Conditions</vt:lpstr>
      <vt:lpstr>Cultural Initial Conditions</vt:lpstr>
      <vt:lpstr>Hybrid Initial Conditions</vt:lpstr>
      <vt:lpstr> The China Economic Cycle</vt:lpstr>
      <vt:lpstr>Variables, Uncertainty, and Unexpected Events</vt:lpstr>
      <vt:lpstr>Variables, Uncertainty, and Unexpected Events</vt:lpstr>
      <vt:lpstr>The Just War Theory</vt:lpstr>
      <vt:lpstr>The Just War Theory: Criteria for Conducting War</vt:lpstr>
      <vt:lpstr>Question</vt:lpstr>
      <vt:lpstr>The Just War Theory: Criteria for Proper Postwar Conduct</vt:lpstr>
      <vt:lpstr>The Just War Theory: Criteria for Proper Postwar Conduct</vt:lpstr>
      <vt:lpstr>Preventive, Preemptive, and Protective War </vt:lpstr>
      <vt:lpstr>Preventive, Preemptive, and Protective War </vt:lpstr>
      <vt:lpstr>Protective War and International Law</vt:lpstr>
      <vt:lpstr>Protective War and U.S. Domestic Law</vt:lpstr>
      <vt:lpstr>Substantive and Procedural Issues</vt:lpstr>
      <vt:lpstr>Question</vt:lpstr>
      <vt:lpstr>The Structure of the UN</vt:lpstr>
      <vt:lpstr>The International Law Commission</vt:lpstr>
      <vt:lpstr>The International Court of Justice (ICJ)</vt:lpstr>
      <vt:lpstr>The Principal Offices of the UN</vt:lpstr>
      <vt:lpstr>The International Criminal Court (ICC)</vt:lpstr>
      <vt:lpstr>The UN Commission on International Trade Law (UNCITRAL)</vt:lpstr>
      <vt:lpstr>The UN Convention on Contracts for the International Sale of Goods (CISG)</vt:lpstr>
      <vt:lpstr>Commission on Science and Technology for Development</vt:lpstr>
      <vt:lpstr>An Economic Security Council (ESC)</vt:lpstr>
      <vt:lpstr>The International Monetary Fund and the World Bank</vt:lpstr>
      <vt:lpstr>The World Trade Organization (WTO)</vt:lpstr>
      <vt:lpstr>Question</vt:lpstr>
      <vt:lpstr>The World Trade Organization: Principles</vt:lpstr>
      <vt:lpstr>The Dispute Settlement Board (DSB)</vt:lpstr>
      <vt:lpstr>The European Union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Bhavana Balaji</cp:lastModifiedBy>
  <cp:revision>3</cp:revision>
  <dcterms:created xsi:type="dcterms:W3CDTF">2015-07-14T20:11:18Z</dcterms:created>
  <dcterms:modified xsi:type="dcterms:W3CDTF">2018-12-18T07:18:11Z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6757500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