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4"/>
  </p:notesMasterIdLst>
  <p:sldIdLst>
    <p:sldId id="256" r:id="rId5"/>
    <p:sldId id="259" r:id="rId6"/>
    <p:sldId id="260" r:id="rId7"/>
    <p:sldId id="261" r:id="rId8"/>
    <p:sldId id="262" r:id="rId9"/>
    <p:sldId id="263" r:id="rId10"/>
    <p:sldId id="265" r:id="rId11"/>
    <p:sldId id="266" r:id="rId12"/>
    <p:sldId id="267" r:id="rId13"/>
    <p:sldId id="305" r:id="rId14"/>
    <p:sldId id="306" r:id="rId15"/>
    <p:sldId id="307" r:id="rId16"/>
    <p:sldId id="269" r:id="rId17"/>
    <p:sldId id="274" r:id="rId18"/>
    <p:sldId id="275" r:id="rId19"/>
    <p:sldId id="277" r:id="rId20"/>
    <p:sldId id="276" r:id="rId21"/>
    <p:sldId id="308" r:id="rId22"/>
    <p:sldId id="309" r:id="rId23"/>
    <p:sldId id="310" r:id="rId24"/>
    <p:sldId id="311" r:id="rId25"/>
    <p:sldId id="278" r:id="rId26"/>
    <p:sldId id="279" r:id="rId27"/>
    <p:sldId id="312" r:id="rId28"/>
    <p:sldId id="313" r:id="rId29"/>
    <p:sldId id="280" r:id="rId30"/>
    <p:sldId id="281" r:id="rId31"/>
    <p:sldId id="282" r:id="rId32"/>
    <p:sldId id="284" r:id="rId33"/>
    <p:sldId id="283" r:id="rId34"/>
    <p:sldId id="314" r:id="rId35"/>
    <p:sldId id="285" r:id="rId36"/>
    <p:sldId id="286" r:id="rId37"/>
    <p:sldId id="287" r:id="rId38"/>
    <p:sldId id="289" r:id="rId39"/>
    <p:sldId id="290" r:id="rId40"/>
    <p:sldId id="291" r:id="rId41"/>
    <p:sldId id="315" r:id="rId42"/>
    <p:sldId id="292" r:id="rId43"/>
    <p:sldId id="293" r:id="rId44"/>
    <p:sldId id="294" r:id="rId45"/>
    <p:sldId id="295" r:id="rId46"/>
    <p:sldId id="296" r:id="rId47"/>
    <p:sldId id="297" r:id="rId48"/>
    <p:sldId id="299" r:id="rId49"/>
    <p:sldId id="300" r:id="rId50"/>
    <p:sldId id="301" r:id="rId51"/>
    <p:sldId id="302" r:id="rId52"/>
    <p:sldId id="30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shita" initials="Anshita" lastIdx="8" clrIdx="0">
    <p:extLst>
      <p:ext uri="{19B8F6BF-5375-455C-9EA6-DF929625EA0E}">
        <p15:presenceInfo xmlns:p15="http://schemas.microsoft.com/office/powerpoint/2012/main" userId="Anshit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24" autoAdjust="0"/>
    <p:restoredTop sz="76252" autoAdjust="0"/>
  </p:normalViewPr>
  <p:slideViewPr>
    <p:cSldViewPr snapToGrid="0">
      <p:cViewPr varScale="1">
        <p:scale>
          <a:sx n="48" d="100"/>
          <a:sy n="48" d="100"/>
        </p:scale>
        <p:origin x="1308" y="4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2062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12/12/2018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government produces and enforces the law, we must look to the sources of governmental power to determine just how much power the law has to control science and technology.</a:t>
            </a:r>
          </a:p>
        </p:txBody>
      </p:sp>
      <p:sp>
        <p:nvSpPr>
          <p:cNvPr id="4" name="Slide Number Placeholder 3"/>
          <p:cNvSpPr>
            <a:spLocks noGrp="1"/>
          </p:cNvSpPr>
          <p:nvPr>
            <p:ph type="sldNum" sz="quarter" idx="10"/>
          </p:nvPr>
        </p:nvSpPr>
        <p:spPr/>
        <p:txBody>
          <a:bodyPr/>
          <a:lstStyle/>
          <a:p>
            <a:fld id="{5B1CC8F4-5623-496C-8F2C-A5D22BD68D8F}" type="slidenum">
              <a:rPr lang="en-US" smtClean="0"/>
              <a:t>4</a:t>
            </a:fld>
            <a:endParaRPr lang="en-US" dirty="0"/>
          </a:p>
        </p:txBody>
      </p:sp>
    </p:spTree>
    <p:extLst>
      <p:ext uri="{BB962C8B-B14F-4D97-AF65-F5344CB8AC3E}">
        <p14:creationId xmlns:p14="http://schemas.microsoft.com/office/powerpoint/2010/main" val="1308905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purpose of the office under Kennedy was to keep the president apprised of developments in the space program. In 1976, Congress expanded the scope and function of the office when it set up the Office of Science and Technology Policy under the National Science and Technology Policy Organization and Priorities Act. The goal of the new office is to advise the president on technological and scientific matters so that he can make informed decisions about federal programs that impact science and technology.</a:t>
            </a:r>
          </a:p>
        </p:txBody>
      </p:sp>
      <p:sp>
        <p:nvSpPr>
          <p:cNvPr id="4" name="Slide Number Placeholder 3"/>
          <p:cNvSpPr>
            <a:spLocks noGrp="1"/>
          </p:cNvSpPr>
          <p:nvPr>
            <p:ph type="sldNum" sz="quarter" idx="10"/>
          </p:nvPr>
        </p:nvSpPr>
        <p:spPr/>
        <p:txBody>
          <a:bodyPr/>
          <a:lstStyle/>
          <a:p>
            <a:fld id="{5B1CC8F4-5623-496C-8F2C-A5D22BD68D8F}" type="slidenum">
              <a:rPr lang="en-US" smtClean="0"/>
              <a:t>14</a:t>
            </a:fld>
            <a:endParaRPr lang="en-US" dirty="0"/>
          </a:p>
        </p:txBody>
      </p:sp>
    </p:spTree>
    <p:extLst>
      <p:ext uri="{BB962C8B-B14F-4D97-AF65-F5344CB8AC3E}">
        <p14:creationId xmlns:p14="http://schemas.microsoft.com/office/powerpoint/2010/main" val="2031554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2009, a new position was added to the office of the president known officially as the assistant to the president, associate director for the Office of Science and Technology Policy, but referred to generally as the chief technology officer (CTO) of the United States. The primary job of the CTO is to coordinate advances in technology and engineering as they relate to the practical jobs of improving the American economy, managing medical and health care costs, and preserving national security.</a:t>
            </a:r>
          </a:p>
        </p:txBody>
      </p:sp>
      <p:sp>
        <p:nvSpPr>
          <p:cNvPr id="4" name="Slide Number Placeholder 3"/>
          <p:cNvSpPr>
            <a:spLocks noGrp="1"/>
          </p:cNvSpPr>
          <p:nvPr>
            <p:ph type="sldNum" sz="quarter" idx="10"/>
          </p:nvPr>
        </p:nvSpPr>
        <p:spPr/>
        <p:txBody>
          <a:bodyPr/>
          <a:lstStyle/>
          <a:p>
            <a:fld id="{5B1CC8F4-5623-496C-8F2C-A5D22BD68D8F}" type="slidenum">
              <a:rPr lang="en-US" smtClean="0"/>
              <a:t>15</a:t>
            </a:fld>
            <a:endParaRPr lang="en-US" dirty="0"/>
          </a:p>
        </p:txBody>
      </p:sp>
    </p:spTree>
    <p:extLst>
      <p:ext uri="{BB962C8B-B14F-4D97-AF65-F5344CB8AC3E}">
        <p14:creationId xmlns:p14="http://schemas.microsoft.com/office/powerpoint/2010/main" val="4243225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Institutes of Health (NIH) operate under the auspices of the Public Health Service of the Department of Health and Human Services. The National Institutes also promote practical research that will reduce health care costs in order to improve the economic stability of the United States. </a:t>
            </a:r>
          </a:p>
        </p:txBody>
      </p:sp>
      <p:sp>
        <p:nvSpPr>
          <p:cNvPr id="4" name="Slide Number Placeholder 3"/>
          <p:cNvSpPr>
            <a:spLocks noGrp="1"/>
          </p:cNvSpPr>
          <p:nvPr>
            <p:ph type="sldNum" sz="quarter" idx="10"/>
          </p:nvPr>
        </p:nvSpPr>
        <p:spPr/>
        <p:txBody>
          <a:bodyPr/>
          <a:lstStyle/>
          <a:p>
            <a:fld id="{5B1CC8F4-5623-496C-8F2C-A5D22BD68D8F}" type="slidenum">
              <a:rPr lang="en-US" smtClean="0"/>
              <a:t>16</a:t>
            </a:fld>
            <a:endParaRPr lang="en-US" dirty="0"/>
          </a:p>
        </p:txBody>
      </p:sp>
    </p:spTree>
    <p:extLst>
      <p:ext uri="{BB962C8B-B14F-4D97-AF65-F5344CB8AC3E}">
        <p14:creationId xmlns:p14="http://schemas.microsoft.com/office/powerpoint/2010/main" val="1540395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Science Foundation has an annual budget that runs close to $7 billion. </a:t>
            </a:r>
            <a:r>
              <a:rPr lang="en-US" sz="1200" b="0" i="0" u="none" strike="noStrike" kern="1200" baseline="0" dirty="0">
                <a:solidFill>
                  <a:schemeClr val="tx1"/>
                </a:solidFill>
                <a:latin typeface="+mn-lt"/>
                <a:ea typeface="+mn-ea"/>
                <a:cs typeface="+mn-cs"/>
              </a:rPr>
              <a:t>A substantial portion of that money is spent on scientific research in American colleges and universities. </a:t>
            </a:r>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17</a:t>
            </a:fld>
            <a:endParaRPr lang="en-US" dirty="0"/>
          </a:p>
        </p:txBody>
      </p:sp>
    </p:spTree>
    <p:extLst>
      <p:ext uri="{BB962C8B-B14F-4D97-AF65-F5344CB8AC3E}">
        <p14:creationId xmlns:p14="http://schemas.microsoft.com/office/powerpoint/2010/main" val="1011341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18</a:t>
            </a:fld>
            <a:endParaRPr lang="en-US" dirty="0"/>
          </a:p>
        </p:txBody>
      </p:sp>
    </p:spTree>
    <p:extLst>
      <p:ext uri="{BB962C8B-B14F-4D97-AF65-F5344CB8AC3E}">
        <p14:creationId xmlns:p14="http://schemas.microsoft.com/office/powerpoint/2010/main" val="1067597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nation-state is empowered with a single vote on all matters presented to the assembly. The Security Council is made up of 15 members. Five member states hold permanent seats: China, France, Russia, the United Kingdom, and the United States.</a:t>
            </a:r>
          </a:p>
        </p:txBody>
      </p:sp>
      <p:sp>
        <p:nvSpPr>
          <p:cNvPr id="4" name="Slide Number Placeholder 3"/>
          <p:cNvSpPr>
            <a:spLocks noGrp="1"/>
          </p:cNvSpPr>
          <p:nvPr>
            <p:ph type="sldNum" sz="quarter" idx="10"/>
          </p:nvPr>
        </p:nvSpPr>
        <p:spPr/>
        <p:txBody>
          <a:bodyPr/>
          <a:lstStyle/>
          <a:p>
            <a:fld id="{5B1CC8F4-5623-496C-8F2C-A5D22BD68D8F}" type="slidenum">
              <a:rPr lang="en-US" smtClean="0"/>
              <a:t>19</a:t>
            </a:fld>
            <a:endParaRPr lang="en-US" dirty="0"/>
          </a:p>
        </p:txBody>
      </p:sp>
    </p:spTree>
    <p:extLst>
      <p:ext uri="{BB962C8B-B14F-4D97-AF65-F5344CB8AC3E}">
        <p14:creationId xmlns:p14="http://schemas.microsoft.com/office/powerpoint/2010/main" val="81647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secretary general also takes a leading role in promoting world peace. The Security Council recommends a candidate for the position of secretary general, but the General Assembly votes that person into office.</a:t>
            </a:r>
          </a:p>
        </p:txBody>
      </p:sp>
      <p:sp>
        <p:nvSpPr>
          <p:cNvPr id="4" name="Slide Number Placeholder 3"/>
          <p:cNvSpPr>
            <a:spLocks noGrp="1"/>
          </p:cNvSpPr>
          <p:nvPr>
            <p:ph type="sldNum" sz="quarter" idx="10"/>
          </p:nvPr>
        </p:nvSpPr>
        <p:spPr/>
        <p:txBody>
          <a:bodyPr/>
          <a:lstStyle/>
          <a:p>
            <a:fld id="{5B1CC8F4-5623-496C-8F2C-A5D22BD68D8F}" type="slidenum">
              <a:rPr lang="en-US" smtClean="0"/>
              <a:t>20</a:t>
            </a:fld>
            <a:endParaRPr lang="en-US" dirty="0"/>
          </a:p>
        </p:txBody>
      </p:sp>
    </p:spTree>
    <p:extLst>
      <p:ext uri="{BB962C8B-B14F-4D97-AF65-F5344CB8AC3E}">
        <p14:creationId xmlns:p14="http://schemas.microsoft.com/office/powerpoint/2010/main" val="1602516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these organization have parallels in the federal systems, and all deal with the juriscientific problems of the 21st century outlined subsequently.</a:t>
            </a:r>
          </a:p>
        </p:txBody>
      </p:sp>
      <p:sp>
        <p:nvSpPr>
          <p:cNvPr id="4" name="Slide Number Placeholder 3"/>
          <p:cNvSpPr>
            <a:spLocks noGrp="1"/>
          </p:cNvSpPr>
          <p:nvPr>
            <p:ph type="sldNum" sz="quarter" idx="10"/>
          </p:nvPr>
        </p:nvSpPr>
        <p:spPr/>
        <p:txBody>
          <a:bodyPr/>
          <a:lstStyle/>
          <a:p>
            <a:fld id="{5B1CC8F4-5623-496C-8F2C-A5D22BD68D8F}" type="slidenum">
              <a:rPr lang="en-US" smtClean="0"/>
              <a:t>21</a:t>
            </a:fld>
            <a:endParaRPr lang="en-US" dirty="0"/>
          </a:p>
        </p:txBody>
      </p:sp>
    </p:spTree>
    <p:extLst>
      <p:ext uri="{BB962C8B-B14F-4D97-AF65-F5344CB8AC3E}">
        <p14:creationId xmlns:p14="http://schemas.microsoft.com/office/powerpoint/2010/main" val="1220203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UNESCO is a specialized agency of the United Nations run under the auspices of the Economic and Social Council (ECOSOC). </a:t>
            </a:r>
          </a:p>
        </p:txBody>
      </p:sp>
      <p:sp>
        <p:nvSpPr>
          <p:cNvPr id="4" name="Slide Number Placeholder 3"/>
          <p:cNvSpPr>
            <a:spLocks noGrp="1"/>
          </p:cNvSpPr>
          <p:nvPr>
            <p:ph type="sldNum" sz="quarter" idx="10"/>
          </p:nvPr>
        </p:nvSpPr>
        <p:spPr/>
        <p:txBody>
          <a:bodyPr/>
          <a:lstStyle/>
          <a:p>
            <a:fld id="{5B1CC8F4-5623-496C-8F2C-A5D22BD68D8F}" type="slidenum">
              <a:rPr lang="en-US" smtClean="0"/>
              <a:t>22</a:t>
            </a:fld>
            <a:endParaRPr lang="en-US" dirty="0"/>
          </a:p>
        </p:txBody>
      </p:sp>
    </p:spTree>
    <p:extLst>
      <p:ext uri="{BB962C8B-B14F-4D97-AF65-F5344CB8AC3E}">
        <p14:creationId xmlns:p14="http://schemas.microsoft.com/office/powerpoint/2010/main" val="3134748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p:spPr>
        <p:txBody>
          <a:bodyPr/>
          <a:lstStyle/>
          <a:p>
            <a:r>
              <a:rPr lang="en-US" altLang="en-US" dirty="0">
                <a:latin typeface="Arial" panose="020B0604020202020204" pitchFamily="34" charset="0"/>
              </a:rPr>
              <a:t>In 1948, the constitution of the World Health Organization (WHO) was ratified by the member nations of the United Nations. WHO’s program is based on the following basic component parts: nutrition and food; sanitation and a healthy water supply; protection against contagious diseases; containment of local illnesses; effective handling of everyday injuries and familiar diseases; adequate supplies of critical pharmaceuticals; and family planning.</a:t>
            </a:r>
          </a:p>
        </p:txBody>
      </p:sp>
      <p:sp>
        <p:nvSpPr>
          <p:cNvPr id="6349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7FEB2A7-C939-4CE1-971B-F58D153D6D9D}" type="slidenum">
              <a:rPr lang="en-US" altLang="en-US"/>
              <a:pPr eaLnBrk="1" hangingPunct="1"/>
              <a:t>23</a:t>
            </a:fld>
            <a:endParaRPr lang="en-US" altLang="en-US" dirty="0"/>
          </a:p>
        </p:txBody>
      </p:sp>
    </p:spTree>
    <p:extLst>
      <p:ext uri="{BB962C8B-B14F-4D97-AF65-F5344CB8AC3E}">
        <p14:creationId xmlns:p14="http://schemas.microsoft.com/office/powerpoint/2010/main" val="294692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functions are shared by two levels of government, such as establishing departments, supporting education, and funding research programs. The national power emerges from the U.S. Constitution; the state power emerges from the states’ residual police power.</a:t>
            </a:r>
          </a:p>
        </p:txBody>
      </p:sp>
      <p:sp>
        <p:nvSpPr>
          <p:cNvPr id="4" name="Slide Number Placeholder 3"/>
          <p:cNvSpPr>
            <a:spLocks noGrp="1"/>
          </p:cNvSpPr>
          <p:nvPr>
            <p:ph type="sldNum" sz="quarter" idx="10"/>
          </p:nvPr>
        </p:nvSpPr>
        <p:spPr/>
        <p:txBody>
          <a:bodyPr/>
          <a:lstStyle/>
          <a:p>
            <a:fld id="{5B1CC8F4-5623-496C-8F2C-A5D22BD68D8F}" type="slidenum">
              <a:rPr lang="en-US" smtClean="0"/>
              <a:t>5</a:t>
            </a:fld>
            <a:endParaRPr lang="en-US" dirty="0"/>
          </a:p>
        </p:txBody>
      </p:sp>
    </p:spTree>
    <p:extLst>
      <p:ext uri="{BB962C8B-B14F-4D97-AF65-F5344CB8AC3E}">
        <p14:creationId xmlns:p14="http://schemas.microsoft.com/office/powerpoint/2010/main" val="1210007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the work done by the government, outside of the work needed to collect the money used to deal with the other problems themselves, relate in some way to the four challenges.</a:t>
            </a:r>
          </a:p>
        </p:txBody>
      </p:sp>
      <p:sp>
        <p:nvSpPr>
          <p:cNvPr id="4" name="Slide Number Placeholder 3"/>
          <p:cNvSpPr>
            <a:spLocks noGrp="1"/>
          </p:cNvSpPr>
          <p:nvPr>
            <p:ph type="sldNum" sz="quarter" idx="10"/>
          </p:nvPr>
        </p:nvSpPr>
        <p:spPr/>
        <p:txBody>
          <a:bodyPr/>
          <a:lstStyle/>
          <a:p>
            <a:fld id="{5B1CC8F4-5623-496C-8F2C-A5D22BD68D8F}" type="slidenum">
              <a:rPr lang="en-US" smtClean="0"/>
              <a:t>24</a:t>
            </a:fld>
            <a:endParaRPr lang="en-US" dirty="0"/>
          </a:p>
        </p:txBody>
      </p:sp>
    </p:spTree>
    <p:extLst>
      <p:ext uri="{BB962C8B-B14F-4D97-AF65-F5344CB8AC3E}">
        <p14:creationId xmlns:p14="http://schemas.microsoft.com/office/powerpoint/2010/main" val="1933756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1974, the economist, author, and political scientist Robert Heilbroner wrote </a:t>
            </a:r>
            <a:r>
              <a:rPr lang="en-US" i="1" dirty="0"/>
              <a:t>An Inquiry into the Human Prospect</a:t>
            </a:r>
            <a:r>
              <a:rPr lang="en-US" dirty="0"/>
              <a:t>. If the three challenges are not handled, Heilbroner says with some degree of confidence, then humanity is doomed.</a:t>
            </a:r>
          </a:p>
        </p:txBody>
      </p:sp>
      <p:sp>
        <p:nvSpPr>
          <p:cNvPr id="4" name="Slide Number Placeholder 3"/>
          <p:cNvSpPr>
            <a:spLocks noGrp="1"/>
          </p:cNvSpPr>
          <p:nvPr>
            <p:ph type="sldNum" sz="quarter" idx="10"/>
          </p:nvPr>
        </p:nvSpPr>
        <p:spPr/>
        <p:txBody>
          <a:bodyPr/>
          <a:lstStyle/>
          <a:p>
            <a:fld id="{5B1CC8F4-5623-496C-8F2C-A5D22BD68D8F}" type="slidenum">
              <a:rPr lang="en-US" smtClean="0"/>
              <a:t>25</a:t>
            </a:fld>
            <a:endParaRPr lang="en-US" dirty="0"/>
          </a:p>
        </p:txBody>
      </p:sp>
    </p:spTree>
    <p:extLst>
      <p:ext uri="{BB962C8B-B14F-4D97-AF65-F5344CB8AC3E}">
        <p14:creationId xmlns:p14="http://schemas.microsoft.com/office/powerpoint/2010/main" val="21191216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altLang="en-US" dirty="0">
                <a:latin typeface="Arial" panose="020B0604020202020204" pitchFamily="34" charset="0"/>
              </a:rPr>
              <a:t>State utility commissioners regulate intrastate prices. Rates are calculated to allow companies a specific rate of return on investments (earnings divided by total assets), which they may not exceed. A few of the additional duties of the FERC include regulating pipelines used in the interstate transport of oil, reviewing and approving interstate locations for natural gas lines, reviewing and approving the location of natural gas storage containers, reviewing applications for the placement of electricity transmission projects on a limited basis, licensing private and governmental (state and city) hydroelectric projects, producing mandatory standards for high-voltage interstate transmission systems, acting as a watchdog and overseeing accounting and financial reporting rules for companies regulated by the FERC, monitoring environmental risks in relation to hydroelectric and natural gas projects, and imposing civil penalties for violations of FERC regulations.</a:t>
            </a:r>
          </a:p>
        </p:txBody>
      </p:sp>
      <p:sp>
        <p:nvSpPr>
          <p:cNvPr id="6451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AA61231-D66D-474B-A383-A5FB10708280}" type="slidenum">
              <a:rPr lang="en-US" altLang="en-US"/>
              <a:pPr eaLnBrk="1" hangingPunct="1"/>
              <a:t>26</a:t>
            </a:fld>
            <a:endParaRPr lang="en-US" altLang="en-US" dirty="0"/>
          </a:p>
        </p:txBody>
      </p:sp>
    </p:spTree>
    <p:extLst>
      <p:ext uri="{BB962C8B-B14F-4D97-AF65-F5344CB8AC3E}">
        <p14:creationId xmlns:p14="http://schemas.microsoft.com/office/powerpoint/2010/main" val="1515646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NRC develops and implements rules and regulations governing licensed nuclear activities.</a:t>
            </a:r>
          </a:p>
        </p:txBody>
      </p:sp>
      <p:sp>
        <p:nvSpPr>
          <p:cNvPr id="4" name="Slide Number Placeholder 3"/>
          <p:cNvSpPr>
            <a:spLocks noGrp="1"/>
          </p:cNvSpPr>
          <p:nvPr>
            <p:ph type="sldNum" sz="quarter" idx="10"/>
          </p:nvPr>
        </p:nvSpPr>
        <p:spPr/>
        <p:txBody>
          <a:bodyPr/>
          <a:lstStyle/>
          <a:p>
            <a:fld id="{5B1CC8F4-5623-496C-8F2C-A5D22BD68D8F}" type="slidenum">
              <a:rPr lang="en-US" smtClean="0"/>
              <a:t>27</a:t>
            </a:fld>
            <a:endParaRPr lang="en-US" dirty="0"/>
          </a:p>
        </p:txBody>
      </p:sp>
    </p:spTree>
    <p:extLst>
      <p:ext uri="{BB962C8B-B14F-4D97-AF65-F5344CB8AC3E}">
        <p14:creationId xmlns:p14="http://schemas.microsoft.com/office/powerpoint/2010/main" val="37432096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p:spPr>
        <p:txBody>
          <a:bodyPr/>
          <a:lstStyle/>
          <a:p>
            <a:r>
              <a:rPr lang="en-US" altLang="en-US" dirty="0">
                <a:latin typeface="Arial" panose="020B0604020202020204" pitchFamily="34" charset="0"/>
              </a:rPr>
              <a:t>The purpose of the 1969 National Environmental Policy Act is to establish a national policy that will combat pollution and improve the environment. The legislation encourages efforts that prevent or eliminate damage to the environment and that stimulate the health and welfare of the public.</a:t>
            </a:r>
          </a:p>
        </p:txBody>
      </p:sp>
      <p:sp>
        <p:nvSpPr>
          <p:cNvPr id="65540"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64F2F55-DA8C-4939-8A5A-229BE15D5770}" type="slidenum">
              <a:rPr lang="en-US" altLang="en-US"/>
              <a:pPr eaLnBrk="1" hangingPunct="1"/>
              <a:t>28</a:t>
            </a:fld>
            <a:endParaRPr lang="en-US" altLang="en-US" dirty="0"/>
          </a:p>
        </p:txBody>
      </p:sp>
    </p:spTree>
    <p:extLst>
      <p:ext uri="{BB962C8B-B14F-4D97-AF65-F5344CB8AC3E}">
        <p14:creationId xmlns:p14="http://schemas.microsoft.com/office/powerpoint/2010/main" val="40356876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p:spPr>
        <p:txBody>
          <a:bodyPr/>
          <a:lstStyle/>
          <a:p>
            <a:r>
              <a:rPr lang="en-US" altLang="en-US" dirty="0">
                <a:latin typeface="Arial" panose="020B0604020202020204" pitchFamily="34" charset="0"/>
              </a:rPr>
              <a:t>Permits are issued provided that the pollution emissions are within legal limits. Violations of the act are punished by fines up to $25,000 daily.</a:t>
            </a:r>
          </a:p>
        </p:txBody>
      </p:sp>
      <p:sp>
        <p:nvSpPr>
          <p:cNvPr id="6656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7FE3C9-F8BE-4B06-A304-1E473581E419}" type="slidenum">
              <a:rPr lang="en-US" altLang="en-US"/>
              <a:pPr eaLnBrk="1" hangingPunct="1"/>
              <a:t>29</a:t>
            </a:fld>
            <a:endParaRPr lang="en-US" altLang="en-US" dirty="0"/>
          </a:p>
        </p:txBody>
      </p:sp>
    </p:spTree>
    <p:extLst>
      <p:ext uri="{BB962C8B-B14F-4D97-AF65-F5344CB8AC3E}">
        <p14:creationId xmlns:p14="http://schemas.microsoft.com/office/powerpoint/2010/main" val="920581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years, the government has added new standards that have gradually reduced the amount of pollution that can be released by vehicles.</a:t>
            </a:r>
          </a:p>
        </p:txBody>
      </p:sp>
      <p:sp>
        <p:nvSpPr>
          <p:cNvPr id="4" name="Slide Number Placeholder 3"/>
          <p:cNvSpPr>
            <a:spLocks noGrp="1"/>
          </p:cNvSpPr>
          <p:nvPr>
            <p:ph type="sldNum" sz="quarter" idx="10"/>
          </p:nvPr>
        </p:nvSpPr>
        <p:spPr/>
        <p:txBody>
          <a:bodyPr/>
          <a:lstStyle/>
          <a:p>
            <a:fld id="{5B1CC8F4-5623-496C-8F2C-A5D22BD68D8F}" type="slidenum">
              <a:rPr lang="en-US" smtClean="0"/>
              <a:t>30</a:t>
            </a:fld>
            <a:endParaRPr lang="en-US" dirty="0"/>
          </a:p>
        </p:txBody>
      </p:sp>
    </p:spTree>
    <p:extLst>
      <p:ext uri="{BB962C8B-B14F-4D97-AF65-F5344CB8AC3E}">
        <p14:creationId xmlns:p14="http://schemas.microsoft.com/office/powerpoint/2010/main" val="2258734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p:spPr>
        <p:txBody>
          <a:bodyPr/>
          <a:lstStyle/>
          <a:p>
            <a:r>
              <a:rPr lang="en-US" altLang="en-US" dirty="0">
                <a:latin typeface="Arial" panose="020B0604020202020204" pitchFamily="34" charset="0"/>
              </a:rPr>
              <a:t>Sometimes the act will require that specifically named technological and engineering steps be taken.</a:t>
            </a:r>
          </a:p>
        </p:txBody>
      </p:sp>
      <p:sp>
        <p:nvSpPr>
          <p:cNvPr id="67588"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BE72BB-B257-4694-892D-46E2AB025750}" type="slidenum">
              <a:rPr lang="en-US" altLang="en-US"/>
              <a:pPr eaLnBrk="1" hangingPunct="1"/>
              <a:t>32</a:t>
            </a:fld>
            <a:endParaRPr lang="en-US" altLang="en-US" dirty="0"/>
          </a:p>
        </p:txBody>
      </p:sp>
    </p:spTree>
    <p:extLst>
      <p:ext uri="{BB962C8B-B14F-4D97-AF65-F5344CB8AC3E}">
        <p14:creationId xmlns:p14="http://schemas.microsoft.com/office/powerpoint/2010/main" val="576643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p:spPr>
        <p:txBody>
          <a:bodyPr/>
          <a:lstStyle/>
          <a:p>
            <a:r>
              <a:rPr lang="en-US" altLang="en-US" dirty="0">
                <a:latin typeface="Arial" panose="020B0604020202020204" pitchFamily="34" charset="0"/>
              </a:rPr>
              <a:t>UNEP’s programs are based on 10 fundamental areas of concentration: (1) climate change, (2) the vanishing ozone layer, (3) atmospheric activity, (4) fresh water supplies, (5) desertification, (6) deforestation, (7) biological variety, (8) oceanic activity, (9) biotechnology and bioengineering, and (10) chemical safety and security.</a:t>
            </a:r>
          </a:p>
        </p:txBody>
      </p:sp>
      <p:sp>
        <p:nvSpPr>
          <p:cNvPr id="6861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C0EFF8B-54CA-43E8-A924-557DCFCD9536}" type="slidenum">
              <a:rPr lang="en-US" altLang="en-US"/>
              <a:pPr eaLnBrk="1" hangingPunct="1"/>
              <a:t>33</a:t>
            </a:fld>
            <a:endParaRPr lang="en-US" altLang="en-US" dirty="0"/>
          </a:p>
        </p:txBody>
      </p:sp>
    </p:spTree>
    <p:extLst>
      <p:ext uri="{BB962C8B-B14F-4D97-AF65-F5344CB8AC3E}">
        <p14:creationId xmlns:p14="http://schemas.microsoft.com/office/powerpoint/2010/main" val="1320050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p:spPr>
        <p:txBody>
          <a:bodyPr/>
          <a:lstStyle/>
          <a:p>
            <a:r>
              <a:rPr lang="en-US" altLang="en-US" dirty="0">
                <a:latin typeface="Arial" panose="020B0604020202020204" pitchFamily="34" charset="0"/>
              </a:rPr>
              <a:t>The UN has also taken steps to combine environmental and energy concerns together under the auspices of the United Nations Conference on Environment and Development (UNCED). UNCED is known more popularly as the Earth Summit program.</a:t>
            </a:r>
          </a:p>
        </p:txBody>
      </p:sp>
      <p:sp>
        <p:nvSpPr>
          <p:cNvPr id="69636"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A149F3-D886-4E32-938C-F678EF5C52B0}" type="slidenum">
              <a:rPr lang="en-US" altLang="en-US"/>
              <a:pPr eaLnBrk="1" hangingPunct="1"/>
              <a:t>34</a:t>
            </a:fld>
            <a:endParaRPr lang="en-US" altLang="en-US" dirty="0"/>
          </a:p>
        </p:txBody>
      </p:sp>
    </p:spTree>
    <p:extLst>
      <p:ext uri="{BB962C8B-B14F-4D97-AF65-F5344CB8AC3E}">
        <p14:creationId xmlns:p14="http://schemas.microsoft.com/office/powerpoint/2010/main" val="3490363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principle of the separation of powers set up the three branches of the national government: the executive branch, the legislative branch, and the judicial branch.</a:t>
            </a:r>
          </a:p>
        </p:txBody>
      </p:sp>
      <p:sp>
        <p:nvSpPr>
          <p:cNvPr id="4" name="Slide Number Placeholder 3"/>
          <p:cNvSpPr>
            <a:spLocks noGrp="1"/>
          </p:cNvSpPr>
          <p:nvPr>
            <p:ph type="sldNum" sz="quarter" idx="10"/>
          </p:nvPr>
        </p:nvSpPr>
        <p:spPr/>
        <p:txBody>
          <a:bodyPr/>
          <a:lstStyle/>
          <a:p>
            <a:fld id="{5B1CC8F4-5623-496C-8F2C-A5D22BD68D8F}" type="slidenum">
              <a:rPr lang="en-US" smtClean="0"/>
              <a:t>6</a:t>
            </a:fld>
            <a:endParaRPr lang="en-US" dirty="0"/>
          </a:p>
        </p:txBody>
      </p:sp>
    </p:spTree>
    <p:extLst>
      <p:ext uri="{BB962C8B-B14F-4D97-AF65-F5344CB8AC3E}">
        <p14:creationId xmlns:p14="http://schemas.microsoft.com/office/powerpoint/2010/main" val="2005865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international community seems more ready, willing, and able to deal with runaway population growth than the United States.</a:t>
            </a:r>
          </a:p>
        </p:txBody>
      </p:sp>
      <p:sp>
        <p:nvSpPr>
          <p:cNvPr id="4" name="Slide Number Placeholder 3"/>
          <p:cNvSpPr>
            <a:spLocks noGrp="1"/>
          </p:cNvSpPr>
          <p:nvPr>
            <p:ph type="sldNum" sz="quarter" idx="10"/>
          </p:nvPr>
        </p:nvSpPr>
        <p:spPr/>
        <p:txBody>
          <a:bodyPr/>
          <a:lstStyle/>
          <a:p>
            <a:fld id="{5B1CC8F4-5623-496C-8F2C-A5D22BD68D8F}" type="slidenum">
              <a:rPr lang="en-US" smtClean="0"/>
              <a:t>35</a:t>
            </a:fld>
            <a:endParaRPr lang="en-US" dirty="0"/>
          </a:p>
        </p:txBody>
      </p:sp>
    </p:spTree>
    <p:extLst>
      <p:ext uri="{BB962C8B-B14F-4D97-AF65-F5344CB8AC3E}">
        <p14:creationId xmlns:p14="http://schemas.microsoft.com/office/powerpoint/2010/main" val="176621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36</a:t>
            </a:fld>
            <a:endParaRPr lang="en-US" dirty="0"/>
          </a:p>
        </p:txBody>
      </p:sp>
    </p:spTree>
    <p:extLst>
      <p:ext uri="{BB962C8B-B14F-4D97-AF65-F5344CB8AC3E}">
        <p14:creationId xmlns:p14="http://schemas.microsoft.com/office/powerpoint/2010/main" val="17824105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5B1CC8F4-5623-496C-8F2C-A5D22BD68D8F}" type="slidenum">
              <a:rPr lang="en-US" smtClean="0"/>
              <a:t>37</a:t>
            </a:fld>
            <a:endParaRPr lang="en-US" dirty="0"/>
          </a:p>
        </p:txBody>
      </p:sp>
    </p:spTree>
    <p:extLst>
      <p:ext uri="{BB962C8B-B14F-4D97-AF65-F5344CB8AC3E}">
        <p14:creationId xmlns:p14="http://schemas.microsoft.com/office/powerpoint/2010/main" val="3987930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39</a:t>
            </a:fld>
            <a:endParaRPr lang="en-US" dirty="0"/>
          </a:p>
        </p:txBody>
      </p:sp>
    </p:spTree>
    <p:extLst>
      <p:ext uri="{BB962C8B-B14F-4D97-AF65-F5344CB8AC3E}">
        <p14:creationId xmlns:p14="http://schemas.microsoft.com/office/powerpoint/2010/main" val="39287420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essence, the test rested on the belief that any small innovation based on prior art in the field would not be patentable but that other innovations, even small ones beyond prior art, would be. </a:t>
            </a:r>
            <a:r>
              <a:rPr lang="en-US" b="1" dirty="0"/>
              <a:t>Prior art </a:t>
            </a:r>
            <a:r>
              <a:rPr lang="en-US" dirty="0"/>
              <a:t>refers to all relevant technical knowledge about the field to which the invention belongs.</a:t>
            </a:r>
          </a:p>
        </p:txBody>
      </p:sp>
      <p:sp>
        <p:nvSpPr>
          <p:cNvPr id="4" name="Slide Number Placeholder 3"/>
          <p:cNvSpPr>
            <a:spLocks noGrp="1"/>
          </p:cNvSpPr>
          <p:nvPr>
            <p:ph type="sldNum" sz="quarter" idx="10"/>
          </p:nvPr>
        </p:nvSpPr>
        <p:spPr/>
        <p:txBody>
          <a:bodyPr/>
          <a:lstStyle/>
          <a:p>
            <a:fld id="{5B1CC8F4-5623-496C-8F2C-A5D22BD68D8F}" type="slidenum">
              <a:rPr lang="en-US" smtClean="0"/>
              <a:t>40</a:t>
            </a:fld>
            <a:endParaRPr lang="en-US" dirty="0"/>
          </a:p>
        </p:txBody>
      </p:sp>
    </p:spTree>
    <p:extLst>
      <p:ext uri="{BB962C8B-B14F-4D97-AF65-F5344CB8AC3E}">
        <p14:creationId xmlns:p14="http://schemas.microsoft.com/office/powerpoint/2010/main" val="9908955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41</a:t>
            </a:fld>
            <a:endParaRPr lang="en-US" dirty="0"/>
          </a:p>
        </p:txBody>
      </p:sp>
    </p:spTree>
    <p:extLst>
      <p:ext uri="{BB962C8B-B14F-4D97-AF65-F5344CB8AC3E}">
        <p14:creationId xmlns:p14="http://schemas.microsoft.com/office/powerpoint/2010/main" val="13127979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“first-to-file” patent process replaces the “first-to-invent” process that had been the American standard for decades.</a:t>
            </a:r>
          </a:p>
        </p:txBody>
      </p:sp>
      <p:sp>
        <p:nvSpPr>
          <p:cNvPr id="4" name="Slide Number Placeholder 3"/>
          <p:cNvSpPr>
            <a:spLocks noGrp="1"/>
          </p:cNvSpPr>
          <p:nvPr>
            <p:ph type="sldNum" sz="quarter" idx="10"/>
          </p:nvPr>
        </p:nvSpPr>
        <p:spPr/>
        <p:txBody>
          <a:bodyPr/>
          <a:lstStyle/>
          <a:p>
            <a:fld id="{5B1CC8F4-5623-496C-8F2C-A5D22BD68D8F}" type="slidenum">
              <a:rPr lang="en-US" smtClean="0"/>
              <a:t>42</a:t>
            </a:fld>
            <a:endParaRPr lang="en-US" dirty="0"/>
          </a:p>
        </p:txBody>
      </p:sp>
    </p:spTree>
    <p:extLst>
      <p:ext uri="{BB962C8B-B14F-4D97-AF65-F5344CB8AC3E}">
        <p14:creationId xmlns:p14="http://schemas.microsoft.com/office/powerpoint/2010/main" val="4049179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p:spPr>
        <p:txBody>
          <a:bodyPr/>
          <a:lstStyle/>
          <a:p>
            <a:r>
              <a:rPr lang="en-US" altLang="en-US" dirty="0">
                <a:latin typeface="Arial" panose="020B0604020202020204" pitchFamily="34" charset="0"/>
              </a:rPr>
              <a:t>The </a:t>
            </a:r>
            <a:r>
              <a:rPr lang="en-US" altLang="en-US" b="1" dirty="0">
                <a:latin typeface="Arial" panose="020B0604020202020204" pitchFamily="34" charset="0"/>
              </a:rPr>
              <a:t>Uniform Trade Secrets Act </a:t>
            </a:r>
            <a:r>
              <a:rPr lang="en-US" altLang="en-US" dirty="0">
                <a:latin typeface="Arial" panose="020B0604020202020204" pitchFamily="34" charset="0"/>
              </a:rPr>
              <a:t>sets up two conditions that must be met for a plan, process, program, and so on to gain trade secret status. First, the plan, process, or program must gain financial worth simply because it is a secret and cannot be applied by others who might use it to compete with the owner of the secret. Second, the alleged secret must be the subject of reasonable attempts to protect it from those who would use it in a way that would financially hurt the owner of the secret.</a:t>
            </a:r>
          </a:p>
        </p:txBody>
      </p:sp>
      <p:sp>
        <p:nvSpPr>
          <p:cNvPr id="7168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4EAEFD-CE06-47F3-9025-AC2DFCAEB318}" type="slidenum">
              <a:rPr lang="en-US" altLang="en-US"/>
              <a:pPr eaLnBrk="1" hangingPunct="1"/>
              <a:t>43</a:t>
            </a:fld>
            <a:endParaRPr lang="en-US" altLang="en-US" dirty="0"/>
          </a:p>
        </p:txBody>
      </p:sp>
    </p:spTree>
    <p:extLst>
      <p:ext uri="{BB962C8B-B14F-4D97-AF65-F5344CB8AC3E}">
        <p14:creationId xmlns:p14="http://schemas.microsoft.com/office/powerpoint/2010/main" val="1055168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 </a:t>
            </a:r>
            <a:r>
              <a:rPr lang="en-US" b="1" dirty="0"/>
              <a:t>copyright</a:t>
            </a:r>
            <a:r>
              <a:rPr lang="en-US" dirty="0"/>
              <a:t> is an intangible property right granted to authors of literary, artistic, and musical compositions. A copyright gives the owner the exclusive right to reproduce, publish, and sell his or her work in a fixed, tangible medium of expression.</a:t>
            </a:r>
          </a:p>
        </p:txBody>
      </p:sp>
      <p:sp>
        <p:nvSpPr>
          <p:cNvPr id="4" name="Slide Number Placeholder 3"/>
          <p:cNvSpPr>
            <a:spLocks noGrp="1"/>
          </p:cNvSpPr>
          <p:nvPr>
            <p:ph type="sldNum" sz="quarter" idx="10"/>
          </p:nvPr>
        </p:nvSpPr>
        <p:spPr/>
        <p:txBody>
          <a:bodyPr/>
          <a:lstStyle/>
          <a:p>
            <a:fld id="{5B1CC8F4-5623-496C-8F2C-A5D22BD68D8F}" type="slidenum">
              <a:rPr lang="en-US" smtClean="0"/>
              <a:t>45</a:t>
            </a:fld>
            <a:endParaRPr lang="en-US" dirty="0"/>
          </a:p>
        </p:txBody>
      </p:sp>
    </p:spTree>
    <p:extLst>
      <p:ext uri="{BB962C8B-B14F-4D97-AF65-F5344CB8AC3E}">
        <p14:creationId xmlns:p14="http://schemas.microsoft.com/office/powerpoint/2010/main" val="38512781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Digital Millennium Copyright Act (DMCA) is designed to combat scientific and technological advances that permit users to override protection systems implanted on recorded materials to prevent that type of intellectual property theft.</a:t>
            </a:r>
          </a:p>
        </p:txBody>
      </p:sp>
      <p:sp>
        <p:nvSpPr>
          <p:cNvPr id="4" name="Slide Number Placeholder 3"/>
          <p:cNvSpPr>
            <a:spLocks noGrp="1"/>
          </p:cNvSpPr>
          <p:nvPr>
            <p:ph type="sldNum" sz="quarter" idx="10"/>
          </p:nvPr>
        </p:nvSpPr>
        <p:spPr/>
        <p:txBody>
          <a:bodyPr/>
          <a:lstStyle/>
          <a:p>
            <a:fld id="{5B1CC8F4-5623-496C-8F2C-A5D22BD68D8F}" type="slidenum">
              <a:rPr lang="en-US" smtClean="0"/>
              <a:t>46</a:t>
            </a:fld>
            <a:endParaRPr lang="en-US" dirty="0"/>
          </a:p>
        </p:txBody>
      </p:sp>
    </p:spTree>
    <p:extLst>
      <p:ext uri="{BB962C8B-B14F-4D97-AF65-F5344CB8AC3E}">
        <p14:creationId xmlns:p14="http://schemas.microsoft.com/office/powerpoint/2010/main" val="2231096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p:spPr>
        <p:txBody>
          <a:bodyPr/>
          <a:lstStyle/>
          <a:p>
            <a:r>
              <a:rPr lang="en-US" altLang="en-US" dirty="0">
                <a:latin typeface="Arial" panose="020B0604020202020204" pitchFamily="34" charset="0"/>
              </a:rPr>
              <a:t>The correct answer is A – commerce. See next slide.</a:t>
            </a:r>
          </a:p>
        </p:txBody>
      </p:sp>
      <p:sp>
        <p:nvSpPr>
          <p:cNvPr id="61444"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58DF73B-402B-43F3-890C-98E25ED133EB}" type="slidenum">
              <a:rPr lang="en-US" altLang="en-US"/>
              <a:pPr eaLnBrk="1" hangingPunct="1"/>
              <a:t>7</a:t>
            </a:fld>
            <a:endParaRPr lang="en-US" altLang="en-US" dirty="0"/>
          </a:p>
        </p:txBody>
      </p:sp>
    </p:spTree>
    <p:extLst>
      <p:ext uri="{BB962C8B-B14F-4D97-AF65-F5344CB8AC3E}">
        <p14:creationId xmlns:p14="http://schemas.microsoft.com/office/powerpoint/2010/main" val="31535145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would be unfair and incomplete to close any discussion of the Digital Millennium Copyright Act without mentioning its connection to the World Intellectual Property Organization (WIPO). WIPO is part of the United Nations and supported the development of two international treaties specifically designed to deal with electronic copyright problems. Two separate but closely related treaties resulted from the efforts of the WIPO. The first treaty is known as the World Intellectual Property Organization Copyright Treaty. This treaty guarantees that copyright holders will be allowed to use the Internet to post their works with full copyright protection. The second WIPO treaty, the World Intellectual Property Organization Phonograms Treaty, gives copyright holders the right to copy, publish, and distribute their works in any way, including by making video copies, audio copies, and encrypted copies.</a:t>
            </a:r>
          </a:p>
        </p:txBody>
      </p:sp>
      <p:sp>
        <p:nvSpPr>
          <p:cNvPr id="4" name="Slide Number Placeholder 3"/>
          <p:cNvSpPr>
            <a:spLocks noGrp="1"/>
          </p:cNvSpPr>
          <p:nvPr>
            <p:ph type="sldNum" sz="quarter" idx="10"/>
          </p:nvPr>
        </p:nvSpPr>
        <p:spPr/>
        <p:txBody>
          <a:bodyPr/>
          <a:lstStyle/>
          <a:p>
            <a:fld id="{5B1CC8F4-5623-496C-8F2C-A5D22BD68D8F}" type="slidenum">
              <a:rPr lang="en-US" smtClean="0"/>
              <a:t>47</a:t>
            </a:fld>
            <a:endParaRPr lang="en-US" dirty="0"/>
          </a:p>
        </p:txBody>
      </p:sp>
    </p:spTree>
    <p:extLst>
      <p:ext uri="{BB962C8B-B14F-4D97-AF65-F5344CB8AC3E}">
        <p14:creationId xmlns:p14="http://schemas.microsoft.com/office/powerpoint/2010/main" val="2909491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48</a:t>
            </a:fld>
            <a:endParaRPr lang="en-US" dirty="0"/>
          </a:p>
        </p:txBody>
      </p:sp>
    </p:spTree>
    <p:extLst>
      <p:ext uri="{BB962C8B-B14F-4D97-AF65-F5344CB8AC3E}">
        <p14:creationId xmlns:p14="http://schemas.microsoft.com/office/powerpoint/2010/main" val="40935799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49</a:t>
            </a:fld>
            <a:endParaRPr lang="en-US" dirty="0"/>
          </a:p>
        </p:txBody>
      </p:sp>
    </p:spTree>
    <p:extLst>
      <p:ext uri="{BB962C8B-B14F-4D97-AF65-F5344CB8AC3E}">
        <p14:creationId xmlns:p14="http://schemas.microsoft.com/office/powerpoint/2010/main" val="1794663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actual text of the Commerce Clause is deceptively simple and innocuous. Early in the development of constitutional law, the courts created a very narrow interpretation of this clause, arguing that Congress could only regulate commercial dealings if they passed between two or more states.</a:t>
            </a:r>
          </a:p>
        </p:txBody>
      </p:sp>
      <p:sp>
        <p:nvSpPr>
          <p:cNvPr id="4" name="Slide Number Placeholder 3"/>
          <p:cNvSpPr>
            <a:spLocks noGrp="1"/>
          </p:cNvSpPr>
          <p:nvPr>
            <p:ph type="sldNum" sz="quarter" idx="10"/>
          </p:nvPr>
        </p:nvSpPr>
        <p:spPr/>
        <p:txBody>
          <a:bodyPr/>
          <a:lstStyle/>
          <a:p>
            <a:fld id="{5B1CC8F4-5623-496C-8F2C-A5D22BD68D8F}" type="slidenum">
              <a:rPr lang="en-US" smtClean="0"/>
              <a:t>8</a:t>
            </a:fld>
            <a:endParaRPr lang="en-US" dirty="0"/>
          </a:p>
        </p:txBody>
      </p:sp>
    </p:spTree>
    <p:extLst>
      <p:ext uri="{BB962C8B-B14F-4D97-AF65-F5344CB8AC3E}">
        <p14:creationId xmlns:p14="http://schemas.microsoft.com/office/powerpoint/2010/main" val="2173163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taxation clause is found in Article I, Section 8, Clause 1, of the Constitution. </a:t>
            </a:r>
          </a:p>
        </p:txBody>
      </p:sp>
      <p:sp>
        <p:nvSpPr>
          <p:cNvPr id="4" name="Slide Number Placeholder 3"/>
          <p:cNvSpPr>
            <a:spLocks noGrp="1"/>
          </p:cNvSpPr>
          <p:nvPr>
            <p:ph type="sldNum" sz="quarter" idx="10"/>
          </p:nvPr>
        </p:nvSpPr>
        <p:spPr/>
        <p:txBody>
          <a:bodyPr/>
          <a:lstStyle/>
          <a:p>
            <a:fld id="{5B1CC8F4-5623-496C-8F2C-A5D22BD68D8F}" type="slidenum">
              <a:rPr lang="en-US" smtClean="0"/>
              <a:t>10</a:t>
            </a:fld>
            <a:endParaRPr lang="en-US" dirty="0"/>
          </a:p>
        </p:txBody>
      </p:sp>
    </p:spTree>
    <p:extLst>
      <p:ext uri="{BB962C8B-B14F-4D97-AF65-F5344CB8AC3E}">
        <p14:creationId xmlns:p14="http://schemas.microsoft.com/office/powerpoint/2010/main" val="3053739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it does not expressly say this, the supremacy clause has been interpreted to mean that the federal courts in general and the Supreme Court in particular have the legal authority to short-circuit state statutes, regulations, mandates, and executive orders that contradict the Constitution.</a:t>
            </a:r>
          </a:p>
        </p:txBody>
      </p:sp>
      <p:sp>
        <p:nvSpPr>
          <p:cNvPr id="4" name="Slide Number Placeholder 3"/>
          <p:cNvSpPr>
            <a:spLocks noGrp="1"/>
          </p:cNvSpPr>
          <p:nvPr>
            <p:ph type="sldNum" sz="quarter" idx="10"/>
          </p:nvPr>
        </p:nvSpPr>
        <p:spPr/>
        <p:txBody>
          <a:bodyPr/>
          <a:lstStyle/>
          <a:p>
            <a:fld id="{5B1CC8F4-5623-496C-8F2C-A5D22BD68D8F}" type="slidenum">
              <a:rPr lang="en-US" smtClean="0"/>
              <a:t>11</a:t>
            </a:fld>
            <a:endParaRPr lang="en-US" dirty="0"/>
          </a:p>
        </p:txBody>
      </p:sp>
    </p:spTree>
    <p:extLst>
      <p:ext uri="{BB962C8B-B14F-4D97-AF65-F5344CB8AC3E}">
        <p14:creationId xmlns:p14="http://schemas.microsoft.com/office/powerpoint/2010/main" val="3036996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Treaty Clause is found in Article II, Section 2, Clause 2, of the U.S. Constitution. Generally, treaties have little to do with science, technology, and engineering. However, treaties deal with patent and copyright law, nuclear test ban agreements, genetic engineering agreements, and climate control.</a:t>
            </a:r>
          </a:p>
        </p:txBody>
      </p:sp>
      <p:sp>
        <p:nvSpPr>
          <p:cNvPr id="4" name="Slide Number Placeholder 3"/>
          <p:cNvSpPr>
            <a:spLocks noGrp="1"/>
          </p:cNvSpPr>
          <p:nvPr>
            <p:ph type="sldNum" sz="quarter" idx="10"/>
          </p:nvPr>
        </p:nvSpPr>
        <p:spPr/>
        <p:txBody>
          <a:bodyPr/>
          <a:lstStyle/>
          <a:p>
            <a:fld id="{5B1CC8F4-5623-496C-8F2C-A5D22BD68D8F}" type="slidenum">
              <a:rPr lang="en-US" smtClean="0"/>
              <a:t>12</a:t>
            </a:fld>
            <a:endParaRPr lang="en-US" dirty="0"/>
          </a:p>
        </p:txBody>
      </p:sp>
    </p:spTree>
    <p:extLst>
      <p:ext uri="{BB962C8B-B14F-4D97-AF65-F5344CB8AC3E}">
        <p14:creationId xmlns:p14="http://schemas.microsoft.com/office/powerpoint/2010/main" val="201938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state in the union possesses police power simply because it exists as the lawful governmental authority within its own territory. </a:t>
            </a:r>
          </a:p>
        </p:txBody>
      </p:sp>
      <p:sp>
        <p:nvSpPr>
          <p:cNvPr id="4" name="Slide Number Placeholder 3"/>
          <p:cNvSpPr>
            <a:spLocks noGrp="1"/>
          </p:cNvSpPr>
          <p:nvPr>
            <p:ph type="sldNum" sz="quarter" idx="10"/>
          </p:nvPr>
        </p:nvSpPr>
        <p:spPr/>
        <p:txBody>
          <a:bodyPr/>
          <a:lstStyle/>
          <a:p>
            <a:fld id="{5B1CC8F4-5623-496C-8F2C-A5D22BD68D8F}" type="slidenum">
              <a:rPr lang="en-US" smtClean="0"/>
              <a:t>13</a:t>
            </a:fld>
            <a:endParaRPr lang="en-US" dirty="0"/>
          </a:p>
        </p:txBody>
      </p:sp>
    </p:spTree>
    <p:extLst>
      <p:ext uri="{BB962C8B-B14F-4D97-AF65-F5344CB8AC3E}">
        <p14:creationId xmlns:p14="http://schemas.microsoft.com/office/powerpoint/2010/main" val="39657705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effectLst>
            <a:outerShdw blurRad="50800" dist="38100" dir="2520000" algn="t" rotWithShape="0">
              <a:prstClr val="black">
                <a:alpha val="40000"/>
              </a:prstClr>
            </a:outerShdw>
            <a:reflection blurRad="6350" stA="50000" endA="300" endPos="55000" dir="5400000" sy="-100000" algn="bl" rotWithShape="0"/>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100000" t="100000"/>
            </a:path>
            <a:tileRect r="-100000" b="-100000"/>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04197" y="372885"/>
            <a:ext cx="4612730" cy="5813585"/>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dirty="0"/>
          </a:p>
        </p:txBody>
      </p:sp>
      <p:sp>
        <p:nvSpPr>
          <p:cNvPr id="4" name="Footer Placeholder 3"/>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2017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i="1" dirty="0"/>
              <a:t>Copyright © 2017 McGraw-Hill Education. All rights reserved. No reproduction or distribution without the prior written consent of McGraw-Hill Education.</a:t>
            </a:r>
            <a:endParaRPr lang="en-US" dirty="0"/>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flip="none" rotWithShape="1">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path path="circle">
              <a:fillToRect l="50000" t="50000" r="50000" b="50000"/>
            </a:path>
            <a:tileRec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1209" y="758757"/>
            <a:ext cx="4766553" cy="3709547"/>
          </a:xfrm>
        </p:spPr>
        <p:txBody>
          <a:bodyPr>
            <a:normAutofit fontScale="90000"/>
          </a:bodyPr>
          <a:lstStyle/>
          <a:p>
            <a:r>
              <a:rPr lang="en-US" b="1" dirty="0"/>
              <a:t>Science, Technology, and </a:t>
            </a:r>
            <a:br>
              <a:rPr lang="en-US" b="1" dirty="0"/>
            </a:br>
            <a:r>
              <a:rPr lang="en-US" b="1" dirty="0"/>
              <a:t>Law in the 21st Century</a:t>
            </a:r>
          </a:p>
        </p:txBody>
      </p:sp>
      <p:sp>
        <p:nvSpPr>
          <p:cNvPr id="3" name="Subtitle 2"/>
          <p:cNvSpPr>
            <a:spLocks noGrp="1"/>
          </p:cNvSpPr>
          <p:nvPr>
            <p:ph type="subTitle" idx="1"/>
          </p:nvPr>
        </p:nvSpPr>
        <p:spPr>
          <a:xfrm>
            <a:off x="671209" y="4609707"/>
            <a:ext cx="4766553" cy="1479808"/>
          </a:xfrm>
        </p:spPr>
        <p:txBody>
          <a:bodyPr/>
          <a:lstStyle/>
          <a:p>
            <a:r>
              <a:rPr lang="en-US" dirty="0"/>
              <a:t>Chapter 33</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7909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Legal Ecosystem as a Complex Adaptive System</a:t>
            </a:r>
          </a:p>
        </p:txBody>
      </p:sp>
      <p:sp>
        <p:nvSpPr>
          <p:cNvPr id="3" name="Content Placeholder 2"/>
          <p:cNvSpPr>
            <a:spLocks noGrp="1"/>
          </p:cNvSpPr>
          <p:nvPr>
            <p:ph idx="1"/>
          </p:nvPr>
        </p:nvSpPr>
        <p:spPr/>
        <p:txBody>
          <a:bodyPr/>
          <a:lstStyle/>
          <a:p>
            <a:r>
              <a:rPr lang="en-US" b="1" dirty="0"/>
              <a:t>Taxation clause </a:t>
            </a:r>
          </a:p>
          <a:p>
            <a:pPr lvl="1"/>
            <a:r>
              <a:rPr lang="en-US" dirty="0"/>
              <a:t>Declares, in part, that Congress is empowered to “lay and collect taxes, Duties, Imposts, and Excises, to pay the Debts and provide for the common defense and general welfare of the United States” </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666A06DE-9C61-45FA-81F3-2F0EF8A1C4E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10</a:t>
            </a:fld>
            <a:endParaRPr lang="en-US" altLang="en-US" dirty="0"/>
          </a:p>
        </p:txBody>
      </p:sp>
    </p:spTree>
    <p:extLst>
      <p:ext uri="{BB962C8B-B14F-4D97-AF65-F5344CB8AC3E}">
        <p14:creationId xmlns:p14="http://schemas.microsoft.com/office/powerpoint/2010/main" val="3361060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Legal Ecosystem as a Complex Adaptive System</a:t>
            </a:r>
          </a:p>
        </p:txBody>
      </p:sp>
      <p:sp>
        <p:nvSpPr>
          <p:cNvPr id="3" name="Content Placeholder 2"/>
          <p:cNvSpPr>
            <a:spLocks noGrp="1"/>
          </p:cNvSpPr>
          <p:nvPr>
            <p:ph idx="1"/>
          </p:nvPr>
        </p:nvSpPr>
        <p:spPr/>
        <p:txBody>
          <a:bodyPr/>
          <a:lstStyle/>
          <a:p>
            <a:r>
              <a:rPr lang="en-US" b="1" dirty="0"/>
              <a:t>Supremacy clause</a:t>
            </a:r>
          </a:p>
          <a:p>
            <a:pPr lvl="1"/>
            <a:r>
              <a:rPr lang="en-US" dirty="0"/>
              <a:t>Found in Article VI, Clause 2, of the U.S. Constitution</a:t>
            </a:r>
          </a:p>
          <a:p>
            <a:pPr lvl="1"/>
            <a:r>
              <a:rPr lang="en-US" dirty="0"/>
              <a:t>“The Constitution, and the Laws of the United States, which shall be made in Pursuance thereof; and all Treaties made…shall be the supreme Law of the Land”</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31586B3C-EF5B-4B52-9BF9-22B4539C92E2}"/>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11</a:t>
            </a:fld>
            <a:endParaRPr lang="en-US" altLang="en-US" dirty="0"/>
          </a:p>
        </p:txBody>
      </p:sp>
    </p:spTree>
    <p:extLst>
      <p:ext uri="{BB962C8B-B14F-4D97-AF65-F5344CB8AC3E}">
        <p14:creationId xmlns:p14="http://schemas.microsoft.com/office/powerpoint/2010/main" val="22217031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Legal Ecosystem as a Complex Adaptive System</a:t>
            </a:r>
          </a:p>
        </p:txBody>
      </p:sp>
      <p:sp>
        <p:nvSpPr>
          <p:cNvPr id="3" name="Content Placeholder 2"/>
          <p:cNvSpPr>
            <a:spLocks noGrp="1"/>
          </p:cNvSpPr>
          <p:nvPr>
            <p:ph idx="1"/>
          </p:nvPr>
        </p:nvSpPr>
        <p:spPr/>
        <p:txBody>
          <a:bodyPr/>
          <a:lstStyle/>
          <a:p>
            <a:r>
              <a:rPr lang="en-US" b="1" dirty="0"/>
              <a:t>Treaty clause</a:t>
            </a:r>
          </a:p>
          <a:p>
            <a:pPr lvl="1"/>
            <a:r>
              <a:rPr lang="en-US" dirty="0"/>
              <a:t>Says the president “shall have power to make Treaties with the Advice and Consent of the Senate”</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A50E0708-AD3D-4E63-A6E0-F051E9AFFFCE}"/>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12</a:t>
            </a:fld>
            <a:endParaRPr lang="en-US" altLang="en-US" dirty="0"/>
          </a:p>
        </p:txBody>
      </p:sp>
    </p:spTree>
    <p:extLst>
      <p:ext uri="{BB962C8B-B14F-4D97-AF65-F5344CB8AC3E}">
        <p14:creationId xmlns:p14="http://schemas.microsoft.com/office/powerpoint/2010/main" val="755193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Residual State Regulatory Power</a:t>
            </a:r>
          </a:p>
        </p:txBody>
      </p:sp>
      <p:sp>
        <p:nvSpPr>
          <p:cNvPr id="24579" name="Content Placeholder 2"/>
          <p:cNvSpPr>
            <a:spLocks noGrp="1"/>
          </p:cNvSpPr>
          <p:nvPr>
            <p:ph idx="1"/>
          </p:nvPr>
        </p:nvSpPr>
        <p:spPr/>
        <p:txBody>
          <a:bodyPr/>
          <a:lstStyle/>
          <a:p>
            <a:r>
              <a:rPr lang="en-US" altLang="en-US" b="1" dirty="0"/>
              <a:t>Police power </a:t>
            </a:r>
          </a:p>
          <a:p>
            <a:pPr lvl="1"/>
            <a:r>
              <a:rPr lang="en-US" altLang="en-US" dirty="0"/>
              <a:t>The state’s authority to promote and sustain public health, safety, welfare, and morals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458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9408721-2FD7-405D-B2DC-C6C7A0285259}" type="slidenum">
              <a:rPr lang="en-US" altLang="en-US" smtClean="0"/>
              <a:pPr/>
              <a:t>13</a:t>
            </a:fld>
            <a:endParaRPr lang="en-US" altLang="en-US" dirty="0"/>
          </a:p>
        </p:txBody>
      </p:sp>
    </p:spTree>
    <p:extLst>
      <p:ext uri="{BB962C8B-B14F-4D97-AF65-F5344CB8AC3E}">
        <p14:creationId xmlns:p14="http://schemas.microsoft.com/office/powerpoint/2010/main" val="2410579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Office of Science and Technology Policy</a:t>
            </a:r>
          </a:p>
        </p:txBody>
      </p:sp>
      <p:sp>
        <p:nvSpPr>
          <p:cNvPr id="29699" name="Content Placeholder 2"/>
          <p:cNvSpPr>
            <a:spLocks noGrp="1"/>
          </p:cNvSpPr>
          <p:nvPr>
            <p:ph idx="1"/>
          </p:nvPr>
        </p:nvSpPr>
        <p:spPr/>
        <p:txBody>
          <a:bodyPr/>
          <a:lstStyle/>
          <a:p>
            <a:r>
              <a:rPr lang="en-US" altLang="en-US" dirty="0"/>
              <a:t>The Office of Science and Technology Policy originated in 1961 as the Office of Science and Technology under President John F. Kennedy</a:t>
            </a:r>
            <a:endParaRPr lang="en-US" altLang="en-US" sz="1000" dirty="0"/>
          </a:p>
          <a:p>
            <a:r>
              <a:rPr lang="en-US" altLang="en-US" dirty="0"/>
              <a:t>It ensured that the president was informed about overall advances in technology and science as well as the impact that these developments might have on U.S.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97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FD3841A8-C8F1-44B5-A6A1-D1526D232CAC}" type="slidenum">
              <a:rPr lang="en-US" altLang="en-US" smtClean="0"/>
              <a:pPr/>
              <a:t>14</a:t>
            </a:fld>
            <a:endParaRPr lang="en-US" altLang="en-US" dirty="0"/>
          </a:p>
        </p:txBody>
      </p:sp>
    </p:spTree>
    <p:extLst>
      <p:ext uri="{BB962C8B-B14F-4D97-AF65-F5344CB8AC3E}">
        <p14:creationId xmlns:p14="http://schemas.microsoft.com/office/powerpoint/2010/main" val="534167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Chief Technology Officer of the United States</a:t>
            </a:r>
          </a:p>
        </p:txBody>
      </p:sp>
      <p:sp>
        <p:nvSpPr>
          <p:cNvPr id="30723" name="Content Placeholder 2"/>
          <p:cNvSpPr>
            <a:spLocks noGrp="1"/>
          </p:cNvSpPr>
          <p:nvPr>
            <p:ph idx="1"/>
          </p:nvPr>
        </p:nvSpPr>
        <p:spPr/>
        <p:txBody>
          <a:bodyPr/>
          <a:lstStyle/>
          <a:p>
            <a:r>
              <a:rPr lang="en-US" altLang="en-US" dirty="0"/>
              <a:t>Primary job is to coordinate advances in technology and engineering as they relate to the practical jobs of improving the American economy, managing medical and health care costs, and preserving national security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072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BA7D2424-D2C2-4866-80B9-E85E5EA65327}" type="slidenum">
              <a:rPr lang="en-US" altLang="en-US" smtClean="0"/>
              <a:pPr/>
              <a:t>15</a:t>
            </a:fld>
            <a:endParaRPr lang="en-US" altLang="en-US" dirty="0"/>
          </a:p>
        </p:txBody>
      </p:sp>
    </p:spTree>
    <p:extLst>
      <p:ext uri="{BB962C8B-B14F-4D97-AF65-F5344CB8AC3E}">
        <p14:creationId xmlns:p14="http://schemas.microsoft.com/office/powerpoint/2010/main" val="840753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National Institutes of Health</a:t>
            </a:r>
          </a:p>
        </p:txBody>
      </p:sp>
      <p:sp>
        <p:nvSpPr>
          <p:cNvPr id="32771" name="Content Placeholder 2"/>
          <p:cNvSpPr>
            <a:spLocks noGrp="1"/>
          </p:cNvSpPr>
          <p:nvPr>
            <p:ph idx="1"/>
          </p:nvPr>
        </p:nvSpPr>
        <p:spPr/>
        <p:txBody>
          <a:bodyPr/>
          <a:lstStyle/>
          <a:p>
            <a:r>
              <a:rPr lang="en-US" altLang="en-US" dirty="0"/>
              <a:t>Mission is to conduct research into all aspects of human life and health and to apply that understanding to cure illnesses, to alleviate disabilities, and to lengthen human life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277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F7596CD0-7D5E-42A5-ADC5-10CB08E67FEA}" type="slidenum">
              <a:rPr lang="en-US" altLang="en-US" smtClean="0"/>
              <a:pPr/>
              <a:t>16</a:t>
            </a:fld>
            <a:endParaRPr lang="en-US" altLang="en-US" dirty="0"/>
          </a:p>
        </p:txBody>
      </p:sp>
    </p:spTree>
    <p:extLst>
      <p:ext uri="{BB962C8B-B14F-4D97-AF65-F5344CB8AC3E}">
        <p14:creationId xmlns:p14="http://schemas.microsoft.com/office/powerpoint/2010/main" val="3597825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National Science Foundation</a:t>
            </a:r>
          </a:p>
        </p:txBody>
      </p:sp>
      <p:sp>
        <p:nvSpPr>
          <p:cNvPr id="31747" name="Content Placeholder 2"/>
          <p:cNvSpPr>
            <a:spLocks noGrp="1"/>
          </p:cNvSpPr>
          <p:nvPr>
            <p:ph idx="1"/>
          </p:nvPr>
        </p:nvSpPr>
        <p:spPr/>
        <p:txBody>
          <a:bodyPr/>
          <a:lstStyle/>
          <a:p>
            <a:r>
              <a:rPr lang="en-US" altLang="en-US" dirty="0"/>
              <a:t>A federally funded agency that was created by Congress in 1950 to support scientific research, to stimulate the national economy, and to safeguard national security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174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DE43DC81-4A5C-4186-A276-5D2FA418A6A2}" type="slidenum">
              <a:rPr lang="en-US" altLang="en-US" smtClean="0"/>
              <a:pPr/>
              <a:t>17</a:t>
            </a:fld>
            <a:endParaRPr lang="en-US" altLang="en-US" dirty="0"/>
          </a:p>
        </p:txBody>
      </p:sp>
    </p:spTree>
    <p:extLst>
      <p:ext uri="{BB962C8B-B14F-4D97-AF65-F5344CB8AC3E}">
        <p14:creationId xmlns:p14="http://schemas.microsoft.com/office/powerpoint/2010/main" val="2312695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International Authority Regulating Juriscience</a:t>
            </a:r>
          </a:p>
        </p:txBody>
      </p:sp>
      <p:sp>
        <p:nvSpPr>
          <p:cNvPr id="3" name="Content Placeholder 2"/>
          <p:cNvSpPr>
            <a:spLocks noGrp="1"/>
          </p:cNvSpPr>
          <p:nvPr>
            <p:ph idx="1"/>
          </p:nvPr>
        </p:nvSpPr>
        <p:spPr/>
        <p:txBody>
          <a:bodyPr/>
          <a:lstStyle/>
          <a:p>
            <a:r>
              <a:rPr lang="en-US" altLang="en-US" dirty="0"/>
              <a:t>There are four types of international nongovernmental organizations (NGOs): </a:t>
            </a:r>
          </a:p>
          <a:p>
            <a:pPr lvl="1"/>
            <a:r>
              <a:rPr lang="en-US" altLang="en-US" dirty="0"/>
              <a:t>Those that are completely dependent upon the nation-states that make up their membership</a:t>
            </a:r>
          </a:p>
          <a:p>
            <a:pPr lvl="1"/>
            <a:r>
              <a:rPr lang="en-US" altLang="en-US" dirty="0"/>
              <a:t>Those that are semiautonomous organizations</a:t>
            </a:r>
          </a:p>
          <a:p>
            <a:pPr lvl="1"/>
            <a:r>
              <a:rPr lang="en-US" altLang="en-US" dirty="0"/>
              <a:t>Those that are granted or earn entity status</a:t>
            </a:r>
          </a:p>
          <a:p>
            <a:pPr lvl="1"/>
            <a:r>
              <a:rPr lang="en-US" altLang="en-US" dirty="0"/>
              <a:t>Those that are unaffiliated transnationals that act as rogues, outlaws, criminals, or terrorists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560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16EC3A9-C917-476A-880B-DEA816F3DB94}" type="slidenum">
              <a:rPr lang="en-US" altLang="en-US" smtClean="0"/>
              <a:pPr/>
              <a:t>18</a:t>
            </a:fld>
            <a:endParaRPr lang="en-US" altLang="en-US" dirty="0"/>
          </a:p>
        </p:txBody>
      </p:sp>
    </p:spTree>
    <p:extLst>
      <p:ext uri="{BB962C8B-B14F-4D97-AF65-F5344CB8AC3E}">
        <p14:creationId xmlns:p14="http://schemas.microsoft.com/office/powerpoint/2010/main" val="26778944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United Nations</a:t>
            </a:r>
          </a:p>
        </p:txBody>
      </p:sp>
      <p:sp>
        <p:nvSpPr>
          <p:cNvPr id="26627" name="Content Placeholder 2"/>
          <p:cNvSpPr>
            <a:spLocks noGrp="1"/>
          </p:cNvSpPr>
          <p:nvPr>
            <p:ph sz="half" idx="1"/>
          </p:nvPr>
        </p:nvSpPr>
        <p:spPr/>
        <p:txBody>
          <a:bodyPr/>
          <a:lstStyle/>
          <a:p>
            <a:r>
              <a:rPr lang="en-US" altLang="en-US" b="1" dirty="0"/>
              <a:t>General Assembly </a:t>
            </a:r>
          </a:p>
          <a:p>
            <a:pPr lvl="1"/>
            <a:r>
              <a:rPr lang="en-US" altLang="en-US" dirty="0"/>
              <a:t>Consists of all United Nations (UN) member states</a:t>
            </a:r>
          </a:p>
          <a:p>
            <a:pPr marL="0" indent="0">
              <a:buNone/>
            </a:pPr>
            <a:endParaRPr lang="en-US" altLang="en-US" dirty="0"/>
          </a:p>
        </p:txBody>
      </p:sp>
      <p:sp>
        <p:nvSpPr>
          <p:cNvPr id="26628" name="Content Placeholder 4"/>
          <p:cNvSpPr>
            <a:spLocks noGrp="1"/>
          </p:cNvSpPr>
          <p:nvPr>
            <p:ph sz="half" idx="2"/>
          </p:nvPr>
        </p:nvSpPr>
        <p:spPr/>
        <p:txBody>
          <a:bodyPr/>
          <a:lstStyle/>
          <a:p>
            <a:r>
              <a:rPr lang="en-US" altLang="en-US" dirty="0"/>
              <a:t>UN</a:t>
            </a:r>
            <a:r>
              <a:rPr lang="en-US" altLang="en-US" b="1" dirty="0"/>
              <a:t> Security Council </a:t>
            </a:r>
          </a:p>
          <a:p>
            <a:pPr lvl="1"/>
            <a:r>
              <a:rPr lang="en-US" altLang="en-US" dirty="0"/>
              <a:t>Handles any crisis that threatens global peace</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6629"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399B1030-4059-4D8C-BC00-1C3E9DDA3041}" type="slidenum">
              <a:rPr lang="en-US" altLang="en-US" smtClean="0"/>
              <a:pPr/>
              <a:t>19</a:t>
            </a:fld>
            <a:endParaRPr lang="en-US" altLang="en-US" dirty="0"/>
          </a:p>
        </p:txBody>
      </p:sp>
    </p:spTree>
    <p:extLst>
      <p:ext uri="{BB962C8B-B14F-4D97-AF65-F5344CB8AC3E}">
        <p14:creationId xmlns:p14="http://schemas.microsoft.com/office/powerpoint/2010/main" val="24710345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Learning Objectives</a:t>
            </a:r>
          </a:p>
        </p:txBody>
      </p:sp>
      <p:sp>
        <p:nvSpPr>
          <p:cNvPr id="14339" name="Content Placeholder 2"/>
          <p:cNvSpPr>
            <a:spLocks noGrp="1"/>
          </p:cNvSpPr>
          <p:nvPr>
            <p:ph idx="1"/>
          </p:nvPr>
        </p:nvSpPr>
        <p:spPr/>
        <p:txBody>
          <a:bodyPr>
            <a:normAutofit/>
          </a:bodyPr>
          <a:lstStyle/>
          <a:p>
            <a:pPr marL="514350" indent="-514350">
              <a:buFont typeface="+mj-lt"/>
              <a:buAutoNum type="arabicPeriod"/>
            </a:pPr>
            <a:r>
              <a:rPr lang="en-US" altLang="en-US" dirty="0"/>
              <a:t>Explain how the law permits the government to regulate science and technology</a:t>
            </a:r>
          </a:p>
          <a:p>
            <a:pPr marL="514350" indent="-514350">
              <a:buFont typeface="+mj-lt"/>
              <a:buAutoNum type="arabicPeriod"/>
            </a:pPr>
            <a:r>
              <a:rPr lang="en-US" altLang="en-US" dirty="0"/>
              <a:t>Describe the function of the Office of Science and Technology Policy</a:t>
            </a:r>
          </a:p>
          <a:p>
            <a:pPr marL="514350" indent="-514350">
              <a:buFont typeface="+mj-lt"/>
              <a:buAutoNum type="arabicPeriod"/>
            </a:pPr>
            <a:r>
              <a:rPr lang="en-US" altLang="en-US" dirty="0"/>
              <a:t>Define the function of the National Institutes of Health</a:t>
            </a:r>
          </a:p>
          <a:p>
            <a:pPr marL="514350" indent="-514350">
              <a:buFont typeface="+mj-lt"/>
              <a:buAutoNum type="arabicPeriod"/>
            </a:pPr>
            <a:r>
              <a:rPr lang="en-US" altLang="en-US" dirty="0"/>
              <a:t>Outline the role of the National Science Foundation</a:t>
            </a:r>
          </a:p>
          <a:p>
            <a:pPr marL="514350" indent="-514350">
              <a:buFont typeface="+mj-lt"/>
              <a:buAutoNum type="arabicPeriod"/>
            </a:pPr>
            <a:r>
              <a:rPr lang="en-US" altLang="en-US" dirty="0"/>
              <a:t>List </a:t>
            </a:r>
            <a:r>
              <a:rPr lang="en-US" altLang="en-US" dirty="0" err="1"/>
              <a:t>Heilbroner’s</a:t>
            </a:r>
            <a:r>
              <a:rPr lang="en-US" altLang="en-US" dirty="0"/>
              <a:t> three challenges that face the modern world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43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8CFA6433-FEE2-48FE-B2C2-F3E0855DBB3A}" type="slidenum">
              <a:rPr lang="en-US" altLang="en-US" smtClean="0"/>
              <a:pPr/>
              <a:t>2</a:t>
            </a:fld>
            <a:endParaRPr lang="en-US" altLang="en-US" dirty="0"/>
          </a:p>
        </p:txBody>
      </p:sp>
    </p:spTree>
    <p:extLst>
      <p:ext uri="{BB962C8B-B14F-4D97-AF65-F5344CB8AC3E}">
        <p14:creationId xmlns:p14="http://schemas.microsoft.com/office/powerpoint/2010/main" val="1604443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United Nations</a:t>
            </a:r>
          </a:p>
        </p:txBody>
      </p:sp>
      <p:sp>
        <p:nvSpPr>
          <p:cNvPr id="27651" name="Content Placeholder 2"/>
          <p:cNvSpPr>
            <a:spLocks noGrp="1"/>
          </p:cNvSpPr>
          <p:nvPr>
            <p:ph sz="half" idx="1"/>
          </p:nvPr>
        </p:nvSpPr>
        <p:spPr/>
        <p:txBody>
          <a:bodyPr/>
          <a:lstStyle/>
          <a:p>
            <a:r>
              <a:rPr lang="en-US" altLang="en-US" dirty="0"/>
              <a:t>The Secretary General </a:t>
            </a:r>
          </a:p>
          <a:p>
            <a:pPr lvl="1"/>
            <a:r>
              <a:rPr lang="en-US" altLang="en-US" dirty="0"/>
              <a:t>The chief administrator of the United Nations</a:t>
            </a:r>
          </a:p>
        </p:txBody>
      </p:sp>
      <p:sp>
        <p:nvSpPr>
          <p:cNvPr id="27652" name="Content Placeholder 4"/>
          <p:cNvSpPr>
            <a:spLocks noGrp="1"/>
          </p:cNvSpPr>
          <p:nvPr>
            <p:ph sz="half" idx="2"/>
          </p:nvPr>
        </p:nvSpPr>
        <p:spPr/>
        <p:txBody>
          <a:bodyPr/>
          <a:lstStyle/>
          <a:p>
            <a:r>
              <a:rPr lang="en-US" altLang="en-US" b="1" dirty="0"/>
              <a:t>Secretariat </a:t>
            </a:r>
            <a:r>
              <a:rPr lang="en-US" altLang="en-US" dirty="0"/>
              <a:t> </a:t>
            </a:r>
          </a:p>
          <a:p>
            <a:pPr lvl="1"/>
            <a:r>
              <a:rPr lang="en-US" altLang="en-US" dirty="0"/>
              <a:t>The administrative bureaucracy of the UN</a:t>
            </a:r>
          </a:p>
          <a:p>
            <a:pPr marL="0" indent="0">
              <a:buNone/>
            </a:pP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7653"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9C447F39-7213-4026-B46F-9502F5D397DC}" type="slidenum">
              <a:rPr lang="en-US" altLang="en-US" smtClean="0"/>
              <a:pPr/>
              <a:t>20</a:t>
            </a:fld>
            <a:endParaRPr lang="en-US" altLang="en-US" dirty="0"/>
          </a:p>
        </p:txBody>
      </p:sp>
    </p:spTree>
    <p:extLst>
      <p:ext uri="{BB962C8B-B14F-4D97-AF65-F5344CB8AC3E}">
        <p14:creationId xmlns:p14="http://schemas.microsoft.com/office/powerpoint/2010/main" val="1034680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International Problems</a:t>
            </a:r>
          </a:p>
        </p:txBody>
      </p:sp>
      <p:sp>
        <p:nvSpPr>
          <p:cNvPr id="28675" name="Content Placeholder 2"/>
          <p:cNvSpPr>
            <a:spLocks noGrp="1"/>
          </p:cNvSpPr>
          <p:nvPr>
            <p:ph idx="1"/>
          </p:nvPr>
        </p:nvSpPr>
        <p:spPr/>
        <p:txBody>
          <a:bodyPr/>
          <a:lstStyle/>
          <a:p>
            <a:r>
              <a:rPr lang="en-US" altLang="en-US" b="1" dirty="0"/>
              <a:t>The World Intellectual Property Organization</a:t>
            </a:r>
          </a:p>
          <a:p>
            <a:pPr lvl="1"/>
            <a:r>
              <a:rPr lang="en-US" altLang="en-US" dirty="0"/>
              <a:t>A specialized agency that has the job of shielding intellectual property from copyright infringement, patent violations, and IP theft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867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7B1A3AED-B7CE-4074-9B7E-51FC59E137DA}" type="slidenum">
              <a:rPr lang="en-US" altLang="en-US" smtClean="0"/>
              <a:pPr/>
              <a:t>21</a:t>
            </a:fld>
            <a:endParaRPr lang="en-US" altLang="en-US" dirty="0"/>
          </a:p>
        </p:txBody>
      </p:sp>
    </p:spTree>
    <p:extLst>
      <p:ext uri="{BB962C8B-B14F-4D97-AF65-F5344CB8AC3E}">
        <p14:creationId xmlns:p14="http://schemas.microsoft.com/office/powerpoint/2010/main" val="3642663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UN Educational, Scientific, and Cultural </a:t>
            </a:r>
            <a:br>
              <a:rPr lang="en-US" altLang="en-US" dirty="0"/>
            </a:br>
            <a:r>
              <a:rPr lang="en-US" altLang="en-US" dirty="0"/>
              <a:t>Organization</a:t>
            </a:r>
          </a:p>
        </p:txBody>
      </p:sp>
      <p:sp>
        <p:nvSpPr>
          <p:cNvPr id="33795" name="Content Placeholder 2"/>
          <p:cNvSpPr>
            <a:spLocks noGrp="1"/>
          </p:cNvSpPr>
          <p:nvPr>
            <p:ph idx="1"/>
          </p:nvPr>
        </p:nvSpPr>
        <p:spPr/>
        <p:txBody>
          <a:bodyPr/>
          <a:lstStyle/>
          <a:p>
            <a:r>
              <a:rPr lang="en-US" altLang="en-US" dirty="0"/>
              <a:t>Responsible for creating outreach efforts to develop educational, cultural, and scientific ties among the member nations of the UN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379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4E37BCE4-AE06-4E2A-937A-28469A38170F}" type="slidenum">
              <a:rPr lang="en-US" altLang="en-US" smtClean="0"/>
              <a:pPr/>
              <a:t>22</a:t>
            </a:fld>
            <a:endParaRPr lang="en-US" altLang="en-US" dirty="0"/>
          </a:p>
        </p:txBody>
      </p:sp>
    </p:spTree>
    <p:extLst>
      <p:ext uri="{BB962C8B-B14F-4D97-AF65-F5344CB8AC3E}">
        <p14:creationId xmlns:p14="http://schemas.microsoft.com/office/powerpoint/2010/main" val="3682077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The World Health Organization</a:t>
            </a:r>
          </a:p>
        </p:txBody>
      </p:sp>
      <p:sp>
        <p:nvSpPr>
          <p:cNvPr id="34819" name="Content Placeholder 2"/>
          <p:cNvSpPr>
            <a:spLocks noGrp="1"/>
          </p:cNvSpPr>
          <p:nvPr>
            <p:ph idx="1"/>
          </p:nvPr>
        </p:nvSpPr>
        <p:spPr/>
        <p:txBody>
          <a:bodyPr/>
          <a:lstStyle/>
          <a:p>
            <a:r>
              <a:rPr lang="en-US" altLang="en-US" dirty="0"/>
              <a:t>Mission is to improve the health care available to all the people of the world, but especially to those most at risk because of poverty or special health-related threats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482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B85B47CA-5648-4C07-BF1C-73DA62D7F284}" type="slidenum">
              <a:rPr lang="en-US" altLang="en-US" smtClean="0"/>
              <a:pPr/>
              <a:t>23</a:t>
            </a:fld>
            <a:endParaRPr lang="en-US" altLang="en-US" dirty="0"/>
          </a:p>
        </p:txBody>
      </p:sp>
    </p:spTree>
    <p:extLst>
      <p:ext uri="{BB962C8B-B14F-4D97-AF65-F5344CB8AC3E}">
        <p14:creationId xmlns:p14="http://schemas.microsoft.com/office/powerpoint/2010/main" val="357680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Facing Global Challenges</a:t>
            </a:r>
          </a:p>
        </p:txBody>
      </p:sp>
      <p:sp>
        <p:nvSpPr>
          <p:cNvPr id="3" name="Content Placeholder 2"/>
          <p:cNvSpPr>
            <a:spLocks noGrp="1"/>
          </p:cNvSpPr>
          <p:nvPr>
            <p:ph idx="1"/>
          </p:nvPr>
        </p:nvSpPr>
        <p:spPr/>
        <p:txBody>
          <a:bodyPr/>
          <a:lstStyle/>
          <a:p>
            <a:r>
              <a:rPr lang="en-US" dirty="0"/>
              <a:t>The possibility of war</a:t>
            </a:r>
          </a:p>
          <a:p>
            <a:r>
              <a:rPr lang="en-US" dirty="0"/>
              <a:t>The volatility of the marketplace </a:t>
            </a:r>
          </a:p>
          <a:p>
            <a:r>
              <a:rPr lang="en-US" dirty="0"/>
              <a:t>The twin dangers of environmental deterioration and energy depletion </a:t>
            </a:r>
          </a:p>
          <a:p>
            <a:r>
              <a:rPr lang="en-US" dirty="0"/>
              <a:t>The demographic crisis</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916C65AE-3E49-45FC-8084-5DDA92BAF48F}"/>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24</a:t>
            </a:fld>
            <a:endParaRPr lang="en-US" altLang="en-US" dirty="0"/>
          </a:p>
        </p:txBody>
      </p:sp>
    </p:spTree>
    <p:extLst>
      <p:ext uri="{BB962C8B-B14F-4D97-AF65-F5344CB8AC3E}">
        <p14:creationId xmlns:p14="http://schemas.microsoft.com/office/powerpoint/2010/main" val="728258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Heilbroner’s Global Challenges</a:t>
            </a:r>
          </a:p>
        </p:txBody>
      </p:sp>
      <p:sp>
        <p:nvSpPr>
          <p:cNvPr id="3" name="Content Placeholder 2"/>
          <p:cNvSpPr>
            <a:spLocks noGrp="1"/>
          </p:cNvSpPr>
          <p:nvPr>
            <p:ph idx="1"/>
          </p:nvPr>
        </p:nvSpPr>
        <p:spPr/>
        <p:txBody>
          <a:bodyPr/>
          <a:lstStyle/>
          <a:p>
            <a:r>
              <a:rPr lang="en-US" dirty="0"/>
              <a:t>Heilbroner argued that the planet Earth is faced with three challenges that must be met if humanity expects to continue into the 21st and the 22nd centuries</a:t>
            </a:r>
          </a:p>
          <a:p>
            <a:pPr lvl="1"/>
            <a:r>
              <a:rPr lang="en-US" dirty="0"/>
              <a:t>Possibility of war, especially nuclear war</a:t>
            </a:r>
          </a:p>
          <a:p>
            <a:pPr lvl="1"/>
            <a:r>
              <a:rPr lang="en-US" dirty="0"/>
              <a:t>The challenge of uncontrolled population growth (demographics)</a:t>
            </a:r>
          </a:p>
          <a:p>
            <a:pPr lvl="1"/>
            <a:r>
              <a:rPr lang="en-US" dirty="0"/>
              <a:t>The destruction of the environment</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84D2C11D-597F-49F9-98ED-2B6053CED1C0}"/>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25</a:t>
            </a:fld>
            <a:endParaRPr lang="en-US" altLang="en-US" dirty="0"/>
          </a:p>
        </p:txBody>
      </p:sp>
    </p:spTree>
    <p:extLst>
      <p:ext uri="{BB962C8B-B14F-4D97-AF65-F5344CB8AC3E}">
        <p14:creationId xmlns:p14="http://schemas.microsoft.com/office/powerpoint/2010/main" val="1306754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Regulating Energy Problems</a:t>
            </a:r>
          </a:p>
        </p:txBody>
      </p:sp>
      <p:sp>
        <p:nvSpPr>
          <p:cNvPr id="35843" name="Content Placeholder 2"/>
          <p:cNvSpPr>
            <a:spLocks noGrp="1"/>
          </p:cNvSpPr>
          <p:nvPr>
            <p:ph idx="1"/>
          </p:nvPr>
        </p:nvSpPr>
        <p:spPr/>
        <p:txBody>
          <a:bodyPr/>
          <a:lstStyle/>
          <a:p>
            <a:r>
              <a:rPr lang="en-US" altLang="en-US" b="1" dirty="0"/>
              <a:t>The Federal Energy Regulatory Commission (FERC) </a:t>
            </a:r>
          </a:p>
          <a:p>
            <a:pPr lvl="1"/>
            <a:r>
              <a:rPr lang="en-US" altLang="en-US" dirty="0"/>
              <a:t>Responsible for regulating the transportation and the wholesale price of natural gas and electricity sold for use in interstate commerce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584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CC2D8B4-68DF-4B47-9F1C-846195102A1B}" type="slidenum">
              <a:rPr lang="en-US" altLang="en-US" smtClean="0"/>
              <a:pPr/>
              <a:t>26</a:t>
            </a:fld>
            <a:endParaRPr lang="en-US" altLang="en-US" dirty="0"/>
          </a:p>
        </p:txBody>
      </p:sp>
    </p:spTree>
    <p:extLst>
      <p:ext uri="{BB962C8B-B14F-4D97-AF65-F5344CB8AC3E}">
        <p14:creationId xmlns:p14="http://schemas.microsoft.com/office/powerpoint/2010/main" val="3936997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Regulating Energy Problems</a:t>
            </a:r>
          </a:p>
        </p:txBody>
      </p:sp>
      <p:sp>
        <p:nvSpPr>
          <p:cNvPr id="36867" name="Content Placeholder 2"/>
          <p:cNvSpPr>
            <a:spLocks noGrp="1"/>
          </p:cNvSpPr>
          <p:nvPr>
            <p:ph idx="1"/>
          </p:nvPr>
        </p:nvSpPr>
        <p:spPr/>
        <p:txBody>
          <a:bodyPr/>
          <a:lstStyle/>
          <a:p>
            <a:r>
              <a:rPr lang="en-US" altLang="en-US" dirty="0"/>
              <a:t>Nuclear Regulatory Commission (NRC) </a:t>
            </a:r>
          </a:p>
          <a:p>
            <a:pPr lvl="1"/>
            <a:r>
              <a:rPr lang="en-US" altLang="en-US" dirty="0"/>
              <a:t>Responsible for the licensing, construction, and operation of nuclear reactors</a:t>
            </a:r>
          </a:p>
          <a:p>
            <a:pPr lvl="1"/>
            <a:r>
              <a:rPr lang="en-US" altLang="en-US" dirty="0"/>
              <a:t>Also responsible for regulating the possession, use, transportation, handling, and disposal of nuclear material</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686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5DF014D3-23B9-46D7-B616-378004E452C6}" type="slidenum">
              <a:rPr lang="en-US" altLang="en-US" smtClean="0"/>
              <a:pPr/>
              <a:t>27</a:t>
            </a:fld>
            <a:endParaRPr lang="en-US" altLang="en-US" dirty="0"/>
          </a:p>
        </p:txBody>
      </p:sp>
    </p:spTree>
    <p:extLst>
      <p:ext uri="{BB962C8B-B14F-4D97-AF65-F5344CB8AC3E}">
        <p14:creationId xmlns:p14="http://schemas.microsoft.com/office/powerpoint/2010/main" val="1566179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Regulating Environmental Problems</a:t>
            </a:r>
          </a:p>
        </p:txBody>
      </p:sp>
      <p:sp>
        <p:nvSpPr>
          <p:cNvPr id="37891" name="Content Placeholder 2"/>
          <p:cNvSpPr>
            <a:spLocks noGrp="1"/>
          </p:cNvSpPr>
          <p:nvPr>
            <p:ph idx="1"/>
          </p:nvPr>
        </p:nvSpPr>
        <p:spPr/>
        <p:txBody>
          <a:bodyPr/>
          <a:lstStyle/>
          <a:p>
            <a:r>
              <a:rPr lang="en-US" altLang="en-US" dirty="0"/>
              <a:t>The Environmental Protection Agency</a:t>
            </a:r>
          </a:p>
          <a:p>
            <a:pPr lvl="1"/>
            <a:r>
              <a:rPr lang="en-US" altLang="en-US" dirty="0"/>
              <a:t>Created to carry out the provisions of the National Environmental Policy Act and other major environmental laws and executive orders dealing with air, water, solid waste, toxic substance, and noise pollution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789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83C51FC9-A5A4-492E-B9F6-222D065978B2}" type="slidenum">
              <a:rPr lang="en-US" altLang="en-US" smtClean="0"/>
              <a:pPr/>
              <a:t>28</a:t>
            </a:fld>
            <a:endParaRPr lang="en-US" altLang="en-US" dirty="0"/>
          </a:p>
        </p:txBody>
      </p:sp>
    </p:spTree>
    <p:extLst>
      <p:ext uri="{BB962C8B-B14F-4D97-AF65-F5344CB8AC3E}">
        <p14:creationId xmlns:p14="http://schemas.microsoft.com/office/powerpoint/2010/main" val="18986840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Regulating Environmental Problems</a:t>
            </a:r>
          </a:p>
        </p:txBody>
      </p:sp>
      <p:sp>
        <p:nvSpPr>
          <p:cNvPr id="39939" name="Content Placeholder 2"/>
          <p:cNvSpPr>
            <a:spLocks noGrp="1"/>
          </p:cNvSpPr>
          <p:nvPr>
            <p:ph idx="1"/>
          </p:nvPr>
        </p:nvSpPr>
        <p:spPr/>
        <p:txBody>
          <a:bodyPr/>
          <a:lstStyle/>
          <a:p>
            <a:r>
              <a:rPr lang="en-US" altLang="en-US" b="1" dirty="0"/>
              <a:t>The Clean Water Act</a:t>
            </a:r>
          </a:p>
          <a:p>
            <a:pPr lvl="1"/>
            <a:r>
              <a:rPr lang="en-US" altLang="en-US" dirty="0"/>
              <a:t>Sets requirements for limiting the pollution of the nation’s water sources according to a schedule and based on the most effective technology currently available</a:t>
            </a:r>
          </a:p>
          <a:p>
            <a:pPr lvl="1"/>
            <a:r>
              <a:rPr lang="en-US" altLang="en-US" dirty="0"/>
              <a:t>The regulations set up a system for obtaining permits for the release of pollutants into the waterways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994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0958811A-B1E8-464A-B272-D8E3E6ADA42E}" type="slidenum">
              <a:rPr lang="en-US" altLang="en-US" smtClean="0"/>
              <a:pPr/>
              <a:t>29</a:t>
            </a:fld>
            <a:endParaRPr lang="en-US" altLang="en-US" dirty="0"/>
          </a:p>
        </p:txBody>
      </p:sp>
    </p:spTree>
    <p:extLst>
      <p:ext uri="{BB962C8B-B14F-4D97-AF65-F5344CB8AC3E}">
        <p14:creationId xmlns:p14="http://schemas.microsoft.com/office/powerpoint/2010/main" val="2002389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Learning Objectives</a:t>
            </a:r>
          </a:p>
        </p:txBody>
      </p:sp>
      <p:sp>
        <p:nvSpPr>
          <p:cNvPr id="15363" name="Content Placeholder 2"/>
          <p:cNvSpPr>
            <a:spLocks noGrp="1"/>
          </p:cNvSpPr>
          <p:nvPr>
            <p:ph idx="1"/>
          </p:nvPr>
        </p:nvSpPr>
        <p:spPr/>
        <p:txBody>
          <a:bodyPr>
            <a:normAutofit lnSpcReduction="10000"/>
          </a:bodyPr>
          <a:lstStyle/>
          <a:p>
            <a:pPr marL="514350" indent="-514350">
              <a:buFont typeface="+mj-lt"/>
              <a:buAutoNum type="arabicPeriod" startAt="6"/>
            </a:pPr>
            <a:r>
              <a:rPr lang="en-US" altLang="en-US" dirty="0"/>
              <a:t>Identify the purpose of the Federal Energy Regulatory Commission</a:t>
            </a:r>
          </a:p>
          <a:p>
            <a:pPr marL="514350" indent="-514350">
              <a:buFont typeface="+mj-lt"/>
              <a:buAutoNum type="arabicPeriod" startAt="6"/>
            </a:pPr>
            <a:r>
              <a:rPr lang="en-US" altLang="en-US" dirty="0"/>
              <a:t>Define the role of the Nuclear Regulatory Commission</a:t>
            </a:r>
          </a:p>
          <a:p>
            <a:pPr marL="514350" indent="-514350">
              <a:buFont typeface="+mj-lt"/>
              <a:buAutoNum type="arabicPeriod" startAt="6"/>
            </a:pPr>
            <a:r>
              <a:rPr lang="en-US" altLang="en-US" dirty="0"/>
              <a:t>Describe the functions of the Clean Air Act and the Clean Water Act</a:t>
            </a:r>
          </a:p>
          <a:p>
            <a:pPr marL="514350" indent="-514350">
              <a:buFont typeface="+mj-lt"/>
              <a:buAutoNum type="arabicPeriod" startAt="6"/>
            </a:pPr>
            <a:r>
              <a:rPr lang="en-US" altLang="en-US" dirty="0"/>
              <a:t>Explain how the law protects patents, trade secrets, and copyrights</a:t>
            </a:r>
          </a:p>
          <a:p>
            <a:pPr marL="514350" indent="-514350">
              <a:buFont typeface="+mj-lt"/>
              <a:buAutoNum type="arabicPeriod" startAt="6"/>
            </a:pPr>
            <a:r>
              <a:rPr lang="en-US" altLang="en-US" dirty="0"/>
              <a:t>Describe the four main issues that must be considered in developing a science policy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53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21278388-80F1-4A8C-92DD-FF83DD2DEA82}" type="slidenum">
              <a:rPr lang="en-US" altLang="en-US" smtClean="0"/>
              <a:pPr/>
              <a:t>3</a:t>
            </a:fld>
            <a:endParaRPr lang="en-US" altLang="en-US" dirty="0"/>
          </a:p>
        </p:txBody>
      </p:sp>
    </p:spTree>
    <p:extLst>
      <p:ext uri="{BB962C8B-B14F-4D97-AF65-F5344CB8AC3E}">
        <p14:creationId xmlns:p14="http://schemas.microsoft.com/office/powerpoint/2010/main" val="35698427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Regulating Environmental Problems</a:t>
            </a:r>
          </a:p>
        </p:txBody>
      </p:sp>
      <p:sp>
        <p:nvSpPr>
          <p:cNvPr id="38915" name="Content Placeholder 2"/>
          <p:cNvSpPr>
            <a:spLocks noGrp="1"/>
          </p:cNvSpPr>
          <p:nvPr>
            <p:ph idx="1"/>
          </p:nvPr>
        </p:nvSpPr>
        <p:spPr/>
        <p:txBody>
          <a:bodyPr/>
          <a:lstStyle/>
          <a:p>
            <a:r>
              <a:rPr lang="en-US" altLang="en-US" b="1" dirty="0"/>
              <a:t>Clean Air Act  </a:t>
            </a:r>
          </a:p>
          <a:p>
            <a:pPr lvl="1"/>
            <a:r>
              <a:rPr lang="en-US" altLang="en-US" dirty="0"/>
              <a:t>Designed to limit pollution from vehicles and from stationary sources such as factories and manufacturing centers</a:t>
            </a:r>
          </a:p>
          <a:p>
            <a:pPr lvl="1"/>
            <a:r>
              <a:rPr lang="en-US" altLang="en-US" dirty="0"/>
              <a:t>Authorizes the Environmental Protection Agency (EPA) to initiate regulations to limit air pollution</a:t>
            </a:r>
          </a:p>
          <a:p>
            <a:pPr lvl="1"/>
            <a:r>
              <a:rPr lang="en-US" altLang="en-US" dirty="0"/>
              <a:t>Congress also added a unique feature to the Clean Air Act, which emphasizes the legislature’s serious intent to see that the law is enforced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38916"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536336FA-49EB-4A31-9F31-64C8F0704D8D}" type="slidenum">
              <a:rPr lang="en-US" altLang="en-US" smtClean="0"/>
              <a:pPr/>
              <a:t>30</a:t>
            </a:fld>
            <a:endParaRPr lang="en-US" altLang="en-US" dirty="0"/>
          </a:p>
        </p:txBody>
      </p:sp>
    </p:spTree>
    <p:extLst>
      <p:ext uri="{BB962C8B-B14F-4D97-AF65-F5344CB8AC3E}">
        <p14:creationId xmlns:p14="http://schemas.microsoft.com/office/powerpoint/2010/main" val="19100332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17065-FA42-4663-BAC4-46EA0D75662B}"/>
              </a:ext>
            </a:extLst>
          </p:cNvPr>
          <p:cNvSpPr>
            <a:spLocks noGrp="1"/>
          </p:cNvSpPr>
          <p:nvPr>
            <p:ph type="title"/>
          </p:nvPr>
        </p:nvSpPr>
        <p:spPr/>
        <p:txBody>
          <a:bodyPr/>
          <a:lstStyle/>
          <a:p>
            <a:r>
              <a:rPr lang="en-US" altLang="en-US" dirty="0"/>
              <a:t>Regulating Environmental Problems</a:t>
            </a:r>
            <a:endParaRPr lang="en-US" dirty="0"/>
          </a:p>
        </p:txBody>
      </p:sp>
      <p:sp>
        <p:nvSpPr>
          <p:cNvPr id="3" name="Content Placeholder 2">
            <a:extLst>
              <a:ext uri="{FF2B5EF4-FFF2-40B4-BE49-F238E27FC236}">
                <a16:creationId xmlns:a16="http://schemas.microsoft.com/office/drawing/2014/main" id="{BA5667C3-CFC1-43E2-B393-8F1A8BBD6362}"/>
              </a:ext>
            </a:extLst>
          </p:cNvPr>
          <p:cNvSpPr>
            <a:spLocks noGrp="1"/>
          </p:cNvSpPr>
          <p:nvPr>
            <p:ph idx="1"/>
          </p:nvPr>
        </p:nvSpPr>
        <p:spPr/>
        <p:txBody>
          <a:bodyPr/>
          <a:lstStyle/>
          <a:p>
            <a:r>
              <a:rPr lang="en-US" dirty="0"/>
              <a:t>Toxic Substance Control Act</a:t>
            </a:r>
          </a:p>
          <a:p>
            <a:pPr lvl="1"/>
            <a:r>
              <a:rPr lang="en-US" dirty="0"/>
              <a:t>Regulates the use of chemical substances</a:t>
            </a:r>
          </a:p>
          <a:p>
            <a:pPr lvl="1"/>
            <a:r>
              <a:rPr lang="en-US" dirty="0"/>
              <a:t>Ensures that new chemical substances are adequately tested for dangers before being marketed and that hazardous chemicals already on the market are well regulated</a:t>
            </a:r>
          </a:p>
        </p:txBody>
      </p:sp>
      <p:sp>
        <p:nvSpPr>
          <p:cNvPr id="4" name="Footer Placeholder 3">
            <a:extLst>
              <a:ext uri="{FF2B5EF4-FFF2-40B4-BE49-F238E27FC236}">
                <a16:creationId xmlns:a16="http://schemas.microsoft.com/office/drawing/2014/main" id="{6406A5E8-B8DF-452F-A448-5A0DB204285F}"/>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A98DA4C6-D4CC-417E-8B01-CC5C7AA1A84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31</a:t>
            </a:fld>
            <a:endParaRPr lang="en-US" altLang="en-US" dirty="0"/>
          </a:p>
        </p:txBody>
      </p:sp>
    </p:spTree>
    <p:extLst>
      <p:ext uri="{BB962C8B-B14F-4D97-AF65-F5344CB8AC3E}">
        <p14:creationId xmlns:p14="http://schemas.microsoft.com/office/powerpoint/2010/main" val="1707391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Regulating Environmental Problems</a:t>
            </a:r>
          </a:p>
        </p:txBody>
      </p:sp>
      <p:sp>
        <p:nvSpPr>
          <p:cNvPr id="40963" name="Content Placeholder 2"/>
          <p:cNvSpPr>
            <a:spLocks noGrp="1"/>
          </p:cNvSpPr>
          <p:nvPr>
            <p:ph idx="1"/>
          </p:nvPr>
        </p:nvSpPr>
        <p:spPr/>
        <p:txBody>
          <a:bodyPr/>
          <a:lstStyle/>
          <a:p>
            <a:r>
              <a:rPr lang="en-US" altLang="en-US" b="1" dirty="0"/>
              <a:t>The Oil Pollution Act</a:t>
            </a:r>
          </a:p>
          <a:p>
            <a:pPr lvl="1"/>
            <a:r>
              <a:rPr lang="en-US" altLang="en-US" dirty="0"/>
              <a:t>Designed to encourage companies that ship, drill for, and store oil to develop and use the most up-to-date equipment and the most effective safety measures possible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096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D6AC9BD3-AE20-430C-A2A7-D52E03616B3D}" type="slidenum">
              <a:rPr lang="en-US" altLang="en-US" smtClean="0"/>
              <a:pPr/>
              <a:t>32</a:t>
            </a:fld>
            <a:endParaRPr lang="en-US" altLang="en-US" dirty="0"/>
          </a:p>
        </p:txBody>
      </p:sp>
    </p:spTree>
    <p:extLst>
      <p:ext uri="{BB962C8B-B14F-4D97-AF65-F5344CB8AC3E}">
        <p14:creationId xmlns:p14="http://schemas.microsoft.com/office/powerpoint/2010/main" val="4163159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Regulating Environmental Problems</a:t>
            </a:r>
          </a:p>
        </p:txBody>
      </p:sp>
      <p:sp>
        <p:nvSpPr>
          <p:cNvPr id="41987" name="Content Placeholder 2"/>
          <p:cNvSpPr>
            <a:spLocks noGrp="1"/>
          </p:cNvSpPr>
          <p:nvPr>
            <p:ph idx="1"/>
          </p:nvPr>
        </p:nvSpPr>
        <p:spPr/>
        <p:txBody>
          <a:bodyPr/>
          <a:lstStyle/>
          <a:p>
            <a:r>
              <a:rPr lang="en-US" altLang="en-US" b="1" dirty="0"/>
              <a:t>United Nations Environment Program</a:t>
            </a:r>
          </a:p>
          <a:p>
            <a:pPr lvl="1"/>
            <a:r>
              <a:rPr lang="en-US" altLang="en-US" dirty="0"/>
              <a:t>Responsible for stimulating global awareness of environmental issues and for coordinating international efforts to solve the tough problems associated with environmental deterioration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198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1D1A8910-0602-4727-ABDF-D35F5EC44688}" type="slidenum">
              <a:rPr lang="en-US" altLang="en-US" smtClean="0"/>
              <a:pPr/>
              <a:t>33</a:t>
            </a:fld>
            <a:endParaRPr lang="en-US" altLang="en-US" dirty="0"/>
          </a:p>
        </p:txBody>
      </p:sp>
    </p:spTree>
    <p:extLst>
      <p:ext uri="{BB962C8B-B14F-4D97-AF65-F5344CB8AC3E}">
        <p14:creationId xmlns:p14="http://schemas.microsoft.com/office/powerpoint/2010/main" val="25392195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Regulating Environmental Problems</a:t>
            </a:r>
          </a:p>
        </p:txBody>
      </p:sp>
      <p:sp>
        <p:nvSpPr>
          <p:cNvPr id="43011" name="Content Placeholder 2"/>
          <p:cNvSpPr>
            <a:spLocks noGrp="1"/>
          </p:cNvSpPr>
          <p:nvPr>
            <p:ph idx="1"/>
          </p:nvPr>
        </p:nvSpPr>
        <p:spPr/>
        <p:txBody>
          <a:bodyPr/>
          <a:lstStyle/>
          <a:p>
            <a:r>
              <a:rPr lang="en-US" altLang="en-US" b="1" dirty="0"/>
              <a:t>United Nations Conference on Environment and Development</a:t>
            </a:r>
          </a:p>
          <a:p>
            <a:pPr lvl="1"/>
            <a:r>
              <a:rPr lang="en-US" altLang="en-US" dirty="0"/>
              <a:t>Designed to integrate economic development and environmental protection into a single well-coordinated strategy that will promote sustainable development in developing nations with the assistance and cooperation of the developed nations of the globe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30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1B6FCCDB-EFB3-4D4A-952E-B1465B74DAB4}" type="slidenum">
              <a:rPr lang="en-US" altLang="en-US" smtClean="0"/>
              <a:pPr/>
              <a:t>34</a:t>
            </a:fld>
            <a:endParaRPr lang="en-US" altLang="en-US" dirty="0"/>
          </a:p>
        </p:txBody>
      </p:sp>
    </p:spTree>
    <p:extLst>
      <p:ext uri="{BB962C8B-B14F-4D97-AF65-F5344CB8AC3E}">
        <p14:creationId xmlns:p14="http://schemas.microsoft.com/office/powerpoint/2010/main" val="17131375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Regulating Population Growth</a:t>
            </a:r>
          </a:p>
        </p:txBody>
      </p:sp>
      <p:sp>
        <p:nvSpPr>
          <p:cNvPr id="45059" name="Content Placeholder 2"/>
          <p:cNvSpPr>
            <a:spLocks noGrp="1"/>
          </p:cNvSpPr>
          <p:nvPr>
            <p:ph idx="1"/>
          </p:nvPr>
        </p:nvSpPr>
        <p:spPr/>
        <p:txBody>
          <a:bodyPr/>
          <a:lstStyle/>
          <a:p>
            <a:r>
              <a:rPr lang="en-US" altLang="en-US" b="1" dirty="0"/>
              <a:t>Population Commission (PC) </a:t>
            </a:r>
          </a:p>
          <a:p>
            <a:pPr lvl="1"/>
            <a:r>
              <a:rPr lang="en-US" altLang="en-US" dirty="0"/>
              <a:t>Created under the auspices of the Economic and Social Council</a:t>
            </a:r>
          </a:p>
          <a:p>
            <a:pPr lvl="1"/>
            <a:r>
              <a:rPr lang="en-US" altLang="en-US" dirty="0"/>
              <a:t>Investigates demographic concerns and then consults with ECOSOC on a variety of population issues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506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E48FFF2F-4FD9-49CD-8EE3-12EA5E9D214E}" type="slidenum">
              <a:rPr lang="en-US" altLang="en-US" smtClean="0"/>
              <a:pPr/>
              <a:t>35</a:t>
            </a:fld>
            <a:endParaRPr lang="en-US" altLang="en-US" dirty="0"/>
          </a:p>
        </p:txBody>
      </p:sp>
    </p:spTree>
    <p:extLst>
      <p:ext uri="{BB962C8B-B14F-4D97-AF65-F5344CB8AC3E}">
        <p14:creationId xmlns:p14="http://schemas.microsoft.com/office/powerpoint/2010/main" val="12741071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Protecting Patents</a:t>
            </a:r>
          </a:p>
        </p:txBody>
      </p:sp>
      <p:sp>
        <p:nvSpPr>
          <p:cNvPr id="46083" name="Content Placeholder 2"/>
          <p:cNvSpPr>
            <a:spLocks noGrp="1"/>
          </p:cNvSpPr>
          <p:nvPr>
            <p:ph idx="1"/>
          </p:nvPr>
        </p:nvSpPr>
        <p:spPr/>
        <p:txBody>
          <a:bodyPr/>
          <a:lstStyle/>
          <a:p>
            <a:r>
              <a:rPr lang="en-US" altLang="en-US" b="1" dirty="0"/>
              <a:t>Patent </a:t>
            </a:r>
          </a:p>
          <a:p>
            <a:pPr lvl="1"/>
            <a:r>
              <a:rPr lang="en-US" altLang="en-US" dirty="0"/>
              <a:t>A property right granted by the federal government to an inventor </a:t>
            </a:r>
          </a:p>
          <a:p>
            <a:pPr lvl="1"/>
            <a:r>
              <a:rPr lang="en-US" altLang="en-US" dirty="0"/>
              <a:t>Gives the inventor the exclusive right to make, use, and sell that invention for a period of 20 years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608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FD901D79-EDB4-4CFC-8032-5542AA14D446}" type="slidenum">
              <a:rPr lang="en-US" altLang="en-US" smtClean="0"/>
              <a:pPr/>
              <a:t>36</a:t>
            </a:fld>
            <a:endParaRPr lang="en-US" altLang="en-US" dirty="0"/>
          </a:p>
        </p:txBody>
      </p:sp>
    </p:spTree>
    <p:extLst>
      <p:ext uri="{BB962C8B-B14F-4D97-AF65-F5344CB8AC3E}">
        <p14:creationId xmlns:p14="http://schemas.microsoft.com/office/powerpoint/2010/main" val="2026907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Patentable Subject Matter</a:t>
            </a:r>
          </a:p>
        </p:txBody>
      </p:sp>
      <p:sp>
        <p:nvSpPr>
          <p:cNvPr id="47107" name="Content Placeholder 2"/>
          <p:cNvSpPr>
            <a:spLocks noGrp="1"/>
          </p:cNvSpPr>
          <p:nvPr>
            <p:ph idx="1"/>
          </p:nvPr>
        </p:nvSpPr>
        <p:spPr/>
        <p:txBody>
          <a:bodyPr/>
          <a:lstStyle/>
          <a:p>
            <a:r>
              <a:rPr lang="en-US" altLang="en-US" dirty="0"/>
              <a:t>The law states that for the subject of a patent application to be patentable, it must be a “process, machine, manufacturer or composition of matter” </a:t>
            </a:r>
            <a:endParaRPr lang="en-US" altLang="en-US" sz="1000" dirty="0"/>
          </a:p>
          <a:p>
            <a:r>
              <a:rPr lang="en-US" altLang="en-US" dirty="0"/>
              <a:t>In contrast, such things as laws of nature, natural phenomena, and abstract ideas cannot be patented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710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2D318A04-F8EE-4204-8C13-A785D9FF23E6}" type="slidenum">
              <a:rPr lang="en-US" altLang="en-US" smtClean="0"/>
              <a:pPr/>
              <a:t>37</a:t>
            </a:fld>
            <a:endParaRPr lang="en-US" altLang="en-US" dirty="0"/>
          </a:p>
        </p:txBody>
      </p:sp>
    </p:spTree>
    <p:extLst>
      <p:ext uri="{BB962C8B-B14F-4D97-AF65-F5344CB8AC3E}">
        <p14:creationId xmlns:p14="http://schemas.microsoft.com/office/powerpoint/2010/main" val="4042978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88FAE-ADD9-4B7E-B08E-C449CB4796E6}"/>
              </a:ext>
            </a:extLst>
          </p:cNvPr>
          <p:cNvSpPr>
            <a:spLocks noGrp="1"/>
          </p:cNvSpPr>
          <p:nvPr>
            <p:ph type="title"/>
          </p:nvPr>
        </p:nvSpPr>
        <p:spPr/>
        <p:txBody>
          <a:bodyPr/>
          <a:lstStyle/>
          <a:p>
            <a:r>
              <a:rPr lang="en-US" altLang="en-US" dirty="0"/>
              <a:t>Patentable Subject Matter</a:t>
            </a:r>
            <a:endParaRPr lang="en-US" dirty="0"/>
          </a:p>
        </p:txBody>
      </p:sp>
      <p:sp>
        <p:nvSpPr>
          <p:cNvPr id="3" name="Content Placeholder 2">
            <a:extLst>
              <a:ext uri="{FF2B5EF4-FFF2-40B4-BE49-F238E27FC236}">
                <a16:creationId xmlns:a16="http://schemas.microsoft.com/office/drawing/2014/main" id="{F410065B-3CD2-40FD-9E19-0B451D5D2BBF}"/>
              </a:ext>
            </a:extLst>
          </p:cNvPr>
          <p:cNvSpPr>
            <a:spLocks noGrp="1"/>
          </p:cNvSpPr>
          <p:nvPr>
            <p:ph idx="1"/>
          </p:nvPr>
        </p:nvSpPr>
        <p:spPr/>
        <p:txBody>
          <a:bodyPr/>
          <a:lstStyle/>
          <a:p>
            <a:r>
              <a:rPr lang="en-US" dirty="0"/>
              <a:t>Requirement 1: Usefulness</a:t>
            </a:r>
          </a:p>
          <a:p>
            <a:pPr lvl="1"/>
            <a:r>
              <a:rPr lang="en-US" dirty="0"/>
              <a:t>A device, to be patentable, must be useful, novel, and nonobvious</a:t>
            </a:r>
          </a:p>
          <a:p>
            <a:r>
              <a:rPr lang="en-US" dirty="0"/>
              <a:t>Requirement 2: Novelty</a:t>
            </a:r>
          </a:p>
          <a:p>
            <a:pPr lvl="1"/>
            <a:r>
              <a:rPr lang="en-US" dirty="0"/>
              <a:t>Must be novel and nonobvious</a:t>
            </a:r>
          </a:p>
          <a:p>
            <a:pPr lvl="1"/>
            <a:r>
              <a:rPr lang="en-US" dirty="0"/>
              <a:t>New device or process must be original</a:t>
            </a:r>
          </a:p>
          <a:p>
            <a:r>
              <a:rPr lang="en-US" dirty="0"/>
              <a:t>Requirement 3: </a:t>
            </a:r>
            <a:r>
              <a:rPr lang="en-US" dirty="0" err="1"/>
              <a:t>Nonobviousness</a:t>
            </a:r>
            <a:endParaRPr lang="en-US" dirty="0"/>
          </a:p>
          <a:p>
            <a:pPr lvl="1"/>
            <a:r>
              <a:rPr lang="en-US" dirty="0"/>
              <a:t>The changes or improvements must not be apparent to a person of ordinary skill in the field</a:t>
            </a:r>
          </a:p>
          <a:p>
            <a:pPr lvl="1"/>
            <a:endParaRPr lang="en-US" dirty="0"/>
          </a:p>
        </p:txBody>
      </p:sp>
      <p:sp>
        <p:nvSpPr>
          <p:cNvPr id="4" name="Footer Placeholder 3">
            <a:extLst>
              <a:ext uri="{FF2B5EF4-FFF2-40B4-BE49-F238E27FC236}">
                <a16:creationId xmlns:a16="http://schemas.microsoft.com/office/drawing/2014/main" id="{81AB00DD-3ABB-436E-B14E-234F91E067B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3">
            <a:extLst>
              <a:ext uri="{FF2B5EF4-FFF2-40B4-BE49-F238E27FC236}">
                <a16:creationId xmlns:a16="http://schemas.microsoft.com/office/drawing/2014/main" id="{513F6758-ED6F-43F4-A0AB-3004493B5C56}"/>
              </a:ext>
            </a:extLst>
          </p:cNvPr>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38</a:t>
            </a:fld>
            <a:endParaRPr lang="en-US" altLang="en-US" dirty="0"/>
          </a:p>
        </p:txBody>
      </p:sp>
    </p:spTree>
    <p:extLst>
      <p:ext uri="{BB962C8B-B14F-4D97-AF65-F5344CB8AC3E}">
        <p14:creationId xmlns:p14="http://schemas.microsoft.com/office/powerpoint/2010/main" val="3997236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Nonobviousness Test</a:t>
            </a:r>
          </a:p>
        </p:txBody>
      </p:sp>
      <p:sp>
        <p:nvSpPr>
          <p:cNvPr id="48131" name="Content Placeholder 2"/>
          <p:cNvSpPr>
            <a:spLocks noGrp="1"/>
          </p:cNvSpPr>
          <p:nvPr>
            <p:ph idx="1"/>
          </p:nvPr>
        </p:nvSpPr>
        <p:spPr/>
        <p:txBody>
          <a:bodyPr/>
          <a:lstStyle/>
          <a:p>
            <a:r>
              <a:rPr lang="en-US" altLang="en-US" b="1" dirty="0"/>
              <a:t>Teaching, suggestion, or motivation test</a:t>
            </a:r>
            <a:r>
              <a:rPr lang="en-US" altLang="en-US" dirty="0"/>
              <a:t>,</a:t>
            </a:r>
            <a:r>
              <a:rPr lang="en-US" altLang="en-US" b="1" dirty="0"/>
              <a:t> </a:t>
            </a:r>
            <a:r>
              <a:rPr lang="en-US" altLang="en-US" dirty="0"/>
              <a:t>or the </a:t>
            </a:r>
            <a:r>
              <a:rPr lang="en-US" altLang="en-US" b="1" dirty="0"/>
              <a:t>TSM standard</a:t>
            </a:r>
            <a:endParaRPr lang="en-US" altLang="en-US" dirty="0"/>
          </a:p>
          <a:p>
            <a:pPr lvl="1"/>
            <a:r>
              <a:rPr lang="en-US" altLang="en-US" dirty="0"/>
              <a:t>Compelled those who challenged a patent to demonstrate that the so-called innovation would have been discernible to anyone exposed to the same teaching session, the same offhand suggestion, or perhaps even the same motivation that the inventor had experienced</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813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7AF36356-37E0-4ED6-B6C2-F7E3B1A9B564}" type="slidenum">
              <a:rPr lang="en-US" altLang="en-US" smtClean="0"/>
              <a:pPr/>
              <a:t>39</a:t>
            </a:fld>
            <a:endParaRPr lang="en-US" altLang="en-US" dirty="0"/>
          </a:p>
        </p:txBody>
      </p:sp>
    </p:spTree>
    <p:extLst>
      <p:ext uri="{BB962C8B-B14F-4D97-AF65-F5344CB8AC3E}">
        <p14:creationId xmlns:p14="http://schemas.microsoft.com/office/powerpoint/2010/main" val="1567202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Governmental Authority Regulating Science and Technology</a:t>
            </a:r>
          </a:p>
        </p:txBody>
      </p:sp>
      <p:sp>
        <p:nvSpPr>
          <p:cNvPr id="16387" name="Content Placeholder 6"/>
          <p:cNvSpPr>
            <a:spLocks noGrp="1"/>
          </p:cNvSpPr>
          <p:nvPr>
            <p:ph idx="1"/>
          </p:nvPr>
        </p:nvSpPr>
        <p:spPr/>
        <p:txBody>
          <a:bodyPr/>
          <a:lstStyle/>
          <a:p>
            <a:r>
              <a:rPr lang="en-US" altLang="en-US" dirty="0"/>
              <a:t>Science, technology, and the law often interact with one another</a:t>
            </a:r>
            <a:endParaRPr lang="en-US" altLang="en-US" sz="1000" dirty="0"/>
          </a:p>
          <a:p>
            <a:r>
              <a:rPr lang="en-US" altLang="en-US" dirty="0"/>
              <a:t>The point at which these three disciplines intersect is often referred to as </a:t>
            </a:r>
            <a:r>
              <a:rPr lang="en-US" altLang="en-US" b="1" dirty="0" err="1"/>
              <a:t>juriscience</a:t>
            </a:r>
            <a:r>
              <a:rPr lang="en-US" altLang="en-US" dirty="0"/>
              <a:t> or techno-</a:t>
            </a:r>
            <a:r>
              <a:rPr lang="en-US" altLang="en-US" dirty="0" err="1"/>
              <a:t>juriscience</a:t>
            </a:r>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638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99DD9084-AB19-4710-8F8F-E29459011546}" type="slidenum">
              <a:rPr lang="en-US" altLang="en-US" smtClean="0"/>
              <a:pPr/>
              <a:t>4</a:t>
            </a:fld>
            <a:endParaRPr lang="en-US" altLang="en-US" dirty="0"/>
          </a:p>
        </p:txBody>
      </p:sp>
    </p:spTree>
    <p:extLst>
      <p:ext uri="{BB962C8B-B14F-4D97-AF65-F5344CB8AC3E}">
        <p14:creationId xmlns:p14="http://schemas.microsoft.com/office/powerpoint/2010/main" val="20260147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Recent Developments in Patent 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9155"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E95ED5A9-11BF-49DD-9BF6-9756F987F71D}" type="slidenum">
              <a:rPr lang="en-US" altLang="en-US" smtClean="0"/>
              <a:pPr/>
              <a:t>40</a:t>
            </a:fld>
            <a:endParaRPr lang="en-US" altLang="en-US" dirty="0"/>
          </a:p>
        </p:txBody>
      </p:sp>
      <p:pic>
        <p:nvPicPr>
          <p:cNvPr id="3" name="Picture 2" descr=" The traditional test, which was referred to as the teaching, suggestion, &#10;or motivation test, or the TSM standard, compelled those who challenged a patent to &#10;demonstrate that the so-called innovation would have been discernible to anyone exposed &#10;to the same teaching session, the same offhand suggestion, or perhaps even the same motivation that the inventor had experienced. In essence, the test rested on the belief that any &#10;small innovation based on prior art in the field would not be patentable but that other &#10;innovations, even small ones beyond prior art, would be (see Table 33-1)." title=" Recent Developments in Patent Law"/>
          <p:cNvPicPr>
            <a:picLocks noChangeAspect="1"/>
          </p:cNvPicPr>
          <p:nvPr/>
        </p:nvPicPr>
        <p:blipFill>
          <a:blip r:embed="rId3"/>
          <a:stretch>
            <a:fillRect/>
          </a:stretch>
        </p:blipFill>
        <p:spPr>
          <a:xfrm>
            <a:off x="1454858" y="1781935"/>
            <a:ext cx="9282285" cy="4652202"/>
          </a:xfrm>
          <a:prstGeom prst="rect">
            <a:avLst/>
          </a:prstGeom>
        </p:spPr>
      </p:pic>
    </p:spTree>
    <p:extLst>
      <p:ext uri="{BB962C8B-B14F-4D97-AF65-F5344CB8AC3E}">
        <p14:creationId xmlns:p14="http://schemas.microsoft.com/office/powerpoint/2010/main" val="38961300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Nonobviousness Test</a:t>
            </a:r>
          </a:p>
        </p:txBody>
      </p:sp>
      <p:sp>
        <p:nvSpPr>
          <p:cNvPr id="50179" name="Content Placeholder 2"/>
          <p:cNvSpPr>
            <a:spLocks noGrp="1"/>
          </p:cNvSpPr>
          <p:nvPr>
            <p:ph idx="1"/>
          </p:nvPr>
        </p:nvSpPr>
        <p:spPr/>
        <p:txBody>
          <a:bodyPr/>
          <a:lstStyle/>
          <a:p>
            <a:r>
              <a:rPr lang="en-US" altLang="en-US" b="1" dirty="0"/>
              <a:t>Obvious-to-try standard </a:t>
            </a:r>
          </a:p>
          <a:p>
            <a:pPr lvl="1"/>
            <a:r>
              <a:rPr lang="en-US" altLang="en-US" dirty="0"/>
              <a:t>If the challenger can demonstrate that anyone of ordinary skill could see that it would have been obvious to try such an innovation, the innovation would be labeled as obvious, and the invention would not be patentable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018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05DE343-F9AD-4633-B886-110015FFD88D}" type="slidenum">
              <a:rPr lang="en-US" altLang="en-US" smtClean="0"/>
              <a:pPr/>
              <a:t>41</a:t>
            </a:fld>
            <a:endParaRPr lang="en-US" altLang="en-US" dirty="0"/>
          </a:p>
        </p:txBody>
      </p:sp>
    </p:spTree>
    <p:extLst>
      <p:ext uri="{BB962C8B-B14F-4D97-AF65-F5344CB8AC3E}">
        <p14:creationId xmlns:p14="http://schemas.microsoft.com/office/powerpoint/2010/main" val="11694153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The America Invents Act</a:t>
            </a:r>
          </a:p>
        </p:txBody>
      </p:sp>
      <p:sp>
        <p:nvSpPr>
          <p:cNvPr id="51203" name="Content Placeholder 2"/>
          <p:cNvSpPr>
            <a:spLocks noGrp="1"/>
          </p:cNvSpPr>
          <p:nvPr>
            <p:ph idx="1"/>
          </p:nvPr>
        </p:nvSpPr>
        <p:spPr/>
        <p:txBody>
          <a:bodyPr/>
          <a:lstStyle/>
          <a:p>
            <a:r>
              <a:rPr lang="en-US" altLang="en-US" dirty="0"/>
              <a:t>Adopts the “first-to-file” patent process</a:t>
            </a:r>
          </a:p>
          <a:p>
            <a:r>
              <a:rPr lang="en-US" altLang="en-US" dirty="0"/>
              <a:t>Has set up a series of innovative ways to dispute previous or pending patent claims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120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53DA35B5-729B-4CDE-9907-9EFE52006AB8}" type="slidenum">
              <a:rPr lang="en-US" altLang="en-US" smtClean="0"/>
              <a:pPr/>
              <a:t>42</a:t>
            </a:fld>
            <a:endParaRPr lang="en-US" altLang="en-US" dirty="0"/>
          </a:p>
        </p:txBody>
      </p:sp>
    </p:spTree>
    <p:extLst>
      <p:ext uri="{BB962C8B-B14F-4D97-AF65-F5344CB8AC3E}">
        <p14:creationId xmlns:p14="http://schemas.microsoft.com/office/powerpoint/2010/main" val="1898425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en-US" dirty="0"/>
              <a:t>A Primer on Trade Secrets</a:t>
            </a:r>
          </a:p>
        </p:txBody>
      </p:sp>
      <p:sp>
        <p:nvSpPr>
          <p:cNvPr id="52227" name="Content Placeholder 2"/>
          <p:cNvSpPr>
            <a:spLocks noGrp="1"/>
          </p:cNvSpPr>
          <p:nvPr>
            <p:ph idx="1"/>
          </p:nvPr>
        </p:nvSpPr>
        <p:spPr/>
        <p:txBody>
          <a:bodyPr/>
          <a:lstStyle/>
          <a:p>
            <a:r>
              <a:rPr lang="en-US" altLang="en-US" b="1" dirty="0"/>
              <a:t>Trade secret </a:t>
            </a:r>
          </a:p>
          <a:p>
            <a:pPr lvl="1"/>
            <a:r>
              <a:rPr lang="en-US" altLang="en-US" dirty="0"/>
              <a:t>A plan, process, device, procedure, formula, pattern, compilation, technique, program, design, method, or improvement used in a business and disclosed only to those employees who need to know it to do their jobs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222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FF425D5-1AE9-47CB-AA50-9104AA4D4DC2}" type="slidenum">
              <a:rPr lang="en-US" altLang="en-US" smtClean="0"/>
              <a:pPr/>
              <a:t>43</a:t>
            </a:fld>
            <a:endParaRPr lang="en-US" altLang="en-US" dirty="0"/>
          </a:p>
        </p:txBody>
      </p:sp>
    </p:spTree>
    <p:extLst>
      <p:ext uri="{BB962C8B-B14F-4D97-AF65-F5344CB8AC3E}">
        <p14:creationId xmlns:p14="http://schemas.microsoft.com/office/powerpoint/2010/main" val="42126933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Protecting Trade Secrets</a:t>
            </a:r>
          </a:p>
        </p:txBody>
      </p:sp>
      <p:sp>
        <p:nvSpPr>
          <p:cNvPr id="53251" name="Content Placeholder 2"/>
          <p:cNvSpPr>
            <a:spLocks noGrp="1"/>
          </p:cNvSpPr>
          <p:nvPr>
            <p:ph idx="1"/>
          </p:nvPr>
        </p:nvSpPr>
        <p:spPr/>
        <p:txBody>
          <a:bodyPr/>
          <a:lstStyle/>
          <a:p>
            <a:r>
              <a:rPr lang="en-US" altLang="en-US" dirty="0"/>
              <a:t>State Statutory Trade Secret Protection</a:t>
            </a:r>
          </a:p>
          <a:p>
            <a:r>
              <a:rPr lang="en-US" altLang="en-US" dirty="0"/>
              <a:t>The Economic Espionage Act</a:t>
            </a:r>
          </a:p>
          <a:p>
            <a:r>
              <a:rPr lang="en-US" altLang="en-US" dirty="0"/>
              <a:t>Establishing Trade Secret Status</a:t>
            </a:r>
          </a:p>
          <a:p>
            <a:r>
              <a:rPr lang="en-US" altLang="en-US" dirty="0"/>
              <a:t>Computer Programs Denied Trade Secret Status</a:t>
            </a:r>
          </a:p>
          <a:p>
            <a:r>
              <a:rPr lang="en-US" altLang="en-US" dirty="0"/>
              <a:t>Computer Programs Granted Trade Secret Status</a:t>
            </a:r>
          </a:p>
          <a:p>
            <a:r>
              <a:rPr lang="en-US" altLang="en-US" dirty="0"/>
              <a:t>Trademark Protection</a:t>
            </a:r>
          </a:p>
          <a:p>
            <a:r>
              <a:rPr lang="en-US" altLang="en-US" dirty="0"/>
              <a:t>Trademark Dilution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325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D22534EE-E652-4EDD-AF70-68768B439675}" type="slidenum">
              <a:rPr lang="en-US" altLang="en-US" smtClean="0"/>
              <a:pPr/>
              <a:t>44</a:t>
            </a:fld>
            <a:endParaRPr lang="en-US" altLang="en-US" dirty="0"/>
          </a:p>
        </p:txBody>
      </p:sp>
    </p:spTree>
    <p:extLst>
      <p:ext uri="{BB962C8B-B14F-4D97-AF65-F5344CB8AC3E}">
        <p14:creationId xmlns:p14="http://schemas.microsoft.com/office/powerpoint/2010/main" val="6568136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Protecting Copyright</a:t>
            </a:r>
          </a:p>
        </p:txBody>
      </p:sp>
      <p:sp>
        <p:nvSpPr>
          <p:cNvPr id="55299" name="Content Placeholder 2"/>
          <p:cNvSpPr>
            <a:spLocks noGrp="1"/>
          </p:cNvSpPr>
          <p:nvPr>
            <p:ph idx="1"/>
          </p:nvPr>
        </p:nvSpPr>
        <p:spPr/>
        <p:txBody>
          <a:bodyPr/>
          <a:lstStyle/>
          <a:p>
            <a:r>
              <a:rPr lang="en-US" altLang="en-US" b="1" dirty="0"/>
              <a:t>No Electronic Theft Act (NET Act) </a:t>
            </a:r>
          </a:p>
          <a:p>
            <a:pPr lvl="1"/>
            <a:r>
              <a:rPr lang="en-US" altLang="en-US" dirty="0"/>
              <a:t>A federal law that granted limited immunity to persons who duplicate copyrighted works on the Internet, as long as those users do not profit from the copying process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5300"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30BFBB6B-7E56-48AD-B64D-815729DE3E74}" type="slidenum">
              <a:rPr lang="en-US" altLang="en-US" smtClean="0"/>
              <a:pPr/>
              <a:t>45</a:t>
            </a:fld>
            <a:endParaRPr lang="en-US" altLang="en-US" dirty="0"/>
          </a:p>
        </p:txBody>
      </p:sp>
    </p:spTree>
    <p:extLst>
      <p:ext uri="{BB962C8B-B14F-4D97-AF65-F5344CB8AC3E}">
        <p14:creationId xmlns:p14="http://schemas.microsoft.com/office/powerpoint/2010/main" val="20704131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Protecting Copyright</a:t>
            </a:r>
          </a:p>
        </p:txBody>
      </p:sp>
      <p:sp>
        <p:nvSpPr>
          <p:cNvPr id="56323" name="Content Placeholder 2"/>
          <p:cNvSpPr>
            <a:spLocks noGrp="1"/>
          </p:cNvSpPr>
          <p:nvPr>
            <p:ph idx="1"/>
          </p:nvPr>
        </p:nvSpPr>
        <p:spPr/>
        <p:txBody>
          <a:bodyPr/>
          <a:lstStyle/>
          <a:p>
            <a:r>
              <a:rPr lang="en-US" altLang="en-US" b="1" dirty="0"/>
              <a:t>Digital Millennium Copyright Act</a:t>
            </a:r>
          </a:p>
          <a:p>
            <a:pPr lvl="1"/>
            <a:r>
              <a:rPr lang="en-US" altLang="en-US" dirty="0"/>
              <a:t>Makes it illegal to use technological means to bypass, erase, or override programs designed to prevent access to a copyrighted work</a:t>
            </a:r>
          </a:p>
          <a:p>
            <a:pPr lvl="1"/>
            <a:r>
              <a:rPr lang="en-US" altLang="en-US" dirty="0"/>
              <a:t>Makes it illegal to use any means to circumvent a program intended to frustrate the copying of a copyrighted work</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632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50DE2200-E97D-4FBA-A8D9-B9DA6B5AC320}" type="slidenum">
              <a:rPr lang="en-US" altLang="en-US" smtClean="0"/>
              <a:pPr/>
              <a:t>46</a:t>
            </a:fld>
            <a:endParaRPr lang="en-US" altLang="en-US" dirty="0"/>
          </a:p>
        </p:txBody>
      </p:sp>
    </p:spTree>
    <p:extLst>
      <p:ext uri="{BB962C8B-B14F-4D97-AF65-F5344CB8AC3E}">
        <p14:creationId xmlns:p14="http://schemas.microsoft.com/office/powerpoint/2010/main" val="27747815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Protecting Copyright</a:t>
            </a:r>
          </a:p>
        </p:txBody>
      </p:sp>
      <p:sp>
        <p:nvSpPr>
          <p:cNvPr id="57347" name="Content Placeholder 2"/>
          <p:cNvSpPr>
            <a:spLocks noGrp="1"/>
          </p:cNvSpPr>
          <p:nvPr>
            <p:ph idx="1"/>
          </p:nvPr>
        </p:nvSpPr>
        <p:spPr/>
        <p:txBody>
          <a:bodyPr/>
          <a:lstStyle/>
          <a:p>
            <a:r>
              <a:rPr lang="en-US" altLang="en-US" dirty="0"/>
              <a:t>The World Intellectual Property Organization</a:t>
            </a:r>
          </a:p>
          <a:p>
            <a:r>
              <a:rPr lang="en-US" altLang="en-US" dirty="0"/>
              <a:t>World Intellectual Property Organization Copyright Treaty</a:t>
            </a:r>
          </a:p>
          <a:p>
            <a:r>
              <a:rPr lang="en-US" altLang="en-US" dirty="0"/>
              <a:t>World Intellectual Property Organization Phonograms Treaty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7348"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E59C52FD-F6D5-4DB2-8662-E33AB8E392A4}" type="slidenum">
              <a:rPr lang="en-US" altLang="en-US" smtClean="0"/>
              <a:pPr/>
              <a:t>47</a:t>
            </a:fld>
            <a:endParaRPr lang="en-US" altLang="en-US" dirty="0"/>
          </a:p>
        </p:txBody>
      </p:sp>
    </p:spTree>
    <p:extLst>
      <p:ext uri="{BB962C8B-B14F-4D97-AF65-F5344CB8AC3E}">
        <p14:creationId xmlns:p14="http://schemas.microsoft.com/office/powerpoint/2010/main" val="38266671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dirty="0"/>
              <a:t>Four Basic Requirements</a:t>
            </a:r>
          </a:p>
        </p:txBody>
      </p:sp>
      <p:sp>
        <p:nvSpPr>
          <p:cNvPr id="58371" name="Content Placeholder 6"/>
          <p:cNvSpPr>
            <a:spLocks noGrp="1"/>
          </p:cNvSpPr>
          <p:nvPr>
            <p:ph idx="1"/>
          </p:nvPr>
        </p:nvSpPr>
        <p:spPr/>
        <p:txBody>
          <a:bodyPr/>
          <a:lstStyle/>
          <a:p>
            <a:r>
              <a:rPr lang="en-US" altLang="en-US" dirty="0"/>
              <a:t>The necessity of focusing on long-range results</a:t>
            </a:r>
          </a:p>
          <a:p>
            <a:r>
              <a:rPr lang="en-US" altLang="en-US" dirty="0"/>
              <a:t>The need to create partnerships among government, business, and the academic community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837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4234387F-37D1-430B-AE01-2A04F5001875}" type="slidenum">
              <a:rPr lang="en-US" altLang="en-US" smtClean="0"/>
              <a:pPr/>
              <a:t>48</a:t>
            </a:fld>
            <a:endParaRPr lang="en-US" altLang="en-US" dirty="0"/>
          </a:p>
        </p:txBody>
      </p:sp>
    </p:spTree>
    <p:extLst>
      <p:ext uri="{BB962C8B-B14F-4D97-AF65-F5344CB8AC3E}">
        <p14:creationId xmlns:p14="http://schemas.microsoft.com/office/powerpoint/2010/main" val="23215039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t>Four Basic Requirements</a:t>
            </a:r>
          </a:p>
        </p:txBody>
      </p:sp>
      <p:sp>
        <p:nvSpPr>
          <p:cNvPr id="3" name="Content Placeholder 2"/>
          <p:cNvSpPr>
            <a:spLocks noGrp="1"/>
          </p:cNvSpPr>
          <p:nvPr>
            <p:ph idx="1"/>
          </p:nvPr>
        </p:nvSpPr>
        <p:spPr/>
        <p:txBody>
          <a:bodyPr/>
          <a:lstStyle/>
          <a:p>
            <a:r>
              <a:rPr lang="en-US" altLang="en-US" dirty="0"/>
              <a:t>The need to appreciate the key role played in these projects by human resources </a:t>
            </a:r>
          </a:p>
          <a:p>
            <a:r>
              <a:rPr lang="en-US" altLang="en-US" dirty="0"/>
              <a:t>The need to develop inventive ways to obtain capital investments in science and related projects</a:t>
            </a:r>
          </a:p>
          <a:p>
            <a:endParaRPr lang="en-US" alt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939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CD88B607-465D-439F-81D7-D37CF268A97F}" type="slidenum">
              <a:rPr lang="en-US" altLang="en-US" smtClean="0"/>
              <a:pPr/>
              <a:t>49</a:t>
            </a:fld>
            <a:endParaRPr lang="en-US" altLang="en-US" dirty="0"/>
          </a:p>
        </p:txBody>
      </p:sp>
    </p:spTree>
    <p:extLst>
      <p:ext uri="{BB962C8B-B14F-4D97-AF65-F5344CB8AC3E}">
        <p14:creationId xmlns:p14="http://schemas.microsoft.com/office/powerpoint/2010/main" val="467214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Governmental Authority Regulating Science and Technology</a:t>
            </a:r>
          </a:p>
        </p:txBody>
      </p:sp>
      <p:sp>
        <p:nvSpPr>
          <p:cNvPr id="17411" name="Content Placeholder 2"/>
          <p:cNvSpPr>
            <a:spLocks noGrp="1"/>
          </p:cNvSpPr>
          <p:nvPr>
            <p:ph idx="1"/>
          </p:nvPr>
        </p:nvSpPr>
        <p:spPr/>
        <p:txBody>
          <a:bodyPr/>
          <a:lstStyle/>
          <a:p>
            <a:r>
              <a:rPr lang="en-US" altLang="en-US" dirty="0"/>
              <a:t>The power to regulate science and technology in the United States is shared by the national government and the state governments</a:t>
            </a:r>
            <a:endParaRPr lang="en-US" altLang="en-US" sz="1000" dirty="0"/>
          </a:p>
          <a:p>
            <a:r>
              <a:rPr lang="en-US" altLang="en-US" dirty="0"/>
              <a:t>There are some functions that only the federal government is empowered to handle, such as granting patents and copyrights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741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CCC2B0F-CB96-4073-8348-D55E3166E443}" type="slidenum">
              <a:rPr lang="en-US" altLang="en-US" smtClean="0"/>
              <a:pPr/>
              <a:t>5</a:t>
            </a:fld>
            <a:endParaRPr lang="en-US" altLang="en-US" dirty="0"/>
          </a:p>
        </p:txBody>
      </p:sp>
    </p:spTree>
    <p:extLst>
      <p:ext uri="{BB962C8B-B14F-4D97-AF65-F5344CB8AC3E}">
        <p14:creationId xmlns:p14="http://schemas.microsoft.com/office/powerpoint/2010/main" val="9230985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The Constitution and Science</a:t>
            </a:r>
          </a:p>
        </p:txBody>
      </p:sp>
      <p:sp>
        <p:nvSpPr>
          <p:cNvPr id="18435" name="Content Placeholder 2"/>
          <p:cNvSpPr>
            <a:spLocks noGrp="1"/>
          </p:cNvSpPr>
          <p:nvPr>
            <p:ph idx="1"/>
          </p:nvPr>
        </p:nvSpPr>
        <p:spPr/>
        <p:txBody>
          <a:bodyPr/>
          <a:lstStyle/>
          <a:p>
            <a:r>
              <a:rPr lang="en-US" altLang="en-US" dirty="0"/>
              <a:t>The Constitution revolves around two fundamental principles:</a:t>
            </a:r>
          </a:p>
          <a:p>
            <a:pPr lvl="1"/>
            <a:r>
              <a:rPr lang="en-US" altLang="en-US" dirty="0"/>
              <a:t>The separation of national powers among three distinct branches of government </a:t>
            </a:r>
          </a:p>
          <a:p>
            <a:pPr lvl="1"/>
            <a:r>
              <a:rPr lang="en-US" altLang="en-US" dirty="0"/>
              <a:t>A system of checks and balances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1843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1EDC9D0F-D893-49BE-955C-55BB2D454E06}" type="slidenum">
              <a:rPr lang="en-US" altLang="en-US" smtClean="0"/>
              <a:pPr/>
              <a:t>6</a:t>
            </a:fld>
            <a:endParaRPr lang="en-US" altLang="en-US" dirty="0"/>
          </a:p>
        </p:txBody>
      </p:sp>
    </p:spTree>
    <p:extLst>
      <p:ext uri="{BB962C8B-B14F-4D97-AF65-F5344CB8AC3E}">
        <p14:creationId xmlns:p14="http://schemas.microsoft.com/office/powerpoint/2010/main" val="2783321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Question</a:t>
            </a:r>
          </a:p>
        </p:txBody>
      </p:sp>
      <p:sp>
        <p:nvSpPr>
          <p:cNvPr id="3" name="Content Placeholder 2"/>
          <p:cNvSpPr>
            <a:spLocks noGrp="1"/>
          </p:cNvSpPr>
          <p:nvPr>
            <p:ph idx="1"/>
          </p:nvPr>
        </p:nvSpPr>
        <p:spPr/>
        <p:txBody>
          <a:bodyPr/>
          <a:lstStyle/>
          <a:p>
            <a:r>
              <a:rPr lang="en-US" dirty="0"/>
              <a:t>Which clause gives Congress the power to regulate commerce with foreign nations?</a:t>
            </a:r>
          </a:p>
          <a:p>
            <a:pPr marL="912812" lvl="1" indent="-514350">
              <a:buFont typeface="+mj-lt"/>
              <a:buAutoNum type="alphaUcPeriod"/>
            </a:pPr>
            <a:r>
              <a:rPr lang="en-US" dirty="0"/>
              <a:t>Commerce</a:t>
            </a:r>
          </a:p>
          <a:p>
            <a:pPr marL="912812" lvl="1" indent="-514350">
              <a:buFont typeface="+mj-lt"/>
              <a:buAutoNum type="alphaUcPeriod"/>
            </a:pPr>
            <a:r>
              <a:rPr lang="en-US" dirty="0"/>
              <a:t>General </a:t>
            </a:r>
          </a:p>
          <a:p>
            <a:pPr marL="912812" lvl="1" indent="-514350">
              <a:buFont typeface="+mj-lt"/>
              <a:buAutoNum type="alphaUcPeriod"/>
            </a:pPr>
            <a:r>
              <a:rPr lang="en-US" dirty="0"/>
              <a:t>Necessary and proper</a:t>
            </a:r>
          </a:p>
          <a:p>
            <a:pPr marL="912812" lvl="1" indent="-514350">
              <a:buFont typeface="+mj-lt"/>
              <a:buAutoNum type="alphaUcPeriod"/>
            </a:pPr>
            <a:r>
              <a:rPr lang="en-US" dirty="0"/>
              <a:t>General welfare</a:t>
            </a:r>
          </a:p>
          <a:p>
            <a:pPr marL="0" indent="0">
              <a:buNone/>
            </a:pPr>
            <a:endParaRPr lang="en-US" dirty="0"/>
          </a:p>
          <a:p>
            <a:endParaRPr lang="en-US" dirty="0"/>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0484"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6FC4C5D9-73F6-4F9E-8D45-96768199E40F}" type="slidenum">
              <a:rPr lang="en-US" altLang="en-US" smtClean="0"/>
              <a:pPr/>
              <a:t>7</a:t>
            </a:fld>
            <a:endParaRPr lang="en-US" altLang="en-US" dirty="0"/>
          </a:p>
        </p:txBody>
      </p:sp>
    </p:spTree>
    <p:extLst>
      <p:ext uri="{BB962C8B-B14F-4D97-AF65-F5344CB8AC3E}">
        <p14:creationId xmlns:p14="http://schemas.microsoft.com/office/powerpoint/2010/main" val="3890961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The Legal Ecosystem as a Complex Adaptive System</a:t>
            </a:r>
          </a:p>
        </p:txBody>
      </p:sp>
      <p:sp>
        <p:nvSpPr>
          <p:cNvPr id="21507" name="Content Placeholder 2"/>
          <p:cNvSpPr>
            <a:spLocks noGrp="1"/>
          </p:cNvSpPr>
          <p:nvPr>
            <p:ph idx="1"/>
          </p:nvPr>
        </p:nvSpPr>
        <p:spPr/>
        <p:txBody>
          <a:bodyPr/>
          <a:lstStyle/>
          <a:p>
            <a:r>
              <a:rPr lang="en-US" altLang="en-US" b="1" dirty="0"/>
              <a:t>Commerce clause</a:t>
            </a:r>
          </a:p>
          <a:p>
            <a:pPr lvl="1"/>
            <a:r>
              <a:rPr lang="en-US" altLang="en-US" dirty="0"/>
              <a:t>Congress has the power “(T)o regulate Commerce with foreign Nations, and among the several States, and with the Indian Tribes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150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F2D0B2F7-250F-45D0-A7C8-4E02CD84FF32}" type="slidenum">
              <a:rPr lang="en-US" altLang="en-US" smtClean="0"/>
              <a:pPr/>
              <a:t>8</a:t>
            </a:fld>
            <a:endParaRPr lang="en-US" altLang="en-US" dirty="0"/>
          </a:p>
        </p:txBody>
      </p:sp>
    </p:spTree>
    <p:extLst>
      <p:ext uri="{BB962C8B-B14F-4D97-AF65-F5344CB8AC3E}">
        <p14:creationId xmlns:p14="http://schemas.microsoft.com/office/powerpoint/2010/main" val="3029524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The Legal Ecosystem as a Complex Adaptive System</a:t>
            </a:r>
          </a:p>
        </p:txBody>
      </p:sp>
      <p:sp>
        <p:nvSpPr>
          <p:cNvPr id="22531" name="Content Placeholder 2"/>
          <p:cNvSpPr>
            <a:spLocks noGrp="1"/>
          </p:cNvSpPr>
          <p:nvPr>
            <p:ph idx="1"/>
          </p:nvPr>
        </p:nvSpPr>
        <p:spPr/>
        <p:txBody>
          <a:bodyPr/>
          <a:lstStyle/>
          <a:p>
            <a:r>
              <a:rPr lang="en-US" altLang="en-US" b="1" dirty="0"/>
              <a:t>Necessary and proper clause</a:t>
            </a:r>
          </a:p>
          <a:p>
            <a:pPr lvl="1"/>
            <a:r>
              <a:rPr lang="en-US" altLang="en-US" dirty="0"/>
              <a:t>Congress has the power “(T)o make all Laws which shall be necessary and proper for carrying into Execution the foregoing Powers, and all other Powers vested by this Constitution in the Government of the United States, or any Department or Officer thereof”</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22532" name="Slide Number Placeholder 3"/>
          <p:cNvSpPr>
            <a:spLocks noGrp="1"/>
          </p:cNvSpPr>
          <p:nvPr>
            <p:ph type="sldNum" sz="quarter" idx="12"/>
          </p:nvPr>
        </p:nvSpPr>
        <p:spPr>
          <a:xfrm>
            <a:off x="11050588" y="6492875"/>
            <a:ext cx="1141412"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33-</a:t>
            </a:r>
            <a:fld id="{ADCBB767-A6F9-4A82-AFBF-CCE584FC3AEC}" type="slidenum">
              <a:rPr lang="en-US" altLang="en-US" smtClean="0"/>
              <a:pPr/>
              <a:t>9</a:t>
            </a:fld>
            <a:endParaRPr lang="en-US" altLang="en-US" dirty="0"/>
          </a:p>
        </p:txBody>
      </p:sp>
    </p:spTree>
    <p:extLst>
      <p:ext uri="{BB962C8B-B14F-4D97-AF65-F5344CB8AC3E}">
        <p14:creationId xmlns:p14="http://schemas.microsoft.com/office/powerpoint/2010/main" val="23240474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5FD33A-EC90-43D4-85AE-9F7DD4FBAF18}"/>
</file>

<file path=customXml/itemProps2.xml><?xml version="1.0" encoding="utf-8"?>
<ds:datastoreItem xmlns:ds="http://schemas.openxmlformats.org/officeDocument/2006/customXml" ds:itemID="{C7738202-E044-4B77-8FC0-FFAFF9A197A3}">
  <ds:schemaRefs>
    <ds:schemaRef ds:uri="http://schemas.microsoft.com/office/2006/metadata/properties"/>
    <ds:schemaRef ds:uri="http://schemas.microsoft.com/office/infopath/2007/PartnerControls"/>
    <ds:schemaRef ds:uri="aa4f5ada-9d1d-46d6-b705-f2cf90d05a91"/>
    <ds:schemaRef ds:uri="3b891efd-a537-4e57-a9a6-7bde74ae8a20"/>
  </ds:schemaRefs>
</ds:datastoreItem>
</file>

<file path=customXml/itemProps3.xml><?xml version="1.0" encoding="utf-8"?>
<ds:datastoreItem xmlns:ds="http://schemas.openxmlformats.org/officeDocument/2006/customXml" ds:itemID="{669FCCF3-F022-4739-91E3-636FC28F37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2199</TotalTime>
  <Words>4759</Words>
  <Application>Microsoft Office PowerPoint</Application>
  <PresentationFormat>Widescreen</PresentationFormat>
  <Paragraphs>355</Paragraphs>
  <Slides>49</Slides>
  <Notes>42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49</vt:i4>
      </vt:variant>
    </vt:vector>
  </HeadingPairs>
  <TitlesOfParts>
    <vt:vector size="55" baseType="lpstr">
      <vt:lpstr>Arial</vt:lpstr>
      <vt:lpstr>Calibri</vt:lpstr>
      <vt:lpstr>Calibri Light</vt:lpstr>
      <vt:lpstr>Wingdings</vt:lpstr>
      <vt:lpstr>Wingdings 3</vt:lpstr>
      <vt:lpstr>Office Theme</vt:lpstr>
      <vt:lpstr>Science, Technology, and  Law in the 21st Century</vt:lpstr>
      <vt:lpstr>Learning Objectives</vt:lpstr>
      <vt:lpstr>Learning Objectives</vt:lpstr>
      <vt:lpstr>Governmental Authority Regulating Science and Technology</vt:lpstr>
      <vt:lpstr>Governmental Authority Regulating Science and Technology</vt:lpstr>
      <vt:lpstr>The Constitution and Science</vt:lpstr>
      <vt:lpstr>Question</vt:lpstr>
      <vt:lpstr>The Legal Ecosystem as a Complex Adaptive System</vt:lpstr>
      <vt:lpstr>The Legal Ecosystem as a Complex Adaptive System</vt:lpstr>
      <vt:lpstr>The Legal Ecosystem as a Complex Adaptive System</vt:lpstr>
      <vt:lpstr>The Legal Ecosystem as a Complex Adaptive System</vt:lpstr>
      <vt:lpstr>The Legal Ecosystem as a Complex Adaptive System</vt:lpstr>
      <vt:lpstr>Residual State Regulatory Power</vt:lpstr>
      <vt:lpstr>Office of Science and Technology Policy</vt:lpstr>
      <vt:lpstr>Chief Technology Officer of the United States</vt:lpstr>
      <vt:lpstr>National Institutes of Health</vt:lpstr>
      <vt:lpstr>National Science Foundation</vt:lpstr>
      <vt:lpstr>International Authority Regulating Juriscience</vt:lpstr>
      <vt:lpstr>United Nations</vt:lpstr>
      <vt:lpstr>United Nations</vt:lpstr>
      <vt:lpstr>International Problems</vt:lpstr>
      <vt:lpstr>UN Educational, Scientific, and Cultural  Organization</vt:lpstr>
      <vt:lpstr>The World Health Organization</vt:lpstr>
      <vt:lpstr>Facing Global Challenges</vt:lpstr>
      <vt:lpstr>Heilbroner’s Global Challenges</vt:lpstr>
      <vt:lpstr>Regulating Energy Problems</vt:lpstr>
      <vt:lpstr>Regulating Energy Problems</vt:lpstr>
      <vt:lpstr>Regulating Environmental Problems</vt:lpstr>
      <vt:lpstr>Regulating Environmental Problems</vt:lpstr>
      <vt:lpstr>Regulating Environmental Problems</vt:lpstr>
      <vt:lpstr>Regulating Environmental Problems</vt:lpstr>
      <vt:lpstr>Regulating Environmental Problems</vt:lpstr>
      <vt:lpstr>Regulating Environmental Problems</vt:lpstr>
      <vt:lpstr>Regulating Environmental Problems</vt:lpstr>
      <vt:lpstr>Regulating Population Growth</vt:lpstr>
      <vt:lpstr>Protecting Patents</vt:lpstr>
      <vt:lpstr>Patentable Subject Matter</vt:lpstr>
      <vt:lpstr>Patentable Subject Matter</vt:lpstr>
      <vt:lpstr>Nonobviousness Test</vt:lpstr>
      <vt:lpstr>Recent Developments in Patent Law</vt:lpstr>
      <vt:lpstr>Nonobviousness Test</vt:lpstr>
      <vt:lpstr>The America Invents Act</vt:lpstr>
      <vt:lpstr>A Primer on Trade Secrets</vt:lpstr>
      <vt:lpstr>Protecting Trade Secrets</vt:lpstr>
      <vt:lpstr>Protecting Copyright</vt:lpstr>
      <vt:lpstr>Protecting Copyright</vt:lpstr>
      <vt:lpstr>Protecting Copyright</vt:lpstr>
      <vt:lpstr>Four Basic Requirements</vt:lpstr>
      <vt:lpstr>Four Basic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268</cp:revision>
  <dcterms:created xsi:type="dcterms:W3CDTF">2015-07-14T20:11:18Z</dcterms:created>
  <dcterms:modified xsi:type="dcterms:W3CDTF">2018-12-12T03:54:01Z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y fmtid="{D5CDD505-2E9C-101B-9397-08002B2CF9AE}" pid="3" name="Order">
    <vt:r8>6757400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y fmtid="{D5CDD505-2E9C-101B-9397-08002B2CF9AE}" pid="9" name="ComplianceAssetId">
    <vt:lpwstr/>
  </property>
</Properties>
</file>