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0"/>
  </p:notesMasterIdLst>
  <p:sldIdLst>
    <p:sldId id="256" r:id="rId5"/>
    <p:sldId id="259" r:id="rId6"/>
    <p:sldId id="260" r:id="rId7"/>
    <p:sldId id="303"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94" r:id="rId23"/>
    <p:sldId id="292" r:id="rId24"/>
    <p:sldId id="275" r:id="rId25"/>
    <p:sldId id="276" r:id="rId26"/>
    <p:sldId id="295" r:id="rId27"/>
    <p:sldId id="296" r:id="rId28"/>
    <p:sldId id="293" r:id="rId29"/>
    <p:sldId id="278" r:id="rId30"/>
    <p:sldId id="279" r:id="rId31"/>
    <p:sldId id="297" r:id="rId32"/>
    <p:sldId id="298" r:id="rId33"/>
    <p:sldId id="299" r:id="rId34"/>
    <p:sldId id="300" r:id="rId35"/>
    <p:sldId id="301" r:id="rId36"/>
    <p:sldId id="280" r:id="rId37"/>
    <p:sldId id="281" r:id="rId38"/>
    <p:sldId id="282" r:id="rId39"/>
    <p:sldId id="302" r:id="rId40"/>
    <p:sldId id="283" r:id="rId41"/>
    <p:sldId id="284" r:id="rId42"/>
    <p:sldId id="285" r:id="rId43"/>
    <p:sldId id="286" r:id="rId44"/>
    <p:sldId id="287" r:id="rId45"/>
    <p:sldId id="288" r:id="rId46"/>
    <p:sldId id="289" r:id="rId47"/>
    <p:sldId id="290" r:id="rId48"/>
    <p:sldId id="291"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havana Balaji" initials="BB" lastIdx="17" clrIdx="0">
    <p:extLst>
      <p:ext uri="{19B8F6BF-5375-455C-9EA6-DF929625EA0E}">
        <p15:presenceInfo xmlns:p15="http://schemas.microsoft.com/office/powerpoint/2012/main" userId="Bhavana Balaj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59" autoAdjust="0"/>
    <p:restoredTop sz="70980" autoAdjust="0"/>
  </p:normalViewPr>
  <p:slideViewPr>
    <p:cSldViewPr snapToGrid="0">
      <p:cViewPr varScale="1">
        <p:scale>
          <a:sx n="45" d="100"/>
          <a:sy n="45" d="100"/>
        </p:scale>
        <p:origin x="1536" y="18"/>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12/18/2018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8A48532-8C76-4CD4-8441-0E07284173DB}" type="slidenum">
              <a:rPr lang="en-US" altLang="en-US"/>
              <a:pPr eaLnBrk="1" hangingPunct="1"/>
              <a:t>2</a:t>
            </a:fld>
            <a:endParaRPr lang="en-US" altLang="en-US" dirty="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22097589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F2FC33A-C188-4720-830D-0BAFCE9F85C3}" type="slidenum">
              <a:rPr lang="en-US" altLang="en-US"/>
              <a:pPr eaLnBrk="1" hangingPunct="1"/>
              <a:t>13</a:t>
            </a:fld>
            <a:endParaRPr lang="en-US" altLang="en-US" dirty="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qualified opinion. See next slide.</a:t>
            </a:r>
          </a:p>
        </p:txBody>
      </p:sp>
    </p:spTree>
    <p:extLst>
      <p:ext uri="{BB962C8B-B14F-4D97-AF65-F5344CB8AC3E}">
        <p14:creationId xmlns:p14="http://schemas.microsoft.com/office/powerpoint/2010/main" val="40166674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846C2F6-A3F4-47E6-9B07-23B7520A78A7}" type="slidenum">
              <a:rPr lang="en-US" altLang="en-US"/>
              <a:pPr eaLnBrk="1" hangingPunct="1"/>
              <a:t>14</a:t>
            </a:fld>
            <a:endParaRPr lang="en-US" altLang="en-US" dirty="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r>
              <a:rPr lang="en-US" altLang="en-US" b="0" dirty="0">
                <a:latin typeface="Arial" panose="020B0604020202020204" pitchFamily="34" charset="0"/>
              </a:rPr>
              <a:t>One type of qualified opinion is the “subject to” opinion. In this case, auditors state that the books represent the company’s financial health subject to some uncertainty, such as a pending lawsuit, which may affect the company in the future. The second type of qualified opinion is an “except for” opinion. Such an opinion indicates that the financial statements are an accurate reflection of the company’s financial health except for some minor deviation from GAAP, not serious enough to warrant an adverse opinion.</a:t>
            </a:r>
          </a:p>
          <a:p>
            <a:endParaRPr lang="en-US" altLang="en-US" b="0" dirty="0">
              <a:latin typeface="Arial" panose="020B0604020202020204" pitchFamily="34" charset="0"/>
            </a:endParaRPr>
          </a:p>
        </p:txBody>
      </p:sp>
    </p:spTree>
    <p:extLst>
      <p:ext uri="{BB962C8B-B14F-4D97-AF65-F5344CB8AC3E}">
        <p14:creationId xmlns:p14="http://schemas.microsoft.com/office/powerpoint/2010/main" val="378074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25A93C0-CF4A-411F-A9E3-4958CBD6B39D}" type="slidenum">
              <a:rPr lang="en-US" altLang="en-US"/>
              <a:pPr eaLnBrk="1" hangingPunct="1"/>
              <a:t>15</a:t>
            </a:fld>
            <a:endParaRPr lang="en-US" altLang="en-US" dirty="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“D” – adverse opinion.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1839244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509BDAB-FC66-484C-AE47-62883CFC6D4F}" type="slidenum">
              <a:rPr lang="en-US" altLang="en-US"/>
              <a:pPr eaLnBrk="1" hangingPunct="1"/>
              <a:t>16</a:t>
            </a:fld>
            <a:endParaRPr lang="en-US" alt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r>
              <a:rPr lang="en-US" altLang="en-US" dirty="0">
                <a:latin typeface="Arial" panose="020B0604020202020204" pitchFamily="34" charset="0"/>
              </a:rPr>
              <a:t>An </a:t>
            </a:r>
            <a:r>
              <a:rPr lang="en-US" altLang="en-US" b="0" dirty="0">
                <a:latin typeface="Arial" panose="020B0604020202020204" pitchFamily="34" charset="0"/>
              </a:rPr>
              <a:t>adverse opinion </a:t>
            </a:r>
            <a:r>
              <a:rPr lang="en-US" altLang="en-US" dirty="0">
                <a:latin typeface="Arial" panose="020B0604020202020204" pitchFamily="34" charset="0"/>
              </a:rPr>
              <a:t>would be rendered in the following cases:</a:t>
            </a:r>
          </a:p>
          <a:p>
            <a:pPr marL="171450" indent="-171450">
              <a:buFont typeface="Arial" panose="020B0604020202020204" pitchFamily="34" charset="0"/>
              <a:buChar char="•"/>
            </a:pPr>
            <a:r>
              <a:rPr lang="en-US" altLang="en-US" dirty="0">
                <a:latin typeface="Arial" panose="020B0604020202020204" pitchFamily="34" charset="0"/>
              </a:rPr>
              <a:t>The financial statements do not fairly present the financial health of the organization.</a:t>
            </a:r>
          </a:p>
          <a:p>
            <a:pPr marL="171450" indent="-171450">
              <a:buFont typeface="Arial" panose="020B0604020202020204" pitchFamily="34" charset="0"/>
              <a:buChar char="•"/>
            </a:pPr>
            <a:r>
              <a:rPr lang="en-US" altLang="en-US" dirty="0">
                <a:latin typeface="Arial" panose="020B0604020202020204" pitchFamily="34" charset="0"/>
              </a:rPr>
              <a:t>Generally accepted accounting principles are consistently ignored.</a:t>
            </a:r>
          </a:p>
          <a:p>
            <a:pPr marL="171450" indent="-171450">
              <a:buFont typeface="Arial" panose="020B0604020202020204" pitchFamily="34" charset="0"/>
              <a:buChar char="•"/>
            </a:pPr>
            <a:r>
              <a:rPr lang="en-US" altLang="en-US" dirty="0">
                <a:latin typeface="Arial" panose="020B0604020202020204" pitchFamily="34" charset="0"/>
              </a:rPr>
              <a:t>Financial information has not been adequately disclosed.</a:t>
            </a:r>
          </a:p>
          <a:p>
            <a:pPr marL="171450" indent="-171450">
              <a:buFont typeface="Arial" panose="020B0604020202020204" pitchFamily="34" charset="0"/>
              <a:buChar char="•"/>
            </a:pPr>
            <a:r>
              <a:rPr lang="en-US" altLang="en-US" dirty="0">
                <a:latin typeface="Arial" panose="020B0604020202020204" pitchFamily="34" charset="0"/>
              </a:rPr>
              <a:t>There are major uncertainties that could have a serious impact on the organization, and the auditor disagrees with management’s presentation of those uncertainties.</a:t>
            </a:r>
          </a:p>
          <a:p>
            <a:pPr marL="171450" indent="-171450">
              <a:buFont typeface="Arial" panose="020B0604020202020204" pitchFamily="34" charset="0"/>
              <a:buChar char="•"/>
            </a:pPr>
            <a:endParaRPr lang="en-US" altLang="en-US" dirty="0">
              <a:latin typeface="Arial" panose="020B0604020202020204" pitchFamily="34" charset="0"/>
            </a:endParaRPr>
          </a:p>
          <a:p>
            <a:r>
              <a:rPr lang="en-US" sz="1200" b="0" i="0" u="none" strike="noStrike" kern="1200" baseline="0" dirty="0">
                <a:solidFill>
                  <a:schemeClr val="tx1"/>
                </a:solidFill>
                <a:latin typeface="+mn-lt"/>
                <a:ea typeface="+mn-ea"/>
                <a:cs typeface="+mn-cs"/>
              </a:rPr>
              <a:t>A disclaimer</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is usually provided when the auditor has not had enough time to examine the books properly or was denied access to crucial records. </a:t>
            </a:r>
            <a:endParaRPr lang="en-US" altLang="en-US" dirty="0">
              <a:latin typeface="Arial" panose="020B0604020202020204" pitchFamily="34" charset="0"/>
            </a:endParaRPr>
          </a:p>
          <a:p>
            <a:endParaRPr lang="en-US" altLang="en-US" dirty="0">
              <a:latin typeface="Arial" panose="020B0604020202020204" pitchFamily="34" charset="0"/>
            </a:endParaRPr>
          </a:p>
        </p:txBody>
      </p:sp>
    </p:spTree>
    <p:extLst>
      <p:ext uri="{BB962C8B-B14F-4D97-AF65-F5344CB8AC3E}">
        <p14:creationId xmlns:p14="http://schemas.microsoft.com/office/powerpoint/2010/main" val="12484275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576A1F7-39DD-4D89-BB65-E3B713EB8FFF}" type="slidenum">
              <a:rPr lang="en-US" altLang="en-US"/>
              <a:pPr eaLnBrk="1" hangingPunct="1"/>
              <a:t>17</a:t>
            </a:fld>
            <a:endParaRPr lang="en-US" altLang="en-US" dirty="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r>
              <a:rPr lang="en-US" altLang="en-US" dirty="0">
                <a:latin typeface="Arial" panose="020B0604020202020204" pitchFamily="34" charset="0"/>
              </a:rPr>
              <a:t>These rules are frequently used by the courts to determine whether an accountant has breached a duty to the client in nontechnical matters not covered by GAAP and GAAS. For example, the AICPA’s code has established that accountants owe their clients a duty of confidentiality even after the relationship has terminated.</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6465910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273ADBD-1AD5-4E3F-9043-FD202823A2BF}" type="slidenum">
              <a:rPr lang="en-US" altLang="en-US"/>
              <a:pPr eaLnBrk="1" hangingPunct="1"/>
              <a:t>18</a:t>
            </a:fld>
            <a:endParaRPr lang="en-US" altLang="en-US" dirty="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r>
              <a:rPr lang="en-US" altLang="en-US" dirty="0">
                <a:latin typeface="Arial" panose="020B0604020202020204" pitchFamily="34" charset="0"/>
              </a:rPr>
              <a:t>The Sarbanes</a:t>
            </a:r>
            <a:r>
              <a:rPr lang="en-US" altLang="en-US" dirty="0"/>
              <a:t>–</a:t>
            </a:r>
            <a:r>
              <a:rPr lang="en-US" altLang="en-US" dirty="0">
                <a:latin typeface="Arial" panose="020B0604020202020204" pitchFamily="34" charset="0"/>
              </a:rPr>
              <a:t>Oxley Act </a:t>
            </a:r>
            <a:r>
              <a:rPr lang="en-US" sz="1200" b="0" i="0" u="none" strike="noStrike" kern="1200" baseline="0" dirty="0">
                <a:solidFill>
                  <a:schemeClr val="tx1"/>
                </a:solidFill>
                <a:latin typeface="+mn-lt"/>
                <a:ea typeface="+mn-ea"/>
                <a:cs typeface="+mn-cs"/>
              </a:rPr>
              <a:t>requires the registration of all public accounting firms that are involved in auditing publicly traded corporations. The board has the authority to inspect those companies and their procedures on a regularly established schedule. </a:t>
            </a:r>
          </a:p>
          <a:p>
            <a:endParaRPr lang="en-US" altLang="en-US" sz="1200" b="0" i="0" u="none" strike="noStrike" kern="1200" baseline="0" dirty="0">
              <a:solidFill>
                <a:schemeClr val="tx1"/>
              </a:solidFill>
              <a:latin typeface="+mn-lt"/>
              <a:ea typeface="+mn-ea"/>
              <a:cs typeface="+mn-cs"/>
            </a:endParaRPr>
          </a:p>
          <a:p>
            <a:r>
              <a:rPr lang="en-US" altLang="en-US" dirty="0">
                <a:latin typeface="Arial" panose="020B0604020202020204" pitchFamily="34" charset="0"/>
              </a:rPr>
              <a:t>The act also enacted several additional features. For example, the act specifically prohibits conflicts of interest that might arise when former auditors are hired by a company, if that company is still being audited by the same firm that once employed the former auditor.</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1023223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standard industry arrangement in accounting, an arrangement that we shall call a type one arrangement, exists between the accountant and a client and follows ordinary contract law principles. However, sometimes accountants must act in a dual capacity, as both accountants and as auditors. We will refer to such arrangements as type two arrangements. Since accountants must act in such dual positions, multiple connections emerge beyond the four walls of the original arrangement, thus complicating things. </a:t>
            </a:r>
          </a:p>
        </p:txBody>
      </p:sp>
      <p:sp>
        <p:nvSpPr>
          <p:cNvPr id="4" name="Slide Number Placeholder 3"/>
          <p:cNvSpPr>
            <a:spLocks noGrp="1"/>
          </p:cNvSpPr>
          <p:nvPr>
            <p:ph type="sldNum" sz="quarter" idx="10"/>
          </p:nvPr>
        </p:nvSpPr>
        <p:spPr/>
        <p:txBody>
          <a:bodyPr/>
          <a:lstStyle/>
          <a:p>
            <a:fld id="{5B1CC8F4-5623-496C-8F2C-A5D22BD68D8F}" type="slidenum">
              <a:rPr lang="en-US" smtClean="0"/>
              <a:t>20</a:t>
            </a:fld>
            <a:endParaRPr lang="en-US" dirty="0"/>
          </a:p>
        </p:txBody>
      </p:sp>
    </p:spTree>
    <p:extLst>
      <p:ext uri="{BB962C8B-B14F-4D97-AF65-F5344CB8AC3E}">
        <p14:creationId xmlns:p14="http://schemas.microsoft.com/office/powerpoint/2010/main" val="740114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822EF8F-6DA1-4578-AAD0-E7AAA3F85097}" type="slidenum">
              <a:rPr lang="en-US" altLang="en-US"/>
              <a:pPr eaLnBrk="1" hangingPunct="1"/>
              <a:t>21</a:t>
            </a:fld>
            <a:endParaRPr lang="en-US" altLang="en-US" dirty="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r>
              <a:rPr lang="en-US" altLang="en-US" b="1" dirty="0">
                <a:latin typeface="Arial" panose="020B0604020202020204" pitchFamily="34" charset="0"/>
              </a:rPr>
              <a:t>Getting Students Involved</a:t>
            </a:r>
          </a:p>
          <a:p>
            <a:r>
              <a:rPr lang="en-US" altLang="en-US" dirty="0">
                <a:latin typeface="Arial" panose="020B0604020202020204" pitchFamily="34" charset="0"/>
              </a:rPr>
              <a:t>Have students review the definition of a fiduciary relationship (see Chapter 9). Remind them that the relationship between an accountant and a client is a fiduciary relationship. Then discuss why the statements of persons in a fiduciary relationship are actionable.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1789467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11FB3DA-205C-49F1-BC62-67281340F37E}" type="slidenum">
              <a:rPr lang="en-US" altLang="en-US"/>
              <a:pPr eaLnBrk="1" hangingPunct="1"/>
              <a:t>22</a:t>
            </a:fld>
            <a:endParaRPr lang="en-US" altLang="en-US" dirty="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p:spPr>
        <p:txBody>
          <a:bodyPr/>
          <a:lstStyle/>
          <a:p>
            <a:r>
              <a:rPr lang="en-US" altLang="en-US" dirty="0">
                <a:latin typeface="Arial" panose="020B0604020202020204" pitchFamily="34" charset="0"/>
              </a:rPr>
              <a:t>Although the term malpractice is usually reserved for health care professionals and attorneys, it could also be applied to any form of professional negligence. How a reasonable accounting professional would handle a given situation, and thus avoid a charge of malpractice, would be determined by reference to GAAS or GAAP.</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8281290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To make a proper case for fraud, it is not enough for the plaintiff to show that the accountant deliberately or recklessly attempted to falsify records and statements. In addition, the plaintiff must demonstrate that he or she actually relied on the false statements or reports.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23</a:t>
            </a:fld>
            <a:endParaRPr lang="en-US" dirty="0"/>
          </a:p>
        </p:txBody>
      </p:sp>
    </p:spTree>
    <p:extLst>
      <p:ext uri="{BB962C8B-B14F-4D97-AF65-F5344CB8AC3E}">
        <p14:creationId xmlns:p14="http://schemas.microsoft.com/office/powerpoint/2010/main" val="39173084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11C47DB-DFD4-47AC-8798-16972658BCA0}" type="slidenum">
              <a:rPr lang="en-US" altLang="en-US"/>
              <a:pPr eaLnBrk="1" hangingPunct="1"/>
              <a:t>5</a:t>
            </a:fld>
            <a:endParaRPr lang="en-US" altLang="en-US" dirty="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A professional.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3388665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25</a:t>
            </a:fld>
            <a:endParaRPr lang="en-US" dirty="0"/>
          </a:p>
        </p:txBody>
      </p:sp>
    </p:spTree>
    <p:extLst>
      <p:ext uri="{BB962C8B-B14F-4D97-AF65-F5344CB8AC3E}">
        <p14:creationId xmlns:p14="http://schemas.microsoft.com/office/powerpoint/2010/main" val="2248407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D8F5427-C598-4B05-A286-BF5028FD46E9}" type="slidenum">
              <a:rPr lang="en-US" altLang="en-US"/>
              <a:pPr eaLnBrk="1" hangingPunct="1"/>
              <a:t>26</a:t>
            </a:fld>
            <a:endParaRPr lang="en-US" altLang="en-US" dirty="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r>
              <a:rPr lang="en-US" altLang="en-US" dirty="0">
                <a:latin typeface="Arial" panose="020B0604020202020204" pitchFamily="34" charset="0"/>
              </a:rPr>
              <a:t>Under the Securities Act of 1933, the first time a corporation issues stock for sale, it must file a registration statement (see Chapter 28). Such statements are prepared by accountants.</a:t>
            </a:r>
          </a:p>
        </p:txBody>
      </p:sp>
    </p:spTree>
    <p:extLst>
      <p:ext uri="{BB962C8B-B14F-4D97-AF65-F5344CB8AC3E}">
        <p14:creationId xmlns:p14="http://schemas.microsoft.com/office/powerpoint/2010/main" val="30285773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94D6081-5D26-41AC-8445-7345A96E73FD}" type="slidenum">
              <a:rPr lang="en-US" altLang="en-US"/>
              <a:pPr eaLnBrk="1" hangingPunct="1"/>
              <a:t>27</a:t>
            </a:fld>
            <a:endParaRPr lang="en-US" altLang="en-US" dirty="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r>
              <a:rPr lang="en-US" altLang="en-US" dirty="0">
                <a:latin typeface="Arial" panose="020B0604020202020204" pitchFamily="34" charset="0"/>
              </a:rPr>
              <a:t>The Securities Exchange Act of 1934 contains some provisions that affect accountants. These provisions are designed to prevent the fraudulent filing of various documents with the SEC and the fraudulent manipulation of the securities market. Both acts also contain provisions that impose criminal liability on accountants in some situations.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addition to these federal statutes, most states have enacted similar statutes regulating the activities of accounts as they relate to the sale of stock. State statutes that regulate the sale of stock are frequently referred to as blue sky laws because they are set up to stop the sale of securities that are as empty as several feet of blue sky. </a:t>
            </a:r>
            <a:endParaRPr lang="en-US" altLang="en-US" dirty="0">
              <a:latin typeface="Arial" panose="020B0604020202020204" pitchFamily="34" charset="0"/>
            </a:endParaRPr>
          </a:p>
        </p:txBody>
      </p:sp>
    </p:spTree>
    <p:extLst>
      <p:ext uri="{BB962C8B-B14F-4D97-AF65-F5344CB8AC3E}">
        <p14:creationId xmlns:p14="http://schemas.microsoft.com/office/powerpoint/2010/main" val="35911155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One of the key changes in the new tax code is an overhaul of the tax brackets for all levels of income. The highest bracket is now 37 percent, down from 39.6 percent, while the lowest has moved down to 10 percent. These changes apply from 2018 to 2025.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28</a:t>
            </a:fld>
            <a:endParaRPr lang="en-US" dirty="0"/>
          </a:p>
        </p:txBody>
      </p:sp>
    </p:spTree>
    <p:extLst>
      <p:ext uri="{BB962C8B-B14F-4D97-AF65-F5344CB8AC3E}">
        <p14:creationId xmlns:p14="http://schemas.microsoft.com/office/powerpoint/2010/main" val="10006194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29</a:t>
            </a:fld>
            <a:endParaRPr lang="en-US" dirty="0"/>
          </a:p>
        </p:txBody>
      </p:sp>
    </p:spTree>
    <p:extLst>
      <p:ext uri="{BB962C8B-B14F-4D97-AF65-F5344CB8AC3E}">
        <p14:creationId xmlns:p14="http://schemas.microsoft.com/office/powerpoint/2010/main" val="17342520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2017 and 2018, the starting point for deductions for medical expenses goes back to 7.5 percent of AGI, which was the starting point before the Affordable Care Act changed things.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30</a:t>
            </a:fld>
            <a:endParaRPr lang="en-US" dirty="0"/>
          </a:p>
        </p:txBody>
      </p:sp>
    </p:spTree>
    <p:extLst>
      <p:ext uri="{BB962C8B-B14F-4D97-AF65-F5344CB8AC3E}">
        <p14:creationId xmlns:p14="http://schemas.microsoft.com/office/powerpoint/2010/main" val="14716157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Financial advisors are highly educated individuals who go through a rigorous training process that, when completed successfully, leads to certification. A certified financial advisor is authorized to create financial plans for clients, to recommend investment strategies, and to offer advice on savings opportunities. </a:t>
            </a:r>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31</a:t>
            </a:fld>
            <a:endParaRPr lang="en-US" dirty="0"/>
          </a:p>
        </p:txBody>
      </p:sp>
    </p:spTree>
    <p:extLst>
      <p:ext uri="{BB962C8B-B14F-4D97-AF65-F5344CB8AC3E}">
        <p14:creationId xmlns:p14="http://schemas.microsoft.com/office/powerpoint/2010/main" val="27121087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suitability rule requires only that such advisors offer investment counseling that is suitable to their clients’ goals and nothing more.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Under the expanded fiduciary rule, all financial professionals who offer investment advice to their clients must (1) avoid all conflicts of interest that might exist in the relationship; (2) guarantee that all fees are communicated to the client in understandable terms; (3) make certain that all information given to clients is correct, complete, and clear; and (4) offer investment advice that is suitable to their clients’ goals. </a:t>
            </a:r>
            <a:endParaRPr lang="en-US" b="0" dirty="0"/>
          </a:p>
        </p:txBody>
      </p:sp>
      <p:sp>
        <p:nvSpPr>
          <p:cNvPr id="4" name="Slide Number Placeholder 3"/>
          <p:cNvSpPr>
            <a:spLocks noGrp="1"/>
          </p:cNvSpPr>
          <p:nvPr>
            <p:ph type="sldNum" sz="quarter" idx="5"/>
          </p:nvPr>
        </p:nvSpPr>
        <p:spPr/>
        <p:txBody>
          <a:bodyPr/>
          <a:lstStyle/>
          <a:p>
            <a:fld id="{5B1CC8F4-5623-496C-8F2C-A5D22BD68D8F}" type="slidenum">
              <a:rPr lang="en-US" smtClean="0"/>
              <a:t>32</a:t>
            </a:fld>
            <a:endParaRPr lang="en-US" dirty="0"/>
          </a:p>
        </p:txBody>
      </p:sp>
    </p:spTree>
    <p:extLst>
      <p:ext uri="{BB962C8B-B14F-4D97-AF65-F5344CB8AC3E}">
        <p14:creationId xmlns:p14="http://schemas.microsoft.com/office/powerpoint/2010/main" val="28645897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0F37381-2031-46C7-9282-7996D3F8C54C}" type="slidenum">
              <a:rPr lang="en-US" altLang="en-US"/>
              <a:pPr eaLnBrk="1" hangingPunct="1"/>
              <a:t>33</a:t>
            </a:fld>
            <a:endParaRPr lang="en-US" altLang="en-US"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p:spPr>
        <p:txBody>
          <a:bodyPr/>
          <a:lstStyle/>
          <a:p>
            <a:r>
              <a:rPr lang="en-US" altLang="en-US" b="1" dirty="0">
                <a:latin typeface="Arial" panose="020B0604020202020204" pitchFamily="34" charset="0"/>
              </a:rPr>
              <a:t>Background Information</a:t>
            </a:r>
          </a:p>
          <a:p>
            <a:r>
              <a:rPr lang="en-US" altLang="en-US" dirty="0">
                <a:latin typeface="Arial" panose="020B0604020202020204" pitchFamily="34" charset="0"/>
              </a:rPr>
              <a:t>Architects, along with all workers in the construction field, face increased liability risks related to asbestos management.</a:t>
            </a:r>
          </a:p>
          <a:p>
            <a:r>
              <a:rPr lang="en-US" altLang="en-US" dirty="0">
                <a:latin typeface="Arial" panose="020B0604020202020204" pitchFamily="34" charset="0"/>
              </a:rPr>
              <a:t>In an effort to limit liability, many architects now include disclaimers in work contracts that exempt them from any responsibility for problems involving asbestos in their buildings.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2158093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F232A8E-CF0A-474A-A88F-33E1F72BD85B}" type="slidenum">
              <a:rPr lang="en-US" altLang="en-US"/>
              <a:pPr eaLnBrk="1" hangingPunct="1"/>
              <a:t>34</a:t>
            </a:fld>
            <a:endParaRPr lang="en-US" altLang="en-US" dirty="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r>
              <a:rPr lang="en-US" altLang="en-US" dirty="0">
                <a:latin typeface="Arial" panose="020B0604020202020204" pitchFamily="34" charset="0"/>
              </a:rPr>
              <a:t>A different rule, other than the cost of repair rule, is followed if the design is so defective that the structure is unusable for its originally intended purpose. In such situations, the court may declare that the architect owes the client the difference between the market value of the building as it stands and the market value of the intended structure.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032384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309841D-1A22-4067-B3D5-CF8AFB3A1C02}" type="slidenum">
              <a:rPr lang="en-US" altLang="en-US"/>
              <a:pPr eaLnBrk="1" hangingPunct="1"/>
              <a:t>6</a:t>
            </a:fld>
            <a:endParaRPr lang="en-US" altLang="en-US" dirty="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p:spPr>
        <p:txBody>
          <a:bodyPr/>
          <a:lstStyle/>
          <a:p>
            <a:r>
              <a:rPr lang="en-US" altLang="en-US" dirty="0">
                <a:latin typeface="Arial" panose="020B0604020202020204" pitchFamily="34" charset="0"/>
              </a:rPr>
              <a:t>Although many accountants are charged with keeping a client’s financial records, their responsibilities often go far beyond such routine tasks. Moreover, the nature of accounting means that an accountant’s activities may have an impact on investors who exist outside the accountant’s inner circle of clients. For these reasons, among others, accountants are regulated by the government.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485829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89C15BC-3249-49EC-84DD-233609331F6E}" type="slidenum">
              <a:rPr lang="en-US" altLang="en-US"/>
              <a:pPr eaLnBrk="1" hangingPunct="1"/>
              <a:t>35</a:t>
            </a:fld>
            <a:endParaRPr lang="en-US" altLang="en-US" dirty="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The American Bar Association has established a set of ethical standards—the ABA Model Rules of Professional Conduct. The new Model Rules of Professional Conduct have simplified the old rules by dividing professional responsibility into seven areas. These areas include the client–lawyer relationship, the lawyer’s duty as a counselor, the lawyer’s responsibilities as an advocate, the lawyer’s obligations to third parties, the responsibilities of lawyers to one another in law firms and in partnerships, the lawyer’s duty to perform public service, and the lawyer’s responsibilities in relation to the legal profession.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 attorney has the duty to represent clients with good faith, loyalty, and due care. An attorney who does not fulfill these duties may be liable for malpractice. </a:t>
            </a:r>
            <a:endParaRPr lang="en-US" altLang="en-US" dirty="0">
              <a:latin typeface="Arial" panose="020B0604020202020204" pitchFamily="34" charset="0"/>
            </a:endParaRPr>
          </a:p>
        </p:txBody>
      </p:sp>
    </p:spTree>
    <p:extLst>
      <p:ext uri="{BB962C8B-B14F-4D97-AF65-F5344CB8AC3E}">
        <p14:creationId xmlns:p14="http://schemas.microsoft.com/office/powerpoint/2010/main" val="26354869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0" dirty="0">
                <a:latin typeface="Arial" panose="020B0604020202020204" pitchFamily="34" charset="0"/>
              </a:rPr>
              <a:t>The rationale that supports the attorney–client privilege is the belief that clients must feel free to tell their attorneys everything that is involved in a case so that the attorney can do his or her best as an advocate of that client. The privilege can be waived if a third party unrelated to the client is present during a discussion with the attorney, provided that third party is not a person involved in the case, such as another attorney in the firm, a paralegal, or a legal assistant.</a:t>
            </a:r>
          </a:p>
        </p:txBody>
      </p:sp>
      <p:sp>
        <p:nvSpPr>
          <p:cNvPr id="4" name="Slide Number Placeholder 3"/>
          <p:cNvSpPr>
            <a:spLocks noGrp="1"/>
          </p:cNvSpPr>
          <p:nvPr>
            <p:ph type="sldNum" sz="quarter" idx="5"/>
          </p:nvPr>
        </p:nvSpPr>
        <p:spPr/>
        <p:txBody>
          <a:bodyPr/>
          <a:lstStyle/>
          <a:p>
            <a:fld id="{5B1CC8F4-5623-496C-8F2C-A5D22BD68D8F}" type="slidenum">
              <a:rPr lang="en-US" smtClean="0"/>
              <a:t>36</a:t>
            </a:fld>
            <a:endParaRPr lang="en-US" dirty="0"/>
          </a:p>
        </p:txBody>
      </p:sp>
    </p:spTree>
    <p:extLst>
      <p:ext uri="{BB962C8B-B14F-4D97-AF65-F5344CB8AC3E}">
        <p14:creationId xmlns:p14="http://schemas.microsoft.com/office/powerpoint/2010/main" val="3838560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42D98F8-AF18-401D-9FAD-8CA55C481DAD}" type="slidenum">
              <a:rPr lang="en-US" altLang="en-US"/>
              <a:pPr eaLnBrk="1" hangingPunct="1"/>
              <a:t>37</a:t>
            </a:fld>
            <a:endParaRPr lang="en-US" altLang="en-US" dirty="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r>
              <a:rPr lang="en-US" altLang="en-US" dirty="0">
                <a:latin typeface="Arial" panose="020B0604020202020204" pitchFamily="34" charset="0"/>
              </a:rPr>
              <a:t>Because attorneys are professionals and because the intricacies of the law are often mystifying to the layperson, the law requires that the elements of malpractice must be supported by expert testimony. Expert testimony can only be overlooked when the relationship between the injury suffered by the client and the behavior by the attorney is so obvious that the experience of the plaintiff is within the everyday experience of the jury.</a:t>
            </a:r>
          </a:p>
        </p:txBody>
      </p:sp>
    </p:spTree>
    <p:extLst>
      <p:ext uri="{BB962C8B-B14F-4D97-AF65-F5344CB8AC3E}">
        <p14:creationId xmlns:p14="http://schemas.microsoft.com/office/powerpoint/2010/main" val="36935815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FD7A4CE-CFDD-4732-8362-DC101502157E}" type="slidenum">
              <a:rPr lang="en-US" altLang="en-US"/>
              <a:pPr eaLnBrk="1" hangingPunct="1"/>
              <a:t>38</a:t>
            </a:fld>
            <a:endParaRPr lang="en-US" altLang="en-US" dirty="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 </a:t>
            </a:r>
          </a:p>
          <a:p>
            <a:r>
              <a:rPr lang="en-US" altLang="en-US" dirty="0">
                <a:latin typeface="Arial" panose="020B0604020202020204" pitchFamily="34" charset="0"/>
              </a:rPr>
              <a:t>Ask students to prepare a short research paper on the legal requirements for becoming a health care professional in your state. Students may choose a specialty from any of the health care professions.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3617685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B3D6532-776A-46B3-BA3A-CB13A2D9C34C}" type="slidenum">
              <a:rPr lang="en-US" altLang="en-US"/>
              <a:pPr eaLnBrk="1" hangingPunct="1"/>
              <a:t>39</a:t>
            </a:fld>
            <a:endParaRPr lang="en-US" altLang="en-US" dirty="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r>
              <a:rPr lang="en-US" altLang="en-US" dirty="0">
                <a:latin typeface="Arial" panose="020B0604020202020204" pitchFamily="34" charset="0"/>
              </a:rPr>
              <a:t>Generally, a written consent form is considered valid by the court and precludes any suit based on battery, unless the patient can prove a lack of understanding of the information on the form or a deliberate misrepresentation as to its content.</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9402639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C81B96D-8A1F-4419-9FBC-DA53BC5E9E05}" type="slidenum">
              <a:rPr lang="en-US" altLang="en-US"/>
              <a:pPr eaLnBrk="1" hangingPunct="1"/>
              <a:t>40</a:t>
            </a:fld>
            <a:endParaRPr lang="en-US" altLang="en-US" dirty="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r>
              <a:rPr lang="en-US" altLang="en-US" b="0" dirty="0">
                <a:latin typeface="Arial" panose="020B0604020202020204" pitchFamily="34" charset="0"/>
              </a:rPr>
              <a:t>Those states that no longer use the locality rule have adopted another rule called the national rule or the national standard. These states have recognized that with the advent of continuing education requirements and the presence of mass communication, online continuing education programs, and the like, there is rarely any good reason for a health care professional to be unaware of the development of medical trends on a national, or, at times, even an international basis.</a:t>
            </a:r>
          </a:p>
        </p:txBody>
      </p:sp>
    </p:spTree>
    <p:extLst>
      <p:ext uri="{BB962C8B-B14F-4D97-AF65-F5344CB8AC3E}">
        <p14:creationId xmlns:p14="http://schemas.microsoft.com/office/powerpoint/2010/main" val="11618901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46BFEE4-5450-4EE4-9D7E-BC901FA7CE9E}" type="slidenum">
              <a:rPr lang="en-US" altLang="en-US"/>
              <a:pPr eaLnBrk="1" hangingPunct="1"/>
              <a:t>41</a:t>
            </a:fld>
            <a:endParaRPr lang="en-US" altLang="en-US" dirty="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r>
              <a:rPr lang="en-US" altLang="en-US" b="0" dirty="0">
                <a:latin typeface="Arial" panose="020B0604020202020204" pitchFamily="34" charset="0"/>
              </a:rPr>
              <a:t>The similar practitioner rule actually rests on a double standard that permits general practitioners (GPs) to be judged by one criterion and specialists by another. Thus, GPs, who are apparently expected to stay close to home, are judged by other GPs in the same community, whereas specialists, who are expected to be more cosmopolitan and therefore more educated, more up-to-date, and more competent, are judged by a standard that can be applied nationwide.</a:t>
            </a:r>
          </a:p>
        </p:txBody>
      </p:sp>
    </p:spTree>
    <p:extLst>
      <p:ext uri="{BB962C8B-B14F-4D97-AF65-F5344CB8AC3E}">
        <p14:creationId xmlns:p14="http://schemas.microsoft.com/office/powerpoint/2010/main" val="26964204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2333313-1F50-4322-A9E3-422B10832212}" type="slidenum">
              <a:rPr lang="en-US" altLang="en-US"/>
              <a:pPr eaLnBrk="1" hangingPunct="1"/>
              <a:t>42</a:t>
            </a:fld>
            <a:endParaRPr lang="en-US" alt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r>
              <a:rPr lang="en-US" altLang="en-US" b="0" dirty="0">
                <a:latin typeface="Arial" panose="020B0604020202020204" pitchFamily="34" charset="0"/>
              </a:rPr>
              <a:t>Physicians once effectively guarded the secrecy of their files by arguing that patients were apt to misinterpret or misunderstand notations made in medical jargon or hospital shorthand. These arguments are no longer acceptable. To ensure the patient’s right to see his or her records, Congress passed the Health Insurance Portability and Accountability Act (HIPAA).</a:t>
            </a:r>
          </a:p>
          <a:p>
            <a:endParaRPr lang="en-US" altLang="en-US" b="0" dirty="0">
              <a:latin typeface="Arial" panose="020B0604020202020204" pitchFamily="34" charset="0"/>
            </a:endParaRPr>
          </a:p>
          <a:p>
            <a:r>
              <a:rPr lang="en-US" sz="1200" b="0" i="0" u="none" strike="noStrike" kern="1200" baseline="0" dirty="0">
                <a:solidFill>
                  <a:schemeClr val="tx1"/>
                </a:solidFill>
                <a:latin typeface="+mn-lt"/>
                <a:ea typeface="+mn-ea"/>
                <a:cs typeface="+mn-cs"/>
              </a:rPr>
              <a:t>The new regulations in the Patient Protection and Affordable Care Act will measure the quality of an ACO under five criteria: (1) patient and caregiver experience; (2) care coordination; (3) patient safety; (4) preventive health; and (5) the handling of at-risk populations, including the frail and elderly. </a:t>
            </a:r>
            <a:endParaRPr lang="en-US" altLang="en-US" b="0" dirty="0">
              <a:latin typeface="Arial" panose="020B0604020202020204" pitchFamily="34" charset="0"/>
            </a:endParaRPr>
          </a:p>
        </p:txBody>
      </p:sp>
    </p:spTree>
    <p:extLst>
      <p:ext uri="{BB962C8B-B14F-4D97-AF65-F5344CB8AC3E}">
        <p14:creationId xmlns:p14="http://schemas.microsoft.com/office/powerpoint/2010/main" val="13665513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202470F-5861-48E0-816E-7E214E43E6CB}" type="slidenum">
              <a:rPr lang="en-US" altLang="en-US"/>
              <a:pPr eaLnBrk="1" hangingPunct="1"/>
              <a:t>43</a:t>
            </a:fld>
            <a:endParaRPr lang="en-US" altLang="en-US" dirty="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The granting of staff privileges can be troublesome for a hospital if a staff physician becomes the defendant in a malpractice lawsuit because the patient frequently sues not only the physician, but also the hospital. </a:t>
            </a:r>
          </a:p>
          <a:p>
            <a:endParaRPr lang="en-US" alt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Ostensible authority is created when a hospital presents itself to the public at large as a provider of health care services and in some way leads the patient to believe that a physician with staff privileges is an employee of the hospital. </a:t>
            </a:r>
            <a:r>
              <a:rPr lang="en-US" altLang="en-US" b="0" dirty="0">
                <a:latin typeface="Arial" panose="020B0604020202020204" pitchFamily="34" charset="0"/>
              </a:rPr>
              <a:t>This authority can be shown if the hospital allows the physician to wear a hospital identification tag, use hospital equipment, dispense medication at the hospital, issue orders to hospital employees, and so on. Under such circumstances, the courts have been willing to hold that because it is reasonable to believe that these representations would lead the patient to the conclusion that the physician is an employee of the hospital, the patient can add the hospital to the malpractice suit as a defendant.</a:t>
            </a:r>
          </a:p>
          <a:p>
            <a:endParaRPr lang="en-US" altLang="en-US" b="0" dirty="0">
              <a:latin typeface="Arial" panose="020B0604020202020204" pitchFamily="34" charset="0"/>
            </a:endParaRPr>
          </a:p>
        </p:txBody>
      </p:sp>
    </p:spTree>
    <p:extLst>
      <p:ext uri="{BB962C8B-B14F-4D97-AF65-F5344CB8AC3E}">
        <p14:creationId xmlns:p14="http://schemas.microsoft.com/office/powerpoint/2010/main" val="13927011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38C5AA3-267D-408E-BFC0-1F31C5AC40B9}" type="slidenum">
              <a:rPr lang="en-US" altLang="en-US"/>
              <a:pPr eaLnBrk="1" hangingPunct="1"/>
              <a:t>44</a:t>
            </a:fld>
            <a:endParaRPr lang="en-US" altLang="en-US" dirty="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“C” – negligent credentialing.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7365570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501D5F0-6168-4F08-BC5A-F691B4232A41}" type="slidenum">
              <a:rPr lang="en-US" altLang="en-US"/>
              <a:pPr eaLnBrk="1" hangingPunct="1"/>
              <a:t>7</a:t>
            </a:fld>
            <a:endParaRPr lang="en-US" altLang="en-US" dirty="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“A” – CPA. See next slide.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42212896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B7A66EA-6819-4A94-95E6-9248FC1E6285}" type="slidenum">
              <a:rPr lang="en-US" altLang="en-US"/>
              <a:pPr eaLnBrk="1" hangingPunct="1"/>
              <a:t>45</a:t>
            </a:fld>
            <a:endParaRPr lang="en-US" altLang="en-US" dirty="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r>
              <a:rPr lang="en-US" altLang="en-US" dirty="0">
                <a:latin typeface="Arial" panose="020B0604020202020204" pitchFamily="34" charset="0"/>
              </a:rPr>
              <a:t>In either situation, a patient injured by the malpractice of the incompetent physician can also hold the hospital liable.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136546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7D6896-017C-4E99-9365-3687DEFBAD0B}" type="slidenum">
              <a:rPr lang="en-US" altLang="en-US"/>
              <a:pPr eaLnBrk="1" hangingPunct="1"/>
              <a:t>8</a:t>
            </a:fld>
            <a:endParaRPr lang="en-US" altLang="en-US" dirty="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r>
              <a:rPr lang="en-US" altLang="en-US" b="1" dirty="0">
                <a:latin typeface="Arial" panose="020B0604020202020204" pitchFamily="34" charset="0"/>
              </a:rPr>
              <a:t>Teaching Tips </a:t>
            </a:r>
          </a:p>
          <a:p>
            <a:r>
              <a:rPr lang="en-US" altLang="en-US" dirty="0">
                <a:latin typeface="Arial" panose="020B0604020202020204" pitchFamily="34" charset="0"/>
              </a:rPr>
              <a:t>Ask students to prepare a short research paper on the regulations in your state for accountant registration. Have students include in their reports the state requirements for CPAs and PAs. Students can obtain this information from a local CPA, from an accounting instructor at their college, or in their state code.</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532630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30F9DB6-8BB1-43EA-9FBA-45FC98880911}" type="slidenum">
              <a:rPr lang="en-US" altLang="en-US"/>
              <a:pPr eaLnBrk="1" hangingPunct="1"/>
              <a:t>9</a:t>
            </a:fld>
            <a:endParaRPr lang="en-US" alt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r>
              <a:rPr lang="en-US" sz="1200" b="0" i="0" u="none" strike="noStrike" kern="1200" baseline="0" dirty="0">
                <a:solidFill>
                  <a:schemeClr val="tx1"/>
                </a:solidFill>
                <a:latin typeface="+mn-lt"/>
                <a:ea typeface="+mn-ea"/>
                <a:cs typeface="+mn-cs"/>
              </a:rPr>
              <a:t>The dilemma that auditors face is that they are responsible at two levels of accountability. </a:t>
            </a:r>
            <a:r>
              <a:rPr lang="en-US" altLang="en-US" dirty="0">
                <a:latin typeface="Arial" panose="020B0604020202020204" pitchFamily="34" charset="0"/>
              </a:rPr>
              <a:t>Traditionally, auditors are hired by and work for the organization that is being audited. This is the first level of accountability. At the second level of accountability, auditors are responsible to the investors, lenders, shareholders, and others who rely on the financial statements made by those auditors. Ideally, auditors ought to be loyal to both groups of individuals.</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2457678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197FC78-A3F3-467B-9963-2D975012A4C9}" type="slidenum">
              <a:rPr lang="en-US" altLang="en-US"/>
              <a:pPr eaLnBrk="1" hangingPunct="1"/>
              <a:t>10</a:t>
            </a:fld>
            <a:endParaRPr lang="en-US" altLang="en-US" dirty="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r>
              <a:rPr lang="en-US" altLang="en-US" dirty="0">
                <a:latin typeface="Arial" panose="020B0604020202020204" pitchFamily="34" charset="0"/>
              </a:rPr>
              <a:t>The correct answer is “B” – generally accepted accounting principles. See next slide.</a:t>
            </a:r>
          </a:p>
        </p:txBody>
      </p:sp>
    </p:spTree>
    <p:extLst>
      <p:ext uri="{BB962C8B-B14F-4D97-AF65-F5344CB8AC3E}">
        <p14:creationId xmlns:p14="http://schemas.microsoft.com/office/powerpoint/2010/main" val="2615111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0925C23-540F-4C6D-A40D-07F910641328}" type="slidenum">
              <a:rPr lang="en-US" altLang="en-US"/>
              <a:pPr eaLnBrk="1" hangingPunct="1"/>
              <a:t>11</a:t>
            </a:fld>
            <a:endParaRPr lang="en-US" altLang="en-US" dirty="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r>
              <a:rPr lang="en-US" altLang="en-US" dirty="0">
                <a:latin typeface="Arial" panose="020B0604020202020204" pitchFamily="34" charset="0"/>
              </a:rPr>
              <a:t>An independent group known as the Financial Accounting Standards Board (FASB) has established </a:t>
            </a:r>
            <a:r>
              <a:rPr lang="en-US" altLang="en-US" b="0" dirty="0">
                <a:latin typeface="Arial" panose="020B0604020202020204" pitchFamily="34" charset="0"/>
              </a:rPr>
              <a:t>generally accepted accounting principles (GAAP). The rules established by the FASB are followed by the American Institute of Certified Public Accountants (AIC</a:t>
            </a:r>
            <a:r>
              <a:rPr lang="en-US" altLang="en-US" dirty="0">
                <a:latin typeface="Arial" panose="020B0604020202020204" pitchFamily="34" charset="0"/>
              </a:rPr>
              <a:t>PA).</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9357837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0FC2151-8577-4ED1-B46D-529669E74A1A}" type="slidenum">
              <a:rPr lang="en-US" altLang="en-US"/>
              <a:pPr eaLnBrk="1" hangingPunct="1"/>
              <a:t>12</a:t>
            </a:fld>
            <a:endParaRPr lang="en-US" altLang="en-US" dirty="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r>
              <a:rPr lang="en-US" altLang="en-US" b="0" dirty="0">
                <a:latin typeface="Arial" panose="020B0604020202020204" pitchFamily="34" charset="0"/>
              </a:rPr>
              <a:t>The Auditing Standards Board of the AICPA has set up generally accepted auditing standards (GAAS). These auditing standards measure the quality of the performance of auditing procedures.</a:t>
            </a:r>
          </a:p>
          <a:p>
            <a:endParaRPr lang="en-US" altLang="en-US" b="0" dirty="0">
              <a:latin typeface="Arial" panose="020B0604020202020204" pitchFamily="34" charset="0"/>
            </a:endParaRPr>
          </a:p>
        </p:txBody>
      </p:sp>
    </p:spTree>
    <p:extLst>
      <p:ext uri="{BB962C8B-B14F-4D97-AF65-F5344CB8AC3E}">
        <p14:creationId xmlns:p14="http://schemas.microsoft.com/office/powerpoint/2010/main" val="11874207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04197" y="372885"/>
            <a:ext cx="4612730" cy="5813585"/>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r>
              <a:rPr lang="en-US" dirty="0"/>
              <a:t>32-</a:t>
            </a:r>
            <a:fld id="{73CA63B2-227D-4B49-B103-A4A153FC1C24}" type="slidenum">
              <a:rPr lang="en-US" smtClean="0"/>
              <a:pPr/>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2020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r>
              <a:rPr lang="en-US" dirty="0"/>
              <a:t>32-</a:t>
            </a:r>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lstStyle/>
          <a:p>
            <a:r>
              <a:rPr lang="en-US" b="1" dirty="0"/>
              <a:t>Professional Liability</a:t>
            </a:r>
          </a:p>
        </p:txBody>
      </p:sp>
      <p:sp>
        <p:nvSpPr>
          <p:cNvPr id="3" name="Subtitle 2"/>
          <p:cNvSpPr>
            <a:spLocks noGrp="1"/>
          </p:cNvSpPr>
          <p:nvPr>
            <p:ph type="subTitle" idx="1"/>
          </p:nvPr>
        </p:nvSpPr>
        <p:spPr>
          <a:xfrm>
            <a:off x="671209" y="4609707"/>
            <a:ext cx="4766553" cy="1479808"/>
          </a:xfrm>
        </p:spPr>
        <p:txBody>
          <a:bodyPr/>
          <a:lstStyle/>
          <a:p>
            <a:r>
              <a:rPr lang="en-US" dirty="0"/>
              <a:t>Chapter 32</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en-US" dirty="0"/>
              <a:t>Question</a:t>
            </a:r>
          </a:p>
        </p:txBody>
      </p:sp>
      <p:sp>
        <p:nvSpPr>
          <p:cNvPr id="21507" name="Rectangle 3"/>
          <p:cNvSpPr>
            <a:spLocks noGrp="1" noChangeArrowheads="1"/>
          </p:cNvSpPr>
          <p:nvPr>
            <p:ph type="body" idx="1"/>
          </p:nvPr>
        </p:nvSpPr>
        <p:spPr/>
        <p:txBody>
          <a:bodyPr/>
          <a:lstStyle/>
          <a:p>
            <a:r>
              <a:rPr lang="en-US" altLang="en-US" dirty="0"/>
              <a:t>________ outline the procedures that accountants must use in accumulating financial data and preparing financial statements?</a:t>
            </a:r>
          </a:p>
          <a:p>
            <a:pPr marL="912812" lvl="1" indent="-514350">
              <a:buFont typeface="+mj-lt"/>
              <a:buAutoNum type="alphaUcPeriod"/>
            </a:pPr>
            <a:r>
              <a:rPr lang="en-US" altLang="en-US" dirty="0"/>
              <a:t>Generally accepted auditing standards </a:t>
            </a:r>
          </a:p>
          <a:p>
            <a:pPr marL="912812" lvl="1" indent="-514350">
              <a:buFont typeface="+mj-lt"/>
              <a:buAutoNum type="alphaUcPeriod"/>
            </a:pPr>
            <a:r>
              <a:rPr lang="en-US" altLang="en-US" dirty="0"/>
              <a:t>Generally accepted accounting principles</a:t>
            </a:r>
          </a:p>
          <a:p>
            <a:pPr marL="912812" lvl="1" indent="-514350">
              <a:buFont typeface="+mj-lt"/>
              <a:buAutoNum type="alphaUcPeriod"/>
            </a:pPr>
            <a:r>
              <a:rPr lang="en-US" altLang="en-US" dirty="0"/>
              <a:t>Generally accepted accounting rules</a:t>
            </a:r>
          </a:p>
          <a:p>
            <a:pPr marL="912812" lvl="1" indent="-514350">
              <a:buFont typeface="+mj-lt"/>
              <a:buAutoNum type="alphaUcPeriod"/>
            </a:pPr>
            <a:r>
              <a:rPr lang="en-US" altLang="en-US" dirty="0"/>
              <a:t>Generally allowed accounting standards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10</a:t>
            </a:fld>
            <a:endParaRPr lang="en-US" dirty="0"/>
          </a:p>
        </p:txBody>
      </p:sp>
    </p:spTree>
    <p:extLst>
      <p:ext uri="{BB962C8B-B14F-4D97-AF65-F5344CB8AC3E}">
        <p14:creationId xmlns:p14="http://schemas.microsoft.com/office/powerpoint/2010/main" val="3581568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en-US" dirty="0"/>
              <a:t>Accounting Principles</a:t>
            </a:r>
          </a:p>
        </p:txBody>
      </p:sp>
      <p:sp>
        <p:nvSpPr>
          <p:cNvPr id="22531" name="Rectangle 3"/>
          <p:cNvSpPr>
            <a:spLocks noGrp="1" noChangeArrowheads="1"/>
          </p:cNvSpPr>
          <p:nvPr>
            <p:ph type="body" idx="1"/>
          </p:nvPr>
        </p:nvSpPr>
        <p:spPr/>
        <p:txBody>
          <a:bodyPr/>
          <a:lstStyle/>
          <a:p>
            <a:r>
              <a:rPr lang="en-US" altLang="en-US" b="1" dirty="0"/>
              <a:t>Generally accepted accounting principles (GAAP)</a:t>
            </a:r>
          </a:p>
          <a:p>
            <a:pPr lvl="1"/>
            <a:r>
              <a:rPr lang="en-US" altLang="en-US" dirty="0"/>
              <a:t>Outline the procedures that accountants must use in accumulating financial data and preparing financial statements </a:t>
            </a:r>
          </a:p>
          <a:p>
            <a:pPr lvl="1"/>
            <a:r>
              <a:rPr lang="en-US" altLang="en-US" dirty="0"/>
              <a:t>Facilitate the preparation of reports that are useful, understandable, reliable, verifiable, and comparable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11</a:t>
            </a:fld>
            <a:endParaRPr lang="en-US" dirty="0"/>
          </a:p>
        </p:txBody>
      </p:sp>
    </p:spTree>
    <p:extLst>
      <p:ext uri="{BB962C8B-B14F-4D97-AF65-F5344CB8AC3E}">
        <p14:creationId xmlns:p14="http://schemas.microsoft.com/office/powerpoint/2010/main" val="42426627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en-US" dirty="0"/>
              <a:t>Auditing Standards</a:t>
            </a:r>
          </a:p>
        </p:txBody>
      </p:sp>
      <p:sp>
        <p:nvSpPr>
          <p:cNvPr id="23555" name="Rectangle 3"/>
          <p:cNvSpPr>
            <a:spLocks noGrp="1" noChangeArrowheads="1"/>
          </p:cNvSpPr>
          <p:nvPr>
            <p:ph type="body" idx="1"/>
          </p:nvPr>
        </p:nvSpPr>
        <p:spPr/>
        <p:txBody>
          <a:bodyPr/>
          <a:lstStyle/>
          <a:p>
            <a:r>
              <a:rPr lang="en-US" altLang="en-US" b="1" dirty="0"/>
              <a:t>Generally accepted auditing standards (GAAS)</a:t>
            </a:r>
          </a:p>
          <a:p>
            <a:pPr lvl="1"/>
            <a:r>
              <a:rPr lang="en-US" altLang="en-US" dirty="0"/>
              <a:t>Measure the quality of the performance of auditing procedures </a:t>
            </a:r>
          </a:p>
          <a:p>
            <a:pPr lvl="1"/>
            <a:r>
              <a:rPr lang="en-US" altLang="en-US" dirty="0"/>
              <a:t>Explain how an auditor can determine whether proper accounting procedures have been used</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12</a:t>
            </a:fld>
            <a:endParaRPr lang="en-US" dirty="0"/>
          </a:p>
        </p:txBody>
      </p:sp>
    </p:spTree>
    <p:extLst>
      <p:ext uri="{BB962C8B-B14F-4D97-AF65-F5344CB8AC3E}">
        <p14:creationId xmlns:p14="http://schemas.microsoft.com/office/powerpoint/2010/main" val="42179950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en-US" dirty="0"/>
              <a:t>Question</a:t>
            </a:r>
          </a:p>
        </p:txBody>
      </p:sp>
      <p:sp>
        <p:nvSpPr>
          <p:cNvPr id="24579" name="Rectangle 3"/>
          <p:cNvSpPr>
            <a:spLocks noGrp="1" noChangeArrowheads="1"/>
          </p:cNvSpPr>
          <p:nvPr>
            <p:ph type="body" idx="1"/>
          </p:nvPr>
        </p:nvSpPr>
        <p:spPr/>
        <p:txBody>
          <a:bodyPr/>
          <a:lstStyle/>
          <a:p>
            <a:r>
              <a:rPr lang="en-US" altLang="en-US" dirty="0"/>
              <a:t>Which of the following types of opinions is issued when auditors say that the books represent the company’s financial health as of a given date?</a:t>
            </a:r>
          </a:p>
          <a:p>
            <a:pPr marL="912812" lvl="1" indent="-514350">
              <a:buFont typeface="+mj-lt"/>
              <a:buAutoNum type="alphaUcPeriod"/>
            </a:pPr>
            <a:r>
              <a:rPr lang="en-US" altLang="en-US" dirty="0"/>
              <a:t>Unqualified opinion</a:t>
            </a:r>
          </a:p>
          <a:p>
            <a:pPr marL="912812" lvl="1" indent="-514350">
              <a:buFont typeface="+mj-lt"/>
              <a:buAutoNum type="alphaUcPeriod"/>
            </a:pPr>
            <a:r>
              <a:rPr lang="en-US" altLang="en-US" dirty="0"/>
              <a:t>Qualified opinion</a:t>
            </a:r>
          </a:p>
          <a:p>
            <a:pPr marL="912812" lvl="1" indent="-514350">
              <a:buFont typeface="+mj-lt"/>
              <a:buAutoNum type="alphaUcPeriod"/>
            </a:pPr>
            <a:r>
              <a:rPr lang="en-US" altLang="en-US" dirty="0"/>
              <a:t>Eligible opinion</a:t>
            </a:r>
          </a:p>
          <a:p>
            <a:pPr marL="912812" lvl="1" indent="-514350">
              <a:buFont typeface="+mj-lt"/>
              <a:buAutoNum type="alphaUcPeriod"/>
            </a:pPr>
            <a:r>
              <a:rPr lang="en-US" altLang="en-US" dirty="0"/>
              <a:t>Ineligible opinion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13</a:t>
            </a:fld>
            <a:endParaRPr lang="en-US" dirty="0"/>
          </a:p>
        </p:txBody>
      </p:sp>
    </p:spTree>
    <p:extLst>
      <p:ext uri="{BB962C8B-B14F-4D97-AF65-F5344CB8AC3E}">
        <p14:creationId xmlns:p14="http://schemas.microsoft.com/office/powerpoint/2010/main" val="42283399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title"/>
          </p:nvPr>
        </p:nvSpPr>
        <p:spPr/>
        <p:txBody>
          <a:bodyPr/>
          <a:lstStyle/>
          <a:p>
            <a:r>
              <a:rPr lang="en-US" altLang="en-US" dirty="0"/>
              <a:t>Types of Opinion</a:t>
            </a:r>
          </a:p>
        </p:txBody>
      </p:sp>
      <p:sp>
        <p:nvSpPr>
          <p:cNvPr id="25603" name="Rectangle 5"/>
          <p:cNvSpPr>
            <a:spLocks noGrp="1" noChangeArrowheads="1"/>
          </p:cNvSpPr>
          <p:nvPr>
            <p:ph type="body" idx="1"/>
          </p:nvPr>
        </p:nvSpPr>
        <p:spPr/>
        <p:txBody>
          <a:bodyPr/>
          <a:lstStyle/>
          <a:p>
            <a:r>
              <a:rPr lang="en-US" altLang="en-US" b="1" dirty="0"/>
              <a:t>Unqualified opinion </a:t>
            </a:r>
          </a:p>
          <a:p>
            <a:pPr lvl="1"/>
            <a:r>
              <a:rPr lang="en-US" altLang="en-US" dirty="0"/>
              <a:t>Issued when auditors conclude that the financial records of the company are an accurate reflection of the company’s financial status</a:t>
            </a:r>
            <a:endParaRPr lang="en-US" altLang="en-US" sz="1000" dirty="0"/>
          </a:p>
          <a:p>
            <a:r>
              <a:rPr lang="en-US" altLang="en-US" b="1" dirty="0"/>
              <a:t>Qualified opinion </a:t>
            </a:r>
          </a:p>
          <a:p>
            <a:pPr lvl="1"/>
            <a:r>
              <a:rPr lang="en-US" altLang="en-US" dirty="0"/>
              <a:t>Issued when auditors believe that the books represent the company’s financial health as of a given date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14</a:t>
            </a:fld>
            <a:endParaRPr lang="en-US" dirty="0"/>
          </a:p>
        </p:txBody>
      </p:sp>
    </p:spTree>
    <p:extLst>
      <p:ext uri="{BB962C8B-B14F-4D97-AF65-F5344CB8AC3E}">
        <p14:creationId xmlns:p14="http://schemas.microsoft.com/office/powerpoint/2010/main" val="93272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en-US" dirty="0"/>
              <a:t>Question</a:t>
            </a:r>
          </a:p>
        </p:txBody>
      </p:sp>
      <p:sp>
        <p:nvSpPr>
          <p:cNvPr id="26627" name="Rectangle 3"/>
          <p:cNvSpPr>
            <a:spLocks noGrp="1" noChangeArrowheads="1"/>
          </p:cNvSpPr>
          <p:nvPr>
            <p:ph type="body" idx="1"/>
          </p:nvPr>
        </p:nvSpPr>
        <p:spPr/>
        <p:txBody>
          <a:bodyPr/>
          <a:lstStyle/>
          <a:p>
            <a:r>
              <a:rPr lang="en-US" altLang="en-US" dirty="0"/>
              <a:t>Which of the following types of opinions is rendered when the deviations from GAAP are so serious that an unqualified opinion is impossible and a qualified opinion is not justified?</a:t>
            </a:r>
          </a:p>
          <a:p>
            <a:pPr marL="912812" lvl="1" indent="-514350">
              <a:buFont typeface="+mj-lt"/>
              <a:buAutoNum type="alphaUcPeriod"/>
            </a:pPr>
            <a:r>
              <a:rPr lang="en-US" altLang="en-US" dirty="0"/>
              <a:t>Unfavorable opinion</a:t>
            </a:r>
          </a:p>
          <a:p>
            <a:pPr marL="912812" lvl="1" indent="-514350">
              <a:buFont typeface="+mj-lt"/>
              <a:buAutoNum type="alphaUcPeriod"/>
            </a:pPr>
            <a:r>
              <a:rPr lang="en-US" altLang="en-US" dirty="0"/>
              <a:t>Poor opinion</a:t>
            </a:r>
          </a:p>
          <a:p>
            <a:pPr marL="912812" lvl="1" indent="-514350">
              <a:buFont typeface="+mj-lt"/>
              <a:buAutoNum type="alphaUcPeriod"/>
            </a:pPr>
            <a:r>
              <a:rPr lang="en-US" altLang="en-US" dirty="0"/>
              <a:t>Undesirable opinion</a:t>
            </a:r>
          </a:p>
          <a:p>
            <a:pPr marL="912812" lvl="1" indent="-514350">
              <a:buFont typeface="+mj-lt"/>
              <a:buAutoNum type="alphaUcPeriod"/>
            </a:pPr>
            <a:r>
              <a:rPr lang="en-US" altLang="en-US" dirty="0"/>
              <a:t>Adverse opinion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15</a:t>
            </a:fld>
            <a:endParaRPr lang="en-US" dirty="0"/>
          </a:p>
        </p:txBody>
      </p:sp>
    </p:spTree>
    <p:extLst>
      <p:ext uri="{BB962C8B-B14F-4D97-AF65-F5344CB8AC3E}">
        <p14:creationId xmlns:p14="http://schemas.microsoft.com/office/powerpoint/2010/main" val="15472874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Types of Opinion</a:t>
            </a:r>
          </a:p>
        </p:txBody>
      </p:sp>
      <p:sp>
        <p:nvSpPr>
          <p:cNvPr id="27651" name="Rectangle 3"/>
          <p:cNvSpPr>
            <a:spLocks noGrp="1" noChangeArrowheads="1"/>
          </p:cNvSpPr>
          <p:nvPr>
            <p:ph type="body" idx="1"/>
          </p:nvPr>
        </p:nvSpPr>
        <p:spPr/>
        <p:txBody>
          <a:bodyPr/>
          <a:lstStyle/>
          <a:p>
            <a:r>
              <a:rPr lang="en-US" altLang="en-US" b="1" dirty="0"/>
              <a:t>Adverse opinion </a:t>
            </a:r>
          </a:p>
          <a:p>
            <a:pPr lvl="1"/>
            <a:r>
              <a:rPr lang="en-US" altLang="en-US" dirty="0"/>
              <a:t>Rendered when the deviations from GAAP are so serious that an unqualified opinion is impossible and a qualified opinion is not justified</a:t>
            </a:r>
            <a:endParaRPr lang="en-US" altLang="en-US" sz="1000" dirty="0"/>
          </a:p>
          <a:p>
            <a:r>
              <a:rPr lang="en-US" altLang="en-US" b="1" dirty="0"/>
              <a:t>Disclaimer </a:t>
            </a:r>
          </a:p>
          <a:p>
            <a:pPr lvl="1"/>
            <a:r>
              <a:rPr lang="en-US" altLang="en-US" dirty="0"/>
              <a:t>Declares that the auditor has decided not to give any opinion on the company’s financial records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16</a:t>
            </a:fld>
            <a:endParaRPr lang="en-US" dirty="0"/>
          </a:p>
        </p:txBody>
      </p:sp>
    </p:spTree>
    <p:extLst>
      <p:ext uri="{BB962C8B-B14F-4D97-AF65-F5344CB8AC3E}">
        <p14:creationId xmlns:p14="http://schemas.microsoft.com/office/powerpoint/2010/main" val="27813193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title"/>
          </p:nvPr>
        </p:nvSpPr>
        <p:spPr/>
        <p:txBody>
          <a:bodyPr/>
          <a:lstStyle/>
          <a:p>
            <a:r>
              <a:rPr lang="en-US" altLang="en-US" dirty="0"/>
              <a:t>Ethical Rules of Accountants</a:t>
            </a:r>
          </a:p>
        </p:txBody>
      </p:sp>
      <p:sp>
        <p:nvSpPr>
          <p:cNvPr id="28675" name="Rectangle 5"/>
          <p:cNvSpPr>
            <a:spLocks noGrp="1" noChangeArrowheads="1"/>
          </p:cNvSpPr>
          <p:nvPr>
            <p:ph type="body" idx="1"/>
          </p:nvPr>
        </p:nvSpPr>
        <p:spPr/>
        <p:txBody>
          <a:bodyPr/>
          <a:lstStyle/>
          <a:p>
            <a:r>
              <a:rPr lang="en-US" dirty="0"/>
              <a:t>The AICPA has also established a </a:t>
            </a:r>
            <a:r>
              <a:rPr lang="en-US" b="1" dirty="0"/>
              <a:t>Code of Professional Ethics</a:t>
            </a:r>
            <a:r>
              <a:rPr lang="en-US" dirty="0"/>
              <a:t>, which outlines rules that govern the ethical conduct of accountants </a:t>
            </a:r>
          </a:p>
          <a:p>
            <a:pPr lvl="1"/>
            <a:r>
              <a:rPr lang="en-US" altLang="en-US" dirty="0"/>
              <a:t>The ethical code encompasses contingent fees, the independence of the auditor, promotional practices, operational practices, and quality reviews by peers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17</a:t>
            </a:fld>
            <a:endParaRPr lang="en-US" dirty="0"/>
          </a:p>
        </p:txBody>
      </p:sp>
    </p:spTree>
    <p:extLst>
      <p:ext uri="{BB962C8B-B14F-4D97-AF65-F5344CB8AC3E}">
        <p14:creationId xmlns:p14="http://schemas.microsoft.com/office/powerpoint/2010/main" val="35405444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Grp="1" noChangeArrowheads="1"/>
          </p:cNvSpPr>
          <p:nvPr>
            <p:ph type="title"/>
          </p:nvPr>
        </p:nvSpPr>
        <p:spPr/>
        <p:txBody>
          <a:bodyPr/>
          <a:lstStyle/>
          <a:p>
            <a:r>
              <a:rPr lang="en-US" altLang="en-US" dirty="0"/>
              <a:t>The Sarbanes–Oxley Act</a:t>
            </a:r>
          </a:p>
        </p:txBody>
      </p:sp>
      <p:sp>
        <p:nvSpPr>
          <p:cNvPr id="29699" name="Rectangle 5"/>
          <p:cNvSpPr>
            <a:spLocks noGrp="1" noChangeArrowheads="1"/>
          </p:cNvSpPr>
          <p:nvPr>
            <p:ph type="body" idx="1"/>
          </p:nvPr>
        </p:nvSpPr>
        <p:spPr/>
        <p:txBody>
          <a:bodyPr/>
          <a:lstStyle/>
          <a:p>
            <a:r>
              <a:rPr lang="en-US" dirty="0"/>
              <a:t>Enacted by the Congress in response to some of the difficulties that can be traced to the dual identity that auditors must assume</a:t>
            </a:r>
            <a:endParaRPr lang="en-US" altLang="en-US" b="1" dirty="0"/>
          </a:p>
          <a:p>
            <a:r>
              <a:rPr lang="en-US" altLang="en-US" dirty="0"/>
              <a:t>Created the </a:t>
            </a:r>
            <a:r>
              <a:rPr lang="en-US" altLang="en-US" b="1" dirty="0"/>
              <a:t>Public Company Accounting Oversight Board (PCAOB) </a:t>
            </a:r>
          </a:p>
          <a:p>
            <a:pPr lvl="1"/>
            <a:r>
              <a:rPr lang="en-US" altLang="en-US" dirty="0"/>
              <a:t>PCAOB is charged with the task of making certain that correct, unbiased, and comprehensive data find their way to potential investors so that they can make informed decisions about investment opportunities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18</a:t>
            </a:fld>
            <a:endParaRPr lang="en-US" dirty="0"/>
          </a:p>
        </p:txBody>
      </p:sp>
    </p:spTree>
    <p:extLst>
      <p:ext uri="{BB962C8B-B14F-4D97-AF65-F5344CB8AC3E}">
        <p14:creationId xmlns:p14="http://schemas.microsoft.com/office/powerpoint/2010/main" val="20320312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36647-317C-4917-943D-21C3F7644948}"/>
              </a:ext>
            </a:extLst>
          </p:cNvPr>
          <p:cNvSpPr>
            <a:spLocks noGrp="1"/>
          </p:cNvSpPr>
          <p:nvPr>
            <p:ph type="title"/>
          </p:nvPr>
        </p:nvSpPr>
        <p:spPr/>
        <p:txBody>
          <a:bodyPr/>
          <a:lstStyle/>
          <a:p>
            <a:r>
              <a:rPr lang="en-US" dirty="0"/>
              <a:t>The Dodd–Frank Act</a:t>
            </a:r>
          </a:p>
        </p:txBody>
      </p:sp>
      <p:sp>
        <p:nvSpPr>
          <p:cNvPr id="3" name="Content Placeholder 2">
            <a:extLst>
              <a:ext uri="{FF2B5EF4-FFF2-40B4-BE49-F238E27FC236}">
                <a16:creationId xmlns:a16="http://schemas.microsoft.com/office/drawing/2014/main" id="{42B639B5-4C8C-4446-8BDE-8F82FAE39EC4}"/>
              </a:ext>
            </a:extLst>
          </p:cNvPr>
          <p:cNvSpPr>
            <a:spLocks noGrp="1"/>
          </p:cNvSpPr>
          <p:nvPr>
            <p:ph idx="1"/>
          </p:nvPr>
        </p:nvSpPr>
        <p:spPr/>
        <p:txBody>
          <a:bodyPr>
            <a:noAutofit/>
          </a:bodyPr>
          <a:lstStyle/>
          <a:p>
            <a:r>
              <a:rPr lang="en-US" dirty="0"/>
              <a:t>Securities and Exchange Commission (SEC) </a:t>
            </a:r>
          </a:p>
          <a:p>
            <a:pPr lvl="1"/>
            <a:r>
              <a:rPr lang="en-US" dirty="0"/>
              <a:t>Charged with investigating the information that is given to investors</a:t>
            </a:r>
          </a:p>
          <a:p>
            <a:r>
              <a:rPr lang="en-US" dirty="0"/>
              <a:t>Government Accountability Office (GAO) </a:t>
            </a:r>
          </a:p>
          <a:p>
            <a:pPr lvl="1"/>
            <a:r>
              <a:rPr lang="en-US" dirty="0"/>
              <a:t>Charged with investigating how to regulate financial planners, especially those planners who perform income tax planning services</a:t>
            </a:r>
          </a:p>
          <a:p>
            <a:r>
              <a:rPr lang="en-US" dirty="0"/>
              <a:t>Public Company Accounting Oversight Board (PCAOB) </a:t>
            </a:r>
          </a:p>
          <a:p>
            <a:pPr lvl="1"/>
            <a:r>
              <a:rPr lang="en-US" dirty="0"/>
              <a:t>Empowered to develop a plan to regulate and register auditors of nonpublic broker dealers</a:t>
            </a:r>
          </a:p>
        </p:txBody>
      </p:sp>
      <p:sp>
        <p:nvSpPr>
          <p:cNvPr id="4" name="Footer Placeholder 3">
            <a:extLst>
              <a:ext uri="{FF2B5EF4-FFF2-40B4-BE49-F238E27FC236}">
                <a16:creationId xmlns:a16="http://schemas.microsoft.com/office/drawing/2014/main" id="{20A423A6-9DDB-4D9E-A04F-706AA08196A2}"/>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a:extLst>
              <a:ext uri="{FF2B5EF4-FFF2-40B4-BE49-F238E27FC236}">
                <a16:creationId xmlns:a16="http://schemas.microsoft.com/office/drawing/2014/main" id="{70D883A6-81AE-41BA-858E-313905A6315A}"/>
              </a:ext>
            </a:extLst>
          </p:cNvPr>
          <p:cNvSpPr>
            <a:spLocks noGrp="1"/>
          </p:cNvSpPr>
          <p:nvPr>
            <p:ph type="sldNum" sz="quarter" idx="12"/>
          </p:nvPr>
        </p:nvSpPr>
        <p:spPr/>
        <p:txBody>
          <a:bodyPr/>
          <a:lstStyle/>
          <a:p>
            <a:r>
              <a:rPr lang="en-US" dirty="0"/>
              <a:t>32-</a:t>
            </a:r>
            <a:fld id="{73CA63B2-227D-4B49-B103-A4A153FC1C24}" type="slidenum">
              <a:rPr lang="en-US" smtClean="0"/>
              <a:pPr/>
              <a:t>19</a:t>
            </a:fld>
            <a:endParaRPr lang="en-US" dirty="0"/>
          </a:p>
        </p:txBody>
      </p:sp>
    </p:spTree>
    <p:extLst>
      <p:ext uri="{BB962C8B-B14F-4D97-AF65-F5344CB8AC3E}">
        <p14:creationId xmlns:p14="http://schemas.microsoft.com/office/powerpoint/2010/main" val="37884051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Grp="1" noChangeArrowheads="1"/>
          </p:cNvSpPr>
          <p:nvPr>
            <p:ph type="title"/>
          </p:nvPr>
        </p:nvSpPr>
        <p:spPr/>
        <p:txBody>
          <a:bodyPr/>
          <a:lstStyle/>
          <a:p>
            <a:r>
              <a:rPr lang="en-US" altLang="en-US" dirty="0"/>
              <a:t>Learning Objectives</a:t>
            </a:r>
          </a:p>
        </p:txBody>
      </p:sp>
      <p:sp>
        <p:nvSpPr>
          <p:cNvPr id="14339" name="Rectangle 6"/>
          <p:cNvSpPr>
            <a:spLocks noGrp="1" noChangeArrowheads="1"/>
          </p:cNvSpPr>
          <p:nvPr>
            <p:ph type="body" idx="1"/>
          </p:nvPr>
        </p:nvSpPr>
        <p:spPr>
          <a:xfrm>
            <a:off x="838200" y="1825625"/>
            <a:ext cx="10515600" cy="4351338"/>
          </a:xfrm>
        </p:spPr>
        <p:txBody>
          <a:bodyPr>
            <a:noAutofit/>
          </a:bodyPr>
          <a:lstStyle/>
          <a:p>
            <a:pPr marL="514350" indent="-514350">
              <a:buFont typeface="+mj-lt"/>
              <a:buAutoNum type="arabicPeriod"/>
            </a:pPr>
            <a:r>
              <a:rPr lang="en-US" altLang="en-US" dirty="0"/>
              <a:t>Distinguish between a certified public accountant and a public accountant</a:t>
            </a:r>
          </a:p>
          <a:p>
            <a:pPr marL="514350" indent="-514350">
              <a:buFont typeface="+mj-lt"/>
              <a:buAutoNum type="arabicPeriod"/>
            </a:pPr>
            <a:r>
              <a:rPr lang="en-US" altLang="en-US" dirty="0"/>
              <a:t>Explain generally accepted accounting principles and generally accepted auditing standards</a:t>
            </a:r>
          </a:p>
          <a:p>
            <a:pPr marL="514350" indent="-514350">
              <a:buFont typeface="+mj-lt"/>
              <a:buAutoNum type="arabicPeriod"/>
            </a:pPr>
            <a:r>
              <a:rPr lang="en-US" altLang="en-US" dirty="0"/>
              <a:t>Identify the types of auditing opinions that can be issued by auditors</a:t>
            </a:r>
          </a:p>
          <a:p>
            <a:pPr marL="514350" indent="-514350">
              <a:buFont typeface="+mj-lt"/>
              <a:buAutoNum type="arabicPeriod"/>
            </a:pPr>
            <a:r>
              <a:rPr lang="en-US" altLang="en-US" dirty="0"/>
              <a:t>Distinguish between actual privity and near-privity in accounting</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2</a:t>
            </a:fld>
            <a:endParaRPr lang="en-US" dirty="0"/>
          </a:p>
        </p:txBody>
      </p:sp>
    </p:spTree>
    <p:extLst>
      <p:ext uri="{BB962C8B-B14F-4D97-AF65-F5344CB8AC3E}">
        <p14:creationId xmlns:p14="http://schemas.microsoft.com/office/powerpoint/2010/main" val="23623682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Duties Owed by the Accountant to the Client</a:t>
            </a:r>
            <a:endParaRPr lang="en-US" dirty="0"/>
          </a:p>
        </p:txBody>
      </p:sp>
      <p:sp>
        <p:nvSpPr>
          <p:cNvPr id="3" name="Content Placeholder 2"/>
          <p:cNvSpPr>
            <a:spLocks noGrp="1"/>
          </p:cNvSpPr>
          <p:nvPr>
            <p:ph idx="1"/>
          </p:nvPr>
        </p:nvSpPr>
        <p:spPr/>
        <p:txBody>
          <a:bodyPr>
            <a:normAutofit/>
          </a:bodyPr>
          <a:lstStyle/>
          <a:p>
            <a:r>
              <a:rPr lang="en-US" b="1" dirty="0"/>
              <a:t>Type one arrangement</a:t>
            </a:r>
          </a:p>
          <a:p>
            <a:pPr lvl="1"/>
            <a:r>
              <a:rPr lang="en-US" dirty="0"/>
              <a:t>A standard industry arrangement in accounting that exists between the accountant and a client and follows ordinary contract law principles</a:t>
            </a:r>
          </a:p>
          <a:p>
            <a:r>
              <a:rPr lang="en-US" b="1" dirty="0"/>
              <a:t>Type two arrangement</a:t>
            </a:r>
          </a:p>
          <a:p>
            <a:pPr lvl="1"/>
            <a:r>
              <a:rPr lang="en-US" dirty="0"/>
              <a:t>Arrangement in which accountants must act in a dual capacity, as both accountants and as auditors</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r>
              <a:rPr lang="en-US" dirty="0"/>
              <a:t>32-</a:t>
            </a:r>
            <a:fld id="{73CA63B2-227D-4B49-B103-A4A153FC1C24}" type="slidenum">
              <a:rPr lang="en-US" smtClean="0"/>
              <a:pPr/>
              <a:t>20</a:t>
            </a:fld>
            <a:endParaRPr lang="en-US" dirty="0"/>
          </a:p>
        </p:txBody>
      </p:sp>
    </p:spTree>
    <p:extLst>
      <p:ext uri="{BB962C8B-B14F-4D97-AF65-F5344CB8AC3E}">
        <p14:creationId xmlns:p14="http://schemas.microsoft.com/office/powerpoint/2010/main" val="21500681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Grp="1" noChangeArrowheads="1"/>
          </p:cNvSpPr>
          <p:nvPr>
            <p:ph type="title"/>
          </p:nvPr>
        </p:nvSpPr>
        <p:spPr/>
        <p:txBody>
          <a:bodyPr/>
          <a:lstStyle/>
          <a:p>
            <a:r>
              <a:rPr lang="en-US" altLang="en-US" dirty="0"/>
              <a:t>Type One Accounting Arrangements</a:t>
            </a:r>
          </a:p>
        </p:txBody>
      </p:sp>
      <p:sp>
        <p:nvSpPr>
          <p:cNvPr id="30723" name="Rectangle 5"/>
          <p:cNvSpPr>
            <a:spLocks noGrp="1" noChangeArrowheads="1"/>
          </p:cNvSpPr>
          <p:nvPr>
            <p:ph type="body" idx="1"/>
          </p:nvPr>
        </p:nvSpPr>
        <p:spPr/>
        <p:txBody>
          <a:bodyPr>
            <a:normAutofit/>
          </a:bodyPr>
          <a:lstStyle/>
          <a:p>
            <a:r>
              <a:rPr lang="en-US" dirty="0"/>
              <a:t>Accountant enters an agreement with a client, sometimes to act as a financial manager, but more often as a tax preparer</a:t>
            </a:r>
          </a:p>
          <a:p>
            <a:r>
              <a:rPr lang="en-US" altLang="en-US" dirty="0"/>
              <a:t>It is very important that the terms of the contract between a client and an accountant include express duties that outline the task of the accountant and the time limits, if any, within which the tasks must be performed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21</a:t>
            </a:fld>
            <a:endParaRPr lang="en-US" dirty="0"/>
          </a:p>
        </p:txBody>
      </p:sp>
    </p:spTree>
    <p:extLst>
      <p:ext uri="{BB962C8B-B14F-4D97-AF65-F5344CB8AC3E}">
        <p14:creationId xmlns:p14="http://schemas.microsoft.com/office/powerpoint/2010/main" val="2061497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title"/>
          </p:nvPr>
        </p:nvSpPr>
        <p:spPr/>
        <p:txBody>
          <a:bodyPr/>
          <a:lstStyle/>
          <a:p>
            <a:r>
              <a:rPr lang="en-US" altLang="en-US" dirty="0"/>
              <a:t>Negligence in Type One Arrangements</a:t>
            </a:r>
          </a:p>
        </p:txBody>
      </p:sp>
      <p:sp>
        <p:nvSpPr>
          <p:cNvPr id="31747" name="Rectangle 5"/>
          <p:cNvSpPr>
            <a:spLocks noGrp="1" noChangeArrowheads="1"/>
          </p:cNvSpPr>
          <p:nvPr>
            <p:ph type="body" idx="1"/>
          </p:nvPr>
        </p:nvSpPr>
        <p:spPr/>
        <p:txBody>
          <a:bodyPr/>
          <a:lstStyle/>
          <a:p>
            <a:r>
              <a:rPr lang="en-US" altLang="en-US" dirty="0"/>
              <a:t>The duty of due care </a:t>
            </a:r>
          </a:p>
          <a:p>
            <a:pPr lvl="1"/>
            <a:r>
              <a:rPr lang="en-US" altLang="en-US" dirty="0"/>
              <a:t>The accountant must perform the job with the same skill and competence that a reasonable accounting professional would use in the same situation</a:t>
            </a:r>
          </a:p>
          <a:p>
            <a:r>
              <a:rPr lang="en-US" altLang="en-US" b="1" dirty="0"/>
              <a:t>Negligence </a:t>
            </a:r>
            <a:r>
              <a:rPr lang="en-US" altLang="en-US" dirty="0"/>
              <a:t>or</a:t>
            </a:r>
            <a:r>
              <a:rPr lang="en-US" altLang="en-US" b="1" dirty="0"/>
              <a:t> malpractice </a:t>
            </a:r>
          </a:p>
          <a:p>
            <a:pPr lvl="1"/>
            <a:r>
              <a:rPr lang="en-US" altLang="en-US" dirty="0"/>
              <a:t>Occurs whenever an accountant fails to meet his or her duty of due care</a:t>
            </a:r>
          </a:p>
          <a:p>
            <a:endParaRPr lang="en-US" altLang="en-US" dirty="0"/>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22</a:t>
            </a:fld>
            <a:endParaRPr lang="en-US" dirty="0"/>
          </a:p>
        </p:txBody>
      </p:sp>
    </p:spTree>
    <p:extLst>
      <p:ext uri="{BB962C8B-B14F-4D97-AF65-F5344CB8AC3E}">
        <p14:creationId xmlns:p14="http://schemas.microsoft.com/office/powerpoint/2010/main" val="31465903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C6A09D-78D9-403A-8A32-62CC5A66A1FA}"/>
              </a:ext>
            </a:extLst>
          </p:cNvPr>
          <p:cNvSpPr>
            <a:spLocks noGrp="1"/>
          </p:cNvSpPr>
          <p:nvPr>
            <p:ph type="title"/>
          </p:nvPr>
        </p:nvSpPr>
        <p:spPr/>
        <p:txBody>
          <a:bodyPr/>
          <a:lstStyle/>
          <a:p>
            <a:r>
              <a:rPr lang="en-US" dirty="0"/>
              <a:t>Fraud Involving Type One Arrangements</a:t>
            </a:r>
          </a:p>
        </p:txBody>
      </p:sp>
      <p:sp>
        <p:nvSpPr>
          <p:cNvPr id="3" name="Content Placeholder 2">
            <a:extLst>
              <a:ext uri="{FF2B5EF4-FFF2-40B4-BE49-F238E27FC236}">
                <a16:creationId xmlns:a16="http://schemas.microsoft.com/office/drawing/2014/main" id="{A6D63194-5D76-46BF-B050-67DFB72C26CA}"/>
              </a:ext>
            </a:extLst>
          </p:cNvPr>
          <p:cNvSpPr>
            <a:spLocks noGrp="1"/>
          </p:cNvSpPr>
          <p:nvPr>
            <p:ph idx="1"/>
          </p:nvPr>
        </p:nvSpPr>
        <p:spPr/>
        <p:txBody>
          <a:bodyPr>
            <a:normAutofit/>
          </a:bodyPr>
          <a:lstStyle/>
          <a:p>
            <a:r>
              <a:rPr lang="en-US" dirty="0"/>
              <a:t>An accountant may be liable for fraud if: </a:t>
            </a:r>
          </a:p>
          <a:p>
            <a:pPr lvl="1"/>
            <a:r>
              <a:rPr lang="en-US" dirty="0"/>
              <a:t>He or she deliberately misrepresents the client’s financial condition or in some way deliberately falsifies a statement or an auditing report</a:t>
            </a:r>
          </a:p>
          <a:p>
            <a:pPr lvl="1"/>
            <a:r>
              <a:rPr lang="en-US" dirty="0"/>
              <a:t>He or she compiles a financial report or conducts an audit recklessly </a:t>
            </a:r>
          </a:p>
        </p:txBody>
      </p:sp>
      <p:sp>
        <p:nvSpPr>
          <p:cNvPr id="4" name="Footer Placeholder 3">
            <a:extLst>
              <a:ext uri="{FF2B5EF4-FFF2-40B4-BE49-F238E27FC236}">
                <a16:creationId xmlns:a16="http://schemas.microsoft.com/office/drawing/2014/main" id="{3C5413CE-1D35-4A89-A520-6F0B44E553CC}"/>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a:extLst>
              <a:ext uri="{FF2B5EF4-FFF2-40B4-BE49-F238E27FC236}">
                <a16:creationId xmlns:a16="http://schemas.microsoft.com/office/drawing/2014/main" id="{55D091FE-1CE7-42A8-98C8-0F8708105A7A}"/>
              </a:ext>
            </a:extLst>
          </p:cNvPr>
          <p:cNvSpPr>
            <a:spLocks noGrp="1"/>
          </p:cNvSpPr>
          <p:nvPr>
            <p:ph type="sldNum" sz="quarter" idx="12"/>
          </p:nvPr>
        </p:nvSpPr>
        <p:spPr/>
        <p:txBody>
          <a:bodyPr/>
          <a:lstStyle/>
          <a:p>
            <a:r>
              <a:rPr lang="en-US" dirty="0"/>
              <a:t>32-</a:t>
            </a:r>
            <a:fld id="{73CA63B2-227D-4B49-B103-A4A153FC1C24}" type="slidenum">
              <a:rPr lang="en-US" smtClean="0"/>
              <a:pPr/>
              <a:t>23</a:t>
            </a:fld>
            <a:endParaRPr lang="en-US" dirty="0"/>
          </a:p>
        </p:txBody>
      </p:sp>
    </p:spTree>
    <p:extLst>
      <p:ext uri="{BB962C8B-B14F-4D97-AF65-F5344CB8AC3E}">
        <p14:creationId xmlns:p14="http://schemas.microsoft.com/office/powerpoint/2010/main" val="9210432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D24890-3062-4430-8F87-FFC7E5321561}"/>
              </a:ext>
            </a:extLst>
          </p:cNvPr>
          <p:cNvSpPr>
            <a:spLocks noGrp="1"/>
          </p:cNvSpPr>
          <p:nvPr>
            <p:ph type="title"/>
          </p:nvPr>
        </p:nvSpPr>
        <p:spPr/>
        <p:txBody>
          <a:bodyPr/>
          <a:lstStyle/>
          <a:p>
            <a:r>
              <a:rPr lang="en-US" dirty="0"/>
              <a:t>Type Two Accounting Arrangements</a:t>
            </a:r>
          </a:p>
        </p:txBody>
      </p:sp>
      <p:sp>
        <p:nvSpPr>
          <p:cNvPr id="3" name="Content Placeholder 2">
            <a:extLst>
              <a:ext uri="{FF2B5EF4-FFF2-40B4-BE49-F238E27FC236}">
                <a16:creationId xmlns:a16="http://schemas.microsoft.com/office/drawing/2014/main" id="{8CCD9B85-1DB1-4193-98AC-EAE50177D2FA}"/>
              </a:ext>
            </a:extLst>
          </p:cNvPr>
          <p:cNvSpPr>
            <a:spLocks noGrp="1"/>
          </p:cNvSpPr>
          <p:nvPr>
            <p:ph idx="1"/>
          </p:nvPr>
        </p:nvSpPr>
        <p:spPr/>
        <p:txBody>
          <a:bodyPr/>
          <a:lstStyle/>
          <a:p>
            <a:r>
              <a:rPr lang="en-US" dirty="0"/>
              <a:t>An accountant can be held liable to some third parties who are damaged by a negligently prepared financial statement</a:t>
            </a:r>
          </a:p>
          <a:p>
            <a:pPr lvl="1"/>
            <a:r>
              <a:rPr lang="en-US" dirty="0"/>
              <a:t>Can also be liable to some third parties if he or she deliberately makes fraudulent statements </a:t>
            </a:r>
          </a:p>
        </p:txBody>
      </p:sp>
      <p:sp>
        <p:nvSpPr>
          <p:cNvPr id="4" name="Footer Placeholder 3">
            <a:extLst>
              <a:ext uri="{FF2B5EF4-FFF2-40B4-BE49-F238E27FC236}">
                <a16:creationId xmlns:a16="http://schemas.microsoft.com/office/drawing/2014/main" id="{D289EAC9-2EE9-4322-BF5D-6D1F4B8AE8A5}"/>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a:extLst>
              <a:ext uri="{FF2B5EF4-FFF2-40B4-BE49-F238E27FC236}">
                <a16:creationId xmlns:a16="http://schemas.microsoft.com/office/drawing/2014/main" id="{1818790A-055D-4F47-9A59-CEBFE3FBD1AA}"/>
              </a:ext>
            </a:extLst>
          </p:cNvPr>
          <p:cNvSpPr>
            <a:spLocks noGrp="1"/>
          </p:cNvSpPr>
          <p:nvPr>
            <p:ph type="sldNum" sz="quarter" idx="12"/>
          </p:nvPr>
        </p:nvSpPr>
        <p:spPr/>
        <p:txBody>
          <a:bodyPr/>
          <a:lstStyle/>
          <a:p>
            <a:r>
              <a:rPr lang="en-US" dirty="0"/>
              <a:t>32-</a:t>
            </a:r>
            <a:fld id="{73CA63B2-227D-4B49-B103-A4A153FC1C24}" type="slidenum">
              <a:rPr lang="en-US" smtClean="0"/>
              <a:pPr/>
              <a:t>24</a:t>
            </a:fld>
            <a:endParaRPr lang="en-US" dirty="0"/>
          </a:p>
        </p:txBody>
      </p:sp>
    </p:spTree>
    <p:extLst>
      <p:ext uri="{BB962C8B-B14F-4D97-AF65-F5344CB8AC3E}">
        <p14:creationId xmlns:p14="http://schemas.microsoft.com/office/powerpoint/2010/main" val="3108938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Accountants’ Liability to Third Parties under Common Law</a:t>
            </a:r>
          </a:p>
        </p:txBody>
      </p:sp>
      <p:sp>
        <p:nvSpPr>
          <p:cNvPr id="3" name="Footer Placeholder 2"/>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r>
              <a:rPr lang="en-US" dirty="0"/>
              <a:t>32-</a:t>
            </a:r>
            <a:fld id="{73CA63B2-227D-4B49-B103-A4A153FC1C24}" type="slidenum">
              <a:rPr lang="en-US" smtClean="0"/>
              <a:t>25</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6742" y="1755828"/>
            <a:ext cx="3538515" cy="4737045"/>
          </a:xfrm>
          <a:prstGeom prst="rect">
            <a:avLst/>
          </a:prstGeom>
        </p:spPr>
      </p:pic>
    </p:spTree>
    <p:extLst>
      <p:ext uri="{BB962C8B-B14F-4D97-AF65-F5344CB8AC3E}">
        <p14:creationId xmlns:p14="http://schemas.microsoft.com/office/powerpoint/2010/main" val="35794733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title"/>
          </p:nvPr>
        </p:nvSpPr>
        <p:spPr/>
        <p:txBody>
          <a:bodyPr/>
          <a:lstStyle/>
          <a:p>
            <a:r>
              <a:rPr lang="en-US" altLang="en-US" dirty="0"/>
              <a:t>An Accountant’s Statutory Liability</a:t>
            </a:r>
          </a:p>
        </p:txBody>
      </p:sp>
      <p:sp>
        <p:nvSpPr>
          <p:cNvPr id="33795" name="Rectangle 5"/>
          <p:cNvSpPr>
            <a:spLocks noGrp="1" noChangeArrowheads="1"/>
          </p:cNvSpPr>
          <p:nvPr>
            <p:ph type="body" idx="1"/>
          </p:nvPr>
        </p:nvSpPr>
        <p:spPr/>
        <p:txBody>
          <a:bodyPr/>
          <a:lstStyle/>
          <a:p>
            <a:r>
              <a:rPr lang="en-US" altLang="en-US" b="1" dirty="0"/>
              <a:t>Securities Act of 1933 </a:t>
            </a:r>
            <a:r>
              <a:rPr lang="en-US" altLang="en-US" dirty="0"/>
              <a:t>allows purchasers who have lost money after buying corporate stock based on misleading or false registration statements to sue the accountants who prepared the statements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26</a:t>
            </a:fld>
            <a:endParaRPr lang="en-US" dirty="0"/>
          </a:p>
        </p:txBody>
      </p:sp>
    </p:spTree>
    <p:extLst>
      <p:ext uri="{BB962C8B-B14F-4D97-AF65-F5344CB8AC3E}">
        <p14:creationId xmlns:p14="http://schemas.microsoft.com/office/powerpoint/2010/main" val="1909393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dirty="0"/>
              <a:t>An Accountant’s Statutory Liability</a:t>
            </a:r>
          </a:p>
        </p:txBody>
      </p:sp>
      <p:sp>
        <p:nvSpPr>
          <p:cNvPr id="34819" name="Rectangle 3"/>
          <p:cNvSpPr>
            <a:spLocks noGrp="1" noChangeArrowheads="1"/>
          </p:cNvSpPr>
          <p:nvPr>
            <p:ph type="body" idx="1"/>
          </p:nvPr>
        </p:nvSpPr>
        <p:spPr/>
        <p:txBody>
          <a:bodyPr/>
          <a:lstStyle/>
          <a:p>
            <a:r>
              <a:rPr lang="en-US" altLang="en-US" b="1" dirty="0"/>
              <a:t>Securities Exchange Act of 1934 </a:t>
            </a:r>
            <a:r>
              <a:rPr lang="en-US" altLang="en-US" dirty="0"/>
              <a:t>has provisions that are designed to prevent the fraudulent filing of various documents with the SEC and the fraudulent manipulation of the securities market</a:t>
            </a:r>
          </a:p>
          <a:p>
            <a:r>
              <a:rPr lang="en-US" dirty="0"/>
              <a:t>Most states have enacted statutes regulating the activities of accounts as they relate to the sale of stock </a:t>
            </a: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27</a:t>
            </a:fld>
            <a:endParaRPr lang="en-US" dirty="0"/>
          </a:p>
        </p:txBody>
      </p:sp>
    </p:spTree>
    <p:extLst>
      <p:ext uri="{BB962C8B-B14F-4D97-AF65-F5344CB8AC3E}">
        <p14:creationId xmlns:p14="http://schemas.microsoft.com/office/powerpoint/2010/main" val="512291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05958-2355-4774-AA85-67219AF845E2}"/>
              </a:ext>
            </a:extLst>
          </p:cNvPr>
          <p:cNvSpPr>
            <a:spLocks noGrp="1"/>
          </p:cNvSpPr>
          <p:nvPr>
            <p:ph type="title"/>
          </p:nvPr>
        </p:nvSpPr>
        <p:spPr/>
        <p:txBody>
          <a:bodyPr/>
          <a:lstStyle/>
          <a:p>
            <a:r>
              <a:rPr lang="en-US" dirty="0"/>
              <a:t>The New Tax Code: Key Changes</a:t>
            </a:r>
          </a:p>
        </p:txBody>
      </p:sp>
      <p:sp>
        <p:nvSpPr>
          <p:cNvPr id="3" name="Content Placeholder 2">
            <a:extLst>
              <a:ext uri="{FF2B5EF4-FFF2-40B4-BE49-F238E27FC236}">
                <a16:creationId xmlns:a16="http://schemas.microsoft.com/office/drawing/2014/main" id="{336FA728-56DC-4234-9337-F0074C4A7B16}"/>
              </a:ext>
            </a:extLst>
          </p:cNvPr>
          <p:cNvSpPr>
            <a:spLocks noGrp="1"/>
          </p:cNvSpPr>
          <p:nvPr>
            <p:ph idx="1"/>
          </p:nvPr>
        </p:nvSpPr>
        <p:spPr/>
        <p:txBody>
          <a:bodyPr/>
          <a:lstStyle/>
          <a:p>
            <a:r>
              <a:rPr lang="en-US" dirty="0"/>
              <a:t>Overhaul of the tax brackets for all levels of income</a:t>
            </a:r>
          </a:p>
          <a:p>
            <a:r>
              <a:rPr lang="en-US" dirty="0"/>
              <a:t>All personal exemptions have been removed from the tax system </a:t>
            </a:r>
          </a:p>
          <a:p>
            <a:r>
              <a:rPr lang="en-US" dirty="0"/>
              <a:t>State and local tax deductions are limited to $10,000 annually for combined state and local property taxes or state and local income taxes </a:t>
            </a:r>
          </a:p>
        </p:txBody>
      </p:sp>
      <p:sp>
        <p:nvSpPr>
          <p:cNvPr id="4" name="Footer Placeholder 3">
            <a:extLst>
              <a:ext uri="{FF2B5EF4-FFF2-40B4-BE49-F238E27FC236}">
                <a16:creationId xmlns:a16="http://schemas.microsoft.com/office/drawing/2014/main" id="{2B34B656-028C-416B-B68A-807152CC3C02}"/>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a:extLst>
              <a:ext uri="{FF2B5EF4-FFF2-40B4-BE49-F238E27FC236}">
                <a16:creationId xmlns:a16="http://schemas.microsoft.com/office/drawing/2014/main" id="{771F3080-1B12-4D96-AB5D-E1080E544462}"/>
              </a:ext>
            </a:extLst>
          </p:cNvPr>
          <p:cNvSpPr>
            <a:spLocks noGrp="1"/>
          </p:cNvSpPr>
          <p:nvPr>
            <p:ph type="sldNum" sz="quarter" idx="12"/>
          </p:nvPr>
        </p:nvSpPr>
        <p:spPr/>
        <p:txBody>
          <a:bodyPr/>
          <a:lstStyle/>
          <a:p>
            <a:r>
              <a:rPr lang="en-US" dirty="0"/>
              <a:t>32-</a:t>
            </a:r>
            <a:fld id="{73CA63B2-227D-4B49-B103-A4A153FC1C24}" type="slidenum">
              <a:rPr lang="en-US" smtClean="0"/>
              <a:pPr/>
              <a:t>28</a:t>
            </a:fld>
            <a:endParaRPr lang="en-US" dirty="0"/>
          </a:p>
        </p:txBody>
      </p:sp>
    </p:spTree>
    <p:extLst>
      <p:ext uri="{BB962C8B-B14F-4D97-AF65-F5344CB8AC3E}">
        <p14:creationId xmlns:p14="http://schemas.microsoft.com/office/powerpoint/2010/main" val="3712754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05958-2355-4774-AA85-67219AF845E2}"/>
              </a:ext>
            </a:extLst>
          </p:cNvPr>
          <p:cNvSpPr>
            <a:spLocks noGrp="1"/>
          </p:cNvSpPr>
          <p:nvPr>
            <p:ph type="title"/>
          </p:nvPr>
        </p:nvSpPr>
        <p:spPr/>
        <p:txBody>
          <a:bodyPr/>
          <a:lstStyle/>
          <a:p>
            <a:r>
              <a:rPr lang="en-US" dirty="0"/>
              <a:t>The New Tax Code: Key Changes</a:t>
            </a:r>
          </a:p>
        </p:txBody>
      </p:sp>
      <p:sp>
        <p:nvSpPr>
          <p:cNvPr id="3" name="Content Placeholder 2">
            <a:extLst>
              <a:ext uri="{FF2B5EF4-FFF2-40B4-BE49-F238E27FC236}">
                <a16:creationId xmlns:a16="http://schemas.microsoft.com/office/drawing/2014/main" id="{336FA728-56DC-4234-9337-F0074C4A7B16}"/>
              </a:ext>
            </a:extLst>
          </p:cNvPr>
          <p:cNvSpPr>
            <a:spLocks noGrp="1"/>
          </p:cNvSpPr>
          <p:nvPr>
            <p:ph idx="1"/>
          </p:nvPr>
        </p:nvSpPr>
        <p:spPr/>
        <p:txBody>
          <a:bodyPr>
            <a:normAutofit/>
          </a:bodyPr>
          <a:lstStyle/>
          <a:p>
            <a:r>
              <a:rPr lang="en-US" dirty="0"/>
              <a:t>Home mortgage interest payments on new mortgages will now be limited to $750,000</a:t>
            </a:r>
          </a:p>
          <a:p>
            <a:pPr lvl="1"/>
            <a:r>
              <a:rPr lang="en-US" dirty="0"/>
              <a:t>Deductibility of interest payments on home equity loans has been eliminated</a:t>
            </a:r>
          </a:p>
          <a:p>
            <a:r>
              <a:rPr lang="en-US" dirty="0"/>
              <a:t>The standard deduction for single individuals has been raised to $12,000 and for joint filers to $24,000 </a:t>
            </a:r>
          </a:p>
          <a:p>
            <a:r>
              <a:rPr lang="en-US" dirty="0"/>
              <a:t>Cash donations to charities will now be deductible up to 60 percent of adjusted gross income (AGI) </a:t>
            </a:r>
          </a:p>
        </p:txBody>
      </p:sp>
      <p:sp>
        <p:nvSpPr>
          <p:cNvPr id="4" name="Footer Placeholder 3">
            <a:extLst>
              <a:ext uri="{FF2B5EF4-FFF2-40B4-BE49-F238E27FC236}">
                <a16:creationId xmlns:a16="http://schemas.microsoft.com/office/drawing/2014/main" id="{2B34B656-028C-416B-B68A-807152CC3C02}"/>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a:extLst>
              <a:ext uri="{FF2B5EF4-FFF2-40B4-BE49-F238E27FC236}">
                <a16:creationId xmlns:a16="http://schemas.microsoft.com/office/drawing/2014/main" id="{771F3080-1B12-4D96-AB5D-E1080E544462}"/>
              </a:ext>
            </a:extLst>
          </p:cNvPr>
          <p:cNvSpPr>
            <a:spLocks noGrp="1"/>
          </p:cNvSpPr>
          <p:nvPr>
            <p:ph type="sldNum" sz="quarter" idx="12"/>
          </p:nvPr>
        </p:nvSpPr>
        <p:spPr/>
        <p:txBody>
          <a:bodyPr/>
          <a:lstStyle/>
          <a:p>
            <a:r>
              <a:rPr lang="en-US" dirty="0"/>
              <a:t>32-</a:t>
            </a:r>
            <a:fld id="{73CA63B2-227D-4B49-B103-A4A153FC1C24}" type="slidenum">
              <a:rPr lang="en-US" smtClean="0"/>
              <a:pPr/>
              <a:t>29</a:t>
            </a:fld>
            <a:endParaRPr lang="en-US" dirty="0"/>
          </a:p>
        </p:txBody>
      </p:sp>
    </p:spTree>
    <p:extLst>
      <p:ext uri="{BB962C8B-B14F-4D97-AF65-F5344CB8AC3E}">
        <p14:creationId xmlns:p14="http://schemas.microsoft.com/office/powerpoint/2010/main" val="26520151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en-US" dirty="0"/>
              <a:t>Learning Objectives</a:t>
            </a:r>
          </a:p>
        </p:txBody>
      </p:sp>
      <p:sp>
        <p:nvSpPr>
          <p:cNvPr id="15363" name="Rectangle 3"/>
          <p:cNvSpPr>
            <a:spLocks noGrp="1" noChangeArrowheads="1"/>
          </p:cNvSpPr>
          <p:nvPr>
            <p:ph type="body" idx="1"/>
          </p:nvPr>
        </p:nvSpPr>
        <p:spPr/>
        <p:txBody>
          <a:bodyPr>
            <a:noAutofit/>
          </a:bodyPr>
          <a:lstStyle/>
          <a:p>
            <a:pPr marL="514350" indent="-514350">
              <a:buFont typeface="+mj-lt"/>
              <a:buAutoNum type="arabicPeriod" startAt="5"/>
            </a:pPr>
            <a:r>
              <a:rPr lang="en-US" altLang="en-US" dirty="0"/>
              <a:t>Outline the registration requirements imposed on architects by the state</a:t>
            </a:r>
          </a:p>
          <a:p>
            <a:pPr marL="514350" indent="-514350">
              <a:buFont typeface="+mj-lt"/>
              <a:buAutoNum type="arabicPeriod" startAt="5"/>
            </a:pPr>
            <a:r>
              <a:rPr lang="en-US" altLang="en-US" dirty="0"/>
              <a:t>Identify the duties that an architect owes to his or her clients</a:t>
            </a:r>
          </a:p>
          <a:p>
            <a:pPr marL="514350" indent="-514350">
              <a:buFont typeface="+mj-lt"/>
              <a:buAutoNum type="arabicPeriod" startAt="5"/>
            </a:pPr>
            <a:r>
              <a:rPr lang="en-US" altLang="en-US" dirty="0"/>
              <a:t>Determine the duties that an attorney owes to his or her clients</a:t>
            </a:r>
          </a:p>
          <a:p>
            <a:pPr marL="514350" indent="-514350">
              <a:buFont typeface="+mj-lt"/>
              <a:buAutoNum type="arabicPeriod" startAt="5"/>
            </a:pPr>
            <a:r>
              <a:rPr lang="en-US" altLang="en-US" dirty="0"/>
              <a:t>State the standard of care used to judge health care professionals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3</a:t>
            </a:fld>
            <a:endParaRPr lang="en-US" dirty="0"/>
          </a:p>
        </p:txBody>
      </p:sp>
    </p:spTree>
    <p:extLst>
      <p:ext uri="{BB962C8B-B14F-4D97-AF65-F5344CB8AC3E}">
        <p14:creationId xmlns:p14="http://schemas.microsoft.com/office/powerpoint/2010/main" val="364048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05958-2355-4774-AA85-67219AF845E2}"/>
              </a:ext>
            </a:extLst>
          </p:cNvPr>
          <p:cNvSpPr>
            <a:spLocks noGrp="1"/>
          </p:cNvSpPr>
          <p:nvPr>
            <p:ph type="title"/>
          </p:nvPr>
        </p:nvSpPr>
        <p:spPr/>
        <p:txBody>
          <a:bodyPr/>
          <a:lstStyle/>
          <a:p>
            <a:r>
              <a:rPr lang="en-US" dirty="0"/>
              <a:t>The New Tax Code: Key Changes</a:t>
            </a:r>
          </a:p>
        </p:txBody>
      </p:sp>
      <p:sp>
        <p:nvSpPr>
          <p:cNvPr id="3" name="Content Placeholder 2">
            <a:extLst>
              <a:ext uri="{FF2B5EF4-FFF2-40B4-BE49-F238E27FC236}">
                <a16:creationId xmlns:a16="http://schemas.microsoft.com/office/drawing/2014/main" id="{336FA728-56DC-4234-9337-F0074C4A7B16}"/>
              </a:ext>
            </a:extLst>
          </p:cNvPr>
          <p:cNvSpPr>
            <a:spLocks noGrp="1"/>
          </p:cNvSpPr>
          <p:nvPr>
            <p:ph idx="1"/>
          </p:nvPr>
        </p:nvSpPr>
        <p:spPr/>
        <p:txBody>
          <a:bodyPr>
            <a:noAutofit/>
          </a:bodyPr>
          <a:lstStyle/>
          <a:p>
            <a:r>
              <a:rPr lang="en-US" dirty="0"/>
              <a:t>Some miscellaneous itemized deductions will be eliminated, including the popular business expenses deduction </a:t>
            </a:r>
          </a:p>
          <a:p>
            <a:r>
              <a:rPr lang="en-US" dirty="0"/>
              <a:t>Investment management fees and fees for tax return preparation are eliminated</a:t>
            </a:r>
          </a:p>
          <a:p>
            <a:r>
              <a:rPr lang="en-US" dirty="0"/>
              <a:t>For 2017 and 2018, the starting point for deductions for medical expenses goes back to 7.5 percent of AGI</a:t>
            </a:r>
          </a:p>
          <a:p>
            <a:r>
              <a:rPr lang="en-US" dirty="0"/>
              <a:t>Partnerships, limited liability companies, Chapter S corporations, and sole proprietorships can claim a deduction of 20 percent on earnings </a:t>
            </a:r>
          </a:p>
        </p:txBody>
      </p:sp>
      <p:sp>
        <p:nvSpPr>
          <p:cNvPr id="4" name="Footer Placeholder 3">
            <a:extLst>
              <a:ext uri="{FF2B5EF4-FFF2-40B4-BE49-F238E27FC236}">
                <a16:creationId xmlns:a16="http://schemas.microsoft.com/office/drawing/2014/main" id="{2B34B656-028C-416B-B68A-807152CC3C02}"/>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a:extLst>
              <a:ext uri="{FF2B5EF4-FFF2-40B4-BE49-F238E27FC236}">
                <a16:creationId xmlns:a16="http://schemas.microsoft.com/office/drawing/2014/main" id="{771F3080-1B12-4D96-AB5D-E1080E544462}"/>
              </a:ext>
            </a:extLst>
          </p:cNvPr>
          <p:cNvSpPr>
            <a:spLocks noGrp="1"/>
          </p:cNvSpPr>
          <p:nvPr>
            <p:ph type="sldNum" sz="quarter" idx="12"/>
          </p:nvPr>
        </p:nvSpPr>
        <p:spPr/>
        <p:txBody>
          <a:bodyPr/>
          <a:lstStyle/>
          <a:p>
            <a:r>
              <a:rPr lang="en-US" dirty="0"/>
              <a:t>32-</a:t>
            </a:r>
            <a:fld id="{73CA63B2-227D-4B49-B103-A4A153FC1C24}" type="slidenum">
              <a:rPr lang="en-US" smtClean="0"/>
              <a:pPr/>
              <a:t>30</a:t>
            </a:fld>
            <a:endParaRPr lang="en-US" dirty="0"/>
          </a:p>
        </p:txBody>
      </p:sp>
    </p:spTree>
    <p:extLst>
      <p:ext uri="{BB962C8B-B14F-4D97-AF65-F5344CB8AC3E}">
        <p14:creationId xmlns:p14="http://schemas.microsoft.com/office/powerpoint/2010/main" val="22998865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0D618-0F80-4E88-AFD9-FCB875994946}"/>
              </a:ext>
            </a:extLst>
          </p:cNvPr>
          <p:cNvSpPr>
            <a:spLocks noGrp="1"/>
          </p:cNvSpPr>
          <p:nvPr>
            <p:ph type="title"/>
          </p:nvPr>
        </p:nvSpPr>
        <p:spPr/>
        <p:txBody>
          <a:bodyPr/>
          <a:lstStyle/>
          <a:p>
            <a:r>
              <a:rPr lang="en-US" dirty="0"/>
              <a:t>Financial Advisors and the Fiduciary Rule</a:t>
            </a:r>
          </a:p>
        </p:txBody>
      </p:sp>
      <p:sp>
        <p:nvSpPr>
          <p:cNvPr id="3" name="Content Placeholder 2">
            <a:extLst>
              <a:ext uri="{FF2B5EF4-FFF2-40B4-BE49-F238E27FC236}">
                <a16:creationId xmlns:a16="http://schemas.microsoft.com/office/drawing/2014/main" id="{F2D5DF3E-B8DC-45CF-A4A0-A8396DFBADF9}"/>
              </a:ext>
            </a:extLst>
          </p:cNvPr>
          <p:cNvSpPr>
            <a:spLocks noGrp="1"/>
          </p:cNvSpPr>
          <p:nvPr>
            <p:ph idx="1"/>
          </p:nvPr>
        </p:nvSpPr>
        <p:spPr/>
        <p:txBody>
          <a:bodyPr>
            <a:normAutofit/>
          </a:bodyPr>
          <a:lstStyle/>
          <a:p>
            <a:r>
              <a:rPr lang="en-US" b="1" dirty="0"/>
              <a:t>Financial advisors </a:t>
            </a:r>
            <a:r>
              <a:rPr lang="en-US" dirty="0"/>
              <a:t>are professionals who counsel clients on the handling of their financial lives</a:t>
            </a:r>
          </a:p>
          <a:p>
            <a:pPr lvl="1"/>
            <a:r>
              <a:rPr lang="en-US" dirty="0"/>
              <a:t>Regulated by the Financial Industry Regulatory Authority (FINRA) and the SEC</a:t>
            </a:r>
          </a:p>
          <a:p>
            <a:r>
              <a:rPr lang="en-US" b="1" dirty="0"/>
              <a:t>Fiduciary rule </a:t>
            </a:r>
          </a:p>
          <a:p>
            <a:pPr lvl="1"/>
            <a:r>
              <a:rPr lang="en-US" dirty="0"/>
              <a:t>Holds that registered investment advisors must place their clients’ best interests above their own</a:t>
            </a:r>
          </a:p>
          <a:p>
            <a:pPr lvl="1"/>
            <a:r>
              <a:rPr lang="en-US" dirty="0"/>
              <a:t>Reestablished under the Employee Retirement Income Security Act of 1974 (ERISA) and remains in effect today</a:t>
            </a:r>
          </a:p>
        </p:txBody>
      </p:sp>
      <p:sp>
        <p:nvSpPr>
          <p:cNvPr id="4" name="Footer Placeholder 3">
            <a:extLst>
              <a:ext uri="{FF2B5EF4-FFF2-40B4-BE49-F238E27FC236}">
                <a16:creationId xmlns:a16="http://schemas.microsoft.com/office/drawing/2014/main" id="{20AA7183-F38B-4EE9-B6B4-2B1527E571A3}"/>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a:extLst>
              <a:ext uri="{FF2B5EF4-FFF2-40B4-BE49-F238E27FC236}">
                <a16:creationId xmlns:a16="http://schemas.microsoft.com/office/drawing/2014/main" id="{08C61A4C-9BD5-45E7-9AED-330AD901F101}"/>
              </a:ext>
            </a:extLst>
          </p:cNvPr>
          <p:cNvSpPr>
            <a:spLocks noGrp="1"/>
          </p:cNvSpPr>
          <p:nvPr>
            <p:ph type="sldNum" sz="quarter" idx="12"/>
          </p:nvPr>
        </p:nvSpPr>
        <p:spPr/>
        <p:txBody>
          <a:bodyPr/>
          <a:lstStyle/>
          <a:p>
            <a:r>
              <a:rPr lang="en-US" dirty="0"/>
              <a:t>32-</a:t>
            </a:r>
            <a:fld id="{73CA63B2-227D-4B49-B103-A4A153FC1C24}" type="slidenum">
              <a:rPr lang="en-US" smtClean="0"/>
              <a:pPr/>
              <a:t>31</a:t>
            </a:fld>
            <a:endParaRPr lang="en-US" dirty="0"/>
          </a:p>
        </p:txBody>
      </p:sp>
    </p:spTree>
    <p:extLst>
      <p:ext uri="{BB962C8B-B14F-4D97-AF65-F5344CB8AC3E}">
        <p14:creationId xmlns:p14="http://schemas.microsoft.com/office/powerpoint/2010/main" val="33416728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0D618-0F80-4E88-AFD9-FCB875994946}"/>
              </a:ext>
            </a:extLst>
          </p:cNvPr>
          <p:cNvSpPr>
            <a:spLocks noGrp="1"/>
          </p:cNvSpPr>
          <p:nvPr>
            <p:ph type="title"/>
          </p:nvPr>
        </p:nvSpPr>
        <p:spPr/>
        <p:txBody>
          <a:bodyPr/>
          <a:lstStyle/>
          <a:p>
            <a:r>
              <a:rPr lang="en-US" dirty="0"/>
              <a:t>Financial Advisors and the Fiduciary Rule</a:t>
            </a:r>
          </a:p>
        </p:txBody>
      </p:sp>
      <p:sp>
        <p:nvSpPr>
          <p:cNvPr id="3" name="Content Placeholder 2">
            <a:extLst>
              <a:ext uri="{FF2B5EF4-FFF2-40B4-BE49-F238E27FC236}">
                <a16:creationId xmlns:a16="http://schemas.microsoft.com/office/drawing/2014/main" id="{F2D5DF3E-B8DC-45CF-A4A0-A8396DFBADF9}"/>
              </a:ext>
            </a:extLst>
          </p:cNvPr>
          <p:cNvSpPr>
            <a:spLocks noGrp="1"/>
          </p:cNvSpPr>
          <p:nvPr>
            <p:ph idx="1"/>
          </p:nvPr>
        </p:nvSpPr>
        <p:spPr/>
        <p:txBody>
          <a:bodyPr>
            <a:normAutofit/>
          </a:bodyPr>
          <a:lstStyle/>
          <a:p>
            <a:r>
              <a:rPr lang="en-US" dirty="0"/>
              <a:t>While registered investment advisors were already following the fiduciary rule, other financial professionals, such as insurance agents and brokers, have been operating under the </a:t>
            </a:r>
            <a:r>
              <a:rPr lang="en-US" b="1" dirty="0"/>
              <a:t>suitability rule</a:t>
            </a:r>
          </a:p>
        </p:txBody>
      </p:sp>
      <p:sp>
        <p:nvSpPr>
          <p:cNvPr id="4" name="Footer Placeholder 3">
            <a:extLst>
              <a:ext uri="{FF2B5EF4-FFF2-40B4-BE49-F238E27FC236}">
                <a16:creationId xmlns:a16="http://schemas.microsoft.com/office/drawing/2014/main" id="{20AA7183-F38B-4EE9-B6B4-2B1527E571A3}"/>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a:extLst>
              <a:ext uri="{FF2B5EF4-FFF2-40B4-BE49-F238E27FC236}">
                <a16:creationId xmlns:a16="http://schemas.microsoft.com/office/drawing/2014/main" id="{08C61A4C-9BD5-45E7-9AED-330AD901F101}"/>
              </a:ext>
            </a:extLst>
          </p:cNvPr>
          <p:cNvSpPr>
            <a:spLocks noGrp="1"/>
          </p:cNvSpPr>
          <p:nvPr>
            <p:ph type="sldNum" sz="quarter" idx="12"/>
          </p:nvPr>
        </p:nvSpPr>
        <p:spPr/>
        <p:txBody>
          <a:bodyPr/>
          <a:lstStyle/>
          <a:p>
            <a:r>
              <a:rPr lang="en-US" dirty="0"/>
              <a:t>32-</a:t>
            </a:r>
            <a:fld id="{73CA63B2-227D-4B49-B103-A4A153FC1C24}" type="slidenum">
              <a:rPr lang="en-US" smtClean="0"/>
              <a:pPr/>
              <a:t>32</a:t>
            </a:fld>
            <a:endParaRPr lang="en-US" dirty="0"/>
          </a:p>
        </p:txBody>
      </p:sp>
    </p:spTree>
    <p:extLst>
      <p:ext uri="{BB962C8B-B14F-4D97-AF65-F5344CB8AC3E}">
        <p14:creationId xmlns:p14="http://schemas.microsoft.com/office/powerpoint/2010/main" val="42483451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p:txBody>
          <a:bodyPr/>
          <a:lstStyle/>
          <a:p>
            <a:r>
              <a:rPr lang="en-US" altLang="en-US" dirty="0"/>
              <a:t>The Liability of Architects</a:t>
            </a:r>
          </a:p>
        </p:txBody>
      </p:sp>
      <p:sp>
        <p:nvSpPr>
          <p:cNvPr id="35843" name="Rectangle 5"/>
          <p:cNvSpPr>
            <a:spLocks noGrp="1" noChangeArrowheads="1"/>
          </p:cNvSpPr>
          <p:nvPr>
            <p:ph type="body" idx="1"/>
          </p:nvPr>
        </p:nvSpPr>
        <p:spPr/>
        <p:txBody>
          <a:bodyPr/>
          <a:lstStyle/>
          <a:p>
            <a:r>
              <a:rPr lang="en-US" dirty="0"/>
              <a:t>The state can regulate the conduct of architects </a:t>
            </a:r>
            <a:endParaRPr lang="en-US" altLang="en-US" dirty="0"/>
          </a:p>
          <a:p>
            <a:r>
              <a:rPr lang="en-US" altLang="en-US" dirty="0"/>
              <a:t>An architect owes a duty to exercise due care and skill in carrying out professional duties</a:t>
            </a:r>
            <a:endParaRPr lang="en-US" altLang="en-US" sz="1000" dirty="0"/>
          </a:p>
          <a:p>
            <a:pPr lvl="1"/>
            <a:r>
              <a:rPr lang="en-US" altLang="en-US" dirty="0"/>
              <a:t>The standard of care requires the architect to use the same methods, techniques, and procedures that any architect of ordinary skill would use in a similar situation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33</a:t>
            </a:fld>
            <a:endParaRPr lang="en-US" dirty="0"/>
          </a:p>
        </p:txBody>
      </p:sp>
    </p:spTree>
    <p:extLst>
      <p:ext uri="{BB962C8B-B14F-4D97-AF65-F5344CB8AC3E}">
        <p14:creationId xmlns:p14="http://schemas.microsoft.com/office/powerpoint/2010/main" val="34056186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en-US" dirty="0"/>
              <a:t>The Liability of Architects</a:t>
            </a:r>
          </a:p>
        </p:txBody>
      </p:sp>
      <p:sp>
        <p:nvSpPr>
          <p:cNvPr id="36867" name="Rectangle 3"/>
          <p:cNvSpPr>
            <a:spLocks noGrp="1" noChangeArrowheads="1"/>
          </p:cNvSpPr>
          <p:nvPr>
            <p:ph type="body" idx="1"/>
          </p:nvPr>
        </p:nvSpPr>
        <p:spPr/>
        <p:txBody>
          <a:bodyPr/>
          <a:lstStyle/>
          <a:p>
            <a:r>
              <a:rPr lang="en-US" altLang="en-US" b="1" dirty="0"/>
              <a:t>Cost of repair rule</a:t>
            </a:r>
          </a:p>
          <a:p>
            <a:pPr lvl="1"/>
            <a:r>
              <a:rPr lang="en-US" altLang="en-US" dirty="0"/>
              <a:t>If a deviation from the original plan is an error caused by the architect’s failure to use due care and skill, he or she may have to reimburse the client for any extra money spent to correct the error</a:t>
            </a:r>
          </a:p>
          <a:p>
            <a:r>
              <a:rPr lang="en-US" dirty="0"/>
              <a:t>If the architect has failed to exercise the appropriate standard of care and if, as a result, property is damaged or people are injured, the architect may have to compensate the victims </a:t>
            </a: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34</a:t>
            </a:fld>
            <a:endParaRPr lang="en-US" dirty="0"/>
          </a:p>
        </p:txBody>
      </p:sp>
    </p:spTree>
    <p:extLst>
      <p:ext uri="{BB962C8B-B14F-4D97-AF65-F5344CB8AC3E}">
        <p14:creationId xmlns:p14="http://schemas.microsoft.com/office/powerpoint/2010/main" val="11986342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noChangeArrowheads="1"/>
          </p:cNvSpPr>
          <p:nvPr>
            <p:ph type="title"/>
          </p:nvPr>
        </p:nvSpPr>
        <p:spPr/>
        <p:txBody>
          <a:bodyPr/>
          <a:lstStyle/>
          <a:p>
            <a:r>
              <a:rPr lang="en-US" altLang="en-US" dirty="0"/>
              <a:t>The Liability of Attorneys</a:t>
            </a:r>
          </a:p>
        </p:txBody>
      </p:sp>
      <p:sp>
        <p:nvSpPr>
          <p:cNvPr id="37891" name="Rectangle 5"/>
          <p:cNvSpPr>
            <a:spLocks noGrp="1" noChangeArrowheads="1"/>
          </p:cNvSpPr>
          <p:nvPr>
            <p:ph type="body" idx="1"/>
          </p:nvPr>
        </p:nvSpPr>
        <p:spPr/>
        <p:txBody>
          <a:bodyPr>
            <a:normAutofit/>
          </a:bodyPr>
          <a:lstStyle/>
          <a:p>
            <a:r>
              <a:rPr lang="en-US" altLang="en-US" dirty="0"/>
              <a:t>Attorneys are regulated by the state’s police power</a:t>
            </a:r>
          </a:p>
          <a:p>
            <a:r>
              <a:rPr lang="en-US" dirty="0"/>
              <a:t>ABA Model Rules of Professional Conduct </a:t>
            </a:r>
          </a:p>
          <a:p>
            <a:pPr lvl="1"/>
            <a:r>
              <a:rPr lang="en-US" dirty="0"/>
              <a:t>Set of ethical standards set by the American Bar Association</a:t>
            </a:r>
          </a:p>
          <a:p>
            <a:pPr lvl="1"/>
            <a:r>
              <a:rPr lang="en-US" dirty="0"/>
              <a:t>Simplify the old rules by dividing professional responsibility into seven areas</a:t>
            </a:r>
          </a:p>
          <a:p>
            <a:r>
              <a:rPr lang="en-US" dirty="0"/>
              <a:t>An attorney has the duty to represent clients with good faith, loyalty, and due care</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35</a:t>
            </a:fld>
            <a:endParaRPr lang="en-US" dirty="0"/>
          </a:p>
        </p:txBody>
      </p:sp>
    </p:spTree>
    <p:extLst>
      <p:ext uri="{BB962C8B-B14F-4D97-AF65-F5344CB8AC3E}">
        <p14:creationId xmlns:p14="http://schemas.microsoft.com/office/powerpoint/2010/main" val="36513321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79B92E-E78D-4C71-B262-320D621855CE}"/>
              </a:ext>
            </a:extLst>
          </p:cNvPr>
          <p:cNvSpPr>
            <a:spLocks noGrp="1"/>
          </p:cNvSpPr>
          <p:nvPr>
            <p:ph type="title"/>
          </p:nvPr>
        </p:nvSpPr>
        <p:spPr/>
        <p:txBody>
          <a:bodyPr/>
          <a:lstStyle/>
          <a:p>
            <a:r>
              <a:rPr lang="en-US" dirty="0"/>
              <a:t>Duties of the Attorney</a:t>
            </a:r>
          </a:p>
        </p:txBody>
      </p:sp>
      <p:sp>
        <p:nvSpPr>
          <p:cNvPr id="3" name="Content Placeholder 2">
            <a:extLst>
              <a:ext uri="{FF2B5EF4-FFF2-40B4-BE49-F238E27FC236}">
                <a16:creationId xmlns:a16="http://schemas.microsoft.com/office/drawing/2014/main" id="{EBFE9F91-477E-4DBE-9684-5D3642CECB6B}"/>
              </a:ext>
            </a:extLst>
          </p:cNvPr>
          <p:cNvSpPr>
            <a:spLocks noGrp="1"/>
          </p:cNvSpPr>
          <p:nvPr>
            <p:ph idx="1"/>
          </p:nvPr>
        </p:nvSpPr>
        <p:spPr/>
        <p:txBody>
          <a:bodyPr>
            <a:normAutofit/>
          </a:bodyPr>
          <a:lstStyle/>
          <a:p>
            <a:r>
              <a:rPr lang="en-US" altLang="en-US" dirty="0"/>
              <a:t>Good faith</a:t>
            </a:r>
          </a:p>
          <a:p>
            <a:r>
              <a:rPr lang="en-US" altLang="en-US" dirty="0"/>
              <a:t>Loyalty</a:t>
            </a:r>
          </a:p>
          <a:p>
            <a:pPr lvl="1"/>
            <a:r>
              <a:rPr lang="en-US" altLang="en-US" b="1" dirty="0"/>
              <a:t>Attorney–client privilege</a:t>
            </a:r>
            <a:r>
              <a:rPr lang="en-US" altLang="en-US" dirty="0"/>
              <a:t>:</a:t>
            </a:r>
            <a:r>
              <a:rPr lang="en-US" altLang="en-US" b="1" dirty="0"/>
              <a:t> </a:t>
            </a:r>
            <a:r>
              <a:rPr lang="en-US" altLang="en-US" dirty="0"/>
              <a:t>Guarantees that information that passes between clients and their attorneys will remain secret</a:t>
            </a:r>
          </a:p>
          <a:p>
            <a:pPr lvl="1"/>
            <a:r>
              <a:rPr lang="en-US" altLang="en-US" b="1" dirty="0"/>
              <a:t>Work product privilege</a:t>
            </a:r>
            <a:r>
              <a:rPr lang="en-US" altLang="en-US" dirty="0"/>
              <a:t>: Protects all notes, recordings, research documents, Q&amp;As, voice mails, faxes, e-mails, computer records, memos, letters, flash drives, disks, DVDs, CDs, and so on that are prepared in anticipation of litigation</a:t>
            </a:r>
          </a:p>
          <a:p>
            <a:r>
              <a:rPr lang="en-US" altLang="en-US" dirty="0"/>
              <a:t>Due care</a:t>
            </a:r>
          </a:p>
        </p:txBody>
      </p:sp>
      <p:sp>
        <p:nvSpPr>
          <p:cNvPr id="4" name="Footer Placeholder 3">
            <a:extLst>
              <a:ext uri="{FF2B5EF4-FFF2-40B4-BE49-F238E27FC236}">
                <a16:creationId xmlns:a16="http://schemas.microsoft.com/office/drawing/2014/main" id="{62EA0DB4-3570-48B9-82A1-95879EC7FBDF}"/>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4">
            <a:extLst>
              <a:ext uri="{FF2B5EF4-FFF2-40B4-BE49-F238E27FC236}">
                <a16:creationId xmlns:a16="http://schemas.microsoft.com/office/drawing/2014/main" id="{7AA25838-5028-4920-982D-4E67B206D9FF}"/>
              </a:ext>
            </a:extLst>
          </p:cNvPr>
          <p:cNvSpPr>
            <a:spLocks noGrp="1"/>
          </p:cNvSpPr>
          <p:nvPr>
            <p:ph type="sldNum" sz="quarter" idx="12"/>
          </p:nvPr>
        </p:nvSpPr>
        <p:spPr/>
        <p:txBody>
          <a:bodyPr/>
          <a:lstStyle/>
          <a:p>
            <a:r>
              <a:rPr lang="en-US" dirty="0"/>
              <a:t>32-</a:t>
            </a:r>
            <a:fld id="{73CA63B2-227D-4B49-B103-A4A153FC1C24}" type="slidenum">
              <a:rPr lang="en-US" smtClean="0"/>
              <a:pPr/>
              <a:t>36</a:t>
            </a:fld>
            <a:endParaRPr lang="en-US" dirty="0"/>
          </a:p>
        </p:txBody>
      </p:sp>
    </p:spTree>
    <p:extLst>
      <p:ext uri="{BB962C8B-B14F-4D97-AF65-F5344CB8AC3E}">
        <p14:creationId xmlns:p14="http://schemas.microsoft.com/office/powerpoint/2010/main" val="32456281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title"/>
          </p:nvPr>
        </p:nvSpPr>
        <p:spPr/>
        <p:txBody>
          <a:bodyPr/>
          <a:lstStyle/>
          <a:p>
            <a:r>
              <a:rPr lang="en-US" altLang="en-US" dirty="0"/>
              <a:t>Steps in a Legal Malpractice Case</a:t>
            </a:r>
          </a:p>
        </p:txBody>
      </p:sp>
      <p:sp>
        <p:nvSpPr>
          <p:cNvPr id="38915" name="Rectangle 5"/>
          <p:cNvSpPr>
            <a:spLocks noGrp="1" noChangeArrowheads="1"/>
          </p:cNvSpPr>
          <p:nvPr>
            <p:ph type="body" idx="1"/>
          </p:nvPr>
        </p:nvSpPr>
        <p:spPr/>
        <p:txBody>
          <a:bodyPr/>
          <a:lstStyle/>
          <a:p>
            <a:r>
              <a:rPr lang="en-US" altLang="en-US" dirty="0"/>
              <a:t>Plaintiff must show that the attorney owed a duty to that plaintiff</a:t>
            </a:r>
          </a:p>
          <a:p>
            <a:r>
              <a:rPr lang="en-US" altLang="en-US" dirty="0"/>
              <a:t>Attorney must have breached the duty that is owed to the client</a:t>
            </a:r>
          </a:p>
          <a:p>
            <a:r>
              <a:rPr lang="en-US" altLang="en-US" dirty="0"/>
              <a:t>Plaintiff must show that the attorney’s questionable behavior caused the resulting harm to the plaintiff</a:t>
            </a:r>
          </a:p>
          <a:p>
            <a:r>
              <a:rPr lang="en-US" altLang="en-US" dirty="0"/>
              <a:t>Plaintiff must show that he or she suffered actual harm as a result of the attorney’s breach of duty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37</a:t>
            </a:fld>
            <a:endParaRPr lang="en-US" dirty="0"/>
          </a:p>
        </p:txBody>
      </p:sp>
    </p:spTree>
    <p:extLst>
      <p:ext uri="{BB962C8B-B14F-4D97-AF65-F5344CB8AC3E}">
        <p14:creationId xmlns:p14="http://schemas.microsoft.com/office/powerpoint/2010/main" val="29075109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title"/>
          </p:nvPr>
        </p:nvSpPr>
        <p:spPr/>
        <p:txBody>
          <a:bodyPr/>
          <a:lstStyle/>
          <a:p>
            <a:r>
              <a:rPr lang="en-US" altLang="en-US" dirty="0"/>
              <a:t>The Health Care Standard of Care</a:t>
            </a:r>
          </a:p>
        </p:txBody>
      </p:sp>
      <p:sp>
        <p:nvSpPr>
          <p:cNvPr id="39939" name="Rectangle 5"/>
          <p:cNvSpPr>
            <a:spLocks noGrp="1" noChangeArrowheads="1"/>
          </p:cNvSpPr>
          <p:nvPr>
            <p:ph type="body" idx="1"/>
          </p:nvPr>
        </p:nvSpPr>
        <p:spPr/>
        <p:txBody>
          <a:bodyPr/>
          <a:lstStyle/>
          <a:p>
            <a:r>
              <a:rPr lang="en-US" altLang="en-US" dirty="0"/>
              <a:t>Upon entering a hospital, a patient automatically gives </a:t>
            </a:r>
            <a:r>
              <a:rPr lang="en-US" altLang="en-US" b="1" dirty="0"/>
              <a:t>general consent </a:t>
            </a:r>
            <a:r>
              <a:rPr lang="en-US" altLang="en-US" dirty="0"/>
              <a:t>for the routine tests and procedures that are needed for diagnosis and treatment </a:t>
            </a:r>
          </a:p>
          <a:p>
            <a:pPr lvl="1"/>
            <a:r>
              <a:rPr lang="en-US" altLang="en-US" dirty="0"/>
              <a:t>Although such consent is implied in the situation, many hospitals require patients to sign general consent forms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38</a:t>
            </a:fld>
            <a:endParaRPr lang="en-US" dirty="0"/>
          </a:p>
        </p:txBody>
      </p:sp>
    </p:spTree>
    <p:extLst>
      <p:ext uri="{BB962C8B-B14F-4D97-AF65-F5344CB8AC3E}">
        <p14:creationId xmlns:p14="http://schemas.microsoft.com/office/powerpoint/2010/main" val="33889711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dirty="0"/>
              <a:t>The Health Care Standard of Care</a:t>
            </a:r>
          </a:p>
        </p:txBody>
      </p:sp>
      <p:sp>
        <p:nvSpPr>
          <p:cNvPr id="40963" name="Rectangle 3"/>
          <p:cNvSpPr>
            <a:spLocks noGrp="1" noChangeArrowheads="1"/>
          </p:cNvSpPr>
          <p:nvPr>
            <p:ph type="body" idx="1"/>
          </p:nvPr>
        </p:nvSpPr>
        <p:spPr/>
        <p:txBody>
          <a:bodyPr/>
          <a:lstStyle/>
          <a:p>
            <a:r>
              <a:rPr lang="en-US" altLang="en-US" b="1" dirty="0"/>
              <a:t>Informed consent</a:t>
            </a:r>
          </a:p>
          <a:p>
            <a:pPr lvl="1"/>
            <a:r>
              <a:rPr lang="en-US" altLang="en-US" dirty="0"/>
              <a:t>The physician must tell the patient in advance about the procedure and the risks involved</a:t>
            </a:r>
          </a:p>
          <a:p>
            <a:pPr lvl="1"/>
            <a:r>
              <a:rPr lang="en-US" altLang="en-US" dirty="0"/>
              <a:t>Must be in writing on a form that is signed by the patient and witnessed by a third party</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39</a:t>
            </a:fld>
            <a:endParaRPr lang="en-US" dirty="0"/>
          </a:p>
        </p:txBody>
      </p:sp>
    </p:spTree>
    <p:extLst>
      <p:ext uri="{BB962C8B-B14F-4D97-AF65-F5344CB8AC3E}">
        <p14:creationId xmlns:p14="http://schemas.microsoft.com/office/powerpoint/2010/main" val="28905531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en-US" dirty="0"/>
              <a:t>Learning Objectives</a:t>
            </a:r>
          </a:p>
        </p:txBody>
      </p:sp>
      <p:sp>
        <p:nvSpPr>
          <p:cNvPr id="15363" name="Rectangle 3"/>
          <p:cNvSpPr>
            <a:spLocks noGrp="1" noChangeArrowheads="1"/>
          </p:cNvSpPr>
          <p:nvPr>
            <p:ph type="body" idx="1"/>
          </p:nvPr>
        </p:nvSpPr>
        <p:spPr/>
        <p:txBody>
          <a:bodyPr>
            <a:noAutofit/>
          </a:bodyPr>
          <a:lstStyle/>
          <a:p>
            <a:pPr marL="514350" indent="-514350">
              <a:buFont typeface="+mj-lt"/>
              <a:buAutoNum type="arabicPeriod" startAt="9"/>
            </a:pPr>
            <a:r>
              <a:rPr lang="en-US" altLang="en-US" dirty="0"/>
              <a:t>Contrast the locality rule with the national standard</a:t>
            </a:r>
          </a:p>
          <a:p>
            <a:pPr marL="514350" indent="-514350">
              <a:buFont typeface="+mj-lt"/>
              <a:buAutoNum type="arabicPeriod" startAt="9"/>
            </a:pPr>
            <a:r>
              <a:rPr lang="en-US" altLang="en-US" dirty="0"/>
              <a:t>Explain the limits of hospital liability for the torts of independent contractor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4</a:t>
            </a:fld>
            <a:endParaRPr lang="en-US" dirty="0"/>
          </a:p>
        </p:txBody>
      </p:sp>
    </p:spTree>
    <p:extLst>
      <p:ext uri="{BB962C8B-B14F-4D97-AF65-F5344CB8AC3E}">
        <p14:creationId xmlns:p14="http://schemas.microsoft.com/office/powerpoint/2010/main" val="6150741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title"/>
          </p:nvPr>
        </p:nvSpPr>
        <p:spPr/>
        <p:txBody>
          <a:bodyPr/>
          <a:lstStyle/>
          <a:p>
            <a:r>
              <a:rPr lang="en-US" altLang="en-US" dirty="0"/>
              <a:t>Negligence</a:t>
            </a:r>
          </a:p>
        </p:txBody>
      </p:sp>
      <p:sp>
        <p:nvSpPr>
          <p:cNvPr id="41987" name="Rectangle 5"/>
          <p:cNvSpPr>
            <a:spLocks noGrp="1" noChangeArrowheads="1"/>
          </p:cNvSpPr>
          <p:nvPr>
            <p:ph type="body" idx="1"/>
          </p:nvPr>
        </p:nvSpPr>
        <p:spPr/>
        <p:txBody>
          <a:bodyPr/>
          <a:lstStyle/>
          <a:p>
            <a:r>
              <a:rPr lang="en-US" altLang="en-US" b="1" dirty="0"/>
              <a:t>Locality rule </a:t>
            </a:r>
          </a:p>
          <a:p>
            <a:pPr lvl="1"/>
            <a:r>
              <a:rPr lang="en-US" altLang="en-US" dirty="0"/>
              <a:t>Judges a health care provider’s behavior on the basis of how other health care professionals in the same community would have acted in the same situation</a:t>
            </a:r>
          </a:p>
          <a:p>
            <a:r>
              <a:rPr lang="en-US" altLang="en-US" b="1" dirty="0"/>
              <a:t>National rule </a:t>
            </a:r>
            <a:r>
              <a:rPr lang="en-US" altLang="en-US" dirty="0"/>
              <a:t>or </a:t>
            </a:r>
            <a:r>
              <a:rPr lang="en-US" altLang="en-US" b="1" dirty="0"/>
              <a:t>national standard</a:t>
            </a:r>
          </a:p>
          <a:p>
            <a:pPr lvl="1"/>
            <a:r>
              <a:rPr lang="en-US" altLang="en-US" dirty="0"/>
              <a:t>Adopted by states that no longer use the locality rule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40</a:t>
            </a:fld>
            <a:endParaRPr lang="en-US" dirty="0"/>
          </a:p>
        </p:txBody>
      </p:sp>
    </p:spTree>
    <p:extLst>
      <p:ext uri="{BB962C8B-B14F-4D97-AF65-F5344CB8AC3E}">
        <p14:creationId xmlns:p14="http://schemas.microsoft.com/office/powerpoint/2010/main" val="3896673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dirty="0"/>
              <a:t>Negligence</a:t>
            </a:r>
          </a:p>
        </p:txBody>
      </p:sp>
      <p:sp>
        <p:nvSpPr>
          <p:cNvPr id="43011" name="Rectangle 3"/>
          <p:cNvSpPr>
            <a:spLocks noGrp="1" noChangeArrowheads="1"/>
          </p:cNvSpPr>
          <p:nvPr>
            <p:ph type="body" idx="1"/>
          </p:nvPr>
        </p:nvSpPr>
        <p:spPr/>
        <p:txBody>
          <a:bodyPr>
            <a:noAutofit/>
          </a:bodyPr>
          <a:lstStyle/>
          <a:p>
            <a:r>
              <a:rPr lang="en-US" altLang="en-US" dirty="0"/>
              <a:t>Versions of the locality rule</a:t>
            </a:r>
          </a:p>
          <a:p>
            <a:pPr lvl="1"/>
            <a:r>
              <a:rPr lang="en-US" altLang="en-US" b="1" dirty="0"/>
              <a:t>True locality rule</a:t>
            </a:r>
            <a:r>
              <a:rPr lang="en-US" altLang="en-US" dirty="0"/>
              <a:t>: Requires the court to look at the standard of care used in the exact locality of the physician</a:t>
            </a:r>
          </a:p>
          <a:p>
            <a:pPr lvl="1"/>
            <a:r>
              <a:rPr lang="en-US" altLang="en-US" b="1" dirty="0"/>
              <a:t>Similar locality rule</a:t>
            </a:r>
            <a:r>
              <a:rPr lang="en-US" altLang="en-US" dirty="0"/>
              <a:t>: Permits the court to judge the actions of a local physician against those of a physician in a community of similar size and socioeconomic character</a:t>
            </a:r>
          </a:p>
          <a:p>
            <a:pPr lvl="1"/>
            <a:r>
              <a:rPr lang="en-US" altLang="en-US" b="1" dirty="0"/>
              <a:t>Same state locality rule</a:t>
            </a:r>
            <a:r>
              <a:rPr lang="en-US" altLang="en-US" dirty="0"/>
              <a:t>: Concentrates on the geographical limits of a state border</a:t>
            </a:r>
          </a:p>
          <a:p>
            <a:pPr lvl="1"/>
            <a:r>
              <a:rPr lang="en-US" altLang="en-US" b="1" dirty="0"/>
              <a:t>Similar practitioner rule</a:t>
            </a:r>
            <a:r>
              <a:rPr lang="en-US" altLang="en-US" dirty="0"/>
              <a:t>: Rests on a double standard that permits general practitioners (GPs) to be judged by one criterion and specialists by another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41</a:t>
            </a:fld>
            <a:endParaRPr lang="en-US" dirty="0"/>
          </a:p>
        </p:txBody>
      </p:sp>
    </p:spTree>
    <p:extLst>
      <p:ext uri="{BB962C8B-B14F-4D97-AF65-F5344CB8AC3E}">
        <p14:creationId xmlns:p14="http://schemas.microsoft.com/office/powerpoint/2010/main" val="32912461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noChangeArrowheads="1"/>
          </p:cNvSpPr>
          <p:nvPr>
            <p:ph type="title"/>
          </p:nvPr>
        </p:nvSpPr>
        <p:spPr/>
        <p:txBody>
          <a:bodyPr/>
          <a:lstStyle/>
          <a:p>
            <a:r>
              <a:rPr lang="en-US" altLang="en-US" dirty="0"/>
              <a:t>Medical Records and the Patient’s Rights</a:t>
            </a:r>
          </a:p>
        </p:txBody>
      </p:sp>
      <p:sp>
        <p:nvSpPr>
          <p:cNvPr id="44035" name="Rectangle 5"/>
          <p:cNvSpPr>
            <a:spLocks noGrp="1" noChangeArrowheads="1"/>
          </p:cNvSpPr>
          <p:nvPr>
            <p:ph type="body" idx="1"/>
          </p:nvPr>
        </p:nvSpPr>
        <p:spPr/>
        <p:txBody>
          <a:bodyPr>
            <a:normAutofit/>
          </a:bodyPr>
          <a:lstStyle/>
          <a:p>
            <a:r>
              <a:rPr lang="en-US" altLang="en-US" b="1" dirty="0"/>
              <a:t>Health Insurance Portability and Accountability Act (HIPAA)</a:t>
            </a:r>
          </a:p>
          <a:p>
            <a:pPr lvl="1"/>
            <a:r>
              <a:rPr lang="en-US" altLang="en-US" dirty="0"/>
              <a:t>Congress guarantees that patients have the right to see their medical records and parents have the right to see the medical records of their children</a:t>
            </a:r>
          </a:p>
          <a:p>
            <a:r>
              <a:rPr lang="en-US" altLang="en-US" dirty="0"/>
              <a:t>Patient Protection and Affordable Care Act</a:t>
            </a:r>
          </a:p>
          <a:p>
            <a:pPr lvl="1"/>
            <a:r>
              <a:rPr lang="en-US" dirty="0"/>
              <a:t>The Department of Health and Human Services has developed a set of new regulations on a trial basis to help in the creation of a system of coordinated health care institutions for Medicare patients, known as accountable care organizations (ACOs)</a:t>
            </a: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42</a:t>
            </a:fld>
            <a:endParaRPr lang="en-US" dirty="0"/>
          </a:p>
        </p:txBody>
      </p:sp>
    </p:spTree>
    <p:extLst>
      <p:ext uri="{BB962C8B-B14F-4D97-AF65-F5344CB8AC3E}">
        <p14:creationId xmlns:p14="http://schemas.microsoft.com/office/powerpoint/2010/main" val="12866759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dirty="0"/>
              <a:t>Liability of Hospitals</a:t>
            </a:r>
          </a:p>
        </p:txBody>
      </p:sp>
      <p:sp>
        <p:nvSpPr>
          <p:cNvPr id="45059" name="Rectangle 3"/>
          <p:cNvSpPr>
            <a:spLocks noGrp="1" noChangeArrowheads="1"/>
          </p:cNvSpPr>
          <p:nvPr>
            <p:ph type="body" idx="1"/>
          </p:nvPr>
        </p:nvSpPr>
        <p:spPr/>
        <p:txBody>
          <a:bodyPr/>
          <a:lstStyle/>
          <a:p>
            <a:r>
              <a:rPr lang="en-US" altLang="en-US" b="1" dirty="0"/>
              <a:t>Ostensible authority </a:t>
            </a:r>
          </a:p>
          <a:p>
            <a:pPr lvl="1"/>
            <a:r>
              <a:rPr lang="en-US" altLang="en-US" dirty="0"/>
              <a:t>Created when a hospital presents itself to the public at large as a provider of health care services and in some way leads the patient to believe that a physician with </a:t>
            </a:r>
            <a:r>
              <a:rPr lang="en-US" altLang="en-US" b="1" dirty="0"/>
              <a:t>staff privileges </a:t>
            </a:r>
            <a:r>
              <a:rPr lang="en-US" altLang="en-US" dirty="0"/>
              <a:t>is an employee of the hospital</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43</a:t>
            </a:fld>
            <a:endParaRPr lang="en-US" dirty="0"/>
          </a:p>
        </p:txBody>
      </p:sp>
    </p:spTree>
    <p:extLst>
      <p:ext uri="{BB962C8B-B14F-4D97-AF65-F5344CB8AC3E}">
        <p14:creationId xmlns:p14="http://schemas.microsoft.com/office/powerpoint/2010/main" val="18148940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a:t>Question</a:t>
            </a:r>
          </a:p>
        </p:txBody>
      </p:sp>
      <p:sp>
        <p:nvSpPr>
          <p:cNvPr id="46083" name="Rectangle 3"/>
          <p:cNvSpPr>
            <a:spLocks noGrp="1" noChangeArrowheads="1"/>
          </p:cNvSpPr>
          <p:nvPr>
            <p:ph type="body" idx="1"/>
          </p:nvPr>
        </p:nvSpPr>
        <p:spPr/>
        <p:txBody>
          <a:bodyPr/>
          <a:lstStyle/>
          <a:p>
            <a:r>
              <a:rPr lang="en-US" altLang="en-US" dirty="0"/>
              <a:t>Which of the following occurs if a hospital has retained a physician that the governing body of the hospital knew was incompetent?</a:t>
            </a:r>
          </a:p>
          <a:p>
            <a:pPr marL="912812" lvl="1" indent="-514350">
              <a:buFont typeface="+mj-lt"/>
              <a:buAutoNum type="alphaUcPeriod"/>
            </a:pPr>
            <a:r>
              <a:rPr lang="en-US" altLang="en-US" dirty="0"/>
              <a:t>Neglectful hiring</a:t>
            </a:r>
          </a:p>
          <a:p>
            <a:pPr marL="912812" lvl="1" indent="-514350">
              <a:buFont typeface="+mj-lt"/>
              <a:buAutoNum type="alphaUcPeriod"/>
            </a:pPr>
            <a:r>
              <a:rPr lang="en-US" altLang="en-US" dirty="0"/>
              <a:t>Negligent hiring</a:t>
            </a:r>
          </a:p>
          <a:p>
            <a:pPr marL="912812" lvl="1" indent="-514350">
              <a:buFont typeface="+mj-lt"/>
              <a:buAutoNum type="alphaUcPeriod"/>
            </a:pPr>
            <a:r>
              <a:rPr lang="en-US" altLang="en-US" dirty="0"/>
              <a:t>Negligent credentialing</a:t>
            </a:r>
          </a:p>
          <a:p>
            <a:pPr marL="912812" lvl="1" indent="-514350">
              <a:buFont typeface="+mj-lt"/>
              <a:buAutoNum type="alphaUcPeriod"/>
            </a:pPr>
            <a:r>
              <a:rPr lang="en-US" altLang="en-US" dirty="0"/>
              <a:t>Casual credentialing</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44</a:t>
            </a:fld>
            <a:endParaRPr lang="en-US" dirty="0"/>
          </a:p>
        </p:txBody>
      </p:sp>
    </p:spTree>
    <p:extLst>
      <p:ext uri="{BB962C8B-B14F-4D97-AF65-F5344CB8AC3E}">
        <p14:creationId xmlns:p14="http://schemas.microsoft.com/office/powerpoint/2010/main" val="24635277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dirty="0"/>
              <a:t>Liability of Hospitals</a:t>
            </a:r>
          </a:p>
        </p:txBody>
      </p:sp>
      <p:sp>
        <p:nvSpPr>
          <p:cNvPr id="47107" name="Rectangle 3"/>
          <p:cNvSpPr>
            <a:spLocks noGrp="1" noChangeArrowheads="1"/>
          </p:cNvSpPr>
          <p:nvPr>
            <p:ph type="body" idx="1"/>
          </p:nvPr>
        </p:nvSpPr>
        <p:spPr/>
        <p:txBody>
          <a:bodyPr>
            <a:normAutofit/>
          </a:bodyPr>
          <a:lstStyle/>
          <a:p>
            <a:r>
              <a:rPr lang="en-US" altLang="en-US" b="1" dirty="0"/>
              <a:t>Negligent credentialing </a:t>
            </a:r>
          </a:p>
          <a:p>
            <a:pPr lvl="1"/>
            <a:r>
              <a:rPr lang="en-US" altLang="en-US" dirty="0"/>
              <a:t>Occurs if a hospital has retained a physician that the governing body of the hospital knew or should have known was incompetent</a:t>
            </a:r>
          </a:p>
          <a:p>
            <a:r>
              <a:rPr lang="en-US" altLang="en-US" b="1" dirty="0"/>
              <a:t>Negligent retention</a:t>
            </a:r>
          </a:p>
          <a:p>
            <a:pPr lvl="1"/>
            <a:r>
              <a:rPr lang="en-US" dirty="0"/>
              <a:t>Occurs if a previously competent physician with staff privileges loses that competence and the hospital governing body knows or should have known about the changed circumstances but takes no remedial action</a:t>
            </a: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45</a:t>
            </a:fld>
            <a:endParaRPr lang="en-US" dirty="0"/>
          </a:p>
        </p:txBody>
      </p:sp>
    </p:spTree>
    <p:extLst>
      <p:ext uri="{BB962C8B-B14F-4D97-AF65-F5344CB8AC3E}">
        <p14:creationId xmlns:p14="http://schemas.microsoft.com/office/powerpoint/2010/main" val="37991266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Question</a:t>
            </a:r>
          </a:p>
        </p:txBody>
      </p:sp>
      <p:sp>
        <p:nvSpPr>
          <p:cNvPr id="16387" name="Rectangle 3"/>
          <p:cNvSpPr>
            <a:spLocks noGrp="1" noChangeArrowheads="1"/>
          </p:cNvSpPr>
          <p:nvPr>
            <p:ph type="body" idx="1"/>
          </p:nvPr>
        </p:nvSpPr>
        <p:spPr/>
        <p:txBody>
          <a:bodyPr/>
          <a:lstStyle/>
          <a:p>
            <a:r>
              <a:rPr lang="en-US" altLang="en-US" dirty="0"/>
              <a:t>Who can perform a highly specialized task because of his or her special abilities, education, experience, and knowledge?</a:t>
            </a:r>
          </a:p>
          <a:p>
            <a:pPr marL="912812" lvl="1" indent="-514350">
              <a:buFont typeface="+mj-lt"/>
              <a:buAutoNum type="alphaUcPeriod"/>
            </a:pPr>
            <a:r>
              <a:rPr lang="en-US" altLang="en-US" dirty="0"/>
              <a:t>A tactician</a:t>
            </a:r>
          </a:p>
          <a:p>
            <a:pPr marL="912812" lvl="1" indent="-514350">
              <a:buFont typeface="+mj-lt"/>
              <a:buAutoNum type="alphaUcPeriod"/>
            </a:pPr>
            <a:r>
              <a:rPr lang="en-US" altLang="en-US" dirty="0"/>
              <a:t>An expert</a:t>
            </a:r>
          </a:p>
          <a:p>
            <a:pPr marL="912812" lvl="1" indent="-514350">
              <a:buFont typeface="+mj-lt"/>
              <a:buAutoNum type="alphaUcPeriod"/>
            </a:pPr>
            <a:r>
              <a:rPr lang="en-US" altLang="en-US" dirty="0"/>
              <a:t>A professional</a:t>
            </a:r>
          </a:p>
          <a:p>
            <a:pPr marL="912812" lvl="1" indent="-514350">
              <a:buFont typeface="+mj-lt"/>
              <a:buAutoNum type="alphaUcPeriod"/>
            </a:pPr>
            <a:r>
              <a:rPr lang="en-US" altLang="en-US" dirty="0"/>
              <a:t>A connoisseur</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5</a:t>
            </a:fld>
            <a:endParaRPr lang="en-US" dirty="0"/>
          </a:p>
        </p:txBody>
      </p:sp>
    </p:spTree>
    <p:extLst>
      <p:ext uri="{BB962C8B-B14F-4D97-AF65-F5344CB8AC3E}">
        <p14:creationId xmlns:p14="http://schemas.microsoft.com/office/powerpoint/2010/main" val="39434581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Grp="1" noChangeArrowheads="1"/>
          </p:cNvSpPr>
          <p:nvPr>
            <p:ph type="title"/>
          </p:nvPr>
        </p:nvSpPr>
        <p:spPr/>
        <p:txBody>
          <a:bodyPr/>
          <a:lstStyle/>
          <a:p>
            <a:r>
              <a:rPr lang="en-US" altLang="en-US" dirty="0"/>
              <a:t>The Regulation of Accounting and Auditing</a:t>
            </a:r>
          </a:p>
        </p:txBody>
      </p:sp>
      <p:sp>
        <p:nvSpPr>
          <p:cNvPr id="17411" name="Rectangle 5"/>
          <p:cNvSpPr>
            <a:spLocks noGrp="1" noChangeArrowheads="1"/>
          </p:cNvSpPr>
          <p:nvPr>
            <p:ph type="body" idx="1"/>
          </p:nvPr>
        </p:nvSpPr>
        <p:spPr/>
        <p:txBody>
          <a:bodyPr/>
          <a:lstStyle/>
          <a:p>
            <a:r>
              <a:rPr lang="en-US" dirty="0"/>
              <a:t>Accountants, like all professionals, must meet certain basic standards that are defined by the nature of their profession</a:t>
            </a:r>
          </a:p>
          <a:p>
            <a:pPr lvl="1"/>
            <a:r>
              <a:rPr lang="en-US" altLang="en-US" b="1" dirty="0"/>
              <a:t>Professional</a:t>
            </a:r>
            <a:r>
              <a:rPr lang="en-US" altLang="en-US" dirty="0"/>
              <a:t>: A person who can perform a highly specialized task because of his or her special abilities, education, experience, and knowledge</a:t>
            </a:r>
            <a:endParaRPr lang="en-US" altLang="en-US" sz="1000" dirty="0"/>
          </a:p>
          <a:p>
            <a:pPr lvl="1"/>
            <a:r>
              <a:rPr lang="en-US" altLang="en-US" b="1" dirty="0"/>
              <a:t>Accountant</a:t>
            </a:r>
            <a:r>
              <a:rPr lang="en-US" altLang="en-US" dirty="0"/>
              <a:t>: A professional who can plan, direct, and evaluate a client’s financial affairs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6</a:t>
            </a:fld>
            <a:endParaRPr lang="en-US" dirty="0"/>
          </a:p>
        </p:txBody>
      </p:sp>
    </p:spTree>
    <p:extLst>
      <p:ext uri="{BB962C8B-B14F-4D97-AF65-F5344CB8AC3E}">
        <p14:creationId xmlns:p14="http://schemas.microsoft.com/office/powerpoint/2010/main" val="6495281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en-US" dirty="0"/>
              <a:t>Question</a:t>
            </a:r>
          </a:p>
        </p:txBody>
      </p:sp>
      <p:sp>
        <p:nvSpPr>
          <p:cNvPr id="18435" name="Rectangle 3"/>
          <p:cNvSpPr>
            <a:spLocks noGrp="1" noChangeArrowheads="1"/>
          </p:cNvSpPr>
          <p:nvPr>
            <p:ph type="body" idx="1"/>
          </p:nvPr>
        </p:nvSpPr>
        <p:spPr/>
        <p:txBody>
          <a:bodyPr/>
          <a:lstStyle/>
          <a:p>
            <a:r>
              <a:rPr lang="en-US" altLang="en-US" dirty="0"/>
              <a:t>Which of the following types of accountants have met certain age, character, education, experience, and testing requirements generally established by the state?</a:t>
            </a:r>
          </a:p>
          <a:p>
            <a:pPr marL="912812" lvl="1" indent="-514350">
              <a:buFont typeface="+mj-lt"/>
              <a:buAutoNum type="alphaUcPeriod"/>
            </a:pPr>
            <a:r>
              <a:rPr lang="en-US" altLang="en-US" dirty="0"/>
              <a:t>CPA</a:t>
            </a:r>
          </a:p>
          <a:p>
            <a:pPr marL="912812" lvl="1" indent="-514350">
              <a:buFont typeface="+mj-lt"/>
              <a:buAutoNum type="alphaUcPeriod"/>
            </a:pPr>
            <a:r>
              <a:rPr lang="en-US" altLang="en-US" dirty="0"/>
              <a:t>PA</a:t>
            </a:r>
          </a:p>
          <a:p>
            <a:pPr marL="912812" lvl="1" indent="-514350">
              <a:buFont typeface="+mj-lt"/>
              <a:buAutoNum type="alphaUcPeriod"/>
            </a:pPr>
            <a:r>
              <a:rPr lang="en-US" altLang="en-US" dirty="0"/>
              <a:t>FPA</a:t>
            </a:r>
          </a:p>
          <a:p>
            <a:pPr marL="912812" lvl="1" indent="-514350">
              <a:buFont typeface="+mj-lt"/>
              <a:buAutoNum type="alphaUcPeriod"/>
            </a:pPr>
            <a:r>
              <a:rPr lang="en-US" altLang="en-US" dirty="0"/>
              <a:t>Enrolled agent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7</a:t>
            </a:fld>
            <a:endParaRPr lang="en-US" dirty="0"/>
          </a:p>
        </p:txBody>
      </p:sp>
    </p:spTree>
    <p:extLst>
      <p:ext uri="{BB962C8B-B14F-4D97-AF65-F5344CB8AC3E}">
        <p14:creationId xmlns:p14="http://schemas.microsoft.com/office/powerpoint/2010/main" val="14217218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p:txBody>
          <a:bodyPr/>
          <a:lstStyle/>
          <a:p>
            <a:r>
              <a:rPr lang="en-US" altLang="en-US" dirty="0"/>
              <a:t>Accountant Registration</a:t>
            </a:r>
          </a:p>
        </p:txBody>
      </p:sp>
      <p:sp>
        <p:nvSpPr>
          <p:cNvPr id="19459" name="Rectangle 5"/>
          <p:cNvSpPr>
            <a:spLocks noGrp="1" noChangeArrowheads="1"/>
          </p:cNvSpPr>
          <p:nvPr>
            <p:ph type="body" idx="1"/>
          </p:nvPr>
        </p:nvSpPr>
        <p:spPr/>
        <p:txBody>
          <a:bodyPr/>
          <a:lstStyle/>
          <a:p>
            <a:r>
              <a:rPr lang="en-US" altLang="en-US" b="1" dirty="0"/>
              <a:t>Certified public accountants (CPAs) </a:t>
            </a:r>
          </a:p>
          <a:p>
            <a:pPr lvl="1"/>
            <a:r>
              <a:rPr lang="en-US" altLang="en-US" dirty="0"/>
              <a:t>Have met certain age, character, education, experience, and testing requirements generally established by the state</a:t>
            </a:r>
            <a:endParaRPr lang="en-US" altLang="en-US" sz="1000" dirty="0"/>
          </a:p>
          <a:p>
            <a:r>
              <a:rPr lang="en-US" altLang="en-US" b="1" dirty="0"/>
              <a:t>Public accountants (PAs) </a:t>
            </a:r>
          </a:p>
          <a:p>
            <a:pPr lvl="1"/>
            <a:r>
              <a:rPr lang="en-US" altLang="en-US" dirty="0"/>
              <a:t>Accountants who work for a variety of clients but are not certified</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8</a:t>
            </a:fld>
            <a:endParaRPr lang="en-US" dirty="0"/>
          </a:p>
        </p:txBody>
      </p:sp>
    </p:spTree>
    <p:extLst>
      <p:ext uri="{BB962C8B-B14F-4D97-AF65-F5344CB8AC3E}">
        <p14:creationId xmlns:p14="http://schemas.microsoft.com/office/powerpoint/2010/main" val="3141211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p:nvPr>
        </p:nvSpPr>
        <p:spPr/>
        <p:txBody>
          <a:bodyPr/>
          <a:lstStyle/>
          <a:p>
            <a:r>
              <a:rPr lang="en-US" altLang="en-US" dirty="0"/>
              <a:t>Auditing</a:t>
            </a:r>
          </a:p>
        </p:txBody>
      </p:sp>
      <p:sp>
        <p:nvSpPr>
          <p:cNvPr id="20483" name="Rectangle 5"/>
          <p:cNvSpPr>
            <a:spLocks noGrp="1" noChangeArrowheads="1"/>
          </p:cNvSpPr>
          <p:nvPr>
            <p:ph type="body" idx="1"/>
          </p:nvPr>
        </p:nvSpPr>
        <p:spPr/>
        <p:txBody>
          <a:bodyPr/>
          <a:lstStyle/>
          <a:p>
            <a:r>
              <a:rPr lang="en-US" altLang="en-US" b="1" dirty="0"/>
              <a:t>Audit </a:t>
            </a:r>
          </a:p>
          <a:p>
            <a:pPr lvl="1"/>
            <a:r>
              <a:rPr lang="en-US" altLang="en-US" dirty="0"/>
              <a:t>An examination of the financial records of an organization to determine whether those records are a fair representation of the actual financial health of the institution</a:t>
            </a:r>
            <a:endParaRPr lang="en-US" altLang="en-US" sz="1000" dirty="0"/>
          </a:p>
          <a:p>
            <a:r>
              <a:rPr lang="en-US" altLang="en-US" b="1" dirty="0"/>
              <a:t>Auditor </a:t>
            </a:r>
          </a:p>
          <a:p>
            <a:pPr lvl="1"/>
            <a:r>
              <a:rPr lang="en-US" altLang="en-US" dirty="0"/>
              <a:t>An accountant who conducts an audit</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 name="Slide Number Placeholder 2"/>
          <p:cNvSpPr>
            <a:spLocks noGrp="1"/>
          </p:cNvSpPr>
          <p:nvPr>
            <p:ph type="sldNum" sz="quarter" idx="12"/>
          </p:nvPr>
        </p:nvSpPr>
        <p:spPr/>
        <p:txBody>
          <a:bodyPr/>
          <a:lstStyle/>
          <a:p>
            <a:r>
              <a:rPr lang="en-US" dirty="0"/>
              <a:t>32-</a:t>
            </a:r>
            <a:fld id="{73CA63B2-227D-4B49-B103-A4A153FC1C24}" type="slidenum">
              <a:rPr lang="en-US" smtClean="0"/>
              <a:pPr/>
              <a:t>9</a:t>
            </a:fld>
            <a:endParaRPr lang="en-US" dirty="0"/>
          </a:p>
        </p:txBody>
      </p:sp>
    </p:spTree>
    <p:extLst>
      <p:ext uri="{BB962C8B-B14F-4D97-AF65-F5344CB8AC3E}">
        <p14:creationId xmlns:p14="http://schemas.microsoft.com/office/powerpoint/2010/main" val="31659239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529FAF4-66EE-403E-9C58-6E8FD6B12FC6}"/>
</file>

<file path=customXml/itemProps2.xml><?xml version="1.0" encoding="utf-8"?>
<ds:datastoreItem xmlns:ds="http://schemas.openxmlformats.org/officeDocument/2006/customXml" ds:itemID="{A11AF8BB-145B-4A37-995F-F0A1A1D45DD7}">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customXml/itemProps3.xml><?xml version="1.0" encoding="utf-8"?>
<ds:datastoreItem xmlns:ds="http://schemas.openxmlformats.org/officeDocument/2006/customXml" ds:itemID="{3FDE3978-2DB9-4A55-AF44-E207255CCD2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2862</TotalTime>
  <Words>5654</Words>
  <Application>Microsoft Office PowerPoint</Application>
  <PresentationFormat>Widescreen</PresentationFormat>
  <Paragraphs>390</Paragraphs>
  <Slides>45</Slides>
  <Notes>40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Arial</vt:lpstr>
      <vt:lpstr>Calibri</vt:lpstr>
      <vt:lpstr>Calibri Light</vt:lpstr>
      <vt:lpstr>Wingdings</vt:lpstr>
      <vt:lpstr>Wingdings 3</vt:lpstr>
      <vt:lpstr>Office Theme</vt:lpstr>
      <vt:lpstr>Professional Liability</vt:lpstr>
      <vt:lpstr>Learning Objectives</vt:lpstr>
      <vt:lpstr>Learning Objectives</vt:lpstr>
      <vt:lpstr>Learning Objectives</vt:lpstr>
      <vt:lpstr>Question</vt:lpstr>
      <vt:lpstr>The Regulation of Accounting and Auditing</vt:lpstr>
      <vt:lpstr>Question</vt:lpstr>
      <vt:lpstr>Accountant Registration</vt:lpstr>
      <vt:lpstr>Auditing</vt:lpstr>
      <vt:lpstr>Question</vt:lpstr>
      <vt:lpstr>Accounting Principles</vt:lpstr>
      <vt:lpstr>Auditing Standards</vt:lpstr>
      <vt:lpstr>Question</vt:lpstr>
      <vt:lpstr>Types of Opinion</vt:lpstr>
      <vt:lpstr>Question</vt:lpstr>
      <vt:lpstr>Types of Opinion</vt:lpstr>
      <vt:lpstr>Ethical Rules of Accountants</vt:lpstr>
      <vt:lpstr>The Sarbanes–Oxley Act</vt:lpstr>
      <vt:lpstr>The Dodd–Frank Act</vt:lpstr>
      <vt:lpstr>Duties Owed by the Accountant to the Client</vt:lpstr>
      <vt:lpstr>Type One Accounting Arrangements</vt:lpstr>
      <vt:lpstr>Negligence in Type One Arrangements</vt:lpstr>
      <vt:lpstr>Fraud Involving Type One Arrangements</vt:lpstr>
      <vt:lpstr>Type Two Accounting Arrangements</vt:lpstr>
      <vt:lpstr>Accountants’ Liability to Third Parties under Common Law</vt:lpstr>
      <vt:lpstr>An Accountant’s Statutory Liability</vt:lpstr>
      <vt:lpstr>An Accountant’s Statutory Liability</vt:lpstr>
      <vt:lpstr>The New Tax Code: Key Changes</vt:lpstr>
      <vt:lpstr>The New Tax Code: Key Changes</vt:lpstr>
      <vt:lpstr>The New Tax Code: Key Changes</vt:lpstr>
      <vt:lpstr>Financial Advisors and the Fiduciary Rule</vt:lpstr>
      <vt:lpstr>Financial Advisors and the Fiduciary Rule</vt:lpstr>
      <vt:lpstr>The Liability of Architects</vt:lpstr>
      <vt:lpstr>The Liability of Architects</vt:lpstr>
      <vt:lpstr>The Liability of Attorneys</vt:lpstr>
      <vt:lpstr>Duties of the Attorney</vt:lpstr>
      <vt:lpstr>Steps in a Legal Malpractice Case</vt:lpstr>
      <vt:lpstr>The Health Care Standard of Care</vt:lpstr>
      <vt:lpstr>The Health Care Standard of Care</vt:lpstr>
      <vt:lpstr>Negligence</vt:lpstr>
      <vt:lpstr>Negligence</vt:lpstr>
      <vt:lpstr>Medical Records and the Patient’s Rights</vt:lpstr>
      <vt:lpstr>Liability of Hospitals</vt:lpstr>
      <vt:lpstr>Question</vt:lpstr>
      <vt:lpstr>Liability of Hospitals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Bhavana Balaji</cp:lastModifiedBy>
  <cp:revision>67</cp:revision>
  <dcterms:created xsi:type="dcterms:W3CDTF">2015-07-14T20:11:18Z</dcterms:created>
  <dcterms:modified xsi:type="dcterms:W3CDTF">2018-12-18T07:21:01Z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6757300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