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6"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91" r:id="rId28"/>
    <p:sldId id="281" r:id="rId29"/>
    <p:sldId id="282" r:id="rId30"/>
    <p:sldId id="283" r:id="rId31"/>
    <p:sldId id="284" r:id="rId32"/>
    <p:sldId id="285" r:id="rId33"/>
    <p:sldId id="286" r:id="rId34"/>
    <p:sldId id="287" r:id="rId35"/>
    <p:sldId id="288" r:id="rId36"/>
    <p:sldId id="289" r:id="rId37"/>
    <p:sldId id="29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2"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0392" autoAdjust="0"/>
  </p:normalViewPr>
  <p:slideViewPr>
    <p:cSldViewPr snapToGrid="0">
      <p:cViewPr varScale="1">
        <p:scale>
          <a:sx n="51" d="100"/>
          <a:sy n="51" d="100"/>
        </p:scale>
        <p:origin x="666" y="48"/>
      </p:cViewPr>
      <p:guideLst/>
    </p:cSldViewPr>
  </p:slideViewPr>
  <p:notesTextViewPr>
    <p:cViewPr>
      <p:scale>
        <a:sx n="1" d="1"/>
        <a:sy n="1" d="1"/>
      </p:scale>
      <p:origin x="0" y="0"/>
    </p:cViewPr>
  </p:notesTextViewPr>
  <p:sorterViewPr>
    <p:cViewPr varScale="1">
      <p:scale>
        <a:sx n="1" d="1"/>
        <a:sy n="1" d="1"/>
      </p:scale>
      <p:origin x="0" y="-136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12/12/2018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65F99E-EC8A-4724-8FEE-EA4FF9EEE948}" type="slidenum">
              <a:rPr lang="en-US" altLang="en-US"/>
              <a:pPr eaLnBrk="1" hangingPunct="1"/>
              <a:t>4</a:t>
            </a:fld>
            <a:endParaRPr lang="en-US" altLang="en-US" dirty="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probate.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8190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71A5E45-20B8-494A-B251-06C23B548844}" type="slidenum">
              <a:rPr lang="en-US" altLang="en-US"/>
              <a:pPr eaLnBrk="1" hangingPunct="1"/>
              <a:t>13</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holographic will. See next slide.</a:t>
            </a:r>
          </a:p>
        </p:txBody>
      </p:sp>
    </p:spTree>
    <p:extLst>
      <p:ext uri="{BB962C8B-B14F-4D97-AF65-F5344CB8AC3E}">
        <p14:creationId xmlns:p14="http://schemas.microsoft.com/office/powerpoint/2010/main" val="1251089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EA5B95D-CE94-4EE4-82A9-ED7E66E21C18}" type="slidenum">
              <a:rPr lang="en-US" altLang="en-US"/>
              <a:pPr eaLnBrk="1" hangingPunct="1"/>
              <a:t>14</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The briefest will ever recorded was written by Karl Tausch of </a:t>
            </a:r>
            <a:r>
              <a:rPr lang="en-US" altLang="en-US" dirty="0" err="1">
                <a:latin typeface="Arial" panose="020B0604020202020204" pitchFamily="34" charset="0"/>
              </a:rPr>
              <a:t>Langen</a:t>
            </a:r>
            <a:r>
              <a:rPr lang="en-US" altLang="en-US" dirty="0">
                <a:latin typeface="Arial" panose="020B0604020202020204" pitchFamily="34" charset="0"/>
              </a:rPr>
              <a:t>, Hesse, Germany. It read </a:t>
            </a:r>
            <a:r>
              <a:rPr lang="en-US" altLang="en-US" i="1" dirty="0">
                <a:latin typeface="Arial" panose="020B0604020202020204" pitchFamily="34" charset="0"/>
              </a:rPr>
              <a:t>Vse zene</a:t>
            </a:r>
            <a:r>
              <a:rPr lang="en-US" altLang="en-US" dirty="0">
                <a:latin typeface="Arial" panose="020B0604020202020204" pitchFamily="34" charset="0"/>
              </a:rPr>
              <a:t>, which is Czechoslovakian for “all to wife.” Another will was scratched into a metal identification tag worn by a British soldier who had been lost at sea. A microscope had to be used to see the letters, which read “All to mother.”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113396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5D2F5C-552B-4BCD-9AAA-79410C5DFAD4}" type="slidenum">
              <a:rPr lang="en-US" altLang="en-US"/>
              <a:pPr eaLnBrk="1" hangingPunct="1"/>
              <a:t>15</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dirty="0">
                <a:latin typeface="Arial" panose="020B0604020202020204" pitchFamily="34" charset="0"/>
              </a:rPr>
              <a:t>Most state laws contain various devices that are designed to give protection to surviving family members of a person whose spouse dies. The amount of the allowance is either a fixed, statutory amount or discretionary with the court and is not chargeable against other benefits given to the family members.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58861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4C1F15-CC04-4056-96D2-BE3D22066AF1}" type="slidenum">
              <a:rPr lang="en-US" altLang="en-US"/>
              <a:pPr eaLnBrk="1" hangingPunct="1"/>
              <a:t>16</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In some states, for example, $3,500 worth of personal property passes automatically to the surviving spouse or, if none, to surviving children equally. The rights of dower (for a widow) and curtesy (for a widower) are also available in some states, providing the surviving spouse with certain property rights in real property owned by the deceased spouse.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82885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8D55012-4AD3-4315-BD1E-367092ACD3FB}" type="slidenum">
              <a:rPr lang="en-US" altLang="en-US"/>
              <a:pPr eaLnBrk="1" hangingPunct="1"/>
              <a:t>17</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The amount the surviving spouse will receive varies from state to state. In some states, it is the amount the spouse would have received had the deceased spouse died without a will. In other states, the amount is computed by the use of a different formula.</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747456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5B5F819-C0C7-41B7-A319-C47D906CD47A}" type="slidenum">
              <a:rPr lang="en-US" altLang="en-US"/>
              <a:pPr eaLnBrk="1" hangingPunct="1"/>
              <a:t>18</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Forgotten children will receive the same share that they would have received had their parent died without a will. This situation does not mean that a parent may not disinherit a child. Parents are not obligated to leave children anything, but to avoid litigation, such an intention should be shown in the will. A testator who wishes to disinherit a child should name the child in the will and make the statement that the child was intentionally omitted.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8811709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71A7EF-374C-4141-8ADE-4A0FE97E054A}" type="slidenum">
              <a:rPr lang="en-US" altLang="en-US"/>
              <a:pPr eaLnBrk="1" hangingPunct="1"/>
              <a:t>19</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In most states, the divorce or annulment of a marriage revokes all gifts made under a will to the former spouse and revokes the appointment of the former spouse as executor of the will.</a:t>
            </a:r>
          </a:p>
        </p:txBody>
      </p:sp>
    </p:spTree>
    <p:extLst>
      <p:ext uri="{BB962C8B-B14F-4D97-AF65-F5344CB8AC3E}">
        <p14:creationId xmlns:p14="http://schemas.microsoft.com/office/powerpoint/2010/main" val="27118817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E945079-EC2C-4AC5-927D-522D4CD27302}" type="slidenum">
              <a:rPr lang="en-US" altLang="en-US"/>
              <a:pPr eaLnBrk="1" hangingPunct="1"/>
              <a:t>20</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codicil. See next slide.</a:t>
            </a:r>
          </a:p>
        </p:txBody>
      </p:sp>
    </p:spTree>
    <p:extLst>
      <p:ext uri="{BB962C8B-B14F-4D97-AF65-F5344CB8AC3E}">
        <p14:creationId xmlns:p14="http://schemas.microsoft.com/office/powerpoint/2010/main" val="2942433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B03EAD-F570-49C3-8196-7F59143D1650}" type="slidenum">
              <a:rPr lang="en-US" altLang="en-US"/>
              <a:pPr eaLnBrk="1" hangingPunct="1"/>
              <a:t>21</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Sometimes testators wish to make slight changes in a will. A codicil must be executed with the same formalities as a will. It must be signed by the testator and properly witnessed. In addition, it must refer to the existing will to which it applies.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764767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41CB96-CFA3-48D7-8B23-EE0446DC6D4E}" type="slidenum">
              <a:rPr lang="en-US" altLang="en-US"/>
              <a:pPr eaLnBrk="1" hangingPunct="1"/>
              <a:t>22</a:t>
            </a:fld>
            <a:endParaRPr lang="en-US" altLang="en-US" dirty="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r>
              <a:rPr lang="en-US" altLang="en-US" dirty="0">
                <a:latin typeface="Arial" panose="020B0604020202020204" pitchFamily="34" charset="0"/>
              </a:rPr>
              <a:t>Improper execution occurs when an individual has attempted to make a will but has not followed the formal requirements. Because laypeople are not usually aware of the formal requirements for executing a will, it can be risky for them to make their own. Another grounds to contest a will is to allege that the testator was of unsound mind. When such an allegation is made, the burden is on the person presenting the will to the court to prove that the testator was of sound mind. This proof may occur by testimony and affidavits of witnesses and by testimony of the deceased’s physician. A will may also be attacked and held invalid if a probate court finds that the testator made the will under circumstances of undue influence. When persons come under the influence of another to the degree that they are unable to express their real intentions in a will, the will may be declared invalid.</a:t>
            </a:r>
          </a:p>
        </p:txBody>
      </p:sp>
    </p:spTree>
    <p:extLst>
      <p:ext uri="{BB962C8B-B14F-4D97-AF65-F5344CB8AC3E}">
        <p14:creationId xmlns:p14="http://schemas.microsoft.com/office/powerpoint/2010/main" val="658984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033D96-A766-437A-A589-98A5554E330A}" type="slidenum">
              <a:rPr lang="en-US" altLang="en-US"/>
              <a:pPr eaLnBrk="1" hangingPunct="1"/>
              <a:t>5</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altLang="en-US" dirty="0">
                <a:latin typeface="Arial" panose="020B0604020202020204" pitchFamily="34" charset="0"/>
              </a:rPr>
              <a:t>Each state has its own laws passed by its legislature, different from other states, governing the writing of wills and the settling of estates. For this reason, it is necessary to check one’s own state law to ascertain the rules for writing a will and to determine how property passes when someone dies.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532328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FFB29C-CDFF-4FB9-8635-E49DAB7A562A}" type="slidenum">
              <a:rPr lang="en-US" altLang="en-US"/>
              <a:pPr eaLnBrk="1" hangingPunct="1"/>
              <a:t>23</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b="1" dirty="0">
                <a:latin typeface="Arial" panose="020B0604020202020204" pitchFamily="34" charset="0"/>
              </a:rPr>
              <a:t>State Variations </a:t>
            </a:r>
          </a:p>
          <a:p>
            <a:r>
              <a:rPr lang="en-US" altLang="en-US" dirty="0" err="1">
                <a:latin typeface="Arial" panose="020B0604020202020204" pitchFamily="34" charset="0"/>
              </a:rPr>
              <a:t>lowa</a:t>
            </a:r>
            <a:r>
              <a:rPr lang="en-US" altLang="en-US" dirty="0">
                <a:latin typeface="Arial" panose="020B0604020202020204" pitchFamily="34" charset="0"/>
              </a:rPr>
              <a:t> has state laws that are generous to spouses in cases of intestacy. If the deceased leaves no children or only children from marriage to the surviving spouse, the spouse receives the whole estate. If the deceased leaves children that are not the spouse’s, then the spouse receives $50,000 plus half of the estate, over that amount, and the children receive the rest.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81725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A22920-067D-422F-93B8-5EED748B282C}" type="slidenum">
              <a:rPr lang="en-US" altLang="en-US"/>
              <a:pPr eaLnBrk="1" hangingPunct="1"/>
              <a:t>26</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sz="1000" dirty="0">
                <a:latin typeface="Arial" panose="020B0604020202020204" pitchFamily="34" charset="0"/>
              </a:rPr>
              <a:t>The following rules are followed:</a:t>
            </a:r>
          </a:p>
          <a:p>
            <a:r>
              <a:rPr lang="en-US" altLang="en-US" sz="1000" dirty="0">
                <a:latin typeface="Arial" panose="020B0604020202020204" pitchFamily="34" charset="0"/>
              </a:rPr>
              <a:t>1. The separately owned property of each person passes as if he or she had survived unless a will or trust provides otherwise. For example, if a husband and wife die together in a plane crash, the husband’s individually owned property passes to his heirs as though his wife were not living at the time of his death. Similarly, the wife’s individually owned property passes to her heirs as though her husband were not living at the time of her death.</a:t>
            </a:r>
          </a:p>
          <a:p>
            <a:r>
              <a:rPr lang="en-US" altLang="en-US" sz="1000" dirty="0">
                <a:latin typeface="Arial" panose="020B0604020202020204" pitchFamily="34" charset="0"/>
              </a:rPr>
              <a:t>2. Property owned jointly by both of the deceased is distributed equally. In this example, half of the couple’s jointly owned property passes to the husband’s heirs; the other half passes to the wife’s heirs.</a:t>
            </a:r>
          </a:p>
          <a:p>
            <a:r>
              <a:rPr lang="en-US" altLang="en-US" sz="1000" dirty="0">
                <a:latin typeface="Arial" panose="020B0604020202020204" pitchFamily="34" charset="0"/>
              </a:rPr>
              <a:t>3. When the beneficiary of an insurance policy dies at the same time as the insured, the proceeds of the insurance policy are payable as if the insured had survived the beneficiary. Suppose, in the example, the wife was the beneficiary on the husband’s life insurance policy. The wife would be regarded as deceased at the time of the husband’s death. The proceeds of the policy would go to the husband’s estate unless an alternate beneficiary is named in the policy.</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3534909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35497B-7301-406F-8104-3147A7064507}" type="slidenum">
              <a:rPr lang="en-US" altLang="en-US"/>
              <a:pPr eaLnBrk="1" hangingPunct="1"/>
              <a:t>27</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dirty="0">
                <a:latin typeface="Arial" panose="020B0604020202020204" pitchFamily="34" charset="0"/>
              </a:rPr>
              <a:t>The first step in probating an estate is to determine whether the deceased left a will. If a will exists, it usually names a personal representative called an </a:t>
            </a:r>
            <a:r>
              <a:rPr lang="en-US" altLang="en-US" b="1" dirty="0">
                <a:latin typeface="Arial" panose="020B0604020202020204" pitchFamily="34" charset="0"/>
              </a:rPr>
              <a:t>executor </a:t>
            </a:r>
            <a:r>
              <a:rPr lang="en-US" altLang="en-US" dirty="0">
                <a:latin typeface="Arial" panose="020B0604020202020204" pitchFamily="34" charset="0"/>
              </a:rPr>
              <a:t>(male) or </a:t>
            </a:r>
            <a:r>
              <a:rPr lang="en-US" altLang="en-US" b="1" dirty="0">
                <a:latin typeface="Arial" panose="020B0604020202020204" pitchFamily="34" charset="0"/>
              </a:rPr>
              <a:t>executrix </a:t>
            </a:r>
            <a:r>
              <a:rPr lang="en-US" altLang="en-US" dirty="0">
                <a:latin typeface="Arial" panose="020B0604020202020204" pitchFamily="34" charset="0"/>
              </a:rPr>
              <a:t>(female) who is the person named in the will to carry out its terms. If there is no will, or if the executor named in the will fails to perform, someone must petition the court to settle the estate. That person, if appointed, is called an </a:t>
            </a:r>
            <a:r>
              <a:rPr lang="en-US" altLang="en-US" b="1" dirty="0">
                <a:latin typeface="Arial" panose="020B0604020202020204" pitchFamily="34" charset="0"/>
              </a:rPr>
              <a:t>administrator (male)</a:t>
            </a:r>
            <a:r>
              <a:rPr lang="en-US" altLang="en-US" dirty="0">
                <a:latin typeface="Arial" panose="020B0604020202020204" pitchFamily="34" charset="0"/>
              </a:rPr>
              <a:t> or </a:t>
            </a:r>
            <a:r>
              <a:rPr lang="en-US" altLang="en-US" b="1" dirty="0">
                <a:latin typeface="Arial" panose="020B0604020202020204" pitchFamily="34" charset="0"/>
              </a:rPr>
              <a:t>administratrix (female)</a:t>
            </a:r>
            <a:r>
              <a:rPr lang="en-US" altLang="en-US" b="0" dirty="0">
                <a:latin typeface="Arial" panose="020B0604020202020204" pitchFamily="34" charset="0"/>
              </a:rPr>
              <a: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3736755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61B1AA-3034-46C5-B036-7E8695038630}" type="slidenum">
              <a:rPr lang="en-US" altLang="en-US"/>
              <a:pPr eaLnBrk="1" hangingPunct="1"/>
              <a:t>28</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sz="1000" dirty="0">
                <a:latin typeface="Arial" panose="020B0604020202020204" pitchFamily="34" charset="0"/>
              </a:rPr>
              <a:t>To ensure faithful performance, the executor or administrator is required to post a bond. A </a:t>
            </a:r>
            <a:r>
              <a:rPr lang="en-US" altLang="en-US" sz="1000" b="1" dirty="0">
                <a:latin typeface="Arial" panose="020B0604020202020204" pitchFamily="34" charset="0"/>
              </a:rPr>
              <a:t>bond </a:t>
            </a:r>
            <a:r>
              <a:rPr lang="en-US" altLang="en-US" sz="1000" dirty="0">
                <a:latin typeface="Arial" panose="020B0604020202020204" pitchFamily="34" charset="0"/>
              </a:rPr>
              <a:t>is a promise by the executor or administrator (and the sureties, if any) to pay the amount of the bond to the probate court if the duties of the position are not faithfully performed. </a:t>
            </a:r>
            <a:r>
              <a:rPr lang="en-US" altLang="en-US" sz="1000" b="1" dirty="0">
                <a:latin typeface="Arial" panose="020B0604020202020204" pitchFamily="34" charset="0"/>
              </a:rPr>
              <a:t>Sureties </a:t>
            </a:r>
            <a:r>
              <a:rPr lang="en-US" altLang="en-US" sz="1000" dirty="0">
                <a:latin typeface="Arial" panose="020B0604020202020204" pitchFamily="34" charset="0"/>
              </a:rPr>
              <a:t>are persons or insurance companies that stand behind executors or administrators and become responsible for their wrongdoing. In some states, a bond is not required if the will indicates that the executor or administrator need not post bond. In other states, a bond is always necessary, but sureties are not required if the will so dictates. When a satisfactory bond has been filed, the court issues a certificate of appointment, called letters testamentary, to an executor or letters of administration to an administrator. The executor or administrator, called a </a:t>
            </a:r>
            <a:r>
              <a:rPr lang="en-US" altLang="en-US" sz="1000" b="1" dirty="0">
                <a:latin typeface="Arial" panose="020B0604020202020204" pitchFamily="34" charset="0"/>
              </a:rPr>
              <a:t>fiduciary </a:t>
            </a:r>
            <a:r>
              <a:rPr lang="en-US" altLang="en-US" sz="1000" dirty="0">
                <a:latin typeface="Arial" panose="020B0604020202020204" pitchFamily="34" charset="0"/>
              </a:rPr>
              <a:t>(one in a position of trust), is then authorized to proceed. The fiduciary’s job consists of gathering the assets, paying the debts and taxes, and distributing the remaining assets in accordance with the will or the law of intestate succession.</a:t>
            </a:r>
          </a:p>
          <a:p>
            <a:endParaRPr lang="en-US" altLang="en-US" sz="1000" dirty="0">
              <a:latin typeface="Arial" panose="020B0604020202020204" pitchFamily="34" charset="0"/>
            </a:endParaRPr>
          </a:p>
        </p:txBody>
      </p:sp>
    </p:spTree>
    <p:extLst>
      <p:ext uri="{BB962C8B-B14F-4D97-AF65-F5344CB8AC3E}">
        <p14:creationId xmlns:p14="http://schemas.microsoft.com/office/powerpoint/2010/main" val="19276696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005E8A9-1E12-4FCB-90F1-A7125149AF77}" type="slidenum">
              <a:rPr lang="en-US" altLang="en-US"/>
              <a:pPr eaLnBrk="1" hangingPunct="1"/>
              <a:t>29</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altLang="en-US" b="0" dirty="0">
                <a:latin typeface="Arial" panose="020B0604020202020204" pitchFamily="34" charset="0"/>
              </a:rPr>
              <a:t>The most common type of traditional advance directive is the living will, which is a written expression of a person’s wish to be allowed to die a natural death and not be kept alive by heroic or artificial methods. Another vehicle that is used for this purpose is the health care proxy—a written statement authorizing an agent to make medical treatment decisions for another in the event of incapacity.</a:t>
            </a:r>
          </a:p>
        </p:txBody>
      </p:sp>
    </p:spTree>
    <p:extLst>
      <p:ext uri="{BB962C8B-B14F-4D97-AF65-F5344CB8AC3E}">
        <p14:creationId xmlns:p14="http://schemas.microsoft.com/office/powerpoint/2010/main" val="2074137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9E8048-6886-4E69-BF35-0DECB87A7D4E}" type="slidenum">
              <a:rPr lang="en-US" altLang="en-US"/>
              <a:pPr eaLnBrk="1" hangingPunct="1"/>
              <a:t>30</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trust. See next slide.</a:t>
            </a:r>
          </a:p>
        </p:txBody>
      </p:sp>
    </p:spTree>
    <p:extLst>
      <p:ext uri="{BB962C8B-B14F-4D97-AF65-F5344CB8AC3E}">
        <p14:creationId xmlns:p14="http://schemas.microsoft.com/office/powerpoint/2010/main" val="2879364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D1922A-EF82-4C51-B2B5-AB27D2F5D6E0}" type="slidenum">
              <a:rPr lang="en-US" altLang="en-US"/>
              <a:pPr eaLnBrk="1" hangingPunct="1"/>
              <a:t>31</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dirty="0">
                <a:latin typeface="Arial" panose="020B0604020202020204" pitchFamily="34" charset="0"/>
              </a:rPr>
              <a:t>When a trust is established, title is split between the trustee, who holds legal title, and the beneficiary, who holds equitable or beneficial title. This separation allows the trustee to manage the trust property for the benefit of the beneficiary. Trusts are established to save taxes, provide for the needs of young children, and prevent money from being squandered, among other reasons.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362687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45DAB1-F2BC-420C-9FD9-1306BB79D246}" type="slidenum">
              <a:rPr lang="en-US" altLang="en-US"/>
              <a:pPr eaLnBrk="1" hangingPunct="1"/>
              <a:t>32</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Property is often placed in trust so that it will be preserved for future generations. In such cases, only the income is given out during the life of the trust, with the principal held in relatively safe investments. The rule against perpetuities prevents trusts (except charitable trusts) from lasting indefinitely. This rule in many states requires trust property to become owned by the beneficiary outright not later than 21 years after the death of some person alive at the creation of the trust.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0125211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87B8A1-9FFD-4D4C-A2D7-EF8B56A08B48}" type="slidenum">
              <a:rPr lang="en-US" altLang="en-US"/>
              <a:pPr eaLnBrk="1" hangingPunct="1"/>
              <a:t>33</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dirty="0">
                <a:latin typeface="Arial" panose="020B0604020202020204" pitchFamily="34" charset="0"/>
              </a:rPr>
              <a:t>A living trust may be either irrevocable or revocable. If it is </a:t>
            </a:r>
            <a:r>
              <a:rPr lang="en-US" altLang="en-US" i="1" dirty="0">
                <a:latin typeface="Arial" panose="020B0604020202020204" pitchFamily="34" charset="0"/>
              </a:rPr>
              <a:t>irrevocable, </a:t>
            </a:r>
            <a:r>
              <a:rPr lang="en-US" altLang="en-US" dirty="0">
                <a:latin typeface="Arial" panose="020B0604020202020204" pitchFamily="34" charset="0"/>
              </a:rPr>
              <a:t>the settlor loses complete control over the trust and cannot change it. The advantage of an irrevocable trust is that the income from the trust is not taxable to the settlor, and estate and inheritance taxes are avoided. The disadvantage of such a trust is that it can never be rescinded. The settlor can never get back that which has been put in an irrevocable trust, regardless of the circumstances. A </a:t>
            </a:r>
            <a:r>
              <a:rPr lang="en-US" altLang="en-US" i="1" dirty="0">
                <a:latin typeface="Arial" panose="020B0604020202020204" pitchFamily="34" charset="0"/>
              </a:rPr>
              <a:t>revocable </a:t>
            </a:r>
            <a:r>
              <a:rPr lang="en-US" altLang="en-US" dirty="0">
                <a:latin typeface="Arial" panose="020B0604020202020204" pitchFamily="34" charset="0"/>
              </a:rPr>
              <a:t>living trust may be taken back or changed at any time during the settlor’s lifetime. It has neither estate tax nor income tax advantages; however, it can serve the purpose of relieving the cares of management of money or property, as well as other purposes.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831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0CBE9D-EA5C-43EF-8D90-3B36B3B0C812}" type="slidenum">
              <a:rPr lang="en-US" altLang="en-US"/>
              <a:pPr eaLnBrk="1" hangingPunct="1"/>
              <a:t>34</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a:t>
            </a:r>
          </a:p>
          <a:p>
            <a:r>
              <a:rPr lang="en-US" altLang="en-US" dirty="0">
                <a:latin typeface="Arial" panose="020B0604020202020204" pitchFamily="34" charset="0"/>
              </a:rPr>
              <a:t>Invite a trust officer of a local bank and an estate-planning attorney to talk to your class about the advantages of creating a trust. Ask these experts to explain how the rules in your state vary from those in other states regarding trusts.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86602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E7F6E84-68D9-4F57-968D-CF3372FC65EE}" type="slidenum">
              <a:rPr lang="en-US" altLang="en-US"/>
              <a:pPr eaLnBrk="1" hangingPunct="1"/>
              <a:t>6</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intestate. See next slide.</a:t>
            </a:r>
          </a:p>
        </p:txBody>
      </p:sp>
    </p:spTree>
    <p:extLst>
      <p:ext uri="{BB962C8B-B14F-4D97-AF65-F5344CB8AC3E}">
        <p14:creationId xmlns:p14="http://schemas.microsoft.com/office/powerpoint/2010/main" val="4046572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A4FD4B-C041-435E-A8CF-2C2302633F78}" type="slidenum">
              <a:rPr lang="en-US" altLang="en-US"/>
              <a:pPr eaLnBrk="1" hangingPunct="1"/>
              <a:t>7</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a:lnSpc>
                <a:spcPct val="90000"/>
              </a:lnSpc>
            </a:pPr>
            <a:r>
              <a:rPr lang="en-US" altLang="en-US" dirty="0">
                <a:latin typeface="Arial" panose="020B0604020202020204" pitchFamily="34" charset="0"/>
              </a:rPr>
              <a:t>A person who makes a will is called a </a:t>
            </a:r>
            <a:r>
              <a:rPr lang="en-US" altLang="en-US" b="1" dirty="0">
                <a:latin typeface="Arial" panose="020B0604020202020204" pitchFamily="34" charset="0"/>
              </a:rPr>
              <a:t>testator </a:t>
            </a:r>
            <a:r>
              <a:rPr lang="en-US" altLang="en-US" dirty="0">
                <a:latin typeface="Arial" panose="020B0604020202020204" pitchFamily="34" charset="0"/>
              </a:rPr>
              <a:t>if a man or a </a:t>
            </a:r>
            <a:r>
              <a:rPr lang="en-US" altLang="en-US" b="1" dirty="0">
                <a:latin typeface="Arial" panose="020B0604020202020204" pitchFamily="34" charset="0"/>
              </a:rPr>
              <a:t>testatrix </a:t>
            </a:r>
            <a:r>
              <a:rPr lang="en-US" altLang="en-US" dirty="0">
                <a:latin typeface="Arial" panose="020B0604020202020204" pitchFamily="34" charset="0"/>
              </a:rPr>
              <a:t>if a woman.</a:t>
            </a:r>
          </a:p>
        </p:txBody>
      </p:sp>
    </p:spTree>
    <p:extLst>
      <p:ext uri="{BB962C8B-B14F-4D97-AF65-F5344CB8AC3E}">
        <p14:creationId xmlns:p14="http://schemas.microsoft.com/office/powerpoint/2010/main" val="2570762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89766A-CC54-4112-93BF-D089E63F09A0}" type="slidenum">
              <a:rPr lang="en-US" altLang="en-US"/>
              <a:pPr eaLnBrk="1" hangingPunct="1"/>
              <a:t>8</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Beneficiaries are also known as </a:t>
            </a:r>
            <a:r>
              <a:rPr lang="en-US" altLang="en-US" b="1" dirty="0">
                <a:latin typeface="Arial" panose="020B0604020202020204" pitchFamily="34" charset="0"/>
              </a:rPr>
              <a:t>legatees </a:t>
            </a:r>
            <a:r>
              <a:rPr lang="en-US" altLang="en-US" dirty="0">
                <a:latin typeface="Arial" panose="020B0604020202020204" pitchFamily="34" charset="0"/>
              </a:rPr>
              <a:t>if they receive personal property and </a:t>
            </a:r>
            <a:r>
              <a:rPr lang="en-US" altLang="en-US" b="1" dirty="0">
                <a:latin typeface="Arial" panose="020B0604020202020204" pitchFamily="34" charset="0"/>
              </a:rPr>
              <a:t>devisees </a:t>
            </a:r>
            <a:r>
              <a:rPr lang="en-US" altLang="en-US" dirty="0">
                <a:latin typeface="Arial" panose="020B0604020202020204" pitchFamily="34" charset="0"/>
              </a:rPr>
              <a:t>if they receive real property under a will. In states that have adopted the Uniform Probate Code, the term </a:t>
            </a:r>
            <a:r>
              <a:rPr lang="en-US" altLang="en-US" i="1" dirty="0">
                <a:latin typeface="Arial" panose="020B0604020202020204" pitchFamily="34" charset="0"/>
              </a:rPr>
              <a:t>devise </a:t>
            </a:r>
            <a:r>
              <a:rPr lang="en-US" altLang="en-US" dirty="0">
                <a:latin typeface="Arial" panose="020B0604020202020204" pitchFamily="34" charset="0"/>
              </a:rPr>
              <a:t>refers to both real and personal property, and the term </a:t>
            </a:r>
            <a:r>
              <a:rPr lang="en-US" altLang="en-US" i="1" dirty="0">
                <a:latin typeface="Arial" panose="020B0604020202020204" pitchFamily="34" charset="0"/>
              </a:rPr>
              <a:t>devisee </a:t>
            </a:r>
            <a:r>
              <a:rPr lang="en-US" altLang="en-US" dirty="0">
                <a:latin typeface="Arial" panose="020B0604020202020204" pitchFamily="34" charset="0"/>
              </a:rPr>
              <a:t>refers to a person who receives a gift of either real or personal property. The term </a:t>
            </a:r>
            <a:r>
              <a:rPr lang="en-US" altLang="en-US" b="1" dirty="0">
                <a:latin typeface="Arial" panose="020B0604020202020204" pitchFamily="34" charset="0"/>
              </a:rPr>
              <a:t>heir </a:t>
            </a:r>
            <a:r>
              <a:rPr lang="en-US" altLang="en-US" dirty="0">
                <a:latin typeface="Arial" panose="020B0604020202020204" pitchFamily="34" charset="0"/>
              </a:rPr>
              <a:t>is a broader term referring to a person who inherits property either under a will or from a person dying without a will.</a:t>
            </a:r>
          </a:p>
        </p:txBody>
      </p:sp>
    </p:spTree>
    <p:extLst>
      <p:ext uri="{BB962C8B-B14F-4D97-AF65-F5344CB8AC3E}">
        <p14:creationId xmlns:p14="http://schemas.microsoft.com/office/powerpoint/2010/main" val="3513506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05414E-5D6A-486A-9382-BAFC99B0F413}" type="slidenum">
              <a:rPr lang="en-US" altLang="en-US"/>
              <a:pPr eaLnBrk="1" hangingPunct="1"/>
              <a:t>9</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durable power of attorney.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89935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BB2B9E-912D-49A9-8698-A0F865D29874}" type="slidenum">
              <a:rPr lang="en-US" altLang="en-US"/>
              <a:pPr eaLnBrk="1" hangingPunct="1"/>
              <a:t>10</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Under the English Statute of Wills (1540) and according to early American law, a married woman was not allowed to dispose of real property. She could dispose of personal property only with her husband’s consent.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845276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F51857-F7CB-418B-87B4-336322B3F6DA}" type="slidenum">
              <a:rPr lang="en-US" altLang="en-US"/>
              <a:pPr eaLnBrk="1" hangingPunct="1"/>
              <a:t>11</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A will may be typewritten or handwritten, or it may consist of a filled-in form. It need not be under seal. The will offered for probate must be the original and not a copy. In a case in which a testator executed both an original and a carbon copy of a will and later canceled only the carbon, the court has held that it could be presumed that the testator also intended to cancel the original. Problems of this nature can be avoided by executing only an original will. A will must be signed by the testator. The place of the signature on the will and the requirement as to who must be present at the signing vary from state to state. Almost every state today requires that a will be witnessed by two witnesses. Witnesses must sign in the presence of the testator and, in some states, each other’s presence.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081923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E30439B-CEF5-4B14-AB11-FD095B818F3D}" type="slidenum">
              <a:rPr lang="en-US" altLang="en-US"/>
              <a:pPr eaLnBrk="1" hangingPunct="1"/>
              <a:t>12</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For instance, a testator may use the word </a:t>
            </a:r>
            <a:r>
              <a:rPr lang="en-US" altLang="en-US" i="1" dirty="0">
                <a:latin typeface="Arial" panose="020B0604020202020204" pitchFamily="34" charset="0"/>
              </a:rPr>
              <a:t>heirs </a:t>
            </a:r>
            <a:r>
              <a:rPr lang="en-US" altLang="en-US" dirty="0">
                <a:latin typeface="Arial" panose="020B0604020202020204" pitchFamily="34" charset="0"/>
              </a:rPr>
              <a:t>when really meaning </a:t>
            </a:r>
            <a:r>
              <a:rPr lang="en-US" altLang="en-US" i="1" dirty="0">
                <a:latin typeface="Arial" panose="020B0604020202020204" pitchFamily="34" charset="0"/>
              </a:rPr>
              <a:t>children</a:t>
            </a:r>
            <a:r>
              <a:rPr lang="en-US" altLang="en-US" dirty="0">
                <a:latin typeface="Arial" panose="020B0604020202020204" pitchFamily="34" charset="0"/>
              </a:rPr>
              <a:t>. The differences in the meanings of the two words could result in much dispute and expensive litigation. It is also important to avoid ambiguous language.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49236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Wills, </a:t>
            </a:r>
            <a:br>
              <a:rPr lang="en-US" b="1" dirty="0"/>
            </a:br>
            <a:r>
              <a:rPr lang="en-US" b="1" dirty="0"/>
              <a:t>Advanced Directives, and Trusts</a:t>
            </a:r>
          </a:p>
        </p:txBody>
      </p:sp>
      <p:sp>
        <p:nvSpPr>
          <p:cNvPr id="3" name="Subtitle 2"/>
          <p:cNvSpPr>
            <a:spLocks noGrp="1"/>
          </p:cNvSpPr>
          <p:nvPr>
            <p:ph type="subTitle" idx="1"/>
          </p:nvPr>
        </p:nvSpPr>
        <p:spPr>
          <a:xfrm>
            <a:off x="671209" y="4609707"/>
            <a:ext cx="4766553" cy="1479808"/>
          </a:xfrm>
        </p:spPr>
        <p:txBody>
          <a:bodyPr/>
          <a:lstStyle/>
          <a:p>
            <a:r>
              <a:rPr lang="en-US" dirty="0"/>
              <a:t>Chapter 31</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Probate Terminology</a:t>
            </a:r>
          </a:p>
        </p:txBody>
      </p:sp>
      <p:sp>
        <p:nvSpPr>
          <p:cNvPr id="22531" name="Rectangle 3"/>
          <p:cNvSpPr>
            <a:spLocks noGrp="1" noChangeArrowheads="1"/>
          </p:cNvSpPr>
          <p:nvPr>
            <p:ph type="body" idx="1"/>
          </p:nvPr>
        </p:nvSpPr>
        <p:spPr/>
        <p:txBody>
          <a:bodyPr/>
          <a:lstStyle/>
          <a:p>
            <a:r>
              <a:rPr lang="en-US" altLang="en-US" b="1" dirty="0"/>
              <a:t>Durable power of attorney </a:t>
            </a:r>
          </a:p>
          <a:p>
            <a:pPr lvl="1"/>
            <a:r>
              <a:rPr lang="en-US" altLang="en-US" dirty="0"/>
              <a:t>A document authorizing another person to act on one’s behalf with words stating that it is to either survive one’s incapacity or become effective when one becomes debilitated</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610EAF7-B726-4F3B-99CD-7F357E3377F9}" type="slidenum">
              <a:rPr lang="en-US" altLang="en-US" smtClean="0"/>
              <a:pPr/>
              <a:t>10</a:t>
            </a:fld>
            <a:endParaRPr lang="en-US" altLang="en-US" dirty="0"/>
          </a:p>
        </p:txBody>
      </p:sp>
    </p:spTree>
    <p:extLst>
      <p:ext uri="{BB962C8B-B14F-4D97-AF65-F5344CB8AC3E}">
        <p14:creationId xmlns:p14="http://schemas.microsoft.com/office/powerpoint/2010/main" val="93587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en-US" dirty="0"/>
              <a:t>Requirements for Executing a Will</a:t>
            </a:r>
          </a:p>
        </p:txBody>
      </p:sp>
      <p:sp>
        <p:nvSpPr>
          <p:cNvPr id="23555" name="Rectangle 5"/>
          <p:cNvSpPr>
            <a:spLocks noGrp="1" noChangeArrowheads="1"/>
          </p:cNvSpPr>
          <p:nvPr>
            <p:ph type="body" idx="1"/>
          </p:nvPr>
        </p:nvSpPr>
        <p:spPr/>
        <p:txBody>
          <a:bodyPr/>
          <a:lstStyle/>
          <a:p>
            <a:r>
              <a:rPr lang="en-US" altLang="en-US" dirty="0"/>
              <a:t>A will must be in writing, signed by the testator, and attested to in the testator’s presence by the number of witnesses established by state law</a:t>
            </a:r>
            <a:endParaRPr lang="en-US" altLang="en-US" sz="1000" dirty="0"/>
          </a:p>
          <a:p>
            <a:r>
              <a:rPr lang="en-US" altLang="en-US" dirty="0"/>
              <a:t>Each of the particular statutory requirements of the state where the will is made must be met for a will to be valid</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355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683FC33E-3037-4EA7-937C-128A528FB446}" type="slidenum">
              <a:rPr lang="en-US" altLang="en-US" smtClean="0"/>
              <a:pPr/>
              <a:t>11</a:t>
            </a:fld>
            <a:endParaRPr lang="en-US" altLang="en-US" dirty="0"/>
          </a:p>
        </p:txBody>
      </p:sp>
    </p:spTree>
    <p:extLst>
      <p:ext uri="{BB962C8B-B14F-4D97-AF65-F5344CB8AC3E}">
        <p14:creationId xmlns:p14="http://schemas.microsoft.com/office/powerpoint/2010/main" val="2779241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altLang="en-US" dirty="0"/>
              <a:t>Need for Accuracy</a:t>
            </a:r>
          </a:p>
        </p:txBody>
      </p:sp>
      <p:sp>
        <p:nvSpPr>
          <p:cNvPr id="24579" name="Rectangle 5"/>
          <p:cNvSpPr>
            <a:spLocks noGrp="1" noChangeArrowheads="1"/>
          </p:cNvSpPr>
          <p:nvPr>
            <p:ph type="body" idx="1"/>
          </p:nvPr>
        </p:nvSpPr>
        <p:spPr/>
        <p:txBody>
          <a:bodyPr/>
          <a:lstStyle/>
          <a:p>
            <a:r>
              <a:rPr lang="en-US" altLang="en-US" dirty="0"/>
              <a:t>Certain words often used in wills may have a legal interpretation that is different from their everyday meaning </a:t>
            </a:r>
            <a:endParaRPr lang="en-US" altLang="en-US" sz="1000" dirty="0"/>
          </a:p>
          <a:p>
            <a:r>
              <a:rPr lang="en-US" altLang="en-US" dirty="0"/>
              <a:t>Care must be taken to describe each bequest and devise in a manner that will satisfy the legal definition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3A09B917-2764-435E-A43D-D023D3EA9769}" type="slidenum">
              <a:rPr lang="en-US" altLang="en-US" smtClean="0"/>
              <a:pPr/>
              <a:t>12</a:t>
            </a:fld>
            <a:endParaRPr lang="en-US" altLang="en-US" dirty="0"/>
          </a:p>
        </p:txBody>
      </p:sp>
    </p:spTree>
    <p:extLst>
      <p:ext uri="{BB962C8B-B14F-4D97-AF65-F5344CB8AC3E}">
        <p14:creationId xmlns:p14="http://schemas.microsoft.com/office/powerpoint/2010/main" val="884928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Question</a:t>
            </a:r>
          </a:p>
        </p:txBody>
      </p:sp>
      <p:sp>
        <p:nvSpPr>
          <p:cNvPr id="25603" name="Rectangle 3"/>
          <p:cNvSpPr>
            <a:spLocks noGrp="1" noChangeArrowheads="1"/>
          </p:cNvSpPr>
          <p:nvPr>
            <p:ph type="body" idx="1"/>
          </p:nvPr>
        </p:nvSpPr>
        <p:spPr/>
        <p:txBody>
          <a:bodyPr/>
          <a:lstStyle/>
          <a:p>
            <a:r>
              <a:rPr lang="en-US" altLang="en-US" dirty="0"/>
              <a:t>Which of the following types of wills is not witnessed but is written entirely in the handwriting of the testator?</a:t>
            </a:r>
          </a:p>
          <a:p>
            <a:pPr marL="912812" lvl="1" indent="-514350">
              <a:buFont typeface="+mj-lt"/>
              <a:buAutoNum type="alphaUcPeriod"/>
            </a:pPr>
            <a:r>
              <a:rPr lang="en-US" altLang="en-US" dirty="0"/>
              <a:t>Nuncupative will </a:t>
            </a:r>
          </a:p>
          <a:p>
            <a:pPr marL="912812" lvl="1" indent="-514350">
              <a:buFont typeface="+mj-lt"/>
              <a:buAutoNum type="alphaUcPeriod"/>
            </a:pPr>
            <a:r>
              <a:rPr lang="en-US" altLang="en-US" dirty="0"/>
              <a:t>Homographic will</a:t>
            </a:r>
          </a:p>
          <a:p>
            <a:pPr marL="912812" lvl="1" indent="-514350">
              <a:buFont typeface="+mj-lt"/>
              <a:buAutoNum type="alphaUcPeriod"/>
            </a:pPr>
            <a:r>
              <a:rPr lang="en-US" altLang="en-US" dirty="0"/>
              <a:t>Holographic will</a:t>
            </a:r>
          </a:p>
          <a:p>
            <a:pPr marL="912812" lvl="1" indent="-514350">
              <a:buFont typeface="+mj-lt"/>
              <a:buAutoNum type="alphaUcPeriod"/>
            </a:pPr>
            <a:r>
              <a:rPr lang="en-US" altLang="en-US" dirty="0"/>
              <a:t>Discupative will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952D7C5-E626-4112-8331-EC19291EA357}" type="slidenum">
              <a:rPr lang="en-US" altLang="en-US" smtClean="0"/>
              <a:pPr/>
              <a:t>13</a:t>
            </a:fld>
            <a:endParaRPr lang="en-US" altLang="en-US" dirty="0"/>
          </a:p>
        </p:txBody>
      </p:sp>
    </p:spTree>
    <p:extLst>
      <p:ext uri="{BB962C8B-B14F-4D97-AF65-F5344CB8AC3E}">
        <p14:creationId xmlns:p14="http://schemas.microsoft.com/office/powerpoint/2010/main" val="27362724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en-US" dirty="0"/>
              <a:t>Informal Wills</a:t>
            </a:r>
          </a:p>
        </p:txBody>
      </p:sp>
      <p:sp>
        <p:nvSpPr>
          <p:cNvPr id="26627" name="Rectangle 5"/>
          <p:cNvSpPr>
            <a:spLocks noGrp="1" noChangeArrowheads="1"/>
          </p:cNvSpPr>
          <p:nvPr>
            <p:ph type="body" idx="1"/>
          </p:nvPr>
        </p:nvSpPr>
        <p:spPr/>
        <p:txBody>
          <a:bodyPr/>
          <a:lstStyle/>
          <a:p>
            <a:r>
              <a:rPr lang="en-US" altLang="en-US" dirty="0"/>
              <a:t>Holographic will </a:t>
            </a:r>
          </a:p>
          <a:p>
            <a:pPr lvl="1"/>
            <a:r>
              <a:rPr lang="en-US" altLang="en-US" dirty="0"/>
              <a:t>One that is not witnessed but is written entirely in the handwriting of the testator</a:t>
            </a:r>
            <a:endParaRPr lang="en-US" altLang="en-US" sz="1000" dirty="0"/>
          </a:p>
          <a:p>
            <a:r>
              <a:rPr lang="en-US" altLang="en-US" b="1" dirty="0"/>
              <a:t>Nuncupative wills </a:t>
            </a:r>
          </a:p>
          <a:p>
            <a:pPr lvl="1"/>
            <a:r>
              <a:rPr lang="en-US" altLang="en-US" dirty="0"/>
              <a:t>Oral wills made by persons in their last illness or by soldiers and sailors in actual combat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C31CBFF-50C5-4A81-AC0F-699F4550F813}" type="slidenum">
              <a:rPr lang="en-US" altLang="en-US" smtClean="0"/>
              <a:pPr/>
              <a:t>14</a:t>
            </a:fld>
            <a:endParaRPr lang="en-US" altLang="en-US" dirty="0"/>
          </a:p>
        </p:txBody>
      </p:sp>
    </p:spTree>
    <p:extLst>
      <p:ext uri="{BB962C8B-B14F-4D97-AF65-F5344CB8AC3E}">
        <p14:creationId xmlns:p14="http://schemas.microsoft.com/office/powerpoint/2010/main" val="1642765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en-US" altLang="en-US" dirty="0"/>
              <a:t>Protection of Spouses</a:t>
            </a:r>
          </a:p>
        </p:txBody>
      </p:sp>
      <p:sp>
        <p:nvSpPr>
          <p:cNvPr id="27651" name="Rectangle 5"/>
          <p:cNvSpPr>
            <a:spLocks noGrp="1" noChangeArrowheads="1"/>
          </p:cNvSpPr>
          <p:nvPr>
            <p:ph type="body" idx="1"/>
          </p:nvPr>
        </p:nvSpPr>
        <p:spPr/>
        <p:txBody>
          <a:bodyPr/>
          <a:lstStyle/>
          <a:p>
            <a:r>
              <a:rPr lang="en-US" altLang="en-US" b="1" dirty="0"/>
              <a:t>Widow’s allowance</a:t>
            </a:r>
          </a:p>
          <a:p>
            <a:pPr lvl="1"/>
            <a:r>
              <a:rPr lang="en-US" altLang="en-US" dirty="0"/>
              <a:t>An amount of money taken from the decedent’s estate and given to the family to meet its immediate needs while the estate is being probated</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2DAB9276-3F47-4B9B-A464-D58CD274BB85}" type="slidenum">
              <a:rPr lang="en-US" altLang="en-US" smtClean="0"/>
              <a:pPr/>
              <a:t>15</a:t>
            </a:fld>
            <a:endParaRPr lang="en-US" altLang="en-US" dirty="0"/>
          </a:p>
        </p:txBody>
      </p:sp>
    </p:spTree>
    <p:extLst>
      <p:ext uri="{BB962C8B-B14F-4D97-AF65-F5344CB8AC3E}">
        <p14:creationId xmlns:p14="http://schemas.microsoft.com/office/powerpoint/2010/main" val="865212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Protection of Spouses</a:t>
            </a:r>
          </a:p>
        </p:txBody>
      </p:sp>
      <p:sp>
        <p:nvSpPr>
          <p:cNvPr id="28675" name="Rectangle 3"/>
          <p:cNvSpPr>
            <a:spLocks noGrp="1" noChangeArrowheads="1"/>
          </p:cNvSpPr>
          <p:nvPr>
            <p:ph type="body" idx="1"/>
          </p:nvPr>
        </p:nvSpPr>
        <p:spPr/>
        <p:txBody>
          <a:bodyPr/>
          <a:lstStyle/>
          <a:p>
            <a:r>
              <a:rPr lang="en-US" altLang="en-US" b="1" dirty="0"/>
              <a:t>Homestead exemption</a:t>
            </a:r>
          </a:p>
          <a:p>
            <a:pPr lvl="1"/>
            <a:r>
              <a:rPr lang="en-US" altLang="en-US" dirty="0"/>
              <a:t>Puts the family home beyond the reach of creditors up to a certain limit</a:t>
            </a:r>
            <a:endParaRPr lang="en-US" altLang="en-US" sz="1000" dirty="0"/>
          </a:p>
          <a:p>
            <a:r>
              <a:rPr lang="en-US" altLang="en-US" b="1" dirty="0"/>
              <a:t>Exempt property</a:t>
            </a:r>
          </a:p>
          <a:p>
            <a:pPr lvl="1"/>
            <a:r>
              <a:rPr lang="en-US" altLang="en-US" dirty="0"/>
              <a:t>Certain property of a decedent that passes to the surviving spouse or children and is beyond the reach of creditors</a:t>
            </a:r>
          </a:p>
          <a:p>
            <a:pPr marL="0"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4D9816CD-68DB-4A24-B507-CB0DC274E359}" type="slidenum">
              <a:rPr lang="en-US" altLang="en-US" smtClean="0"/>
              <a:pPr/>
              <a:t>16</a:t>
            </a:fld>
            <a:endParaRPr lang="en-US" altLang="en-US" dirty="0"/>
          </a:p>
        </p:txBody>
      </p:sp>
    </p:spTree>
    <p:extLst>
      <p:ext uri="{BB962C8B-B14F-4D97-AF65-F5344CB8AC3E}">
        <p14:creationId xmlns:p14="http://schemas.microsoft.com/office/powerpoint/2010/main" val="4086485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Protection of Spouses</a:t>
            </a:r>
          </a:p>
        </p:txBody>
      </p:sp>
      <p:sp>
        <p:nvSpPr>
          <p:cNvPr id="29699" name="Rectangle 3"/>
          <p:cNvSpPr>
            <a:spLocks noGrp="1" noChangeArrowheads="1"/>
          </p:cNvSpPr>
          <p:nvPr>
            <p:ph type="body" idx="1"/>
          </p:nvPr>
        </p:nvSpPr>
        <p:spPr/>
        <p:txBody>
          <a:bodyPr/>
          <a:lstStyle/>
          <a:p>
            <a:r>
              <a:rPr lang="en-US" altLang="en-US" b="1" dirty="0"/>
              <a:t>Forced share </a:t>
            </a:r>
          </a:p>
          <a:p>
            <a:pPr lvl="1"/>
            <a:r>
              <a:rPr lang="en-US" altLang="en-US" dirty="0"/>
              <a:t>A surviving spouse who does not like the provisions of a deceased spouse’s will may choose to take a portion of the estate set by state statute rather than accept the amount provided in the will</a:t>
            </a:r>
          </a:p>
          <a:p>
            <a:pPr lvl="1"/>
            <a:r>
              <a:rPr lang="en-US" altLang="en-US" dirty="0"/>
              <a:t>Also called </a:t>
            </a:r>
            <a:r>
              <a:rPr lang="en-US" altLang="en-US" b="1" dirty="0"/>
              <a:t>elective share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8A902202-0BF5-4C0D-BB71-7AAFF9AD9220}" type="slidenum">
              <a:rPr lang="en-US" altLang="en-US" smtClean="0"/>
              <a:pPr/>
              <a:t>17</a:t>
            </a:fld>
            <a:endParaRPr lang="en-US" altLang="en-US" dirty="0"/>
          </a:p>
        </p:txBody>
      </p:sp>
    </p:spTree>
    <p:extLst>
      <p:ext uri="{BB962C8B-B14F-4D97-AF65-F5344CB8AC3E}">
        <p14:creationId xmlns:p14="http://schemas.microsoft.com/office/powerpoint/2010/main" val="3267425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Protection of Children</a:t>
            </a:r>
          </a:p>
        </p:txBody>
      </p:sp>
      <p:sp>
        <p:nvSpPr>
          <p:cNvPr id="30723" name="Rectangle 5"/>
          <p:cNvSpPr>
            <a:spLocks noGrp="1" noChangeArrowheads="1"/>
          </p:cNvSpPr>
          <p:nvPr>
            <p:ph type="body" idx="1"/>
          </p:nvPr>
        </p:nvSpPr>
        <p:spPr/>
        <p:txBody>
          <a:bodyPr/>
          <a:lstStyle/>
          <a:p>
            <a:r>
              <a:rPr lang="en-US" altLang="en-US" dirty="0"/>
              <a:t>Children who can prove that they were mistakenly (rather than intentionally) left out of a parent’s will are protected by the laws of most states</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146F6975-9FD0-4967-BD88-2772073B3458}" type="slidenum">
              <a:rPr lang="en-US" altLang="en-US" smtClean="0"/>
              <a:pPr/>
              <a:t>18</a:t>
            </a:fld>
            <a:endParaRPr lang="en-US" altLang="en-US" dirty="0"/>
          </a:p>
        </p:txBody>
      </p:sp>
    </p:spTree>
    <p:extLst>
      <p:ext uri="{BB962C8B-B14F-4D97-AF65-F5344CB8AC3E}">
        <p14:creationId xmlns:p14="http://schemas.microsoft.com/office/powerpoint/2010/main" val="824293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Revoking a Will</a:t>
            </a:r>
          </a:p>
        </p:txBody>
      </p:sp>
      <p:sp>
        <p:nvSpPr>
          <p:cNvPr id="31747" name="Rectangle 5"/>
          <p:cNvSpPr>
            <a:spLocks noGrp="1" noChangeArrowheads="1"/>
          </p:cNvSpPr>
          <p:nvPr>
            <p:ph type="body" idx="1"/>
          </p:nvPr>
        </p:nvSpPr>
        <p:spPr/>
        <p:txBody>
          <a:bodyPr/>
          <a:lstStyle/>
          <a:p>
            <a:r>
              <a:rPr lang="en-US" altLang="en-US" dirty="0"/>
              <a:t>A will may be revoked in any of the following ways: </a:t>
            </a:r>
          </a:p>
          <a:p>
            <a:pPr lvl="1"/>
            <a:r>
              <a:rPr lang="en-US" altLang="en-US" dirty="0"/>
              <a:t>Burning, tearing, canceling, or obliterating the will with the intent to revoke it </a:t>
            </a:r>
          </a:p>
          <a:p>
            <a:pPr lvl="1"/>
            <a:r>
              <a:rPr lang="en-US" altLang="en-US" dirty="0"/>
              <a:t>Executing a new will</a:t>
            </a:r>
          </a:p>
          <a:p>
            <a:pPr lvl="1"/>
            <a:r>
              <a:rPr lang="en-US" altLang="en-US" dirty="0"/>
              <a:t>In some states, the subsequent marriage of the testator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DF55E288-921F-42DF-9956-C9C6D56269EF}" type="slidenum">
              <a:rPr lang="en-US" altLang="en-US" smtClean="0"/>
              <a:pPr/>
              <a:t>19</a:t>
            </a:fld>
            <a:endParaRPr lang="en-US" altLang="en-US" dirty="0"/>
          </a:p>
        </p:txBody>
      </p:sp>
    </p:spTree>
    <p:extLst>
      <p:ext uri="{BB962C8B-B14F-4D97-AF65-F5344CB8AC3E}">
        <p14:creationId xmlns:p14="http://schemas.microsoft.com/office/powerpoint/2010/main" val="348735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a:bodyPr>
          <a:lstStyle/>
          <a:p>
            <a:pPr marL="514350" indent="-514350">
              <a:buFont typeface="+mj-lt"/>
              <a:buAutoNum type="arabicPeriod"/>
            </a:pPr>
            <a:r>
              <a:rPr lang="en-US" altLang="en-US" dirty="0"/>
              <a:t>Give details about the sources of probate law and its relevance to business entities</a:t>
            </a:r>
          </a:p>
          <a:p>
            <a:pPr marL="514350" indent="-514350">
              <a:buFont typeface="+mj-lt"/>
              <a:buAutoNum type="arabicPeriod"/>
            </a:pPr>
            <a:r>
              <a:rPr lang="en-US" altLang="en-US" dirty="0"/>
              <a:t>Identify the formal requirements for executing a will</a:t>
            </a:r>
          </a:p>
          <a:p>
            <a:pPr marL="514350" indent="-514350">
              <a:buFont typeface="+mj-lt"/>
              <a:buAutoNum type="arabicPeriod"/>
            </a:pPr>
            <a:r>
              <a:rPr lang="en-US" altLang="en-US" dirty="0"/>
              <a:t>Determine whether a person who makes a will has the capacity to do so</a:t>
            </a:r>
          </a:p>
          <a:p>
            <a:pPr marL="514350" indent="-514350">
              <a:buFont typeface="+mj-lt"/>
              <a:buAutoNum type="arabicPeriod"/>
            </a:pPr>
            <a:r>
              <a:rPr lang="en-US" altLang="en-US" dirty="0"/>
              <a:t>Explain how the Supreme Court’s ruling involving the Defense of Marriage Act affected the law</a:t>
            </a:r>
          </a:p>
          <a:p>
            <a:pPr marL="514350" indent="-514350">
              <a:buFont typeface="+mj-lt"/>
              <a:buAutoNum type="arabicPeriod"/>
            </a:pPr>
            <a:r>
              <a:rPr lang="en-US" altLang="en-US" dirty="0"/>
              <a:t>List the different methods of revoking or changing a will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B545CEB7-184B-4F00-88C6-A6E272216680}" type="slidenum">
              <a:rPr lang="en-US" altLang="en-US" smtClean="0"/>
              <a:pPr/>
              <a:t>2</a:t>
            </a:fld>
            <a:endParaRPr lang="en-US" altLang="en-US" dirty="0"/>
          </a:p>
        </p:txBody>
      </p:sp>
    </p:spTree>
    <p:extLst>
      <p:ext uri="{BB962C8B-B14F-4D97-AF65-F5344CB8AC3E}">
        <p14:creationId xmlns:p14="http://schemas.microsoft.com/office/powerpoint/2010/main" val="2469722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Question</a:t>
            </a:r>
          </a:p>
        </p:txBody>
      </p:sp>
      <p:sp>
        <p:nvSpPr>
          <p:cNvPr id="32771" name="Rectangle 3"/>
          <p:cNvSpPr>
            <a:spLocks noGrp="1" noChangeArrowheads="1"/>
          </p:cNvSpPr>
          <p:nvPr>
            <p:ph type="body" idx="1"/>
          </p:nvPr>
        </p:nvSpPr>
        <p:spPr/>
        <p:txBody>
          <a:bodyPr/>
          <a:lstStyle/>
          <a:p>
            <a:r>
              <a:rPr lang="en-US" altLang="en-US" dirty="0"/>
              <a:t>Which of the following formal documents is used to supplement or change an existing will?</a:t>
            </a:r>
          </a:p>
          <a:p>
            <a:pPr marL="912812" lvl="1" indent="-514350">
              <a:buFont typeface="+mj-lt"/>
              <a:buAutoNum type="alphaUcPeriod"/>
            </a:pPr>
            <a:r>
              <a:rPr lang="en-US" altLang="en-US" dirty="0"/>
              <a:t>Power of attorney</a:t>
            </a:r>
          </a:p>
          <a:p>
            <a:pPr marL="912812" lvl="1" indent="-514350">
              <a:buFont typeface="+mj-lt"/>
              <a:buAutoNum type="alphaUcPeriod"/>
            </a:pPr>
            <a:r>
              <a:rPr lang="en-US" altLang="en-US" dirty="0"/>
              <a:t>Testamentary will</a:t>
            </a:r>
          </a:p>
          <a:p>
            <a:pPr marL="912812" lvl="1" indent="-514350">
              <a:buFont typeface="+mj-lt"/>
              <a:buAutoNum type="alphaUcPeriod"/>
            </a:pPr>
            <a:r>
              <a:rPr lang="en-US" altLang="en-US" dirty="0"/>
              <a:t>Codicil</a:t>
            </a:r>
          </a:p>
          <a:p>
            <a:pPr marL="912812" lvl="1" indent="-514350">
              <a:buFont typeface="+mj-lt"/>
              <a:buAutoNum type="alphaUcPeriod"/>
            </a:pPr>
            <a:r>
              <a:rPr lang="en-US" altLang="en-US" dirty="0"/>
              <a:t>Legal appendix</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81851C6-DFE7-4947-910A-F77FA1F70216}" type="slidenum">
              <a:rPr lang="en-US" altLang="en-US" smtClean="0"/>
              <a:pPr/>
              <a:t>20</a:t>
            </a:fld>
            <a:endParaRPr lang="en-US" altLang="en-US" dirty="0"/>
          </a:p>
        </p:txBody>
      </p:sp>
    </p:spTree>
    <p:extLst>
      <p:ext uri="{BB962C8B-B14F-4D97-AF65-F5344CB8AC3E}">
        <p14:creationId xmlns:p14="http://schemas.microsoft.com/office/powerpoint/2010/main" val="40686148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Changing a Will</a:t>
            </a:r>
          </a:p>
        </p:txBody>
      </p:sp>
      <p:sp>
        <p:nvSpPr>
          <p:cNvPr id="33795" name="Rectangle 5"/>
          <p:cNvSpPr>
            <a:spLocks noGrp="1" noChangeArrowheads="1"/>
          </p:cNvSpPr>
          <p:nvPr>
            <p:ph type="body" idx="1"/>
          </p:nvPr>
        </p:nvSpPr>
        <p:spPr/>
        <p:txBody>
          <a:bodyPr/>
          <a:lstStyle/>
          <a:p>
            <a:r>
              <a:rPr lang="en-US" altLang="en-US" b="1" dirty="0"/>
              <a:t>Codicil</a:t>
            </a:r>
          </a:p>
          <a:p>
            <a:pPr lvl="1"/>
            <a:r>
              <a:rPr lang="en-US" altLang="en-US" dirty="0"/>
              <a:t>A formal document used to supplement or change an existing will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4B88A8B9-E30F-4296-B0F1-57DF29A9A112}" type="slidenum">
              <a:rPr lang="en-US" altLang="en-US" smtClean="0"/>
              <a:pPr/>
              <a:t>21</a:t>
            </a:fld>
            <a:endParaRPr lang="en-US" altLang="en-US" dirty="0"/>
          </a:p>
        </p:txBody>
      </p:sp>
    </p:spTree>
    <p:extLst>
      <p:ext uri="{BB962C8B-B14F-4D97-AF65-F5344CB8AC3E}">
        <p14:creationId xmlns:p14="http://schemas.microsoft.com/office/powerpoint/2010/main" val="2208780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altLang="en-US" dirty="0"/>
              <a:t>Contesting a Will</a:t>
            </a:r>
          </a:p>
        </p:txBody>
      </p:sp>
      <p:sp>
        <p:nvSpPr>
          <p:cNvPr id="34819" name="Rectangle 5"/>
          <p:cNvSpPr>
            <a:spLocks noGrp="1" noChangeArrowheads="1"/>
          </p:cNvSpPr>
          <p:nvPr>
            <p:ph type="body" idx="1"/>
          </p:nvPr>
        </p:nvSpPr>
        <p:spPr/>
        <p:txBody>
          <a:bodyPr/>
          <a:lstStyle/>
          <a:p>
            <a:r>
              <a:rPr lang="en-US" altLang="en-US" dirty="0"/>
              <a:t>A will may be contested on any of three grounds: improper execution, unsound mind, and undue influence</a:t>
            </a:r>
            <a:endParaRPr lang="en-US" altLang="en-US" sz="1000" dirty="0"/>
          </a:p>
          <a:p>
            <a:r>
              <a:rPr lang="en-US" altLang="en-US" dirty="0"/>
              <a:t>Only persons who would inherit under an earlier will or under the law of intestacy are allowed to contest a will</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0A4D2F23-3029-4F95-8B93-C9DB54D0C616}" type="slidenum">
              <a:rPr lang="en-US" altLang="en-US" smtClean="0"/>
              <a:pPr/>
              <a:t>22</a:t>
            </a:fld>
            <a:endParaRPr lang="en-US" altLang="en-US" dirty="0"/>
          </a:p>
        </p:txBody>
      </p:sp>
    </p:spTree>
    <p:extLst>
      <p:ext uri="{BB962C8B-B14F-4D97-AF65-F5344CB8AC3E}">
        <p14:creationId xmlns:p14="http://schemas.microsoft.com/office/powerpoint/2010/main" val="3905102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Dying without a Will</a:t>
            </a:r>
          </a:p>
        </p:txBody>
      </p:sp>
      <p:sp>
        <p:nvSpPr>
          <p:cNvPr id="35843" name="Rectangle 3"/>
          <p:cNvSpPr>
            <a:spLocks noGrp="1" noChangeArrowheads="1"/>
          </p:cNvSpPr>
          <p:nvPr>
            <p:ph type="body" idx="1"/>
          </p:nvPr>
        </p:nvSpPr>
        <p:spPr/>
        <p:txBody>
          <a:bodyPr/>
          <a:lstStyle/>
          <a:p>
            <a:r>
              <a:rPr lang="en-US" altLang="en-US" b="1" dirty="0"/>
              <a:t>Intestate succession</a:t>
            </a:r>
          </a:p>
          <a:p>
            <a:pPr lvl="1"/>
            <a:r>
              <a:rPr lang="en-US" altLang="en-US" dirty="0"/>
              <a:t>Property of a person who dies intestate passes to others</a:t>
            </a:r>
          </a:p>
          <a:p>
            <a:pPr lvl="1"/>
            <a:r>
              <a:rPr lang="en-US" altLang="en-US" dirty="0"/>
              <a:t>State laws contain the rules governing the allocation of intestate property</a:t>
            </a:r>
          </a:p>
          <a:p>
            <a:pPr marL="457200" lvl="1" indent="0">
              <a:buNone/>
            </a:pPr>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629B38C-2F78-4655-A6F0-C482DBB3E21D}" type="slidenum">
              <a:rPr lang="en-US" altLang="en-US" smtClean="0"/>
              <a:pPr/>
              <a:t>23</a:t>
            </a:fld>
            <a:endParaRPr lang="en-US" altLang="en-US" dirty="0"/>
          </a:p>
        </p:txBody>
      </p:sp>
    </p:spTree>
    <p:extLst>
      <p:ext uri="{BB962C8B-B14F-4D97-AF65-F5344CB8AC3E}">
        <p14:creationId xmlns:p14="http://schemas.microsoft.com/office/powerpoint/2010/main" val="1210609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6969305-5E6A-4610-AE7A-5DCA4B7AE0F5}"/>
              </a:ext>
            </a:extLst>
          </p:cNvPr>
          <p:cNvSpPr>
            <a:spLocks noGrp="1"/>
          </p:cNvSpPr>
          <p:nvPr>
            <p:ph type="title"/>
          </p:nvPr>
        </p:nvSpPr>
        <p:spPr/>
        <p:txBody>
          <a:bodyPr/>
          <a:lstStyle/>
          <a:p>
            <a:r>
              <a:rPr lang="en-US" altLang="en-US" dirty="0"/>
              <a:t>Dying without a Will</a:t>
            </a:r>
            <a:endParaRPr lang="en-US" dirty="0"/>
          </a:p>
        </p:txBody>
      </p:sp>
      <p:sp>
        <p:nvSpPr>
          <p:cNvPr id="9" name="Content Placeholder 8">
            <a:extLst>
              <a:ext uri="{FF2B5EF4-FFF2-40B4-BE49-F238E27FC236}">
                <a16:creationId xmlns:a16="http://schemas.microsoft.com/office/drawing/2014/main" id="{CB3BBC1E-20FB-47D5-9D1A-A97B360AC058}"/>
              </a:ext>
            </a:extLst>
          </p:cNvPr>
          <p:cNvSpPr>
            <a:spLocks noGrp="1"/>
          </p:cNvSpPr>
          <p:nvPr>
            <p:ph idx="1"/>
          </p:nvPr>
        </p:nvSpPr>
        <p:spPr/>
        <p:txBody>
          <a:bodyPr>
            <a:normAutofit/>
          </a:bodyPr>
          <a:lstStyle/>
          <a:p>
            <a:r>
              <a:rPr lang="en-US" dirty="0"/>
              <a:t>Personal property is treated differently from real property</a:t>
            </a:r>
          </a:p>
          <a:p>
            <a:r>
              <a:rPr lang="en-US" dirty="0"/>
              <a:t>Personal property is dispersed according to the law of the state where the deceased permanently resided at the time of death and passes to the personal representative to be distributed to the heirs</a:t>
            </a:r>
          </a:p>
          <a:p>
            <a:r>
              <a:rPr lang="en-US" dirty="0"/>
              <a:t>Real property passes according to the law where the property is located and passes directly to the heirs upon the death of the owner</a:t>
            </a:r>
          </a:p>
        </p:txBody>
      </p:sp>
      <p:sp>
        <p:nvSpPr>
          <p:cNvPr id="4" name="Footer Placeholder 3">
            <a:extLst>
              <a:ext uri="{FF2B5EF4-FFF2-40B4-BE49-F238E27FC236}">
                <a16:creationId xmlns:a16="http://schemas.microsoft.com/office/drawing/2014/main" id="{BBCDD983-EC3B-42DD-A98D-C12706AF4574}"/>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25AAC089-8B1A-4E6A-896C-DB32C78CE7FC}"/>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F629B38C-2F78-4655-A6F0-C482DBB3E21D}" type="slidenum">
              <a:rPr lang="en-US" altLang="en-US" smtClean="0"/>
              <a:pPr/>
              <a:t>24</a:t>
            </a:fld>
            <a:endParaRPr lang="en-US" altLang="en-US" dirty="0"/>
          </a:p>
        </p:txBody>
      </p:sp>
    </p:spTree>
    <p:extLst>
      <p:ext uri="{BB962C8B-B14F-4D97-AF65-F5344CB8AC3E}">
        <p14:creationId xmlns:p14="http://schemas.microsoft.com/office/powerpoint/2010/main" val="950264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normAutofit/>
          </a:bodyPr>
          <a:lstStyle/>
          <a:p>
            <a:r>
              <a:rPr lang="en-US" altLang="en-US" dirty="0"/>
              <a:t>An Example of the Way Intestate Property Is </a:t>
            </a:r>
            <a:br>
              <a:rPr lang="en-US" altLang="en-US" dirty="0"/>
            </a:br>
            <a:r>
              <a:rPr lang="en-US" altLang="en-US" dirty="0"/>
              <a:t>Distributed under a Typical State Statute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9" name="Slide Number Placeholder 1"/>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7C6962C5-8D0F-4CD3-8DAC-22B5E55DC038}" type="slidenum">
              <a:rPr lang="en-US" altLang="en-US" smtClean="0"/>
              <a:pPr/>
              <a:t>25</a:t>
            </a:fld>
            <a:endParaRPr lang="en-US" altLang="en-US" dirty="0"/>
          </a:p>
        </p:txBody>
      </p:sp>
      <p:pic>
        <p:nvPicPr>
          <p:cNvPr id="36867" name="Picture 5" descr="When people die without a will, they are said to have died intestate. The property of a &#10;person who dies intestate passes to others according to the various state laws of intestate &#10;succession. (See an example in Figure 31-2.)" title="An example of the way intestate property i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1895303"/>
            <a:ext cx="6040438" cy="4553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Text Box 6"/>
          <p:cNvSpPr txBox="1">
            <a:spLocks noChangeArrowheads="1"/>
          </p:cNvSpPr>
          <p:nvPr/>
        </p:nvSpPr>
        <p:spPr bwMode="auto">
          <a:xfrm>
            <a:off x="1524000" y="2030413"/>
            <a:ext cx="15240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dirty="0"/>
              <a:t>Figure 31-2</a:t>
            </a:r>
          </a:p>
        </p:txBody>
      </p:sp>
    </p:spTree>
    <p:extLst>
      <p:ext uri="{BB962C8B-B14F-4D97-AF65-F5344CB8AC3E}">
        <p14:creationId xmlns:p14="http://schemas.microsoft.com/office/powerpoint/2010/main" val="3797188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Simultaneous Death</a:t>
            </a:r>
          </a:p>
        </p:txBody>
      </p:sp>
      <p:sp>
        <p:nvSpPr>
          <p:cNvPr id="37891" name="Rectangle 3"/>
          <p:cNvSpPr>
            <a:spLocks noGrp="1" noChangeArrowheads="1"/>
          </p:cNvSpPr>
          <p:nvPr>
            <p:ph type="body" idx="1"/>
          </p:nvPr>
        </p:nvSpPr>
        <p:spPr/>
        <p:txBody>
          <a:bodyPr/>
          <a:lstStyle/>
          <a:p>
            <a:r>
              <a:rPr lang="en-US" altLang="en-US" dirty="0"/>
              <a:t>Uniform Simultaneous Death Act</a:t>
            </a:r>
          </a:p>
          <a:p>
            <a:pPr lvl="1"/>
            <a:r>
              <a:rPr lang="en-US" altLang="en-US" dirty="0"/>
              <a:t>Contains rules that are followed when the inheritance of property depends upon the time of death, and there is nothing to indicate that the parties died other than at the same time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0A776891-FEE2-499D-8273-93DA20CB6462}" type="slidenum">
              <a:rPr lang="en-US" altLang="en-US" smtClean="0"/>
              <a:pPr/>
              <a:t>26</a:t>
            </a:fld>
            <a:endParaRPr lang="en-US" altLang="en-US" dirty="0"/>
          </a:p>
        </p:txBody>
      </p:sp>
    </p:spTree>
    <p:extLst>
      <p:ext uri="{BB962C8B-B14F-4D97-AF65-F5344CB8AC3E}">
        <p14:creationId xmlns:p14="http://schemas.microsoft.com/office/powerpoint/2010/main" val="3105947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Settling an Estate</a:t>
            </a:r>
          </a:p>
        </p:txBody>
      </p:sp>
      <p:sp>
        <p:nvSpPr>
          <p:cNvPr id="38915" name="Rectangle 3"/>
          <p:cNvSpPr>
            <a:spLocks noGrp="1" noChangeArrowheads="1"/>
          </p:cNvSpPr>
          <p:nvPr>
            <p:ph type="body" idx="1"/>
          </p:nvPr>
        </p:nvSpPr>
        <p:spPr/>
        <p:txBody>
          <a:bodyPr/>
          <a:lstStyle/>
          <a:p>
            <a:r>
              <a:rPr lang="en-US" altLang="en-US" dirty="0"/>
              <a:t>When people die owning assets, their estates must be </a:t>
            </a:r>
            <a:r>
              <a:rPr lang="en-US" altLang="en-US" b="1" dirty="0"/>
              <a:t>probated</a:t>
            </a:r>
            <a:r>
              <a:rPr lang="en-US" altLang="en-US" dirty="0"/>
              <a:t>, that is, settled under the supervision of the court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2183EFBC-4EE1-4C9A-8B5B-E4D59423CFF0}" type="slidenum">
              <a:rPr lang="en-US" altLang="en-US" smtClean="0"/>
              <a:pPr/>
              <a:t>27</a:t>
            </a:fld>
            <a:endParaRPr lang="en-US" altLang="en-US" dirty="0"/>
          </a:p>
        </p:txBody>
      </p:sp>
    </p:spTree>
    <p:extLst>
      <p:ext uri="{BB962C8B-B14F-4D97-AF65-F5344CB8AC3E}">
        <p14:creationId xmlns:p14="http://schemas.microsoft.com/office/powerpoint/2010/main" val="2125694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Settling an Estate</a:t>
            </a:r>
          </a:p>
        </p:txBody>
      </p:sp>
      <p:sp>
        <p:nvSpPr>
          <p:cNvPr id="39939" name="Rectangle 3"/>
          <p:cNvSpPr>
            <a:spLocks noGrp="1" noChangeArrowheads="1"/>
          </p:cNvSpPr>
          <p:nvPr>
            <p:ph type="body" idx="1"/>
          </p:nvPr>
        </p:nvSpPr>
        <p:spPr/>
        <p:txBody>
          <a:bodyPr/>
          <a:lstStyle/>
          <a:p>
            <a:r>
              <a:rPr lang="en-US" altLang="en-US" dirty="0"/>
              <a:t>Before an executor or administrator is appointed, notice of the petition for appointment is published in a newspaper and sent to all heirs, legatees, and devisees </a:t>
            </a:r>
            <a:endParaRPr lang="en-US" altLang="en-US" sz="1000" dirty="0"/>
          </a:p>
          <a:p>
            <a:r>
              <a:rPr lang="en-US" altLang="en-US" dirty="0"/>
              <a:t>Anyone with grounds to object may do so</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30381D61-6049-4B98-93A0-81AC144AE0CE}" type="slidenum">
              <a:rPr lang="en-US" altLang="en-US" smtClean="0"/>
              <a:pPr/>
              <a:t>28</a:t>
            </a:fld>
            <a:endParaRPr lang="en-US" altLang="en-US" dirty="0"/>
          </a:p>
        </p:txBody>
      </p:sp>
    </p:spTree>
    <p:extLst>
      <p:ext uri="{BB962C8B-B14F-4D97-AF65-F5344CB8AC3E}">
        <p14:creationId xmlns:p14="http://schemas.microsoft.com/office/powerpoint/2010/main" val="697137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Living Wills and Health Care Proxies</a:t>
            </a:r>
          </a:p>
        </p:txBody>
      </p:sp>
      <p:sp>
        <p:nvSpPr>
          <p:cNvPr id="40963" name="Rectangle 3"/>
          <p:cNvSpPr>
            <a:spLocks noGrp="1" noChangeArrowheads="1"/>
          </p:cNvSpPr>
          <p:nvPr>
            <p:ph type="body" idx="1"/>
          </p:nvPr>
        </p:nvSpPr>
        <p:spPr/>
        <p:txBody>
          <a:bodyPr/>
          <a:lstStyle/>
          <a:p>
            <a:r>
              <a:rPr lang="en-US" altLang="en-US" b="1" dirty="0"/>
              <a:t>Advance directives </a:t>
            </a:r>
          </a:p>
          <a:p>
            <a:pPr lvl="1"/>
            <a:r>
              <a:rPr lang="en-US" altLang="en-US" dirty="0"/>
              <a:t>Written statements in which people give instructions for their future medical care if they become unable to do so themselves</a:t>
            </a:r>
          </a:p>
          <a:p>
            <a:pPr lvl="1"/>
            <a:r>
              <a:rPr lang="en-US" altLang="en-US" dirty="0"/>
              <a:t>There are two types of advance directives</a:t>
            </a:r>
          </a:p>
          <a:p>
            <a:pPr lvl="2"/>
            <a:r>
              <a:rPr lang="en-US" altLang="en-US" dirty="0"/>
              <a:t>Traditional advance directives</a:t>
            </a:r>
          </a:p>
          <a:p>
            <a:pPr lvl="2"/>
            <a:r>
              <a:rPr lang="en-US" altLang="en-US" dirty="0"/>
              <a:t>Innovative advance directives</a:t>
            </a:r>
          </a:p>
          <a:p>
            <a:pPr lvl="1"/>
            <a:r>
              <a:rPr lang="en-US" altLang="en-US" dirty="0"/>
              <a:t>Living will</a:t>
            </a:r>
          </a:p>
          <a:p>
            <a:pPr lvl="1"/>
            <a:r>
              <a:rPr lang="en-US" altLang="en-US" dirty="0"/>
              <a:t>Health care proxy</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78F87355-9313-4E4C-8F67-4DA5A41E05F8}" type="slidenum">
              <a:rPr lang="en-US" altLang="en-US" smtClean="0"/>
              <a:pPr/>
              <a:t>29</a:t>
            </a:fld>
            <a:endParaRPr lang="en-US" altLang="en-US" dirty="0"/>
          </a:p>
        </p:txBody>
      </p:sp>
    </p:spTree>
    <p:extLst>
      <p:ext uri="{BB962C8B-B14F-4D97-AF65-F5344CB8AC3E}">
        <p14:creationId xmlns:p14="http://schemas.microsoft.com/office/powerpoint/2010/main" val="3649528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lstStyle/>
          <a:p>
            <a:pPr marL="514350" indent="-514350">
              <a:buFont typeface="+mj-lt"/>
              <a:buAutoNum type="arabicPeriod" startAt="6"/>
            </a:pPr>
            <a:r>
              <a:rPr lang="en-US" altLang="en-US" dirty="0"/>
              <a:t>Outline the three grounds for contesting a will</a:t>
            </a:r>
          </a:p>
          <a:p>
            <a:pPr marL="514350" indent="-514350">
              <a:buFont typeface="+mj-lt"/>
              <a:buAutoNum type="arabicPeriod" startAt="6"/>
            </a:pPr>
            <a:r>
              <a:rPr lang="en-US" altLang="en-US" dirty="0"/>
              <a:t>Describe who will inherit the property of someone who dies without a will</a:t>
            </a:r>
          </a:p>
          <a:p>
            <a:pPr marL="514350" indent="-514350">
              <a:buFont typeface="+mj-lt"/>
              <a:buAutoNum type="arabicPeriod" startAt="6"/>
            </a:pPr>
            <a:r>
              <a:rPr lang="en-US" altLang="en-US" dirty="0"/>
              <a:t>Understand the steps to be taken by an executor or administrator in settling an estate</a:t>
            </a:r>
          </a:p>
          <a:p>
            <a:pPr marL="514350" indent="-514350">
              <a:buFont typeface="+mj-lt"/>
              <a:buAutoNum type="arabicPeriod" startAt="6"/>
            </a:pPr>
            <a:r>
              <a:rPr lang="en-US" altLang="en-US" dirty="0"/>
              <a:t>Discuss the types and purposes of advance directives</a:t>
            </a:r>
          </a:p>
          <a:p>
            <a:pPr marL="514350" indent="-514350">
              <a:buFont typeface="+mj-lt"/>
              <a:buAutoNum type="arabicPeriod" startAt="6"/>
            </a:pPr>
            <a:r>
              <a:rPr lang="en-US" altLang="en-US" dirty="0"/>
              <a:t>Differentiate among the various types of trusts and determine when they might be used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7713B22A-44D1-4410-8B47-7B4378B3DC01}" type="slidenum">
              <a:rPr lang="en-US" altLang="en-US" smtClean="0"/>
              <a:pPr/>
              <a:t>3</a:t>
            </a:fld>
            <a:endParaRPr lang="en-US" altLang="en-US" dirty="0"/>
          </a:p>
        </p:txBody>
      </p:sp>
    </p:spTree>
    <p:extLst>
      <p:ext uri="{BB962C8B-B14F-4D97-AF65-F5344CB8AC3E}">
        <p14:creationId xmlns:p14="http://schemas.microsoft.com/office/powerpoint/2010/main" val="24821651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Question</a:t>
            </a:r>
          </a:p>
        </p:txBody>
      </p:sp>
      <p:sp>
        <p:nvSpPr>
          <p:cNvPr id="41987" name="Rectangle 3"/>
          <p:cNvSpPr>
            <a:spLocks noGrp="1" noChangeArrowheads="1"/>
          </p:cNvSpPr>
          <p:nvPr>
            <p:ph type="body" idx="1"/>
          </p:nvPr>
        </p:nvSpPr>
        <p:spPr/>
        <p:txBody>
          <a:bodyPr/>
          <a:lstStyle/>
          <a:p>
            <a:r>
              <a:rPr lang="en-US" altLang="en-US" dirty="0"/>
              <a:t>What is a legal device by which property is held by one person for the benefit of another called?</a:t>
            </a:r>
          </a:p>
          <a:p>
            <a:pPr marL="912812" lvl="1" indent="-514350">
              <a:buFont typeface="+mj-lt"/>
              <a:buAutoNum type="alphaUcPeriod"/>
            </a:pPr>
            <a:r>
              <a:rPr lang="en-US" altLang="en-US" dirty="0"/>
              <a:t>Will</a:t>
            </a:r>
          </a:p>
          <a:p>
            <a:pPr marL="912812" lvl="1" indent="-514350">
              <a:buFont typeface="+mj-lt"/>
              <a:buAutoNum type="alphaUcPeriod"/>
            </a:pPr>
            <a:r>
              <a:rPr lang="en-US" altLang="en-US" dirty="0"/>
              <a:t>Asset account</a:t>
            </a:r>
          </a:p>
          <a:p>
            <a:pPr marL="912812" lvl="1" indent="-514350">
              <a:buFont typeface="+mj-lt"/>
              <a:buAutoNum type="alphaUcPeriod"/>
            </a:pPr>
            <a:r>
              <a:rPr lang="en-US" altLang="en-US" dirty="0"/>
              <a:t>Trust</a:t>
            </a:r>
          </a:p>
          <a:p>
            <a:pPr marL="912812" lvl="1" indent="-514350">
              <a:buFont typeface="+mj-lt"/>
              <a:buAutoNum type="alphaUcPeriod"/>
            </a:pPr>
            <a:r>
              <a:rPr lang="en-US" altLang="en-US" dirty="0"/>
              <a:t>Codicil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350C66BB-6017-4C21-9F6B-619B506AA85C}" type="slidenum">
              <a:rPr lang="en-US" altLang="en-US" smtClean="0"/>
              <a:pPr/>
              <a:t>30</a:t>
            </a:fld>
            <a:endParaRPr lang="en-US" altLang="en-US" dirty="0"/>
          </a:p>
        </p:txBody>
      </p:sp>
    </p:spTree>
    <p:extLst>
      <p:ext uri="{BB962C8B-B14F-4D97-AF65-F5344CB8AC3E}">
        <p14:creationId xmlns:p14="http://schemas.microsoft.com/office/powerpoint/2010/main" val="42271389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The Law of Trusts</a:t>
            </a:r>
          </a:p>
        </p:txBody>
      </p:sp>
      <p:sp>
        <p:nvSpPr>
          <p:cNvPr id="43011" name="Rectangle 3"/>
          <p:cNvSpPr>
            <a:spLocks noGrp="1" noChangeArrowheads="1"/>
          </p:cNvSpPr>
          <p:nvPr>
            <p:ph type="body" idx="1"/>
          </p:nvPr>
        </p:nvSpPr>
        <p:spPr/>
        <p:txBody>
          <a:bodyPr/>
          <a:lstStyle/>
          <a:p>
            <a:r>
              <a:rPr lang="en-US" altLang="en-US" b="1" dirty="0"/>
              <a:t>Trust </a:t>
            </a:r>
          </a:p>
          <a:p>
            <a:pPr lvl="1"/>
            <a:r>
              <a:rPr lang="en-US" altLang="en-US" dirty="0"/>
              <a:t>A legal device by which property is held by one person (the </a:t>
            </a:r>
            <a:r>
              <a:rPr lang="en-US" altLang="en-US" b="1" dirty="0"/>
              <a:t>trustee</a:t>
            </a:r>
            <a:r>
              <a:rPr lang="en-US" altLang="en-US" dirty="0"/>
              <a:t>) for the benefit of another (the </a:t>
            </a:r>
            <a:r>
              <a:rPr lang="en-US" altLang="en-US" b="1" dirty="0"/>
              <a:t>beneficiary</a:t>
            </a:r>
            <a:r>
              <a:rPr lang="en-US" altLang="en-US" dirty="0"/>
              <a: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CCB9DB48-A95D-4FC2-9D4E-5838D75F16BF}" type="slidenum">
              <a:rPr lang="en-US" altLang="en-US" smtClean="0"/>
              <a:pPr/>
              <a:t>31</a:t>
            </a:fld>
            <a:endParaRPr lang="en-US" altLang="en-US" dirty="0"/>
          </a:p>
        </p:txBody>
      </p:sp>
    </p:spTree>
    <p:extLst>
      <p:ext uri="{BB962C8B-B14F-4D97-AF65-F5344CB8AC3E}">
        <p14:creationId xmlns:p14="http://schemas.microsoft.com/office/powerpoint/2010/main" val="26705118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Types of Trusts</a:t>
            </a:r>
          </a:p>
        </p:txBody>
      </p:sp>
      <p:sp>
        <p:nvSpPr>
          <p:cNvPr id="44035" name="Rectangle 5"/>
          <p:cNvSpPr>
            <a:spLocks noGrp="1" noChangeArrowheads="1"/>
          </p:cNvSpPr>
          <p:nvPr>
            <p:ph type="body" idx="1"/>
          </p:nvPr>
        </p:nvSpPr>
        <p:spPr/>
        <p:txBody>
          <a:bodyPr/>
          <a:lstStyle/>
          <a:p>
            <a:r>
              <a:rPr lang="en-US" altLang="en-US" b="1" dirty="0"/>
              <a:t>Testamentary trust </a:t>
            </a:r>
          </a:p>
          <a:p>
            <a:pPr lvl="1"/>
            <a:r>
              <a:rPr lang="en-US" altLang="en-US" dirty="0"/>
              <a:t>A trust that is created by a will</a:t>
            </a:r>
          </a:p>
          <a:p>
            <a:pPr lvl="1"/>
            <a:r>
              <a:rPr lang="en-US" altLang="en-US" dirty="0"/>
              <a:t>Comes into existence only upon the death of the testator</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40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CB151639-8A8E-433C-B91C-ABA29298E4DA}" type="slidenum">
              <a:rPr lang="en-US" altLang="en-US" smtClean="0"/>
              <a:pPr/>
              <a:t>32</a:t>
            </a:fld>
            <a:endParaRPr lang="en-US" altLang="en-US" dirty="0"/>
          </a:p>
        </p:txBody>
      </p:sp>
    </p:spTree>
    <p:extLst>
      <p:ext uri="{BB962C8B-B14F-4D97-AF65-F5344CB8AC3E}">
        <p14:creationId xmlns:p14="http://schemas.microsoft.com/office/powerpoint/2010/main" val="3792128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Types of Trusts</a:t>
            </a:r>
          </a:p>
        </p:txBody>
      </p:sp>
      <p:sp>
        <p:nvSpPr>
          <p:cNvPr id="45059" name="Rectangle 3"/>
          <p:cNvSpPr>
            <a:spLocks noGrp="1" noChangeArrowheads="1"/>
          </p:cNvSpPr>
          <p:nvPr>
            <p:ph type="body" idx="1"/>
          </p:nvPr>
        </p:nvSpPr>
        <p:spPr/>
        <p:txBody>
          <a:bodyPr/>
          <a:lstStyle/>
          <a:p>
            <a:r>
              <a:rPr lang="en-US" altLang="en-US" b="1" dirty="0"/>
              <a:t>Living trust (</a:t>
            </a:r>
            <a:r>
              <a:rPr lang="en-US" altLang="en-US" b="1" i="1" dirty="0"/>
              <a:t>inter vivos trust</a:t>
            </a:r>
            <a:r>
              <a:rPr lang="en-US" altLang="en-US" b="1" dirty="0"/>
              <a:t>)</a:t>
            </a:r>
          </a:p>
          <a:p>
            <a:pPr lvl="1"/>
            <a:r>
              <a:rPr lang="en-US" altLang="en-US" dirty="0"/>
              <a:t>Comes into existence while the settlor is alive</a:t>
            </a:r>
          </a:p>
          <a:p>
            <a:pPr lvl="1"/>
            <a:r>
              <a:rPr lang="en-US" altLang="en-US" dirty="0"/>
              <a:t>Is established by either a </a:t>
            </a:r>
            <a:r>
              <a:rPr lang="en-US" altLang="en-US" b="1" dirty="0"/>
              <a:t>conveyance in trust</a:t>
            </a:r>
            <a:r>
              <a:rPr lang="en-US" altLang="en-US" dirty="0"/>
              <a:t> or a declaration of trust</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9CA5022B-ADA4-49C6-9F4F-96DE7C78D4D2}" type="slidenum">
              <a:rPr lang="en-US" altLang="en-US" smtClean="0"/>
              <a:pPr/>
              <a:t>33</a:t>
            </a:fld>
            <a:endParaRPr lang="en-US" altLang="en-US" dirty="0"/>
          </a:p>
        </p:txBody>
      </p:sp>
    </p:spTree>
    <p:extLst>
      <p:ext uri="{BB962C8B-B14F-4D97-AF65-F5344CB8AC3E}">
        <p14:creationId xmlns:p14="http://schemas.microsoft.com/office/powerpoint/2010/main" val="1882170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Living Trust</a:t>
            </a:r>
          </a:p>
        </p:txBody>
      </p:sp>
      <p:sp>
        <p:nvSpPr>
          <p:cNvPr id="46083" name="Rectangle 3"/>
          <p:cNvSpPr>
            <a:spLocks noGrp="1" noChangeArrowheads="1"/>
          </p:cNvSpPr>
          <p:nvPr>
            <p:ph type="body" idx="1"/>
          </p:nvPr>
        </p:nvSpPr>
        <p:spPr/>
        <p:txBody>
          <a:bodyPr/>
          <a:lstStyle/>
          <a:p>
            <a:r>
              <a:rPr lang="en-US" altLang="en-US" b="1" dirty="0"/>
              <a:t>Conveyance in trust</a:t>
            </a:r>
          </a:p>
          <a:p>
            <a:pPr lvl="1"/>
            <a:r>
              <a:rPr lang="en-US" altLang="en-US" dirty="0"/>
              <a:t>The settlor conveys away the legal title to a trustee to hold for the benefit of either the settlor or another as a beneficiary</a:t>
            </a:r>
            <a:endParaRPr lang="en-US" altLang="en-US" sz="1000" dirty="0"/>
          </a:p>
          <a:p>
            <a:r>
              <a:rPr lang="en-US" altLang="en-US" b="1" dirty="0"/>
              <a:t>Declaration of trust</a:t>
            </a:r>
          </a:p>
          <a:p>
            <a:pPr lvl="1"/>
            <a:r>
              <a:rPr lang="en-US" altLang="en-US" dirty="0"/>
              <a:t>The settlor holds the legal title to the property as trustee for the benefit of some other person to whom the settlor now conveys the equitable title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4D0D727E-AC7F-4C8D-8E9C-69113DB16D24}" type="slidenum">
              <a:rPr lang="en-US" altLang="en-US" smtClean="0"/>
              <a:pPr/>
              <a:t>34</a:t>
            </a:fld>
            <a:endParaRPr lang="en-US" altLang="en-US" dirty="0"/>
          </a:p>
        </p:txBody>
      </p:sp>
    </p:spTree>
    <p:extLst>
      <p:ext uri="{BB962C8B-B14F-4D97-AF65-F5344CB8AC3E}">
        <p14:creationId xmlns:p14="http://schemas.microsoft.com/office/powerpoint/2010/main" val="918832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Which of the following refers to the process of handling the will and the estate of a deceased person?</a:t>
            </a:r>
          </a:p>
          <a:p>
            <a:pPr marL="912812" lvl="1" indent="-514350">
              <a:buFont typeface="+mj-lt"/>
              <a:buAutoNum type="alphaUcPeriod"/>
            </a:pPr>
            <a:r>
              <a:rPr lang="en-US" altLang="en-US" dirty="0"/>
              <a:t>Financial planning</a:t>
            </a:r>
          </a:p>
          <a:p>
            <a:pPr marL="912812" lvl="1" indent="-514350">
              <a:buFont typeface="+mj-lt"/>
              <a:buAutoNum type="alphaUcPeriod"/>
            </a:pPr>
            <a:r>
              <a:rPr lang="en-US" altLang="en-US" dirty="0"/>
              <a:t>Probate</a:t>
            </a:r>
          </a:p>
          <a:p>
            <a:pPr marL="912812" lvl="1" indent="-514350">
              <a:buFont typeface="+mj-lt"/>
              <a:buAutoNum type="alphaUcPeriod"/>
            </a:pPr>
            <a:r>
              <a:rPr lang="en-US" altLang="en-US" dirty="0"/>
              <a:t>Estate planning</a:t>
            </a:r>
          </a:p>
          <a:p>
            <a:pPr marL="912812" lvl="1" indent="-514350">
              <a:buFont typeface="+mj-lt"/>
              <a:buAutoNum type="alphaUcPeriod"/>
            </a:pPr>
            <a:r>
              <a:rPr lang="en-US" altLang="en-US" dirty="0"/>
              <a:t>Domain planning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414E299D-B5DE-48C2-8010-B27D97F2DD29}" type="slidenum">
              <a:rPr lang="en-US" altLang="en-US" smtClean="0"/>
              <a:pPr/>
              <a:t>4</a:t>
            </a:fld>
            <a:endParaRPr lang="en-US" altLang="en-US" dirty="0"/>
          </a:p>
        </p:txBody>
      </p:sp>
    </p:spTree>
    <p:extLst>
      <p:ext uri="{BB962C8B-B14F-4D97-AF65-F5344CB8AC3E}">
        <p14:creationId xmlns:p14="http://schemas.microsoft.com/office/powerpoint/2010/main" val="3377243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Sources and Relevance of Probate Law</a:t>
            </a:r>
          </a:p>
        </p:txBody>
      </p:sp>
      <p:sp>
        <p:nvSpPr>
          <p:cNvPr id="17411" name="Rectangle 3"/>
          <p:cNvSpPr>
            <a:spLocks noGrp="1" noChangeArrowheads="1"/>
          </p:cNvSpPr>
          <p:nvPr>
            <p:ph type="body" idx="1"/>
          </p:nvPr>
        </p:nvSpPr>
        <p:spPr/>
        <p:txBody>
          <a:bodyPr/>
          <a:lstStyle/>
          <a:p>
            <a:r>
              <a:rPr lang="en-US" altLang="en-US" b="1" dirty="0"/>
              <a:t>Probate</a:t>
            </a:r>
            <a:r>
              <a:rPr lang="en-US" altLang="en-US" dirty="0"/>
              <a:t> </a:t>
            </a:r>
          </a:p>
          <a:p>
            <a:pPr lvl="1"/>
            <a:r>
              <a:rPr lang="en-US" altLang="en-US" dirty="0"/>
              <a:t>Refers to the process of handling the will and the estate of a deceased person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92E383FF-8CA4-4E3D-AABC-2CEFAA0E2C4B}" type="slidenum">
              <a:rPr lang="en-US" altLang="en-US" smtClean="0"/>
              <a:pPr/>
              <a:t>5</a:t>
            </a:fld>
            <a:endParaRPr lang="en-US" altLang="en-US" dirty="0"/>
          </a:p>
        </p:txBody>
      </p:sp>
    </p:spTree>
    <p:extLst>
      <p:ext uri="{BB962C8B-B14F-4D97-AF65-F5344CB8AC3E}">
        <p14:creationId xmlns:p14="http://schemas.microsoft.com/office/powerpoint/2010/main" val="7296830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A person who dies without a will is said to die ___________.</a:t>
            </a:r>
          </a:p>
          <a:p>
            <a:pPr marL="912812" lvl="1" indent="-514350">
              <a:buFont typeface="+mj-lt"/>
              <a:buAutoNum type="alphaUcPeriod"/>
            </a:pPr>
            <a:r>
              <a:rPr lang="en-US" altLang="en-US" dirty="0"/>
              <a:t>Detestate</a:t>
            </a:r>
          </a:p>
          <a:p>
            <a:pPr marL="912812" lvl="1" indent="-514350">
              <a:buFont typeface="+mj-lt"/>
              <a:buAutoNum type="alphaUcPeriod"/>
            </a:pPr>
            <a:r>
              <a:rPr lang="en-US" altLang="en-US" dirty="0"/>
              <a:t>Indetestate</a:t>
            </a:r>
          </a:p>
          <a:p>
            <a:pPr marL="912812" lvl="1" indent="-514350">
              <a:buFont typeface="+mj-lt"/>
              <a:buAutoNum type="alphaUcPeriod"/>
            </a:pPr>
            <a:r>
              <a:rPr lang="en-US" altLang="en-US" dirty="0"/>
              <a:t>Testate</a:t>
            </a:r>
          </a:p>
          <a:p>
            <a:pPr marL="912812" lvl="1" indent="-514350">
              <a:buFont typeface="+mj-lt"/>
              <a:buAutoNum type="alphaUcPeriod"/>
            </a:pPr>
            <a:r>
              <a:rPr lang="en-US" altLang="en-US" dirty="0"/>
              <a:t>Intestate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BBA6D4A5-449F-449C-A7A3-AC3DECAEB8C0}" type="slidenum">
              <a:rPr lang="en-US" altLang="en-US" smtClean="0"/>
              <a:pPr/>
              <a:t>6</a:t>
            </a:fld>
            <a:endParaRPr lang="en-US" altLang="en-US" dirty="0"/>
          </a:p>
        </p:txBody>
      </p:sp>
    </p:spTree>
    <p:extLst>
      <p:ext uri="{BB962C8B-B14F-4D97-AF65-F5344CB8AC3E}">
        <p14:creationId xmlns:p14="http://schemas.microsoft.com/office/powerpoint/2010/main" val="2229223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Probate Terminology</a:t>
            </a:r>
          </a:p>
        </p:txBody>
      </p:sp>
      <p:sp>
        <p:nvSpPr>
          <p:cNvPr id="19459" name="Rectangle 5"/>
          <p:cNvSpPr>
            <a:spLocks noGrp="1" noChangeArrowheads="1"/>
          </p:cNvSpPr>
          <p:nvPr>
            <p:ph type="body" idx="1"/>
          </p:nvPr>
        </p:nvSpPr>
        <p:spPr/>
        <p:txBody>
          <a:bodyPr/>
          <a:lstStyle/>
          <a:p>
            <a:r>
              <a:rPr lang="en-US" altLang="en-US" b="1" dirty="0"/>
              <a:t>Will</a:t>
            </a:r>
          </a:p>
          <a:p>
            <a:pPr lvl="1"/>
            <a:r>
              <a:rPr lang="en-US" altLang="en-US" dirty="0"/>
              <a:t>A formal document that governs the transfer of property at death</a:t>
            </a:r>
            <a:endParaRPr lang="en-US" altLang="en-US" sz="1000" dirty="0"/>
          </a:p>
          <a:p>
            <a:r>
              <a:rPr lang="en-US" altLang="en-US" dirty="0"/>
              <a:t>A person who dies with a will is said to die </a:t>
            </a:r>
            <a:r>
              <a:rPr lang="en-US" altLang="en-US" b="1" dirty="0"/>
              <a:t>testate</a:t>
            </a:r>
            <a:endParaRPr lang="en-US" altLang="en-US" dirty="0"/>
          </a:p>
          <a:p>
            <a:r>
              <a:rPr lang="en-US" altLang="en-US" dirty="0"/>
              <a:t>A person who dies without a will is said to die </a:t>
            </a:r>
            <a:r>
              <a:rPr lang="en-US" altLang="en-US" b="1" dirty="0"/>
              <a:t>intestate</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9460"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1A75D954-FA7A-4709-8306-5A73271BDAAF}" type="slidenum">
              <a:rPr lang="en-US" altLang="en-US" smtClean="0"/>
              <a:pPr/>
              <a:t>7</a:t>
            </a:fld>
            <a:endParaRPr lang="en-US" altLang="en-US" dirty="0"/>
          </a:p>
        </p:txBody>
      </p:sp>
    </p:spTree>
    <p:extLst>
      <p:ext uri="{BB962C8B-B14F-4D97-AF65-F5344CB8AC3E}">
        <p14:creationId xmlns:p14="http://schemas.microsoft.com/office/powerpoint/2010/main" val="630135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Probate Terminology</a:t>
            </a:r>
          </a:p>
        </p:txBody>
      </p:sp>
      <p:sp>
        <p:nvSpPr>
          <p:cNvPr id="20483" name="Rectangle 3"/>
          <p:cNvSpPr>
            <a:spLocks noGrp="1" noChangeArrowheads="1"/>
          </p:cNvSpPr>
          <p:nvPr>
            <p:ph type="body" idx="1"/>
          </p:nvPr>
        </p:nvSpPr>
        <p:spPr/>
        <p:txBody>
          <a:bodyPr/>
          <a:lstStyle/>
          <a:p>
            <a:r>
              <a:rPr lang="en-US" altLang="en-US" b="1" dirty="0"/>
              <a:t>Bequest </a:t>
            </a:r>
          </a:p>
          <a:p>
            <a:pPr lvl="1"/>
            <a:r>
              <a:rPr lang="en-US" altLang="en-US" dirty="0"/>
              <a:t>Personal property that is left by will </a:t>
            </a:r>
            <a:endParaRPr lang="en-US" altLang="en-US" sz="800" dirty="0"/>
          </a:p>
          <a:p>
            <a:r>
              <a:rPr lang="en-US" altLang="en-US" b="1" dirty="0"/>
              <a:t>Devise</a:t>
            </a:r>
            <a:r>
              <a:rPr lang="en-US" altLang="en-US" dirty="0"/>
              <a:t> </a:t>
            </a:r>
          </a:p>
          <a:p>
            <a:pPr lvl="1"/>
            <a:r>
              <a:rPr lang="en-US" altLang="en-US" dirty="0"/>
              <a:t>Real property that is left by will </a:t>
            </a:r>
            <a:endParaRPr lang="en-US" altLang="en-US" sz="800" dirty="0"/>
          </a:p>
          <a:p>
            <a:r>
              <a:rPr lang="en-US" altLang="en-US" b="1" dirty="0"/>
              <a:t>Beneficiaries</a:t>
            </a:r>
            <a:r>
              <a:rPr lang="en-US" altLang="en-US" dirty="0"/>
              <a:t> </a:t>
            </a:r>
          </a:p>
          <a:p>
            <a:pPr lvl="1"/>
            <a:r>
              <a:rPr lang="en-US" altLang="en-US" dirty="0"/>
              <a:t>Those who receive property by will </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2EB51EEC-A2A7-4749-8C20-FB30D9496E58}" type="slidenum">
              <a:rPr lang="en-US" altLang="en-US" smtClean="0"/>
              <a:pPr/>
              <a:t>8</a:t>
            </a:fld>
            <a:endParaRPr lang="en-US" altLang="en-US" dirty="0"/>
          </a:p>
        </p:txBody>
      </p:sp>
    </p:spTree>
    <p:extLst>
      <p:ext uri="{BB962C8B-B14F-4D97-AF65-F5344CB8AC3E}">
        <p14:creationId xmlns:p14="http://schemas.microsoft.com/office/powerpoint/2010/main" val="4216363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Which document can authorize another person to act on one’s behalf?</a:t>
            </a:r>
          </a:p>
          <a:p>
            <a:pPr marL="912812" lvl="1" indent="-514350">
              <a:buFont typeface="+mj-lt"/>
              <a:buAutoNum type="alphaUcPeriod"/>
            </a:pPr>
            <a:r>
              <a:rPr lang="en-US" altLang="en-US" dirty="0"/>
              <a:t>Durable power of attorney</a:t>
            </a:r>
          </a:p>
          <a:p>
            <a:pPr marL="912812" lvl="1" indent="-514350">
              <a:buFont typeface="+mj-lt"/>
              <a:buAutoNum type="alphaUcPeriod"/>
            </a:pPr>
            <a:r>
              <a:rPr lang="en-US" altLang="en-US" dirty="0"/>
              <a:t>Estate will</a:t>
            </a:r>
          </a:p>
          <a:p>
            <a:pPr marL="912812" lvl="1" indent="-514350">
              <a:buFont typeface="+mj-lt"/>
              <a:buAutoNum type="alphaUcPeriod"/>
            </a:pPr>
            <a:r>
              <a:rPr lang="en-US" altLang="en-US" dirty="0"/>
              <a:t>Executor power of attorney</a:t>
            </a:r>
          </a:p>
          <a:p>
            <a:pPr marL="912812" lvl="1" indent="-514350">
              <a:buFont typeface="+mj-lt"/>
              <a:buAutoNum type="alphaUcPeriod"/>
            </a:pPr>
            <a:r>
              <a:rPr lang="en-US" altLang="en-US" dirty="0"/>
              <a:t>Legal estate document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1"/>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31-</a:t>
            </a:r>
            <a:fld id="{7C55FCB4-225D-4561-B69D-87F09860082B}" type="slidenum">
              <a:rPr lang="en-US" altLang="en-US" smtClean="0"/>
              <a:pPr/>
              <a:t>9</a:t>
            </a:fld>
            <a:endParaRPr lang="en-US" altLang="en-US" dirty="0"/>
          </a:p>
        </p:txBody>
      </p:sp>
    </p:spTree>
    <p:extLst>
      <p:ext uri="{BB962C8B-B14F-4D97-AF65-F5344CB8AC3E}">
        <p14:creationId xmlns:p14="http://schemas.microsoft.com/office/powerpoint/2010/main" val="38177390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47FB28-C491-4D6B-940A-C7A13CABE1F4}"/>
</file>

<file path=customXml/itemProps2.xml><?xml version="1.0" encoding="utf-8"?>
<ds:datastoreItem xmlns:ds="http://schemas.openxmlformats.org/officeDocument/2006/customXml" ds:itemID="{2A5FD81E-E97C-4BA4-B92A-9FCAF4188E10}">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AF68BB76-E4D7-4B13-B456-79C23356AF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1766</TotalTime>
  <Words>4135</Words>
  <Application>Microsoft Office PowerPoint</Application>
  <PresentationFormat>Widescreen</PresentationFormat>
  <Paragraphs>278</Paragraphs>
  <Slides>34</Slides>
  <Notes>29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Wingdings</vt:lpstr>
      <vt:lpstr>Wingdings 3</vt:lpstr>
      <vt:lpstr>Office Theme</vt:lpstr>
      <vt:lpstr>Wills,  Advanced Directives, and Trusts</vt:lpstr>
      <vt:lpstr>Learning Objectives</vt:lpstr>
      <vt:lpstr>Learning Objectives</vt:lpstr>
      <vt:lpstr>Question</vt:lpstr>
      <vt:lpstr>Sources and Relevance of Probate Law</vt:lpstr>
      <vt:lpstr>Question</vt:lpstr>
      <vt:lpstr>Probate Terminology</vt:lpstr>
      <vt:lpstr>Probate Terminology</vt:lpstr>
      <vt:lpstr>Question</vt:lpstr>
      <vt:lpstr>Probate Terminology</vt:lpstr>
      <vt:lpstr>Requirements for Executing a Will</vt:lpstr>
      <vt:lpstr>Need for Accuracy</vt:lpstr>
      <vt:lpstr>Question</vt:lpstr>
      <vt:lpstr>Informal Wills</vt:lpstr>
      <vt:lpstr>Protection of Spouses</vt:lpstr>
      <vt:lpstr>Protection of Spouses</vt:lpstr>
      <vt:lpstr>Protection of Spouses</vt:lpstr>
      <vt:lpstr>Protection of Children</vt:lpstr>
      <vt:lpstr>Revoking a Will</vt:lpstr>
      <vt:lpstr>Question</vt:lpstr>
      <vt:lpstr>Changing a Will</vt:lpstr>
      <vt:lpstr>Contesting a Will</vt:lpstr>
      <vt:lpstr>Dying without a Will</vt:lpstr>
      <vt:lpstr>Dying without a Will</vt:lpstr>
      <vt:lpstr>An Example of the Way Intestate Property Is  Distributed under a Typical State Statute</vt:lpstr>
      <vt:lpstr>Simultaneous Death</vt:lpstr>
      <vt:lpstr>Settling an Estate</vt:lpstr>
      <vt:lpstr>Settling an Estate</vt:lpstr>
      <vt:lpstr>Living Wills and Health Care Proxies</vt:lpstr>
      <vt:lpstr>Question</vt:lpstr>
      <vt:lpstr>The Law of Trusts</vt:lpstr>
      <vt:lpstr>Types of Trusts</vt:lpstr>
      <vt:lpstr>Types of Trusts</vt:lpstr>
      <vt:lpstr>Living Trust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143</cp:revision>
  <dcterms:created xsi:type="dcterms:W3CDTF">2015-07-14T20:11:18Z</dcterms:created>
  <dcterms:modified xsi:type="dcterms:W3CDTF">2018-12-12T03:45:28Z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