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74"/>
  </p:notesMasterIdLst>
  <p:sldIdLst>
    <p:sldId id="256" r:id="rId5"/>
    <p:sldId id="259" r:id="rId6"/>
    <p:sldId id="260" r:id="rId7"/>
    <p:sldId id="261" r:id="rId8"/>
    <p:sldId id="262" r:id="rId9"/>
    <p:sldId id="263" r:id="rId10"/>
    <p:sldId id="264" r:id="rId11"/>
    <p:sldId id="265" r:id="rId12"/>
    <p:sldId id="267" r:id="rId13"/>
    <p:sldId id="268" r:id="rId14"/>
    <p:sldId id="269" r:id="rId15"/>
    <p:sldId id="270" r:id="rId16"/>
    <p:sldId id="271" r:id="rId17"/>
    <p:sldId id="272" r:id="rId18"/>
    <p:sldId id="273" r:id="rId19"/>
    <p:sldId id="274" r:id="rId20"/>
    <p:sldId id="276" r:id="rId21"/>
    <p:sldId id="330" r:id="rId22"/>
    <p:sldId id="277" r:id="rId23"/>
    <p:sldId id="281" r:id="rId24"/>
    <p:sldId id="324" r:id="rId25"/>
    <p:sldId id="278" r:id="rId26"/>
    <p:sldId id="279" r:id="rId27"/>
    <p:sldId id="280" r:id="rId28"/>
    <p:sldId id="325" r:id="rId29"/>
    <p:sldId id="326" r:id="rId30"/>
    <p:sldId id="327" r:id="rId31"/>
    <p:sldId id="328" r:id="rId32"/>
    <p:sldId id="329"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3" r:id="rId54"/>
    <p:sldId id="304" r:id="rId55"/>
    <p:sldId id="305"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 id="323" r:id="rId7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shita" initials="Anshita" lastIdx="5" clrIdx="0">
    <p:extLst>
      <p:ext uri="{19B8F6BF-5375-455C-9EA6-DF929625EA0E}">
        <p15:presenceInfo xmlns:p15="http://schemas.microsoft.com/office/powerpoint/2012/main" userId="Anshita" providerId="None"/>
      </p:ext>
    </p:extLst>
  </p:cmAuthor>
  <p:cmAuthor id="2" name="Anju A M" initials="AAM" lastIdx="5" clrIdx="1">
    <p:extLst>
      <p:ext uri="{19B8F6BF-5375-455C-9EA6-DF929625EA0E}">
        <p15:presenceInfo xmlns:p15="http://schemas.microsoft.com/office/powerpoint/2012/main" userId="S::Anju@ansrsource.com::46f22076-beb3-4d3b-b1d2-14f5afeb6d7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D3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3922" autoAdjust="0"/>
  </p:normalViewPr>
  <p:slideViewPr>
    <p:cSldViewPr snapToGrid="0">
      <p:cViewPr varScale="1">
        <p:scale>
          <a:sx n="72" d="100"/>
          <a:sy n="72" d="100"/>
        </p:scale>
        <p:origin x="660" y="36"/>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presProps" Target="presProps.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notesMaster" Target="notesMasters/notesMaster1.xml"/><Relationship Id="rId79" Type="http://schemas.openxmlformats.org/officeDocument/2006/relationships/tableStyles" Target="tableStyles.xml"/><Relationship Id="rId5" Type="http://schemas.openxmlformats.org/officeDocument/2006/relationships/slide" Target="slides/slide1.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4AF74F-D825-4F5B-A3DA-A3C3FAF5E364}" type="datetimeFigureOut">
              <a:rPr lang="en-US" smtClean="0"/>
              <a:t>12/18/2018</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1CC8F4-5623-496C-8F2C-A5D22BD68D8F}" type="slidenum">
              <a:rPr lang="en-US" smtClean="0"/>
              <a:t>‹#›</a:t>
            </a:fld>
            <a:endParaRPr lang="en-US" dirty="0"/>
          </a:p>
        </p:txBody>
      </p:sp>
    </p:spTree>
    <p:extLst>
      <p:ext uri="{BB962C8B-B14F-4D97-AF65-F5344CB8AC3E}">
        <p14:creationId xmlns:p14="http://schemas.microsoft.com/office/powerpoint/2010/main" val="17692309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B1CC8F4-5623-496C-8F2C-A5D22BD68D8F}" type="slidenum">
              <a:rPr lang="en-US" smtClean="0"/>
              <a:t>1</a:t>
            </a:fld>
            <a:endParaRPr lang="en-US" dirty="0"/>
          </a:p>
        </p:txBody>
      </p:sp>
    </p:spTree>
    <p:extLst>
      <p:ext uri="{BB962C8B-B14F-4D97-AF65-F5344CB8AC3E}">
        <p14:creationId xmlns:p14="http://schemas.microsoft.com/office/powerpoint/2010/main" val="23153808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4A5C261-5798-417E-9F56-034786EA0FA2}" type="slidenum">
              <a:rPr lang="en-US" altLang="en-US"/>
              <a:pPr eaLnBrk="1" hangingPunct="1"/>
              <a:t>12</a:t>
            </a:fld>
            <a:endParaRPr lang="en-US" altLang="en-US" dirty="0"/>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p:spPr>
        <p:txBody>
          <a:bodyPr/>
          <a:lstStyle/>
          <a:p>
            <a:r>
              <a:rPr lang="en-US" altLang="en-US" dirty="0">
                <a:latin typeface="Arial" panose="020B0604020202020204" pitchFamily="34" charset="0"/>
              </a:rPr>
              <a:t>Contrary to the general rule, trade fixtures remain the personal property of the tenant or occupier of the property and are removable at the expiration of the term of occupancy. Trade fixtures are not treated as part of the real property.</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7916477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C14CA5A-698A-473C-8DAA-AC598CF39C31}" type="slidenum">
              <a:rPr lang="en-US" altLang="en-US"/>
              <a:pPr eaLnBrk="1" hangingPunct="1"/>
              <a:t>13</a:t>
            </a:fld>
            <a:endParaRPr lang="en-US" altLang="en-US" dirty="0"/>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p:spPr>
        <p:txBody>
          <a:bodyPr/>
          <a:lstStyle/>
          <a:p>
            <a:r>
              <a:rPr lang="en-US" altLang="en-US" dirty="0">
                <a:latin typeface="Arial" panose="020B0604020202020204" pitchFamily="34" charset="0"/>
              </a:rPr>
              <a:t>Easements are used to give people the right to pass over another’s land, to run wires through another’s airspace, to drain water onto another’s property, or to run pipes underneath someone else’s ground.</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3777341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44644F2-7D2E-4157-8AA3-3165FEFB5E09}" type="slidenum">
              <a:rPr lang="en-US" altLang="en-US"/>
              <a:pPr eaLnBrk="1" hangingPunct="1"/>
              <a:t>14</a:t>
            </a:fld>
            <a:endParaRPr lang="en-US" altLang="en-US" dirty="0"/>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p:spPr>
        <p:txBody>
          <a:bodyPr/>
          <a:lstStyle/>
          <a:p>
            <a:r>
              <a:rPr lang="en-US" altLang="en-US" dirty="0">
                <a:latin typeface="Arial" panose="020B0604020202020204" pitchFamily="34" charset="0"/>
              </a:rPr>
              <a:t>A legal easement may exist even if it isn’t in writing. For example, the law allows people access to their homes, so if the only access is by crossing through another land owner’s property, the court may grant permission through an “easement by necessity.” Once an easement is created, it runs with the land. This condition means that future owners will have the right to use the easement unless one of them gives it up by a deed or by not using it for a long period of time.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3320041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1ED3042-0D5F-4153-9AF0-BEED35544BAE}" type="slidenum">
              <a:rPr lang="en-US" altLang="en-US"/>
              <a:pPr eaLnBrk="1" hangingPunct="1"/>
              <a:t>15</a:t>
            </a:fld>
            <a:endParaRPr lang="en-US" altLang="en-US" dirty="0"/>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p:spPr>
        <p:txBody>
          <a:bodyPr/>
          <a:lstStyle/>
          <a:p>
            <a:r>
              <a:rPr lang="en-US" altLang="en-US" dirty="0">
                <a:latin typeface="Arial" panose="020B0604020202020204" pitchFamily="34" charset="0"/>
              </a:rPr>
              <a:t>To create an easement by grant, the owner of the land signs a deed, giving the easement to the dominant tenement, and keeps the remainder of the land. To create an easement by reservation, the owner of the land grants to another person the entire parcel of land except for the easement that he or she keeps. An </a:t>
            </a:r>
            <a:r>
              <a:rPr lang="en-US" altLang="en-US" b="1" dirty="0">
                <a:latin typeface="Arial" panose="020B0604020202020204" pitchFamily="34" charset="0"/>
              </a:rPr>
              <a:t>easement by prescription </a:t>
            </a:r>
            <a:r>
              <a:rPr lang="en-US" altLang="en-US" dirty="0">
                <a:latin typeface="Arial" panose="020B0604020202020204" pitchFamily="34" charset="0"/>
              </a:rPr>
              <a:t>is an easement that is obtained by passing over another’s property without permission, openly and continuously for a period of time set by state statute.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2302871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577C30C-D8F3-4C80-A3F6-5C4366EADB8B}" type="slidenum">
              <a:rPr lang="en-US" altLang="en-US"/>
              <a:pPr eaLnBrk="1" hangingPunct="1"/>
              <a:t>16</a:t>
            </a:fld>
            <a:endParaRPr lang="en-US" altLang="en-US" dirty="0"/>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p:spPr>
        <p:txBody>
          <a:bodyPr/>
          <a:lstStyle/>
          <a:p>
            <a:r>
              <a:rPr lang="en-US" altLang="en-US" b="1" dirty="0">
                <a:latin typeface="Arial" panose="020B0604020202020204" pitchFamily="34" charset="0"/>
              </a:rPr>
              <a:t>Terms</a:t>
            </a:r>
          </a:p>
          <a:p>
            <a:r>
              <a:rPr lang="en-US" altLang="en-US" i="1" dirty="0">
                <a:latin typeface="Arial" panose="020B0604020202020204" pitchFamily="34" charset="0"/>
              </a:rPr>
              <a:t>Estate </a:t>
            </a:r>
            <a:r>
              <a:rPr lang="en-US" altLang="en-US" dirty="0">
                <a:latin typeface="Arial" panose="020B0604020202020204" pitchFamily="34" charset="0"/>
              </a:rPr>
              <a:t>comes from the Middle English word </a:t>
            </a:r>
            <a:r>
              <a:rPr lang="en-US" altLang="en-US" i="1" dirty="0">
                <a:latin typeface="Arial" panose="020B0604020202020204" pitchFamily="34" charset="0"/>
              </a:rPr>
              <a:t>estat, </a:t>
            </a:r>
            <a:r>
              <a:rPr lang="en-US" altLang="en-US" dirty="0">
                <a:latin typeface="Arial" panose="020B0604020202020204" pitchFamily="34" charset="0"/>
              </a:rPr>
              <a:t>which is a form of the Latin </a:t>
            </a:r>
            <a:r>
              <a:rPr lang="en-US" altLang="en-US" i="1" dirty="0">
                <a:latin typeface="Arial" panose="020B0604020202020204" pitchFamily="34" charset="0"/>
              </a:rPr>
              <a:t>stare, </a:t>
            </a:r>
            <a:r>
              <a:rPr lang="en-US" altLang="en-US" dirty="0">
                <a:latin typeface="Arial" panose="020B0604020202020204" pitchFamily="34" charset="0"/>
              </a:rPr>
              <a:t>meaning “to stand.” It is related to the Greek word </a:t>
            </a:r>
            <a:r>
              <a:rPr lang="en-US" altLang="en-US" i="1" dirty="0">
                <a:latin typeface="Arial" panose="020B0604020202020204" pitchFamily="34" charset="0"/>
              </a:rPr>
              <a:t>histani, </a:t>
            </a:r>
            <a:r>
              <a:rPr lang="en-US" altLang="en-US" dirty="0">
                <a:latin typeface="Arial" panose="020B0604020202020204" pitchFamily="34" charset="0"/>
              </a:rPr>
              <a:t>meaning “to cause to stand” or “set.” In its oldest known sense, </a:t>
            </a:r>
            <a:r>
              <a:rPr lang="en-US" altLang="en-US" i="1" dirty="0">
                <a:latin typeface="Arial" panose="020B0604020202020204" pitchFamily="34" charset="0"/>
              </a:rPr>
              <a:t>estate </a:t>
            </a:r>
            <a:r>
              <a:rPr lang="en-US" altLang="en-US" dirty="0">
                <a:latin typeface="Arial" panose="020B0604020202020204" pitchFamily="34" charset="0"/>
              </a:rPr>
              <a:t>implies a rank or standing. In early England, people were held in low or high estate. Later, </a:t>
            </a:r>
            <a:r>
              <a:rPr lang="en-US" altLang="en-US" i="1" dirty="0">
                <a:latin typeface="Arial" panose="020B0604020202020204" pitchFamily="34" charset="0"/>
              </a:rPr>
              <a:t>estate </a:t>
            </a:r>
            <a:r>
              <a:rPr lang="en-US" altLang="en-US" dirty="0">
                <a:latin typeface="Arial" panose="020B0604020202020204" pitchFamily="34" charset="0"/>
              </a:rPr>
              <a:t>came to refer to assets and liabilities, including land, left by a person at death.</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8348236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02952F0-D543-4C97-A5B9-8CF3189CEC15}" type="slidenum">
              <a:rPr lang="en-US" altLang="en-US"/>
              <a:pPr eaLnBrk="1" hangingPunct="1"/>
              <a:t>17</a:t>
            </a:fld>
            <a:endParaRPr lang="en-US" altLang="en-US" dirty="0"/>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p:spPr>
        <p:txBody>
          <a:bodyPr/>
          <a:lstStyle/>
          <a:p>
            <a:r>
              <a:rPr lang="en-US" altLang="en-US" dirty="0">
                <a:latin typeface="Arial" panose="020B0604020202020204" pitchFamily="34" charset="0"/>
              </a:rPr>
              <a:t>Years ago, in England, </a:t>
            </a:r>
            <a:r>
              <a:rPr lang="en-US" altLang="en-US" b="1" dirty="0">
                <a:latin typeface="Arial" panose="020B0604020202020204" pitchFamily="34" charset="0"/>
              </a:rPr>
              <a:t>dower </a:t>
            </a:r>
            <a:r>
              <a:rPr lang="en-US" altLang="en-US" dirty="0">
                <a:latin typeface="Arial" panose="020B0604020202020204" pitchFamily="34" charset="0"/>
              </a:rPr>
              <a:t>was the right that a widow had to a life estate in one-third of the real property owned by the husband during the marriage. </a:t>
            </a:r>
            <a:r>
              <a:rPr lang="en-US" altLang="en-US" b="1" dirty="0">
                <a:latin typeface="Arial" panose="020B0604020202020204" pitchFamily="34" charset="0"/>
              </a:rPr>
              <a:t>Curtesy </a:t>
            </a:r>
            <a:r>
              <a:rPr lang="en-US" altLang="en-US" dirty="0">
                <a:latin typeface="Arial" panose="020B0604020202020204" pitchFamily="34" charset="0"/>
              </a:rPr>
              <a:t>was the right that a widower had, if children of the marriage were born alive, to a life estate in all real property owned by the wife during the marriage.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3081927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Co-tenant relationships include tenancy in common, joint tenancy, community property, and tenancy by the entirety.</a:t>
            </a:r>
          </a:p>
        </p:txBody>
      </p:sp>
      <p:sp>
        <p:nvSpPr>
          <p:cNvPr id="4" name="Slide Number Placeholder 3"/>
          <p:cNvSpPr>
            <a:spLocks noGrp="1"/>
          </p:cNvSpPr>
          <p:nvPr>
            <p:ph type="sldNum" sz="quarter" idx="5"/>
          </p:nvPr>
        </p:nvSpPr>
        <p:spPr/>
        <p:txBody>
          <a:bodyPr/>
          <a:lstStyle/>
          <a:p>
            <a:fld id="{5B1CC8F4-5623-496C-8F2C-A5D22BD68D8F}" type="slidenum">
              <a:rPr lang="en-US" smtClean="0"/>
              <a:t>18</a:t>
            </a:fld>
            <a:endParaRPr lang="en-US" dirty="0"/>
          </a:p>
        </p:txBody>
      </p:sp>
    </p:spTree>
    <p:extLst>
      <p:ext uri="{BB962C8B-B14F-4D97-AF65-F5344CB8AC3E}">
        <p14:creationId xmlns:p14="http://schemas.microsoft.com/office/powerpoint/2010/main" val="34201378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630A252-C767-4193-BC58-D7AB8974B3F9}" type="slidenum">
              <a:rPr lang="en-US" altLang="en-US"/>
              <a:pPr eaLnBrk="1" hangingPunct="1"/>
              <a:t>19</a:t>
            </a:fld>
            <a:endParaRPr lang="en-US" altLang="en-US" dirty="0"/>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noFill/>
        </p:spPr>
        <p:txBody>
          <a:bodyPr/>
          <a:lstStyle/>
          <a:p>
            <a:r>
              <a:rPr lang="en-US" altLang="en-US" dirty="0">
                <a:latin typeface="Arial" panose="020B0604020202020204" pitchFamily="34" charset="0"/>
              </a:rPr>
              <a:t>A co-tenant’s share of the property transfers to that co-tenant’s heirs upon his or her death rather than to the surviving co-tenants. Each co-tenant is entitled to possession of the entire premises. This rule is known as </a:t>
            </a:r>
            <a:r>
              <a:rPr lang="en-US" altLang="en-US" i="1" dirty="0">
                <a:latin typeface="Arial" panose="020B0604020202020204" pitchFamily="34" charset="0"/>
              </a:rPr>
              <a:t>unity of possession</a:t>
            </a:r>
            <a:r>
              <a:rPr lang="en-US" altLang="en-US" dirty="0">
                <a:latin typeface="Arial" panose="020B0604020202020204" pitchFamily="34" charset="0"/>
              </a:rPr>
              <a: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5597890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A5F8FF9-B0A5-4E52-BAE4-CEA7CD83BDDA}" type="slidenum">
              <a:rPr lang="en-US" altLang="en-US"/>
              <a:pPr eaLnBrk="1" hangingPunct="1"/>
              <a:t>20</a:t>
            </a:fld>
            <a:endParaRPr lang="en-US" altLang="en-US" dirty="0"/>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p:spPr>
        <p:txBody>
          <a:bodyPr/>
          <a:lstStyle/>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Under this very old doctrine, a husband and wife were regarded, under the law, as one. </a:t>
            </a:r>
            <a:r>
              <a:rPr lang="en-US" altLang="en-US" dirty="0">
                <a:latin typeface="Arial" panose="020B0604020202020204" pitchFamily="34" charset="0"/>
              </a:rPr>
              <a:t>The husband, however, had control over the estate, including the exclusive right to possession and the right to all rents and profits. </a:t>
            </a:r>
            <a:r>
              <a:rPr lang="en-US" sz="1200" b="0" i="0" u="none" strike="noStrike" kern="1200" baseline="0" dirty="0">
                <a:solidFill>
                  <a:schemeClr val="tx1"/>
                </a:solidFill>
                <a:latin typeface="+mn-lt"/>
                <a:ea typeface="+mn-ea"/>
                <a:cs typeface="+mn-cs"/>
              </a:rPr>
              <a:t>Many states have done away with the statute of tenancy by the entirety. Other states have enacted statutes giving equal rights to husbands and wives who own property as tenants by the entirety. Still other states require both spouses to consent to a valid mortgage on property owned as tenants by the entirety.</a:t>
            </a:r>
            <a:endParaRPr lang="en-US" altLang="en-US" dirty="0">
              <a:latin typeface="Arial" panose="020B0604020202020204" pitchFamily="34" charset="0"/>
            </a:endParaRPr>
          </a:p>
        </p:txBody>
      </p:sp>
    </p:spTree>
    <p:extLst>
      <p:ext uri="{BB962C8B-B14F-4D97-AF65-F5344CB8AC3E}">
        <p14:creationId xmlns:p14="http://schemas.microsoft.com/office/powerpoint/2010/main" val="24435006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9D3BE66-CC7E-421A-8CF2-1E4C99E94D95}" type="slidenum">
              <a:rPr lang="en-US" altLang="en-US"/>
              <a:pPr eaLnBrk="1" hangingPunct="1"/>
              <a:t>22</a:t>
            </a:fld>
            <a:endParaRPr lang="en-US" altLang="en-US" dirty="0"/>
          </a:p>
        </p:txBody>
      </p:sp>
      <p:sp>
        <p:nvSpPr>
          <p:cNvPr id="98307" name="Rectangle 2"/>
          <p:cNvSpPr>
            <a:spLocks noGrp="1" noRot="1" noChangeAspect="1" noChangeArrowheads="1" noTextEdit="1"/>
          </p:cNvSpPr>
          <p:nvPr>
            <p:ph type="sldImg"/>
          </p:nvPr>
        </p:nvSpPr>
        <p:spPr>
          <a:ln/>
        </p:spPr>
      </p:sp>
      <p:sp>
        <p:nvSpPr>
          <p:cNvPr id="98308" name="Rectangle 3"/>
          <p:cNvSpPr>
            <a:spLocks noGrp="1" noChangeArrowheads="1"/>
          </p:cNvSpPr>
          <p:nvPr>
            <p:ph type="body" idx="1"/>
          </p:nvPr>
        </p:nvSpPr>
        <p:spPr>
          <a:noFill/>
        </p:spPr>
        <p:txBody>
          <a:bodyPr/>
          <a:lstStyle/>
          <a:p>
            <a:r>
              <a:rPr lang="en-US" altLang="en-US" dirty="0">
                <a:latin typeface="Arial" panose="020B0604020202020204" pitchFamily="34" charset="0"/>
              </a:rPr>
              <a:t>1. The unity of time means that all owners must take title at the same time.</a:t>
            </a:r>
          </a:p>
          <a:p>
            <a:r>
              <a:rPr lang="en-US" altLang="en-US" dirty="0">
                <a:latin typeface="Arial" panose="020B0604020202020204" pitchFamily="34" charset="0"/>
              </a:rPr>
              <a:t>2. The unity of title means that all owners must derive title from the same source.</a:t>
            </a:r>
          </a:p>
          <a:p>
            <a:r>
              <a:rPr lang="en-US" altLang="en-US" dirty="0">
                <a:latin typeface="Arial" panose="020B0604020202020204" pitchFamily="34" charset="0"/>
              </a:rPr>
              <a:t>3. The unity of interest means that all owners must have equal interests in the property.</a:t>
            </a:r>
          </a:p>
          <a:p>
            <a:r>
              <a:rPr lang="en-US" altLang="en-US" dirty="0">
                <a:latin typeface="Arial" panose="020B0604020202020204" pitchFamily="34" charset="0"/>
              </a:rPr>
              <a:t>4. The unity of possession means that all owners must have the equal right to possess the property.</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7973020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EF77CE5-2B25-455D-95D9-076972DCEDB5}" type="slidenum">
              <a:rPr lang="en-US" altLang="en-US"/>
              <a:pPr eaLnBrk="1" hangingPunct="1"/>
              <a:t>4</a:t>
            </a:fld>
            <a:endParaRPr lang="en-US" altLang="en-US" dirty="0"/>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p:spPr>
        <p:txBody>
          <a:bodyPr/>
          <a:lstStyle/>
          <a:p>
            <a:r>
              <a:rPr lang="en-US" altLang="en-US" b="1" dirty="0">
                <a:latin typeface="Arial" panose="020B0604020202020204" pitchFamily="34" charset="0"/>
              </a:rPr>
              <a:t>Teaching Tips</a:t>
            </a:r>
          </a:p>
          <a:p>
            <a:r>
              <a:rPr lang="en-US" altLang="en-US" dirty="0">
                <a:latin typeface="Arial" panose="020B0604020202020204" pitchFamily="34" charset="0"/>
              </a:rPr>
              <a:t>Explain to students that when a boundary tree is used to represent property lines in a deed or survey, it can be a crime to remove such a tree. Furthermore, in general, any vegetation or parts of trees that extend into another person’s property belong to the owner of the land where the trunk is located. The neighboring property owner may trim branches and vegetation that cross into his or her property, but only the owner of the trunk has the right to use the trimmed limbs and their produce (fruit, nuts, and so on).</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8382757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56DEFD9-1C3C-4ADB-A92B-B3C17B5DA24E}" type="slidenum">
              <a:rPr lang="en-US" altLang="en-US"/>
              <a:pPr eaLnBrk="1" hangingPunct="1"/>
              <a:t>23</a:t>
            </a:fld>
            <a:endParaRPr lang="en-US" altLang="en-US" dirty="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“D” – community property. See next slide.</a:t>
            </a:r>
          </a:p>
        </p:txBody>
      </p:sp>
    </p:spTree>
    <p:extLst>
      <p:ext uri="{BB962C8B-B14F-4D97-AF65-F5344CB8AC3E}">
        <p14:creationId xmlns:p14="http://schemas.microsoft.com/office/powerpoint/2010/main" val="26364487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C391352-3913-4744-9B88-92494E2FCB2C}" type="slidenum">
              <a:rPr lang="en-US" altLang="en-US"/>
              <a:pPr eaLnBrk="1" hangingPunct="1"/>
              <a:t>24</a:t>
            </a:fld>
            <a:endParaRPr lang="en-US" altLang="en-US" dirty="0"/>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p:spPr>
        <p:txBody>
          <a:bodyPr/>
          <a:lstStyle/>
          <a:p>
            <a:r>
              <a:rPr lang="en-US" altLang="en-US" dirty="0">
                <a:latin typeface="Arial" panose="020B0604020202020204" pitchFamily="34" charset="0"/>
              </a:rPr>
              <a:t>Although state laws differ, they all operate on the theory that both spouses contribute equally to the marriage—that all property acquired during the marriage is the result of the combined efforts of both of them. Although one spouse may earn all the money to acquire the property, all the property acquired is considered community property.</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4440141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B1CC8F4-5623-496C-8F2C-A5D22BD68D8F}" type="slidenum">
              <a:rPr lang="en-US" smtClean="0"/>
              <a:t>25</a:t>
            </a:fld>
            <a:endParaRPr lang="en-US" dirty="0"/>
          </a:p>
        </p:txBody>
      </p:sp>
    </p:spTree>
    <p:extLst>
      <p:ext uri="{BB962C8B-B14F-4D97-AF65-F5344CB8AC3E}">
        <p14:creationId xmlns:p14="http://schemas.microsoft.com/office/powerpoint/2010/main" val="21051240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contrast, other states characterize oil and gas contracts as real property, lease agreements and others as a simple license. Thus, the lessees have the right to enter, leave, and move about the land as well as to construct the necessary drilling and extraction equipment, equipment such as derricks and pipelines, to perform their tasks. </a:t>
            </a:r>
          </a:p>
        </p:txBody>
      </p:sp>
      <p:sp>
        <p:nvSpPr>
          <p:cNvPr id="4" name="Slide Number Placeholder 3"/>
          <p:cNvSpPr>
            <a:spLocks noGrp="1"/>
          </p:cNvSpPr>
          <p:nvPr>
            <p:ph type="sldNum" sz="quarter" idx="10"/>
          </p:nvPr>
        </p:nvSpPr>
        <p:spPr/>
        <p:txBody>
          <a:bodyPr/>
          <a:lstStyle/>
          <a:p>
            <a:fld id="{5B1CC8F4-5623-496C-8F2C-A5D22BD68D8F}" type="slidenum">
              <a:rPr lang="en-US" smtClean="0"/>
              <a:t>27</a:t>
            </a:fld>
            <a:endParaRPr lang="en-US" dirty="0"/>
          </a:p>
        </p:txBody>
      </p:sp>
    </p:spTree>
    <p:extLst>
      <p:ext uri="{BB962C8B-B14F-4D97-AF65-F5344CB8AC3E}">
        <p14:creationId xmlns:p14="http://schemas.microsoft.com/office/powerpoint/2010/main" val="26112023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 other property rights are transferred to the licensee.</a:t>
            </a:r>
          </a:p>
        </p:txBody>
      </p:sp>
      <p:sp>
        <p:nvSpPr>
          <p:cNvPr id="4" name="Slide Number Placeholder 3"/>
          <p:cNvSpPr>
            <a:spLocks noGrp="1"/>
          </p:cNvSpPr>
          <p:nvPr>
            <p:ph type="sldNum" sz="quarter" idx="10"/>
          </p:nvPr>
        </p:nvSpPr>
        <p:spPr/>
        <p:txBody>
          <a:bodyPr/>
          <a:lstStyle/>
          <a:p>
            <a:fld id="{5B1CC8F4-5623-496C-8F2C-A5D22BD68D8F}" type="slidenum">
              <a:rPr lang="en-US" smtClean="0"/>
              <a:t>28</a:t>
            </a:fld>
            <a:endParaRPr lang="en-US" dirty="0"/>
          </a:p>
        </p:txBody>
      </p:sp>
    </p:spTree>
    <p:extLst>
      <p:ext uri="{BB962C8B-B14F-4D97-AF65-F5344CB8AC3E}">
        <p14:creationId xmlns:p14="http://schemas.microsoft.com/office/powerpoint/2010/main" val="21824811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use of such statutes has become more popular since landowners have become more aware of the lucrative contracts that can be negotiated for oil and gas rights.</a:t>
            </a:r>
          </a:p>
        </p:txBody>
      </p:sp>
      <p:sp>
        <p:nvSpPr>
          <p:cNvPr id="4" name="Slide Number Placeholder 3"/>
          <p:cNvSpPr>
            <a:spLocks noGrp="1"/>
          </p:cNvSpPr>
          <p:nvPr>
            <p:ph type="sldNum" sz="quarter" idx="10"/>
          </p:nvPr>
        </p:nvSpPr>
        <p:spPr/>
        <p:txBody>
          <a:bodyPr/>
          <a:lstStyle/>
          <a:p>
            <a:fld id="{5B1CC8F4-5623-496C-8F2C-A5D22BD68D8F}" type="slidenum">
              <a:rPr lang="en-US" smtClean="0"/>
              <a:t>29</a:t>
            </a:fld>
            <a:endParaRPr lang="en-US" dirty="0"/>
          </a:p>
        </p:txBody>
      </p:sp>
    </p:spTree>
    <p:extLst>
      <p:ext uri="{BB962C8B-B14F-4D97-AF65-F5344CB8AC3E}">
        <p14:creationId xmlns:p14="http://schemas.microsoft.com/office/powerpoint/2010/main" val="74692467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108DDFF-1F9B-4F75-AD59-245C055B088E}" type="slidenum">
              <a:rPr lang="en-US" altLang="en-US"/>
              <a:pPr eaLnBrk="1" hangingPunct="1"/>
              <a:t>30</a:t>
            </a:fld>
            <a:endParaRPr lang="en-US" altLang="en-US" dirty="0"/>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p:spPr>
        <p:txBody>
          <a:bodyPr/>
          <a:lstStyle/>
          <a:p>
            <a:r>
              <a:rPr lang="en-US" altLang="en-US" dirty="0">
                <a:latin typeface="Arial" panose="020B0604020202020204" pitchFamily="34" charset="0"/>
              </a:rPr>
              <a:t>A deed becomes effective when it is delivered to the grantee. A deed to real property may be bestowed as a gift from the owner or through a sale. In the case of a gift, consideration is not given by the grantee for the deed. There are four types of deeds:</a:t>
            </a:r>
          </a:p>
          <a:p>
            <a:r>
              <a:rPr lang="en-US" altLang="en-US" dirty="0">
                <a:latin typeface="Arial" panose="020B0604020202020204" pitchFamily="34" charset="0"/>
              </a:rPr>
              <a:t>• General warranty deed</a:t>
            </a:r>
          </a:p>
          <a:p>
            <a:r>
              <a:rPr lang="en-US" altLang="en-US" dirty="0">
                <a:latin typeface="Arial" panose="020B0604020202020204" pitchFamily="34" charset="0"/>
              </a:rPr>
              <a:t>• Special warranty deed</a:t>
            </a:r>
          </a:p>
          <a:p>
            <a:pPr marL="0" indent="0">
              <a:buFont typeface="Arial" panose="020B0604020202020204" pitchFamily="34" charset="0"/>
              <a:buNone/>
            </a:pPr>
            <a:r>
              <a:rPr lang="en-US" altLang="en-US" dirty="0">
                <a:latin typeface="Arial" panose="020B0604020202020204" pitchFamily="34" charset="0"/>
              </a:rPr>
              <a:t>• Bargain-and-sale deed</a:t>
            </a:r>
          </a:p>
          <a:p>
            <a:r>
              <a:rPr lang="en-US" altLang="en-US" dirty="0">
                <a:latin typeface="Arial" panose="020B0604020202020204" pitchFamily="34" charset="0"/>
              </a:rPr>
              <a:t>• Quitclaim deed</a:t>
            </a:r>
          </a:p>
          <a:p>
            <a:endParaRPr lang="en-US" altLang="en-US" dirty="0">
              <a:latin typeface="Arial" panose="020B0604020202020204" pitchFamily="34" charset="0"/>
            </a:endParaRPr>
          </a:p>
          <a:p>
            <a:endParaRPr lang="en-US" altLang="en-US" dirty="0">
              <a:latin typeface="Arial" panose="020B0604020202020204" pitchFamily="34" charset="0"/>
            </a:endParaRPr>
          </a:p>
        </p:txBody>
      </p:sp>
    </p:spTree>
    <p:extLst>
      <p:ext uri="{BB962C8B-B14F-4D97-AF65-F5344CB8AC3E}">
        <p14:creationId xmlns:p14="http://schemas.microsoft.com/office/powerpoint/2010/main" val="18603793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1598E9F-A307-4BB0-A2B4-2FE1F7CB9195}" type="slidenum">
              <a:rPr lang="en-US" altLang="en-US"/>
              <a:pPr eaLnBrk="1" hangingPunct="1"/>
              <a:t>31</a:t>
            </a:fld>
            <a:endParaRPr lang="en-US" altLang="en-US" dirty="0"/>
          </a:p>
        </p:txBody>
      </p:sp>
      <p:sp>
        <p:nvSpPr>
          <p:cNvPr id="103427" name="Rectangle 2"/>
          <p:cNvSpPr>
            <a:spLocks noGrp="1" noRot="1" noChangeAspect="1" noChangeArrowheads="1" noTextEdit="1"/>
          </p:cNvSpPr>
          <p:nvPr>
            <p:ph type="sldImg"/>
          </p:nvPr>
        </p:nvSpPr>
        <p:spPr>
          <a:ln/>
        </p:spPr>
      </p:sp>
      <p:sp>
        <p:nvSpPr>
          <p:cNvPr id="103428"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“A” – grantee. See next slide.</a:t>
            </a:r>
          </a:p>
        </p:txBody>
      </p:sp>
    </p:spTree>
    <p:extLst>
      <p:ext uri="{BB962C8B-B14F-4D97-AF65-F5344CB8AC3E}">
        <p14:creationId xmlns:p14="http://schemas.microsoft.com/office/powerpoint/2010/main" val="207297360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A380A39-E5E9-406D-B06C-1F9FB7543A6E}" type="slidenum">
              <a:rPr lang="en-US" altLang="en-US"/>
              <a:pPr eaLnBrk="1" hangingPunct="1"/>
              <a:t>32</a:t>
            </a:fld>
            <a:endParaRPr lang="en-US" altLang="en-US" dirty="0"/>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p:spPr>
        <p:txBody>
          <a:bodyPr/>
          <a:lstStyle/>
          <a:p>
            <a:r>
              <a:rPr lang="en-US" altLang="en-US" b="1" dirty="0">
                <a:latin typeface="Arial" panose="020B0604020202020204" pitchFamily="34" charset="0"/>
              </a:rPr>
              <a:t>Getting Students Involved</a:t>
            </a:r>
          </a:p>
          <a:p>
            <a:r>
              <a:rPr lang="en-US" altLang="en-US" dirty="0">
                <a:latin typeface="Arial" panose="020B0604020202020204" pitchFamily="34" charset="0"/>
              </a:rPr>
              <a:t>Ask students to bring to class copies of their own or a family member’s deeds. Then have the class analyze each deed to determine its type and the form of ownership of all co-tenants.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56610632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287CE91-B526-4C40-B946-7A8BAC139FF3}" type="slidenum">
              <a:rPr lang="en-US" altLang="en-US"/>
              <a:pPr eaLnBrk="1" hangingPunct="1"/>
              <a:t>33</a:t>
            </a:fld>
            <a:endParaRPr lang="en-US" altLang="en-US" dirty="0"/>
          </a:p>
        </p:txBody>
      </p:sp>
      <p:sp>
        <p:nvSpPr>
          <p:cNvPr id="105475" name="Rectangle 2"/>
          <p:cNvSpPr>
            <a:spLocks noGrp="1" noRot="1" noChangeAspect="1" noChangeArrowheads="1" noTextEdit="1"/>
          </p:cNvSpPr>
          <p:nvPr>
            <p:ph type="sldImg"/>
          </p:nvPr>
        </p:nvSpPr>
        <p:spPr>
          <a:ln/>
        </p:spPr>
      </p:sp>
      <p:sp>
        <p:nvSpPr>
          <p:cNvPr id="105476"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“A” – general warranty deed. See next slide.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6451622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problem is that very few people know about this difference, and those who do know really do not care to make the distinction.</a:t>
            </a:r>
          </a:p>
        </p:txBody>
      </p:sp>
      <p:sp>
        <p:nvSpPr>
          <p:cNvPr id="4" name="Slide Number Placeholder 3"/>
          <p:cNvSpPr>
            <a:spLocks noGrp="1"/>
          </p:cNvSpPr>
          <p:nvPr>
            <p:ph type="sldNum" sz="quarter" idx="10"/>
          </p:nvPr>
        </p:nvSpPr>
        <p:spPr/>
        <p:txBody>
          <a:bodyPr/>
          <a:lstStyle/>
          <a:p>
            <a:fld id="{5B1CC8F4-5623-496C-8F2C-A5D22BD68D8F}" type="slidenum">
              <a:rPr lang="en-US" smtClean="0"/>
              <a:t>5</a:t>
            </a:fld>
            <a:endParaRPr lang="en-US" dirty="0"/>
          </a:p>
        </p:txBody>
      </p:sp>
    </p:spTree>
    <p:extLst>
      <p:ext uri="{BB962C8B-B14F-4D97-AF65-F5344CB8AC3E}">
        <p14:creationId xmlns:p14="http://schemas.microsoft.com/office/powerpoint/2010/main" val="34511181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E7F9CE8-2CAF-4608-92B2-CC4012AEBB26}" type="slidenum">
              <a:rPr lang="en-US" altLang="en-US"/>
              <a:pPr eaLnBrk="1" hangingPunct="1"/>
              <a:t>34</a:t>
            </a:fld>
            <a:endParaRPr lang="en-US" altLang="en-US" dirty="0"/>
          </a:p>
        </p:txBody>
      </p:sp>
      <p:sp>
        <p:nvSpPr>
          <p:cNvPr id="106499" name="Rectangle 2"/>
          <p:cNvSpPr>
            <a:spLocks noGrp="1" noRot="1" noChangeAspect="1" noChangeArrowheads="1" noTextEdit="1"/>
          </p:cNvSpPr>
          <p:nvPr>
            <p:ph type="sldImg"/>
          </p:nvPr>
        </p:nvSpPr>
        <p:spPr>
          <a:ln/>
        </p:spPr>
      </p:sp>
      <p:sp>
        <p:nvSpPr>
          <p:cNvPr id="106500" name="Rectangle 3"/>
          <p:cNvSpPr>
            <a:spLocks noGrp="1" noChangeArrowheads="1"/>
          </p:cNvSpPr>
          <p:nvPr>
            <p:ph type="body" idx="1"/>
          </p:nvPr>
        </p:nvSpPr>
        <p:spPr>
          <a:noFill/>
        </p:spPr>
        <p:txBody>
          <a:bodyPr/>
          <a:lstStyle/>
          <a:p>
            <a:r>
              <a:rPr lang="en-US" altLang="en-US" dirty="0">
                <a:latin typeface="Arial" panose="020B0604020202020204" pitchFamily="34" charset="0"/>
              </a:rPr>
              <a:t>A general warranty deed is sometimes called a full covenant and warranty deed. It is the most desirable form of deed from the point of view of the grantee because it warrants (gives assurances) that title is good.</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4007592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04E1008-281E-48C6-AAC0-E39FB1A9C052}" type="slidenum">
              <a:rPr lang="en-US" altLang="en-US"/>
              <a:pPr eaLnBrk="1" hangingPunct="1"/>
              <a:t>35</a:t>
            </a:fld>
            <a:endParaRPr lang="en-US" altLang="en-US" dirty="0"/>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p:spPr>
        <p:txBody>
          <a:bodyPr/>
          <a:lstStyle/>
          <a:p>
            <a:r>
              <a:rPr lang="en-US" altLang="en-US" b="1" dirty="0">
                <a:latin typeface="Arial" panose="020B0604020202020204" pitchFamily="34" charset="0"/>
              </a:rPr>
              <a:t>State Variations</a:t>
            </a:r>
          </a:p>
          <a:p>
            <a:r>
              <a:rPr lang="en-US" altLang="en-US" dirty="0">
                <a:latin typeface="Arial" panose="020B0604020202020204" pitchFamily="34" charset="0"/>
              </a:rPr>
              <a:t>Both California and New Jersey have statutory special warranty deeds</a:t>
            </a:r>
            <a:r>
              <a:rPr lang="en-US" sz="1200" kern="1200" dirty="0">
                <a:solidFill>
                  <a:schemeClr val="tx1"/>
                </a:solidFill>
                <a:effectLst/>
                <a:latin typeface="+mn-lt"/>
                <a:ea typeface="+mn-ea"/>
                <a:cs typeface="+mn-cs"/>
              </a:rPr>
              <a:t>—that is, </a:t>
            </a:r>
            <a:r>
              <a:rPr lang="en-US" altLang="en-US" dirty="0">
                <a:latin typeface="Arial" panose="020B0604020202020204" pitchFamily="34" charset="0"/>
              </a:rPr>
              <a:t>through the use of certain words, the grantor is assumed to give the warranties enumerated in the statute.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71713846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BDC720F-FAD6-4A5F-BD52-79995297E7CE}" type="slidenum">
              <a:rPr lang="en-US" altLang="en-US"/>
              <a:pPr eaLnBrk="1" hangingPunct="1"/>
              <a:t>36</a:t>
            </a:fld>
            <a:endParaRPr lang="en-US" altLang="en-US" dirty="0"/>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“C” – bargain-and-sale deed. See next slide.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39908606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6CEC0EB-D435-44D3-A28D-5E71F36E19ED}" type="slidenum">
              <a:rPr lang="en-US" altLang="en-US"/>
              <a:pPr eaLnBrk="1" hangingPunct="1"/>
              <a:t>37</a:t>
            </a:fld>
            <a:endParaRPr lang="en-US" altLang="en-US" dirty="0"/>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noFill/>
        </p:spPr>
        <p:txBody>
          <a:bodyPr/>
          <a:lstStyle/>
          <a:p>
            <a:r>
              <a:rPr lang="en-US" altLang="en-US" dirty="0">
                <a:latin typeface="Arial" panose="020B0604020202020204" pitchFamily="34" charset="0"/>
              </a:rPr>
              <a:t>Because a sale necessarily involves the idea of a valuable consideration, this type of deed is not valid without consideration. It could not be used to convey a gift of real property.</a:t>
            </a:r>
          </a:p>
          <a:p>
            <a:endParaRPr lang="en-US" altLang="en-US" dirty="0">
              <a:latin typeface="Arial" panose="020B0604020202020204" pitchFamily="34" charset="0"/>
            </a:endParaRPr>
          </a:p>
          <a:p>
            <a:r>
              <a:rPr lang="en-US" altLang="en-US" dirty="0">
                <a:latin typeface="Arial" panose="020B0604020202020204" pitchFamily="34" charset="0"/>
              </a:rPr>
              <a:t>A quitclaim deed is used when one gives up some right in the property, such as an easement or dower and courtesy, or to cure a defect in the chain of title.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47832160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053A9DD-9864-4CBF-8D92-5A7DE384F20F}" type="slidenum">
              <a:rPr lang="en-US" altLang="en-US"/>
              <a:pPr eaLnBrk="1" hangingPunct="1"/>
              <a:t>38</a:t>
            </a:fld>
            <a:endParaRPr lang="en-US" altLang="en-US" dirty="0"/>
          </a:p>
        </p:txBody>
      </p:sp>
      <p:sp>
        <p:nvSpPr>
          <p:cNvPr id="110595" name="Rectangle 2"/>
          <p:cNvSpPr>
            <a:spLocks noGrp="1" noRot="1" noChangeAspect="1" noChangeArrowheads="1" noTextEdit="1"/>
          </p:cNvSpPr>
          <p:nvPr>
            <p:ph type="sldImg"/>
          </p:nvPr>
        </p:nvSpPr>
        <p:spPr>
          <a:ln/>
        </p:spPr>
      </p:sp>
      <p:sp>
        <p:nvSpPr>
          <p:cNvPr id="110596" name="Rectangle 3"/>
          <p:cNvSpPr>
            <a:spLocks noGrp="1" noChangeArrowheads="1"/>
          </p:cNvSpPr>
          <p:nvPr>
            <p:ph type="body" idx="1"/>
          </p:nvPr>
        </p:nvSpPr>
        <p:spPr>
          <a:noFill/>
        </p:spPr>
        <p:txBody>
          <a:bodyPr/>
          <a:lstStyle/>
          <a:p>
            <a:r>
              <a:rPr lang="en-US" altLang="en-US" dirty="0">
                <a:latin typeface="Arial" panose="020B0604020202020204" pitchFamily="34" charset="0"/>
              </a:rPr>
              <a:t>To establish such ownership rights, claimants must prove the following:</a:t>
            </a:r>
          </a:p>
          <a:p>
            <a:r>
              <a:rPr lang="en-US" altLang="en-US" dirty="0">
                <a:latin typeface="Arial" panose="020B0604020202020204" pitchFamily="34" charset="0"/>
              </a:rPr>
              <a:t>• They have had continuous use of the property for 20 years (or a period set by state statute).</a:t>
            </a:r>
          </a:p>
          <a:p>
            <a:r>
              <a:rPr lang="en-US" altLang="en-US" dirty="0">
                <a:latin typeface="Arial" panose="020B0604020202020204" pitchFamily="34" charset="0"/>
              </a:rPr>
              <a:t>• This use has been without interruption by the owner.</a:t>
            </a:r>
          </a:p>
          <a:p>
            <a:r>
              <a:rPr lang="en-US" altLang="en-US" dirty="0">
                <a:latin typeface="Arial" panose="020B0604020202020204" pitchFamily="34" charset="0"/>
              </a:rPr>
              <a:t>• It was without the owner’s permission.</a:t>
            </a:r>
          </a:p>
          <a:p>
            <a:r>
              <a:rPr lang="en-US" altLang="en-US" dirty="0">
                <a:latin typeface="Arial" panose="020B0604020202020204" pitchFamily="34" charset="0"/>
              </a:rPr>
              <a:t>• It was with the owner’s knowledge.</a:t>
            </a:r>
          </a:p>
          <a:p>
            <a:r>
              <a:rPr lang="en-US" altLang="en-US" dirty="0">
                <a:latin typeface="Arial" panose="020B0604020202020204" pitchFamily="34" charset="0"/>
              </a:rPr>
              <a:t>Proof of these facts in court will give a person superior rights over the one in whose name a deed is recorded. A court of equity has the power to declare the one claiming under adverse possession to be the new owner.</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57331626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4D7B04B-26BA-499F-A9A4-8867BF999336}" type="slidenum">
              <a:rPr lang="en-US" altLang="en-US"/>
              <a:pPr eaLnBrk="1" hangingPunct="1"/>
              <a:t>39</a:t>
            </a:fld>
            <a:endParaRPr lang="en-US" altLang="en-US" dirty="0"/>
          </a:p>
        </p:txBody>
      </p:sp>
      <p:sp>
        <p:nvSpPr>
          <p:cNvPr id="111619" name="Rectangle 2"/>
          <p:cNvSpPr>
            <a:spLocks noGrp="1" noRot="1" noChangeAspect="1" noChangeArrowheads="1" noTextEdit="1"/>
          </p:cNvSpPr>
          <p:nvPr>
            <p:ph type="sldImg"/>
          </p:nvPr>
        </p:nvSpPr>
        <p:spPr>
          <a:ln/>
        </p:spPr>
      </p:sp>
      <p:sp>
        <p:nvSpPr>
          <p:cNvPr id="111620"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“B” – zoning laws. See next slide.</a:t>
            </a:r>
          </a:p>
        </p:txBody>
      </p:sp>
    </p:spTree>
    <p:extLst>
      <p:ext uri="{BB962C8B-B14F-4D97-AF65-F5344CB8AC3E}">
        <p14:creationId xmlns:p14="http://schemas.microsoft.com/office/powerpoint/2010/main" val="110742440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38D4E60-DA6D-44AD-B526-279813B4A035}" type="slidenum">
              <a:rPr lang="en-US" altLang="en-US"/>
              <a:pPr eaLnBrk="1" hangingPunct="1"/>
              <a:t>40</a:t>
            </a:fld>
            <a:endParaRPr lang="en-US" altLang="en-US" dirty="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p:spPr>
        <p:txBody>
          <a:bodyPr/>
          <a:lstStyle/>
          <a:p>
            <a:r>
              <a:rPr lang="en-US" altLang="en-US" dirty="0">
                <a:latin typeface="Arial" panose="020B0604020202020204" pitchFamily="34" charset="0"/>
              </a:rPr>
              <a:t>Residential zoning prohibits properties from being used for commercial purposes within a given area. Multifamily zoning permits construction of apartment buildings. Limited-commercial zoning allows the construction of small stores but restricts the building of large shopping malls and commercial centers. Industrial zoning allows the building of factories, and agricultural zoning allows farming in a particular area.</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Newly passed zoning laws do not apply to existing uses of the land. Such uses are called </a:t>
            </a:r>
            <a:r>
              <a:rPr lang="en-US" sz="1200" b="1" i="0" u="none" strike="noStrike" kern="1200" baseline="0" dirty="0">
                <a:solidFill>
                  <a:schemeClr val="tx1"/>
                </a:solidFill>
                <a:latin typeface="+mn-lt"/>
                <a:ea typeface="+mn-ea"/>
                <a:cs typeface="+mn-cs"/>
              </a:rPr>
              <a:t>nonconforming uses </a:t>
            </a:r>
            <a:r>
              <a:rPr lang="en-US" sz="1200" b="0" i="0" u="none" strike="noStrike" kern="1200" baseline="0" dirty="0">
                <a:solidFill>
                  <a:schemeClr val="tx1"/>
                </a:solidFill>
                <a:latin typeface="+mn-lt"/>
                <a:ea typeface="+mn-ea"/>
                <a:cs typeface="+mn-cs"/>
              </a:rPr>
              <a:t>if they are not allowed under the new zoning law. </a:t>
            </a:r>
            <a:r>
              <a:rPr lang="en-US" altLang="en-US" dirty="0">
                <a:latin typeface="Arial" panose="020B0604020202020204" pitchFamily="34" charset="0"/>
              </a:rPr>
              <a:t>Zoning laws help keep property values from declining and protect against the undesirable use of neighboring property. Variances are granted in special circumstances to protect property owners who might otherwise suffer a hardship if zoning laws were applied and enforced arbitrarily.</a:t>
            </a:r>
          </a:p>
          <a:p>
            <a:endParaRPr lang="en-US" altLang="en-US" dirty="0">
              <a:latin typeface="Arial" panose="020B0604020202020204" pitchFamily="34" charset="0"/>
            </a:endParaRPr>
          </a:p>
          <a:p>
            <a:endParaRPr lang="en-US" altLang="en-US" dirty="0">
              <a:latin typeface="Arial" panose="020B0604020202020204" pitchFamily="34" charset="0"/>
            </a:endParaRPr>
          </a:p>
          <a:p>
            <a:endParaRPr lang="en-US" altLang="en-US" dirty="0">
              <a:latin typeface="Arial" panose="020B0604020202020204" pitchFamily="34" charset="0"/>
            </a:endParaRPr>
          </a:p>
        </p:txBody>
      </p:sp>
    </p:spTree>
    <p:extLst>
      <p:ext uri="{BB962C8B-B14F-4D97-AF65-F5344CB8AC3E}">
        <p14:creationId xmlns:p14="http://schemas.microsoft.com/office/powerpoint/2010/main" val="121767816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2570847-8FD3-456C-A8CE-BA22682A5DA9}" type="slidenum">
              <a:rPr lang="en-US" altLang="en-US"/>
              <a:pPr eaLnBrk="1" hangingPunct="1"/>
              <a:t>41</a:t>
            </a:fld>
            <a:endParaRPr lang="en-US" altLang="en-US" dirty="0"/>
          </a:p>
        </p:txBody>
      </p:sp>
      <p:sp>
        <p:nvSpPr>
          <p:cNvPr id="113667" name="Rectangle 2"/>
          <p:cNvSpPr>
            <a:spLocks noGrp="1" noRot="1" noChangeAspect="1" noChangeArrowheads="1" noTextEdit="1"/>
          </p:cNvSpPr>
          <p:nvPr>
            <p:ph type="sldImg"/>
          </p:nvPr>
        </p:nvSpPr>
        <p:spPr>
          <a:ln/>
        </p:spPr>
      </p:sp>
      <p:sp>
        <p:nvSpPr>
          <p:cNvPr id="113668"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“B” – eminent domain. See next slide.</a:t>
            </a:r>
          </a:p>
        </p:txBody>
      </p:sp>
    </p:spTree>
    <p:extLst>
      <p:ext uri="{BB962C8B-B14F-4D97-AF65-F5344CB8AC3E}">
        <p14:creationId xmlns:p14="http://schemas.microsoft.com/office/powerpoint/2010/main" val="312285674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8030FD9-B71B-4362-9303-C3B55B3D30B4}" type="slidenum">
              <a:rPr lang="en-US" altLang="en-US"/>
              <a:pPr eaLnBrk="1" hangingPunct="1"/>
              <a:t>42</a:t>
            </a:fld>
            <a:endParaRPr lang="en-US" altLang="en-US" dirty="0"/>
          </a:p>
        </p:txBody>
      </p:sp>
      <p:sp>
        <p:nvSpPr>
          <p:cNvPr id="114691" name="Rectangle 2"/>
          <p:cNvSpPr>
            <a:spLocks noGrp="1" noRot="1" noChangeAspect="1" noChangeArrowheads="1" noTextEdit="1"/>
          </p:cNvSpPr>
          <p:nvPr>
            <p:ph type="sldImg"/>
          </p:nvPr>
        </p:nvSpPr>
        <p:spPr>
          <a:ln/>
        </p:spPr>
      </p:sp>
      <p:sp>
        <p:nvSpPr>
          <p:cNvPr id="114692" name="Rectangle 3"/>
          <p:cNvSpPr>
            <a:spLocks noGrp="1" noChangeArrowheads="1"/>
          </p:cNvSpPr>
          <p:nvPr>
            <p:ph type="body" idx="1"/>
          </p:nvPr>
        </p:nvSpPr>
        <p:spPr>
          <a:noFill/>
        </p:spPr>
        <p:txBody>
          <a:bodyPr/>
          <a:lstStyle/>
          <a:p>
            <a:r>
              <a:rPr lang="en-US" altLang="en-US" dirty="0">
                <a:latin typeface="Arial" panose="020B0604020202020204" pitchFamily="34" charset="0"/>
              </a:rPr>
              <a:t>The right is exercised for such purposes as new highway construction, public parks, and state hospitals, as well as to reinvigorate depressed areas. The U.S. Supreme Court ruled in </a:t>
            </a:r>
            <a:r>
              <a:rPr lang="en-US" altLang="en-US" i="1" dirty="0">
                <a:latin typeface="Arial" panose="020B0604020202020204" pitchFamily="34" charset="0"/>
              </a:rPr>
              <a:t>Kelo v. City of New London </a:t>
            </a:r>
            <a:r>
              <a:rPr lang="en-US" altLang="en-US" dirty="0">
                <a:latin typeface="Arial" panose="020B0604020202020204" pitchFamily="34" charset="0"/>
              </a:rPr>
              <a:t>that the government could take private property to promote private economic development. The Court said that an increased tax base, higher-paying jobs, and other benefits fulfilled a public purpose. In its decision, the Court further noted, “nothing in our opinion precludes any State from placing further restrictions on its exercise of the takings power.”</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59360772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03BFE26-95F7-43C6-A9DD-1FFE9AC8C341}" type="slidenum">
              <a:rPr lang="en-US" altLang="en-US"/>
              <a:pPr eaLnBrk="1" hangingPunct="1"/>
              <a:t>43</a:t>
            </a:fld>
            <a:endParaRPr lang="en-US" altLang="en-US" dirty="0"/>
          </a:p>
        </p:txBody>
      </p:sp>
      <p:sp>
        <p:nvSpPr>
          <p:cNvPr id="115715" name="Rectangle 2"/>
          <p:cNvSpPr>
            <a:spLocks noGrp="1" noRot="1" noChangeAspect="1" noChangeArrowheads="1" noTextEdit="1"/>
          </p:cNvSpPr>
          <p:nvPr>
            <p:ph type="sldImg"/>
          </p:nvPr>
        </p:nvSpPr>
        <p:spPr>
          <a:ln/>
        </p:spPr>
      </p:sp>
      <p:sp>
        <p:nvSpPr>
          <p:cNvPr id="115716" name="Rectangle 3"/>
          <p:cNvSpPr>
            <a:spLocks noGrp="1" noChangeArrowheads="1"/>
          </p:cNvSpPr>
          <p:nvPr>
            <p:ph type="body" idx="1"/>
          </p:nvPr>
        </p:nvSpPr>
        <p:spPr>
          <a:noFill/>
        </p:spPr>
        <p:txBody>
          <a:bodyPr/>
          <a:lstStyle/>
          <a:p>
            <a:r>
              <a:rPr lang="en-US" altLang="en-US" b="1" dirty="0">
                <a:latin typeface="Arial" panose="020B0604020202020204" pitchFamily="34" charset="0"/>
              </a:rPr>
              <a:t>Teaching Tips</a:t>
            </a:r>
          </a:p>
          <a:p>
            <a:r>
              <a:rPr lang="en-US" altLang="en-US" dirty="0">
                <a:latin typeface="Arial" panose="020B0604020202020204" pitchFamily="34" charset="0"/>
              </a:rPr>
              <a:t>Write examples of different types of properties on the board and ask students to identify which could involve leasing arrangements. Your list might include houses, flats, condominiums, co-ops, timeshares, duplexes, apartments, and lofts. </a:t>
            </a:r>
          </a:p>
        </p:txBody>
      </p:sp>
    </p:spTree>
    <p:extLst>
      <p:ext uri="{BB962C8B-B14F-4D97-AF65-F5344CB8AC3E}">
        <p14:creationId xmlns:p14="http://schemas.microsoft.com/office/powerpoint/2010/main" val="37511764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415AE3D-F134-487B-89FD-5AB130044287}" type="slidenum">
              <a:rPr lang="en-US" altLang="en-US"/>
              <a:pPr eaLnBrk="1" hangingPunct="1"/>
              <a:t>6</a:t>
            </a:fld>
            <a:endParaRPr lang="en-US" altLang="en-US" dirty="0"/>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p:spPr>
        <p:txBody>
          <a:bodyPr/>
          <a:lstStyle/>
          <a:p>
            <a:r>
              <a:rPr lang="en-US" altLang="en-US" dirty="0">
                <a:latin typeface="Arial" panose="020B0604020202020204" pitchFamily="34" charset="0"/>
              </a:rPr>
              <a:t>In contrast, crops or garden plantings that produce flowers, vegetables, or other harvest only for the year in which they are planted (annuals) are called fructus industrials. A tree belongs to the person on whose land the trunk is located. People who own adjoining land have the right to cut off trespassing tree branches in their airspace and trespassing roots at the boundary line of their property. Whenever property owners dig down at the very edge of their own property, however, they must provide support to their neighbor’s land so that it does not cave in.</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88198116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B90704D-BF8E-4CD7-AA3E-B920DB814276}" type="slidenum">
              <a:rPr lang="en-US" altLang="en-US"/>
              <a:pPr eaLnBrk="1" hangingPunct="1"/>
              <a:t>44</a:t>
            </a:fld>
            <a:endParaRPr lang="en-US" altLang="en-US" dirty="0"/>
          </a:p>
        </p:txBody>
      </p:sp>
      <p:sp>
        <p:nvSpPr>
          <p:cNvPr id="116739" name="Rectangle 2"/>
          <p:cNvSpPr>
            <a:spLocks noGrp="1" noRot="1" noChangeAspect="1" noChangeArrowheads="1" noTextEdit="1"/>
          </p:cNvSpPr>
          <p:nvPr>
            <p:ph type="sldImg"/>
          </p:nvPr>
        </p:nvSpPr>
        <p:spPr>
          <a:ln/>
        </p:spPr>
      </p:sp>
      <p:sp>
        <p:nvSpPr>
          <p:cNvPr id="116740"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“D” – lease. See next slide.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9142412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2087CA6-52DE-4441-9C1A-B848F54248D4}" type="slidenum">
              <a:rPr lang="en-US" altLang="en-US"/>
              <a:pPr eaLnBrk="1" hangingPunct="1"/>
              <a:t>45</a:t>
            </a:fld>
            <a:endParaRPr lang="en-US" altLang="en-US" dirty="0"/>
          </a:p>
        </p:txBody>
      </p:sp>
      <p:sp>
        <p:nvSpPr>
          <p:cNvPr id="117763" name="Rectangle 2"/>
          <p:cNvSpPr>
            <a:spLocks noGrp="1" noRot="1" noChangeAspect="1" noChangeArrowheads="1" noTextEdit="1"/>
          </p:cNvSpPr>
          <p:nvPr>
            <p:ph type="sldImg"/>
          </p:nvPr>
        </p:nvSpPr>
        <p:spPr>
          <a:ln/>
        </p:spPr>
      </p:sp>
      <p:sp>
        <p:nvSpPr>
          <p:cNvPr id="117764" name="Rectangle 3"/>
          <p:cNvSpPr>
            <a:spLocks noGrp="1" noChangeArrowheads="1"/>
          </p:cNvSpPr>
          <p:nvPr>
            <p:ph type="body" idx="1"/>
          </p:nvPr>
        </p:nvSpPr>
        <p:spPr>
          <a:noFill/>
        </p:spPr>
        <p:txBody>
          <a:bodyPr/>
          <a:lstStyle/>
          <a:p>
            <a:r>
              <a:rPr lang="en-US" altLang="en-US" dirty="0">
                <a:latin typeface="Arial" panose="020B0604020202020204" pitchFamily="34" charset="0"/>
              </a:rPr>
              <a:t>There are five elements necessary for the creation of a landlord–tenant relationship:</a:t>
            </a:r>
          </a:p>
          <a:p>
            <a:r>
              <a:rPr lang="en-US" altLang="en-US" dirty="0">
                <a:latin typeface="Arial" panose="020B0604020202020204" pitchFamily="34" charset="0"/>
              </a:rPr>
              <a:t>1. Consent of the landlord to the occupancy by the tenant.</a:t>
            </a:r>
          </a:p>
          <a:p>
            <a:r>
              <a:rPr lang="en-US" altLang="en-US" dirty="0">
                <a:latin typeface="Arial" panose="020B0604020202020204" pitchFamily="34" charset="0"/>
              </a:rPr>
              <a:t>2. Transfer of possession and control of the property to the tenant in an inferior position (in subordination) to the rights of the landlord.</a:t>
            </a:r>
          </a:p>
          <a:p>
            <a:r>
              <a:rPr lang="en-US" altLang="en-US" dirty="0">
                <a:latin typeface="Arial" panose="020B0604020202020204" pitchFamily="34" charset="0"/>
              </a:rPr>
              <a:t>3. The right by the landlord to the return of the property, called the right of reversion.</a:t>
            </a:r>
          </a:p>
          <a:p>
            <a:r>
              <a:rPr lang="en-US" altLang="en-US" dirty="0">
                <a:latin typeface="Arial" panose="020B0604020202020204" pitchFamily="34" charset="0"/>
              </a:rPr>
              <a:t>4. The creation of an ownership interest in the tenant known as a leasehold estate.</a:t>
            </a:r>
          </a:p>
          <a:p>
            <a:r>
              <a:rPr lang="en-US" altLang="en-US" dirty="0">
                <a:latin typeface="Arial" panose="020B0604020202020204" pitchFamily="34" charset="0"/>
              </a:rPr>
              <a:t>5. Either an express or implied contract between the parties that satisfies all the essentials of a valid contract (mutual assent, capacity, consideration, legality).</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69373930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4C31587-F0C3-445E-B822-D0E7ECC394F1}" type="slidenum">
              <a:rPr lang="en-US" altLang="en-US"/>
              <a:pPr eaLnBrk="1" hangingPunct="1"/>
              <a:t>46</a:t>
            </a:fld>
            <a:endParaRPr lang="en-US" altLang="en-US" dirty="0"/>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noFill/>
        </p:spPr>
        <p:txBody>
          <a:bodyPr/>
          <a:lstStyle/>
          <a:p>
            <a:r>
              <a:rPr lang="en-US" altLang="en-US" b="1" dirty="0">
                <a:latin typeface="Arial" panose="020B0604020202020204" pitchFamily="34" charset="0"/>
              </a:rPr>
              <a:t>Terms</a:t>
            </a:r>
          </a:p>
          <a:p>
            <a:r>
              <a:rPr lang="en-US" altLang="en-US" i="1" dirty="0">
                <a:latin typeface="Arial" panose="020B0604020202020204" pitchFamily="34" charset="0"/>
              </a:rPr>
              <a:t>Lease </a:t>
            </a:r>
            <a:r>
              <a:rPr lang="en-US" altLang="en-US" dirty="0">
                <a:latin typeface="Arial" panose="020B0604020202020204" pitchFamily="34" charset="0"/>
              </a:rPr>
              <a:t>comes from the Latin word </a:t>
            </a:r>
            <a:r>
              <a:rPr lang="en-US" altLang="en-US" i="1" dirty="0">
                <a:latin typeface="Arial" panose="020B0604020202020204" pitchFamily="34" charset="0"/>
              </a:rPr>
              <a:t>laxare</a:t>
            </a:r>
            <a:r>
              <a:rPr lang="en-US" altLang="en-US" dirty="0">
                <a:latin typeface="Arial" panose="020B0604020202020204" pitchFamily="34" charset="0"/>
              </a:rPr>
              <a:t>, meaning “to loosen.” The owner of leased property is, in effect, loosening hold on it.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334215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26A336C-90CD-46D2-8E5C-4F1CC468A91C}" type="slidenum">
              <a:rPr lang="en-US" altLang="en-US"/>
              <a:pPr eaLnBrk="1" hangingPunct="1"/>
              <a:t>47</a:t>
            </a:fld>
            <a:endParaRPr lang="en-US" altLang="en-US" dirty="0"/>
          </a:p>
        </p:txBody>
      </p:sp>
      <p:sp>
        <p:nvSpPr>
          <p:cNvPr id="119811" name="Rectangle 2"/>
          <p:cNvSpPr>
            <a:spLocks noGrp="1" noRot="1" noChangeAspect="1" noChangeArrowheads="1" noTextEdit="1"/>
          </p:cNvSpPr>
          <p:nvPr>
            <p:ph type="sldImg"/>
          </p:nvPr>
        </p:nvSpPr>
        <p:spPr>
          <a:ln/>
        </p:spPr>
      </p:sp>
      <p:sp>
        <p:nvSpPr>
          <p:cNvPr id="119812"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“A” – lodger. See next slide.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90972709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CE08425-9778-4469-99A6-097000961C7D}" type="slidenum">
              <a:rPr lang="en-US" altLang="en-US"/>
              <a:pPr eaLnBrk="1" hangingPunct="1"/>
              <a:t>48</a:t>
            </a:fld>
            <a:endParaRPr lang="en-US" altLang="en-US" dirty="0"/>
          </a:p>
        </p:txBody>
      </p:sp>
      <p:sp>
        <p:nvSpPr>
          <p:cNvPr id="120835" name="Rectangle 2"/>
          <p:cNvSpPr>
            <a:spLocks noGrp="1" noRot="1" noChangeAspect="1" noChangeArrowheads="1" noTextEdit="1"/>
          </p:cNvSpPr>
          <p:nvPr>
            <p:ph type="sldImg"/>
          </p:nvPr>
        </p:nvSpPr>
        <p:spPr>
          <a:ln/>
        </p:spPr>
      </p:sp>
      <p:sp>
        <p:nvSpPr>
          <p:cNvPr id="120836" name="Rectangle 3"/>
          <p:cNvSpPr>
            <a:spLocks noGrp="1" noChangeArrowheads="1"/>
          </p:cNvSpPr>
          <p:nvPr>
            <p:ph type="body" idx="1"/>
          </p:nvPr>
        </p:nvSpPr>
        <p:spPr>
          <a:noFill/>
        </p:spPr>
        <p:txBody>
          <a:bodyPr/>
          <a:lstStyle/>
          <a:p>
            <a:r>
              <a:rPr lang="en-US" altLang="en-US" dirty="0">
                <a:latin typeface="Arial" panose="020B0604020202020204" pitchFamily="34" charset="0"/>
              </a:rPr>
              <a:t>The landlord retains control of the premises and is responsible for its care and upkeep. Unlike a tenant, a lodger has no right to bring suit for trespass or to eject an intruder from the premises. One who lives in a spare room of a house, for example, whose owner retains direct control and supervision of the entire house, is a lodger.</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76386000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74D70EB-72E0-446F-B0D0-D0251C1F46DE}" type="slidenum">
              <a:rPr lang="en-US" altLang="en-US"/>
              <a:pPr eaLnBrk="1" hangingPunct="1"/>
              <a:t>49</a:t>
            </a:fld>
            <a:endParaRPr lang="en-US" altLang="en-US" dirty="0"/>
          </a:p>
        </p:txBody>
      </p:sp>
      <p:sp>
        <p:nvSpPr>
          <p:cNvPr id="121859" name="Rectangle 2"/>
          <p:cNvSpPr>
            <a:spLocks noGrp="1" noRot="1" noChangeAspect="1" noChangeArrowheads="1" noTextEdit="1"/>
          </p:cNvSpPr>
          <p:nvPr>
            <p:ph type="sldImg"/>
          </p:nvPr>
        </p:nvSpPr>
        <p:spPr>
          <a:ln/>
        </p:spPr>
      </p:sp>
      <p:sp>
        <p:nvSpPr>
          <p:cNvPr id="121860" name="Rectangle 3"/>
          <p:cNvSpPr>
            <a:spLocks noGrp="1" noChangeArrowheads="1"/>
          </p:cNvSpPr>
          <p:nvPr>
            <p:ph type="body" idx="1"/>
          </p:nvPr>
        </p:nvSpPr>
        <p:spPr>
          <a:noFill/>
        </p:spPr>
        <p:txBody>
          <a:bodyPr/>
          <a:lstStyle/>
          <a:p>
            <a:r>
              <a:rPr lang="en-US" altLang="en-US" b="1" dirty="0">
                <a:latin typeface="Arial" panose="020B0604020202020204" pitchFamily="34" charset="0"/>
              </a:rPr>
              <a:t>Teaching Tips</a:t>
            </a:r>
          </a:p>
          <a:p>
            <a:r>
              <a:rPr lang="en-US" altLang="en-US" dirty="0">
                <a:latin typeface="Arial" panose="020B0604020202020204" pitchFamily="34" charset="0"/>
              </a:rPr>
              <a:t>Write the different types of leases on the board and discuss the uses of each. Include a discussion of how long each of the various leases may last. Finally, have the students think of likely scenarios in which each of the four leases would be used. </a:t>
            </a:r>
          </a:p>
        </p:txBody>
      </p:sp>
    </p:spTree>
    <p:extLst>
      <p:ext uri="{BB962C8B-B14F-4D97-AF65-F5344CB8AC3E}">
        <p14:creationId xmlns:p14="http://schemas.microsoft.com/office/powerpoint/2010/main" val="136694293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F8D1713-A3DB-40F2-91F3-F6B51EA83490}" type="slidenum">
              <a:rPr lang="en-US" altLang="en-US"/>
              <a:pPr eaLnBrk="1" hangingPunct="1"/>
              <a:t>50</a:t>
            </a:fld>
            <a:endParaRPr lang="en-US" altLang="en-US" dirty="0"/>
          </a:p>
        </p:txBody>
      </p:sp>
      <p:sp>
        <p:nvSpPr>
          <p:cNvPr id="123907" name="Rectangle 2"/>
          <p:cNvSpPr>
            <a:spLocks noGrp="1" noRot="1" noChangeAspect="1" noChangeArrowheads="1" noTextEdit="1"/>
          </p:cNvSpPr>
          <p:nvPr>
            <p:ph type="sldImg"/>
          </p:nvPr>
        </p:nvSpPr>
        <p:spPr>
          <a:ln/>
        </p:spPr>
      </p:sp>
      <p:sp>
        <p:nvSpPr>
          <p:cNvPr id="123908"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“A” – tenancy at will. See next slide.</a:t>
            </a:r>
          </a:p>
        </p:txBody>
      </p:sp>
    </p:spTree>
    <p:extLst>
      <p:ext uri="{BB962C8B-B14F-4D97-AF65-F5344CB8AC3E}">
        <p14:creationId xmlns:p14="http://schemas.microsoft.com/office/powerpoint/2010/main" val="122422804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4AB86FB-4013-4085-8F3B-B856C84E603B}" type="slidenum">
              <a:rPr lang="en-US" altLang="en-US"/>
              <a:pPr eaLnBrk="1" hangingPunct="1"/>
              <a:t>51</a:t>
            </a:fld>
            <a:endParaRPr lang="en-US" altLang="en-US" dirty="0"/>
          </a:p>
        </p:txBody>
      </p:sp>
      <p:sp>
        <p:nvSpPr>
          <p:cNvPr id="124931" name="Rectangle 2"/>
          <p:cNvSpPr>
            <a:spLocks noGrp="1" noRot="1" noChangeAspect="1" noChangeArrowheads="1" noTextEdit="1"/>
          </p:cNvSpPr>
          <p:nvPr>
            <p:ph type="sldImg"/>
          </p:nvPr>
        </p:nvSpPr>
        <p:spPr>
          <a:ln/>
        </p:spPr>
      </p:sp>
      <p:sp>
        <p:nvSpPr>
          <p:cNvPr id="124932" name="Rectangle 3"/>
          <p:cNvSpPr>
            <a:spLocks noGrp="1" noChangeArrowheads="1"/>
          </p:cNvSpPr>
          <p:nvPr>
            <p:ph type="body" idx="1"/>
          </p:nvPr>
        </p:nvSpPr>
        <p:spPr>
          <a:noFill/>
        </p:spPr>
        <p:txBody>
          <a:bodyPr/>
          <a:lstStyle/>
          <a:p>
            <a:r>
              <a:rPr lang="en-US" altLang="en-US" dirty="0">
                <a:latin typeface="Arial" panose="020B0604020202020204" pitchFamily="34" charset="0"/>
              </a:rPr>
              <a:t>The notice requirement to terminate a tenancy at will varies from state to state. It ranges from the time between rent periods to 30 days’ written notice from the next day that rent is due. The rule generally followed in this U.S. is that a tenancy at will comes to an end when the property is sold by the landlord to a third party. The notice required by state law must be given to the tenant in any event.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01204201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656FDC9-1488-4A88-B345-AC6434FA7F6C}" type="slidenum">
              <a:rPr lang="en-US" altLang="en-US"/>
              <a:pPr eaLnBrk="1" hangingPunct="1"/>
              <a:t>52</a:t>
            </a:fld>
            <a:endParaRPr lang="en-US" altLang="en-US" dirty="0"/>
          </a:p>
        </p:txBody>
      </p:sp>
      <p:sp>
        <p:nvSpPr>
          <p:cNvPr id="125955" name="Rectangle 2"/>
          <p:cNvSpPr>
            <a:spLocks noGrp="1" noRot="1" noChangeAspect="1" noChangeArrowheads="1" noTextEdit="1"/>
          </p:cNvSpPr>
          <p:nvPr>
            <p:ph type="sldImg"/>
          </p:nvPr>
        </p:nvSpPr>
        <p:spPr>
          <a:ln/>
        </p:spPr>
      </p:sp>
      <p:sp>
        <p:nvSpPr>
          <p:cNvPr id="125956" name="Rectangle 3"/>
          <p:cNvSpPr>
            <a:spLocks noGrp="1" noChangeArrowheads="1"/>
          </p:cNvSpPr>
          <p:nvPr>
            <p:ph type="body" idx="1"/>
          </p:nvPr>
        </p:nvSpPr>
        <p:spPr>
          <a:noFill/>
        </p:spPr>
        <p:txBody>
          <a:bodyPr/>
          <a:lstStyle/>
          <a:p>
            <a:r>
              <a:rPr lang="en-US" altLang="en-US" dirty="0">
                <a:latin typeface="Arial" panose="020B0604020202020204" pitchFamily="34" charset="0"/>
              </a:rPr>
              <a:t>In some states, a tenancy for years may be oral if the term is shorter than one year; otherwise, it must be in writing. Other states require all tenancies for years to be in writing. A tenant who remains in possession of the premises at the expiration of the term </a:t>
            </a:r>
            <a:r>
              <a:rPr lang="en-US" altLang="en-US">
                <a:latin typeface="Arial" panose="020B0604020202020204" pitchFamily="34" charset="0"/>
              </a:rPr>
              <a:t>with permission of </a:t>
            </a:r>
            <a:r>
              <a:rPr lang="en-US" altLang="en-US" dirty="0">
                <a:latin typeface="Arial" panose="020B0604020202020204" pitchFamily="34" charset="0"/>
              </a:rPr>
              <a:t>the landlord, but without a new lease, is a tenant at will in some states. In other states, such a tenant is known as a periodic tenant.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08184038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3762D44-D979-4B84-973B-63C09EAF4E2B}" type="slidenum">
              <a:rPr lang="en-US" altLang="en-US"/>
              <a:pPr eaLnBrk="1" hangingPunct="1"/>
              <a:t>53</a:t>
            </a:fld>
            <a:endParaRPr lang="en-US" altLang="en-US" dirty="0"/>
          </a:p>
        </p:txBody>
      </p:sp>
      <p:sp>
        <p:nvSpPr>
          <p:cNvPr id="128003" name="Rectangle 2"/>
          <p:cNvSpPr>
            <a:spLocks noGrp="1" noRot="1" noChangeAspect="1" noChangeArrowheads="1" noTextEdit="1"/>
          </p:cNvSpPr>
          <p:nvPr>
            <p:ph type="sldImg"/>
          </p:nvPr>
        </p:nvSpPr>
        <p:spPr>
          <a:ln/>
        </p:spPr>
      </p:sp>
      <p:sp>
        <p:nvSpPr>
          <p:cNvPr id="128004" name="Rectangle 3"/>
          <p:cNvSpPr>
            <a:spLocks noGrp="1" noChangeArrowheads="1"/>
          </p:cNvSpPr>
          <p:nvPr>
            <p:ph type="body" idx="1"/>
          </p:nvPr>
        </p:nvSpPr>
        <p:spPr>
          <a:noFill/>
        </p:spPr>
        <p:txBody>
          <a:bodyPr/>
          <a:lstStyle/>
          <a:p>
            <a:r>
              <a:rPr lang="en-US" altLang="en-US" b="1" dirty="0">
                <a:latin typeface="Arial" panose="020B0604020202020204" pitchFamily="34" charset="0"/>
              </a:rPr>
              <a:t>Background Information</a:t>
            </a:r>
          </a:p>
          <a:p>
            <a:r>
              <a:rPr lang="en-US" altLang="en-US" dirty="0">
                <a:latin typeface="Arial" panose="020B0604020202020204" pitchFamily="34" charset="0"/>
              </a:rPr>
              <a:t>A landlord has no responsibility to give a tenant at sufferance notice to vacate, and a tenant at sufferance has no responsibility to give a landlord notice of termination. However, many lease contracts stipulate that upon termination of the lease, both parties will be held to the same terms to avoid situations of no responsibility. </a:t>
            </a:r>
          </a:p>
        </p:txBody>
      </p:sp>
    </p:spTree>
    <p:extLst>
      <p:ext uri="{BB962C8B-B14F-4D97-AF65-F5344CB8AC3E}">
        <p14:creationId xmlns:p14="http://schemas.microsoft.com/office/powerpoint/2010/main" val="35453468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A297327-8A3A-4EC5-AB4E-30F10A3507B0}" type="slidenum">
              <a:rPr lang="en-US" altLang="en-US"/>
              <a:pPr eaLnBrk="1" hangingPunct="1"/>
              <a:t>7</a:t>
            </a:fld>
            <a:endParaRPr lang="en-US" altLang="en-US" dirty="0"/>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p:spPr>
        <p:txBody>
          <a:bodyPr/>
          <a:lstStyle/>
          <a:p>
            <a:r>
              <a:rPr lang="en-US" altLang="en-US" dirty="0">
                <a:latin typeface="Arial" panose="020B0604020202020204" pitchFamily="34" charset="0"/>
              </a:rPr>
              <a:t>It is a trespass for anyone to run wires through someone else’s airspace or to use another’s airspace in any way without permission. Electric and telephone companies must obtain easements for the right to run wires through the airspace of property owners.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7621928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145BD77-E41F-4542-BEA9-7C125BC4B5AB}" type="slidenum">
              <a:rPr lang="en-US" altLang="en-US"/>
              <a:pPr eaLnBrk="1" hangingPunct="1"/>
              <a:t>54</a:t>
            </a:fld>
            <a:endParaRPr lang="en-US" altLang="en-US" dirty="0"/>
          </a:p>
        </p:txBody>
      </p:sp>
      <p:sp>
        <p:nvSpPr>
          <p:cNvPr id="129027" name="Rectangle 2"/>
          <p:cNvSpPr>
            <a:spLocks noGrp="1" noRot="1" noChangeAspect="1" noChangeArrowheads="1" noTextEdit="1"/>
          </p:cNvSpPr>
          <p:nvPr>
            <p:ph type="sldImg"/>
          </p:nvPr>
        </p:nvSpPr>
        <p:spPr>
          <a:ln/>
        </p:spPr>
      </p:sp>
      <p:sp>
        <p:nvSpPr>
          <p:cNvPr id="129028" name="Rectangle 3"/>
          <p:cNvSpPr>
            <a:spLocks noGrp="1" noChangeArrowheads="1"/>
          </p:cNvSpPr>
          <p:nvPr>
            <p:ph type="body" idx="1"/>
          </p:nvPr>
        </p:nvSpPr>
        <p:spPr>
          <a:noFill/>
        </p:spPr>
        <p:txBody>
          <a:bodyPr/>
          <a:lstStyle/>
          <a:p>
            <a:r>
              <a:rPr lang="en-US" altLang="en-US" dirty="0">
                <a:latin typeface="Arial" panose="020B0604020202020204" pitchFamily="34" charset="0"/>
              </a:rPr>
              <a:t>The agreement between a lessor and a lessee, called a lease, creates the landlord–tenant relationship. It provides the tenant with exclusive possession and control of the real property of the landlord. Because the lease is a contract, the general rules of contract law apply to it.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57680690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BB91D45-93DE-4D15-9A04-ECD466295887}" type="slidenum">
              <a:rPr lang="en-US" altLang="en-US"/>
              <a:pPr eaLnBrk="1" hangingPunct="1"/>
              <a:t>55</a:t>
            </a:fld>
            <a:endParaRPr lang="en-US" altLang="en-US" dirty="0"/>
          </a:p>
        </p:txBody>
      </p:sp>
      <p:sp>
        <p:nvSpPr>
          <p:cNvPr id="130051" name="Rectangle 2"/>
          <p:cNvSpPr>
            <a:spLocks noGrp="1" noRot="1" noChangeAspect="1" noChangeArrowheads="1" noTextEdit="1"/>
          </p:cNvSpPr>
          <p:nvPr>
            <p:ph type="sldImg"/>
          </p:nvPr>
        </p:nvSpPr>
        <p:spPr>
          <a:ln/>
        </p:spPr>
      </p:sp>
      <p:sp>
        <p:nvSpPr>
          <p:cNvPr id="130052" name="Rectangle 3"/>
          <p:cNvSpPr>
            <a:spLocks noGrp="1" noChangeArrowheads="1"/>
          </p:cNvSpPr>
          <p:nvPr>
            <p:ph type="body" idx="1"/>
          </p:nvPr>
        </p:nvSpPr>
        <p:spPr>
          <a:noFill/>
        </p:spPr>
        <p:txBody>
          <a:bodyPr/>
          <a:lstStyle/>
          <a:p>
            <a:r>
              <a:rPr lang="en-US" altLang="en-US" dirty="0">
                <a:latin typeface="Arial" panose="020B0604020202020204" pitchFamily="34" charset="0"/>
              </a:rPr>
              <a:t>In a number of areas, rent control laws have caused landlords to turn their apartments into condominiums, leading to shortages in rental apartments. Such laws differ from place to place. Some states, including Massachusetts, have done away with rent control laws.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77760370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96F6E28-9C20-4657-8789-01A00447CF41}" type="slidenum">
              <a:rPr lang="en-US" altLang="en-US"/>
              <a:pPr eaLnBrk="1" hangingPunct="1"/>
              <a:t>56</a:t>
            </a:fld>
            <a:endParaRPr lang="en-US" altLang="en-US" dirty="0"/>
          </a:p>
        </p:txBody>
      </p:sp>
      <p:sp>
        <p:nvSpPr>
          <p:cNvPr id="131075" name="Rectangle 2"/>
          <p:cNvSpPr>
            <a:spLocks noGrp="1" noRot="1" noChangeAspect="1" noChangeArrowheads="1" noTextEdit="1"/>
          </p:cNvSpPr>
          <p:nvPr>
            <p:ph type="sldImg"/>
          </p:nvPr>
        </p:nvSpPr>
        <p:spPr>
          <a:ln/>
        </p:spPr>
      </p:sp>
      <p:sp>
        <p:nvSpPr>
          <p:cNvPr id="131076" name="Rectangle 3"/>
          <p:cNvSpPr>
            <a:spLocks noGrp="1" noChangeArrowheads="1"/>
          </p:cNvSpPr>
          <p:nvPr>
            <p:ph type="body" idx="1"/>
          </p:nvPr>
        </p:nvSpPr>
        <p:spPr>
          <a:noFill/>
        </p:spPr>
        <p:txBody>
          <a:bodyPr/>
          <a:lstStyle/>
          <a:p>
            <a:r>
              <a:rPr lang="en-US" altLang="en-US" dirty="0">
                <a:latin typeface="Arial" panose="020B0604020202020204" pitchFamily="34" charset="0"/>
              </a:rPr>
              <a:t>Although these laws differ from state to state, the following characteristics are commonly found: Most states limit security deposits to one, one and one-half, two, or two and one-half months’ rent, and most states require that security deposits be placed in interest-bearing accounts. The interest is either paid to tenants on an annual basis or accrued in their favor. Security deposits may not be commingled with other money belonging to the landlord. Also, the landlord is given a specific period, usually 30 days after the lease ends, to account for the security deposit and return the balance due to a tenant.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92361811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4183CC8-EAEF-4613-81A8-5F638E552C0D}" type="slidenum">
              <a:rPr lang="en-US" altLang="en-US"/>
              <a:pPr eaLnBrk="1" hangingPunct="1"/>
              <a:t>57</a:t>
            </a:fld>
            <a:endParaRPr lang="en-US" altLang="en-US" dirty="0"/>
          </a:p>
        </p:txBody>
      </p:sp>
      <p:sp>
        <p:nvSpPr>
          <p:cNvPr id="132099" name="Rectangle 2"/>
          <p:cNvSpPr>
            <a:spLocks noGrp="1" noRot="1" noChangeAspect="1" noChangeArrowheads="1" noTextEdit="1"/>
          </p:cNvSpPr>
          <p:nvPr>
            <p:ph type="sldImg"/>
          </p:nvPr>
        </p:nvSpPr>
        <p:spPr>
          <a:ln/>
        </p:spPr>
      </p:sp>
      <p:sp>
        <p:nvSpPr>
          <p:cNvPr id="132100" name="Rectangle 3"/>
          <p:cNvSpPr>
            <a:spLocks noGrp="1" noChangeArrowheads="1"/>
          </p:cNvSpPr>
          <p:nvPr>
            <p:ph type="body" idx="1"/>
          </p:nvPr>
        </p:nvSpPr>
        <p:spPr>
          <a:noFill/>
        </p:spPr>
        <p:txBody>
          <a:bodyPr/>
          <a:lstStyle/>
          <a:p>
            <a:r>
              <a:rPr lang="en-US" altLang="en-US" dirty="0">
                <a:latin typeface="Arial" panose="020B0604020202020204" pitchFamily="34" charset="0"/>
              </a:rPr>
              <a:t>A lessee may, if the lease so provides, be given an option to purchase the property. This option is an agreement by the lessor to sell the property to the lessee for a stated price. To exercise the option, the lessee must notify the lessor, within the time period stated in the lease, of the decision to purchase the property.</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407885964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2CAE3AB-EE3F-4DB8-8149-BF79782D55C0}" type="slidenum">
              <a:rPr lang="en-US" altLang="en-US"/>
              <a:pPr eaLnBrk="1" hangingPunct="1"/>
              <a:t>58</a:t>
            </a:fld>
            <a:endParaRPr lang="en-US" altLang="en-US" dirty="0"/>
          </a:p>
        </p:txBody>
      </p:sp>
      <p:sp>
        <p:nvSpPr>
          <p:cNvPr id="133123" name="Rectangle 2"/>
          <p:cNvSpPr>
            <a:spLocks noGrp="1" noRot="1" noChangeAspect="1" noChangeArrowheads="1" noTextEdit="1"/>
          </p:cNvSpPr>
          <p:nvPr>
            <p:ph type="sldImg"/>
          </p:nvPr>
        </p:nvSpPr>
        <p:spPr>
          <a:ln/>
        </p:spPr>
      </p:sp>
      <p:sp>
        <p:nvSpPr>
          <p:cNvPr id="133124" name="Rectangle 3"/>
          <p:cNvSpPr>
            <a:spLocks noGrp="1" noChangeArrowheads="1"/>
          </p:cNvSpPr>
          <p:nvPr>
            <p:ph type="body" idx="1"/>
          </p:nvPr>
        </p:nvSpPr>
        <p:spPr>
          <a:noFill/>
        </p:spPr>
        <p:txBody>
          <a:bodyPr/>
          <a:lstStyle/>
          <a:p>
            <a:r>
              <a:rPr lang="en-US" altLang="en-US" dirty="0">
                <a:latin typeface="Arial" panose="020B0604020202020204" pitchFamily="34" charset="0"/>
              </a:rPr>
              <a:t>A lease may be assigned or sublet unless the lease states otherwise. Many leases are written so that they require landlord approval for an assignment or a sublease. However, in some states, the landlord cannot withhold such approval unreasonably. An assignment or sublease will be held valid if the landlord accepts rent over a period of time from either an assignee or a subtenant.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06793448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4D0804E-8587-4643-B305-EBB71D0F7970}" type="slidenum">
              <a:rPr lang="en-US" altLang="en-US"/>
              <a:pPr eaLnBrk="1" hangingPunct="1"/>
              <a:t>59</a:t>
            </a:fld>
            <a:endParaRPr lang="en-US" altLang="en-US" dirty="0"/>
          </a:p>
        </p:txBody>
      </p:sp>
      <p:sp>
        <p:nvSpPr>
          <p:cNvPr id="134147" name="Rectangle 2"/>
          <p:cNvSpPr>
            <a:spLocks noGrp="1" noRot="1" noChangeAspect="1" noChangeArrowheads="1" noTextEdit="1"/>
          </p:cNvSpPr>
          <p:nvPr>
            <p:ph type="sldImg"/>
          </p:nvPr>
        </p:nvSpPr>
        <p:spPr>
          <a:ln/>
        </p:spPr>
      </p:sp>
      <p:sp>
        <p:nvSpPr>
          <p:cNvPr id="134148" name="Rectangle 3"/>
          <p:cNvSpPr>
            <a:spLocks noGrp="1" noChangeArrowheads="1"/>
          </p:cNvSpPr>
          <p:nvPr>
            <p:ph type="body" idx="1"/>
          </p:nvPr>
        </p:nvSpPr>
        <p:spPr>
          <a:noFill/>
        </p:spPr>
        <p:txBody>
          <a:bodyPr/>
          <a:lstStyle/>
          <a:p>
            <a:r>
              <a:rPr lang="en-US" altLang="en-US" b="1" dirty="0">
                <a:latin typeface="Arial" panose="020B0604020202020204" pitchFamily="34" charset="0"/>
              </a:rPr>
              <a:t>Teaching Tips</a:t>
            </a:r>
          </a:p>
          <a:p>
            <a:r>
              <a:rPr lang="en-US" altLang="en-US" dirty="0">
                <a:latin typeface="Arial" panose="020B0604020202020204" pitchFamily="34" charset="0"/>
              </a:rPr>
              <a:t>Ask student volunteers to contact government officials and tenant associations to find out about local laws governing rental property, landlord and tenant responsibilities, subletting, and damages to property. Have the volunteers report their findings to the class. </a:t>
            </a:r>
          </a:p>
        </p:txBody>
      </p:sp>
    </p:spTree>
    <p:extLst>
      <p:ext uri="{BB962C8B-B14F-4D97-AF65-F5344CB8AC3E}">
        <p14:creationId xmlns:p14="http://schemas.microsoft.com/office/powerpoint/2010/main" val="124446769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5920AC4-AD42-4F31-B400-7AC5C113EDB8}" type="slidenum">
              <a:rPr lang="en-US" altLang="en-US"/>
              <a:pPr eaLnBrk="1" hangingPunct="1"/>
              <a:t>60</a:t>
            </a:fld>
            <a:endParaRPr lang="en-US" altLang="en-US" dirty="0"/>
          </a:p>
        </p:txBody>
      </p:sp>
      <p:sp>
        <p:nvSpPr>
          <p:cNvPr id="135171" name="Rectangle 2"/>
          <p:cNvSpPr>
            <a:spLocks noGrp="1" noRot="1" noChangeAspect="1" noChangeArrowheads="1" noTextEdit="1"/>
          </p:cNvSpPr>
          <p:nvPr>
            <p:ph type="sldImg"/>
          </p:nvPr>
        </p:nvSpPr>
        <p:spPr>
          <a:ln/>
        </p:spPr>
      </p:sp>
      <p:sp>
        <p:nvSpPr>
          <p:cNvPr id="135172" name="Rectangle 3"/>
          <p:cNvSpPr>
            <a:spLocks noGrp="1" noChangeArrowheads="1"/>
          </p:cNvSpPr>
          <p:nvPr>
            <p:ph type="body" idx="1"/>
          </p:nvPr>
        </p:nvSpPr>
        <p:spPr>
          <a:noFill/>
        </p:spPr>
        <p:txBody>
          <a:bodyPr/>
          <a:lstStyle/>
          <a:p>
            <a:r>
              <a:rPr lang="en-US" altLang="en-US" dirty="0">
                <a:latin typeface="Arial" panose="020B0604020202020204" pitchFamily="34" charset="0"/>
              </a:rPr>
              <a:t>Many municipalities have adopted ordinances to protect tenants from unsafe or unhealthy conditions created by a landlord’s refusal to make necessary repairs. Building inspectors, health authorities, and other public officials are empowered to make inspections and demand improvements when they are contacted by dissatisfied tenants. In many cases, ordinances permit the tenant to cease payment of rent for the period during which the landlord fails to make the repairs or improvements needed.</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24009870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5739F67-F37C-452A-B90B-817E681E6048}" type="slidenum">
              <a:rPr lang="en-US" altLang="en-US"/>
              <a:pPr eaLnBrk="1" hangingPunct="1"/>
              <a:t>61</a:t>
            </a:fld>
            <a:endParaRPr lang="en-US" altLang="en-US" dirty="0"/>
          </a:p>
        </p:txBody>
      </p:sp>
      <p:sp>
        <p:nvSpPr>
          <p:cNvPr id="136195" name="Rectangle 2"/>
          <p:cNvSpPr>
            <a:spLocks noGrp="1" noRot="1" noChangeAspect="1" noChangeArrowheads="1" noTextEdit="1"/>
          </p:cNvSpPr>
          <p:nvPr>
            <p:ph type="sldImg"/>
          </p:nvPr>
        </p:nvSpPr>
        <p:spPr>
          <a:ln/>
        </p:spPr>
      </p:sp>
      <p:sp>
        <p:nvSpPr>
          <p:cNvPr id="136196"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“C” – quiet enjoyment. See next slide.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23091447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0482BFD-DAE2-4744-80EF-D25B52307F0E}" type="slidenum">
              <a:rPr lang="en-US" altLang="en-US"/>
              <a:pPr eaLnBrk="1" hangingPunct="1"/>
              <a:t>62</a:t>
            </a:fld>
            <a:endParaRPr lang="en-US" altLang="en-US" dirty="0"/>
          </a:p>
        </p:txBody>
      </p:sp>
      <p:sp>
        <p:nvSpPr>
          <p:cNvPr id="137219" name="Rectangle 2"/>
          <p:cNvSpPr>
            <a:spLocks noGrp="1" noRot="1" noChangeAspect="1" noChangeArrowheads="1" noTextEdit="1"/>
          </p:cNvSpPr>
          <p:nvPr>
            <p:ph type="sldImg"/>
          </p:nvPr>
        </p:nvSpPr>
        <p:spPr>
          <a:ln/>
        </p:spPr>
      </p:sp>
      <p:sp>
        <p:nvSpPr>
          <p:cNvPr id="137220" name="Rectangle 3"/>
          <p:cNvSpPr>
            <a:spLocks noGrp="1" noChangeArrowheads="1"/>
          </p:cNvSpPr>
          <p:nvPr>
            <p:ph type="body" idx="1"/>
          </p:nvPr>
        </p:nvSpPr>
        <p:spPr>
          <a:noFill/>
        </p:spPr>
        <p:txBody>
          <a:bodyPr/>
          <a:lstStyle/>
          <a:p>
            <a:r>
              <a:rPr lang="en-US" altLang="en-US" dirty="0">
                <a:latin typeface="Arial" panose="020B0604020202020204" pitchFamily="34" charset="0"/>
              </a:rPr>
              <a:t>The right to exclusive possession by the tenant makes the landlord a trespasser should there be any unauthorized entry by the landlord into the rented premises.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406720770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4DF5BFC-8920-4688-9A46-170F5585FD12}" type="slidenum">
              <a:rPr lang="en-US" altLang="en-US"/>
              <a:pPr eaLnBrk="1" hangingPunct="1"/>
              <a:t>63</a:t>
            </a:fld>
            <a:endParaRPr lang="en-US" altLang="en-US" dirty="0"/>
          </a:p>
        </p:txBody>
      </p:sp>
      <p:sp>
        <p:nvSpPr>
          <p:cNvPr id="138243" name="Rectangle 2"/>
          <p:cNvSpPr>
            <a:spLocks noGrp="1" noRot="1" noChangeAspect="1" noChangeArrowheads="1" noTextEdit="1"/>
          </p:cNvSpPr>
          <p:nvPr>
            <p:ph type="sldImg"/>
          </p:nvPr>
        </p:nvSpPr>
        <p:spPr>
          <a:ln/>
        </p:spPr>
      </p:sp>
      <p:sp>
        <p:nvSpPr>
          <p:cNvPr id="138244"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“B” – constructive eviction. See next slide.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6944776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052ACEB-4B17-49D5-A3E5-A352EED60948}" type="slidenum">
              <a:rPr lang="en-US" altLang="en-US"/>
              <a:pPr eaLnBrk="1" hangingPunct="1"/>
              <a:t>8</a:t>
            </a:fld>
            <a:endParaRPr lang="en-US" altLang="en-US" dirty="0"/>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p:spPr>
        <p:txBody>
          <a:bodyPr/>
          <a:lstStyle/>
          <a:p>
            <a:r>
              <a:rPr lang="en-US" altLang="en-US" dirty="0">
                <a:latin typeface="Arial" panose="020B0604020202020204" pitchFamily="34" charset="0"/>
              </a:rPr>
              <a:t>In airport cases involving planes landing and taking off, the courts try to strike a balance between the landowners’ rights to the exclusive possession of their airspace, free from noise and exhaust fumes, and the public need for air travel. Air rights are valuable and often sold to interested buyers, particularly in land-depleted metropolitan areas. For example, in New York City, developers bought air rights over the access to the George Washington Bridge and constructed multistory buildings.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47736823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57347F2-4AD2-4374-8AD1-30D2FC701302}" type="slidenum">
              <a:rPr lang="en-US" altLang="en-US"/>
              <a:pPr eaLnBrk="1" hangingPunct="1"/>
              <a:t>64</a:t>
            </a:fld>
            <a:endParaRPr lang="en-US" altLang="en-US" dirty="0"/>
          </a:p>
        </p:txBody>
      </p:sp>
      <p:sp>
        <p:nvSpPr>
          <p:cNvPr id="139267" name="Rectangle 2"/>
          <p:cNvSpPr>
            <a:spLocks noGrp="1" noRot="1" noChangeAspect="1" noChangeArrowheads="1" noTextEdit="1"/>
          </p:cNvSpPr>
          <p:nvPr>
            <p:ph type="sldImg"/>
          </p:nvPr>
        </p:nvSpPr>
        <p:spPr>
          <a:ln/>
        </p:spPr>
      </p:sp>
      <p:sp>
        <p:nvSpPr>
          <p:cNvPr id="139268" name="Rectangle 3"/>
          <p:cNvSpPr>
            <a:spLocks noGrp="1" noChangeArrowheads="1"/>
          </p:cNvSpPr>
          <p:nvPr>
            <p:ph type="body" idx="1"/>
          </p:nvPr>
        </p:nvSpPr>
        <p:spPr>
          <a:noFill/>
        </p:spPr>
        <p:txBody>
          <a:bodyPr/>
          <a:lstStyle/>
          <a:p>
            <a:r>
              <a:rPr lang="en-US" altLang="en-US" b="1" dirty="0">
                <a:latin typeface="Arial" panose="020B0604020202020204" pitchFamily="34" charset="0"/>
              </a:rPr>
              <a:t>Teaching Tips</a:t>
            </a:r>
          </a:p>
          <a:p>
            <a:r>
              <a:rPr lang="en-US" altLang="en-US" dirty="0">
                <a:latin typeface="Arial" panose="020B0604020202020204" pitchFamily="34" charset="0"/>
              </a:rPr>
              <a:t>Invite an attorney with the local Legal Services office to come and speak to your class about landlord–tenant problems and tenants’ rights. Distribute copies of your local landlord–tenant laws to the class before the lecture so that students will be able to ask questions.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75946834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46E44A8-7041-4B5C-BF7A-89C89E01C9AD}" type="slidenum">
              <a:rPr lang="en-US" altLang="en-US"/>
              <a:pPr eaLnBrk="1" hangingPunct="1"/>
              <a:t>65</a:t>
            </a:fld>
            <a:endParaRPr lang="en-US" altLang="en-US" dirty="0"/>
          </a:p>
        </p:txBody>
      </p:sp>
      <p:sp>
        <p:nvSpPr>
          <p:cNvPr id="140291" name="Rectangle 2"/>
          <p:cNvSpPr>
            <a:spLocks noGrp="1" noRot="1" noChangeAspect="1" noChangeArrowheads="1" noTextEdit="1"/>
          </p:cNvSpPr>
          <p:nvPr>
            <p:ph type="sldImg"/>
          </p:nvPr>
        </p:nvSpPr>
        <p:spPr>
          <a:ln/>
        </p:spPr>
      </p:sp>
      <p:sp>
        <p:nvSpPr>
          <p:cNvPr id="140292" name="Rectangle 3"/>
          <p:cNvSpPr>
            <a:spLocks noGrp="1" noChangeArrowheads="1"/>
          </p:cNvSpPr>
          <p:nvPr>
            <p:ph type="body" idx="1"/>
          </p:nvPr>
        </p:nvSpPr>
        <p:spPr>
          <a:noFill/>
        </p:spPr>
        <p:txBody>
          <a:bodyPr/>
          <a:lstStyle/>
          <a:p>
            <a:r>
              <a:rPr lang="en-US" altLang="en-US" dirty="0">
                <a:latin typeface="Arial" panose="020B0604020202020204" pitchFamily="34" charset="0"/>
              </a:rPr>
              <a:t>Leases may impose duties of all kinds as long as they are legal and do not deny a tenant’s constitutional rights. Failure to abide by the restrictions agreed to at the time of the signing of the lease gives the landlord the right to seek the eviction of the tenant. The tenant must turn over to the landlord all fixtures (except trade fixtures belonging to a business) that have been made a permanent part of the real property by the tenant during the leasehold. Tenants also have a duty to avoid damaging or destroying the property, that is, commit waste. </a:t>
            </a:r>
            <a:r>
              <a:rPr lang="en-US" altLang="en-US" b="1" dirty="0">
                <a:latin typeface="Arial" panose="020B0604020202020204" pitchFamily="34" charset="0"/>
              </a:rPr>
              <a:t>Waste</a:t>
            </a:r>
            <a:r>
              <a:rPr lang="en-US" altLang="en-US" dirty="0">
                <a:latin typeface="Arial" panose="020B0604020202020204" pitchFamily="34" charset="0"/>
              </a:rPr>
              <a:t> is defined as substantial damage to premises that significantly decreases the value of the property.</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11518256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3ED8D0F-D74F-481E-9762-C9B6E6472CBE}" type="slidenum">
              <a:rPr lang="en-US" altLang="en-US"/>
              <a:pPr eaLnBrk="1" hangingPunct="1"/>
              <a:t>66</a:t>
            </a:fld>
            <a:endParaRPr lang="en-US" altLang="en-US" dirty="0"/>
          </a:p>
        </p:txBody>
      </p:sp>
      <p:sp>
        <p:nvSpPr>
          <p:cNvPr id="141315" name="Rectangle 2"/>
          <p:cNvSpPr>
            <a:spLocks noGrp="1" noRot="1" noChangeAspect="1" noChangeArrowheads="1" noTextEdit="1"/>
          </p:cNvSpPr>
          <p:nvPr>
            <p:ph type="sldImg"/>
          </p:nvPr>
        </p:nvSpPr>
        <p:spPr>
          <a:ln/>
        </p:spPr>
      </p:sp>
      <p:sp>
        <p:nvSpPr>
          <p:cNvPr id="141316" name="Rectangle 3"/>
          <p:cNvSpPr>
            <a:spLocks noGrp="1" noChangeArrowheads="1"/>
          </p:cNvSpPr>
          <p:nvPr>
            <p:ph type="body" idx="1"/>
          </p:nvPr>
        </p:nvSpPr>
        <p:spPr>
          <a:noFill/>
        </p:spPr>
        <p:txBody>
          <a:bodyPr/>
          <a:lstStyle/>
          <a:p>
            <a:r>
              <a:rPr lang="en-US" altLang="en-US" dirty="0">
                <a:latin typeface="Arial" panose="020B0604020202020204" pitchFamily="34" charset="0"/>
              </a:rPr>
              <a:t>The landlord, for example, is responsible for injury to others that may be caused by a defect in the common areas, such as hallways and stairways. Although landlords are not guarantors of the safety of persons in a building’s common area, they are not free to ignore reasonably foreseeable risks of harm to tenants and others lawfully on the premises. Landlords must take reasonable steps to guard against foreseeable criminal acts of third parties.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68374530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362F0F8-337C-46C7-B32E-00A469B42214}" type="slidenum">
              <a:rPr lang="en-US" altLang="en-US"/>
              <a:pPr eaLnBrk="1" hangingPunct="1"/>
              <a:t>67</a:t>
            </a:fld>
            <a:endParaRPr lang="en-US" altLang="en-US" dirty="0"/>
          </a:p>
        </p:txBody>
      </p:sp>
      <p:sp>
        <p:nvSpPr>
          <p:cNvPr id="142339" name="Rectangle 2"/>
          <p:cNvSpPr>
            <a:spLocks noGrp="1" noRot="1" noChangeAspect="1" noChangeArrowheads="1" noTextEdit="1"/>
          </p:cNvSpPr>
          <p:nvPr>
            <p:ph type="sldImg"/>
          </p:nvPr>
        </p:nvSpPr>
        <p:spPr>
          <a:ln/>
        </p:spPr>
      </p:sp>
      <p:sp>
        <p:nvSpPr>
          <p:cNvPr id="142340"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“C” – ejectment. See next slide.</a:t>
            </a:r>
          </a:p>
        </p:txBody>
      </p:sp>
    </p:spTree>
    <p:extLst>
      <p:ext uri="{BB962C8B-B14F-4D97-AF65-F5344CB8AC3E}">
        <p14:creationId xmlns:p14="http://schemas.microsoft.com/office/powerpoint/2010/main" val="233312603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C54BF54-A3DF-465C-94FF-08B229D13738}" type="slidenum">
              <a:rPr lang="en-US" altLang="en-US"/>
              <a:pPr eaLnBrk="1" hangingPunct="1"/>
              <a:t>68</a:t>
            </a:fld>
            <a:endParaRPr lang="en-US" altLang="en-US" dirty="0"/>
          </a:p>
        </p:txBody>
      </p:sp>
      <p:sp>
        <p:nvSpPr>
          <p:cNvPr id="143363" name="Rectangle 2"/>
          <p:cNvSpPr>
            <a:spLocks noGrp="1" noRot="1" noChangeAspect="1" noChangeArrowheads="1" noTextEdit="1"/>
          </p:cNvSpPr>
          <p:nvPr>
            <p:ph type="sldImg"/>
          </p:nvPr>
        </p:nvSpPr>
        <p:spPr>
          <a:ln/>
        </p:spPr>
      </p:sp>
      <p:sp>
        <p:nvSpPr>
          <p:cNvPr id="143364" name="Rectangle 3"/>
          <p:cNvSpPr>
            <a:spLocks noGrp="1" noChangeArrowheads="1"/>
          </p:cNvSpPr>
          <p:nvPr>
            <p:ph type="body" idx="1"/>
          </p:nvPr>
        </p:nvSpPr>
        <p:spPr>
          <a:noFill/>
        </p:spPr>
        <p:txBody>
          <a:bodyPr/>
          <a:lstStyle/>
          <a:p>
            <a:r>
              <a:rPr lang="en-US" altLang="en-US" dirty="0">
                <a:latin typeface="Arial" panose="020B0604020202020204" pitchFamily="34" charset="0"/>
              </a:rPr>
              <a:t>States today do not allow landlords to use force to evict tenants. Instead, they must make use of statutory remedies that are available to them. Some states do, however, recognize the right of landlords to enter wrongfully held premises and take over possession if it can be done peacefully.</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79025477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4BCEFC4-AB5B-4D51-BA8A-B2EC098A9B50}" type="slidenum">
              <a:rPr lang="en-US" altLang="en-US"/>
              <a:pPr eaLnBrk="1" hangingPunct="1"/>
              <a:t>69</a:t>
            </a:fld>
            <a:endParaRPr lang="en-US" altLang="en-US" dirty="0"/>
          </a:p>
        </p:txBody>
      </p:sp>
      <p:sp>
        <p:nvSpPr>
          <p:cNvPr id="144387" name="Rectangle 2"/>
          <p:cNvSpPr>
            <a:spLocks noGrp="1" noRot="1" noChangeAspect="1" noChangeArrowheads="1" noTextEdit="1"/>
          </p:cNvSpPr>
          <p:nvPr>
            <p:ph type="sldImg"/>
          </p:nvPr>
        </p:nvSpPr>
        <p:spPr>
          <a:ln/>
        </p:spPr>
      </p:sp>
      <p:sp>
        <p:nvSpPr>
          <p:cNvPr id="144388" name="Rectangle 3"/>
          <p:cNvSpPr>
            <a:spLocks noGrp="1" noChangeArrowheads="1"/>
          </p:cNvSpPr>
          <p:nvPr>
            <p:ph type="body" idx="1"/>
          </p:nvPr>
        </p:nvSpPr>
        <p:spPr>
          <a:noFill/>
        </p:spPr>
        <p:txBody>
          <a:bodyPr/>
          <a:lstStyle/>
          <a:p>
            <a:r>
              <a:rPr lang="en-US" altLang="en-US" dirty="0">
                <a:latin typeface="Arial" panose="020B0604020202020204" pitchFamily="34" charset="0"/>
              </a:rPr>
              <a:t>The remedy provides landlords with a quick method of regaining possession of their property and protects tenants from being ousted by force and violence. Strict notice requirements must be followed by the landlord, after which both parties are given their day in court. If a forcible eviction becomes necessary, it is done by the sheriff under the supervision of the court.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6640891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860C4C5-2800-4008-9C35-49A96C13DBD8}" type="slidenum">
              <a:rPr lang="en-US" altLang="en-US"/>
              <a:pPr eaLnBrk="1" hangingPunct="1"/>
              <a:t>9</a:t>
            </a:fld>
            <a:endParaRPr lang="en-US" altLang="en-US" dirty="0"/>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p:spPr>
        <p:txBody>
          <a:bodyPr/>
          <a:lstStyle/>
          <a:p>
            <a:r>
              <a:rPr lang="en-US" altLang="en-US" b="1" dirty="0">
                <a:latin typeface="Arial" panose="020B0604020202020204" pitchFamily="34" charset="0"/>
              </a:rPr>
              <a:t>Terms</a:t>
            </a:r>
          </a:p>
          <a:p>
            <a:r>
              <a:rPr lang="en-US" altLang="en-US" dirty="0">
                <a:latin typeface="Arial" panose="020B0604020202020204" pitchFamily="34" charset="0"/>
              </a:rPr>
              <a:t>The term </a:t>
            </a:r>
            <a:r>
              <a:rPr lang="en-US" altLang="en-US" i="1" dirty="0">
                <a:latin typeface="Arial" panose="020B0604020202020204" pitchFamily="34" charset="0"/>
              </a:rPr>
              <a:t>riparian rights </a:t>
            </a:r>
            <a:r>
              <a:rPr lang="en-US" altLang="en-US" dirty="0">
                <a:latin typeface="Arial" panose="020B0604020202020204" pitchFamily="34" charset="0"/>
              </a:rPr>
              <a:t>was coined in 1860. The word </a:t>
            </a:r>
            <a:r>
              <a:rPr lang="en-US" altLang="en-US" i="1" dirty="0">
                <a:latin typeface="Arial" panose="020B0604020202020204" pitchFamily="34" charset="0"/>
              </a:rPr>
              <a:t>riparian </a:t>
            </a:r>
            <a:r>
              <a:rPr lang="en-US" altLang="en-US" dirty="0">
                <a:latin typeface="Arial" panose="020B0604020202020204" pitchFamily="34" charset="0"/>
              </a:rPr>
              <a:t>comes from the Latin root </a:t>
            </a:r>
            <a:r>
              <a:rPr lang="en-US" altLang="en-US" i="1" dirty="0">
                <a:latin typeface="Arial" panose="020B0604020202020204" pitchFamily="34" charset="0"/>
              </a:rPr>
              <a:t>ripa</a:t>
            </a:r>
            <a:r>
              <a:rPr lang="en-US" altLang="en-US" dirty="0">
                <a:latin typeface="Arial" panose="020B0604020202020204" pitchFamily="34" charset="0"/>
              </a:rPr>
              <a:t>, meaning “bank of a river.”</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0866723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E484DFE-4B6E-418C-964B-D644CA149700}" type="slidenum">
              <a:rPr lang="en-US" altLang="en-US"/>
              <a:pPr eaLnBrk="1" hangingPunct="1"/>
              <a:t>10</a:t>
            </a:fld>
            <a:endParaRPr lang="en-US" altLang="en-US" dirty="0"/>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p:spPr>
        <p:txBody>
          <a:bodyPr/>
          <a:lstStyle/>
          <a:p>
            <a:r>
              <a:rPr lang="en-US" altLang="en-US" dirty="0">
                <a:latin typeface="Arial" panose="020B0604020202020204" pitchFamily="34" charset="0"/>
              </a:rPr>
              <a:t>If the stream is navigable, however, each owner owns only to the bank of the stream, and the bed is owned by the state. A navigable stream in some states is defined as one that ebbs and flows with the tide. In other states, it is defined as a stream that is capable of being navigated by commercial vessels. Their right to the use of the water depends on the doctrine followed in their state.</a:t>
            </a:r>
          </a:p>
        </p:txBody>
      </p:sp>
    </p:spTree>
    <p:extLst>
      <p:ext uri="{BB962C8B-B14F-4D97-AF65-F5344CB8AC3E}">
        <p14:creationId xmlns:p14="http://schemas.microsoft.com/office/powerpoint/2010/main" val="9514717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9F58D6C-83AD-4510-ABD6-E29594BAC216}" type="slidenum">
              <a:rPr lang="en-US" altLang="en-US"/>
              <a:pPr eaLnBrk="1" hangingPunct="1"/>
              <a:t>11</a:t>
            </a:fld>
            <a:endParaRPr lang="en-US" altLang="en-US" dirty="0"/>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p:spPr>
        <p:txBody>
          <a:bodyPr/>
          <a:lstStyle/>
          <a:p>
            <a:r>
              <a:rPr lang="en-US" altLang="en-US" dirty="0">
                <a:latin typeface="Arial" panose="020B0604020202020204" pitchFamily="34" charset="0"/>
              </a:rPr>
              <a:t>If there is a question as to whether an item is a fixture, the courts ask the following questions: Has there been a temporary or permanent installation of the personal property? Can it be removed without damaging the real property? Has it been adapted to the intended use of the real property? Also, the court would ask what the intent of the party was at the time the personal property was attached to the real property.</a:t>
            </a:r>
          </a:p>
        </p:txBody>
      </p:sp>
    </p:spTree>
    <p:extLst>
      <p:ext uri="{BB962C8B-B14F-4D97-AF65-F5344CB8AC3E}">
        <p14:creationId xmlns:p14="http://schemas.microsoft.com/office/powerpoint/2010/main" val="31653422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userDrawn="1"/>
        </p:nvSpPr>
        <p:spPr>
          <a:xfrm>
            <a:off x="0" y="0"/>
            <a:ext cx="12192000" cy="6857999"/>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path path="circle">
              <a:fillToRect r="100000" b="100000"/>
            </a:path>
            <a:tileRect l="-100000" t="-100000"/>
          </a:gradFill>
          <a:effectLst>
            <a:outerShdw blurRad="50800" dist="38100" dir="2520000" algn="t" rotWithShape="0">
              <a:prstClr val="black">
                <a:alpha val="40000"/>
              </a:prstClr>
            </a:outerShdw>
            <a:reflection blurRad="6350" stA="50000" endA="300" endPos="55000" dir="5400000" sy="-100000" algn="bl" rotWithShape="0"/>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2" name="Title 1"/>
          <p:cNvSpPr>
            <a:spLocks noGrp="1"/>
          </p:cNvSpPr>
          <p:nvPr>
            <p:ph type="ctrTitle"/>
          </p:nvPr>
        </p:nvSpPr>
        <p:spPr>
          <a:xfrm>
            <a:off x="671209" y="758758"/>
            <a:ext cx="4766553" cy="307394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671209" y="4017522"/>
            <a:ext cx="4766553" cy="207199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
        <p:nvSpPr>
          <p:cNvPr id="8" name="Rectangle 7"/>
          <p:cNvSpPr/>
          <p:nvPr userDrawn="1"/>
        </p:nvSpPr>
        <p:spPr>
          <a:xfrm>
            <a:off x="0" y="0"/>
            <a:ext cx="350196" cy="6858000"/>
          </a:xfrm>
          <a:prstGeom prst="rect">
            <a:avLst/>
          </a:prstGeom>
          <a:gradFill flip="none" rotWithShape="1">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path path="circle">
              <a:fillToRect l="100000" t="100000"/>
            </a:path>
            <a:tileRect r="-100000" b="-100000"/>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04197" y="372885"/>
            <a:ext cx="4612730" cy="5813585"/>
          </a:xfrm>
          <a:prstGeom prst="rect">
            <a:avLst/>
          </a:prstGeom>
        </p:spPr>
      </p:pic>
    </p:spTree>
    <p:extLst>
      <p:ext uri="{BB962C8B-B14F-4D97-AF65-F5344CB8AC3E}">
        <p14:creationId xmlns:p14="http://schemas.microsoft.com/office/powerpoint/2010/main" val="29911204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574625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68853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marL="398463" indent="-398463">
              <a:buFont typeface="Wingdings" panose="05000000000000000000" pitchFamily="2" charset="2"/>
              <a:buChar char="v"/>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5885952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11229393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445406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0"/>
            <a:ext cx="2743200" cy="365125"/>
          </a:xfrm>
          <a:prstGeom prst="rect">
            <a:avLst/>
          </a:prstGeom>
        </p:spPr>
        <p:txBody>
          <a:bodyPr/>
          <a:lstStyle/>
          <a:p>
            <a:endParaRPr lang="en-US" dirty="0"/>
          </a:p>
        </p:txBody>
      </p:sp>
      <p:sp>
        <p:nvSpPr>
          <p:cNvPr id="8" name="Footer Placeholder 7"/>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9" name="Slide Number Placeholder 8"/>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1954339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838200" y="6356350"/>
            <a:ext cx="2743200" cy="365125"/>
          </a:xfrm>
          <a:prstGeom prst="rect">
            <a:avLst/>
          </a:prstGeom>
        </p:spPr>
        <p:txBody>
          <a:bodyPr/>
          <a:lstStyle/>
          <a:p>
            <a:endParaRPr lang="en-US" dirty="0"/>
          </a:p>
        </p:txBody>
      </p:sp>
      <p:sp>
        <p:nvSpPr>
          <p:cNvPr id="4" name="Footer Placeholder 3"/>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5" name="Slide Number Placeholder 4"/>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4243669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endParaRPr lang="en-US" dirty="0"/>
          </a:p>
        </p:txBody>
      </p:sp>
      <p:sp>
        <p:nvSpPr>
          <p:cNvPr id="3" name="Footer Placeholder 2"/>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4" name="Slide Number Placeholder 3"/>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37015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140621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1853931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1"/>
            <a:ext cx="12192000" cy="1690688"/>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lin ang="5400000" scaled="1"/>
            <a:tileRect/>
          </a:gra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2" name="Title Placeholder 1"/>
          <p:cNvSpPr>
            <a:spLocks noGrp="1"/>
          </p:cNvSpPr>
          <p:nvPr>
            <p:ph type="title"/>
          </p:nvPr>
        </p:nvSpPr>
        <p:spPr>
          <a:xfrm>
            <a:off x="838200" y="182563"/>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50196" y="6492875"/>
            <a:ext cx="7655668" cy="365125"/>
          </a:xfrm>
          <a:prstGeom prst="rect">
            <a:avLst/>
          </a:prstGeom>
        </p:spPr>
        <p:txBody>
          <a:bodyPr vert="horz" lIns="91440" tIns="45720" rIns="91440" bIns="45720" rtlCol="0" anchor="ctr"/>
          <a:lstStyle>
            <a:lvl1pPr algn="l">
              <a:defRPr sz="1200">
                <a:solidFill>
                  <a:schemeClr val="tx1"/>
                </a:solidFill>
              </a:defRPr>
            </a:lvl1pPr>
          </a:lstStyle>
          <a:p>
            <a:r>
              <a:rPr lang="en-US" i="1" dirty="0"/>
              <a:t>Copyright © 2017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4"/>
          </p:nvPr>
        </p:nvSpPr>
        <p:spPr>
          <a:xfrm>
            <a:off x="11050620" y="6492874"/>
            <a:ext cx="1141379" cy="365125"/>
          </a:xfrm>
          <a:prstGeom prst="rect">
            <a:avLst/>
          </a:prstGeom>
        </p:spPr>
        <p:txBody>
          <a:bodyPr vert="horz" lIns="91440" tIns="45720" rIns="91440" bIns="45720" rtlCol="0" anchor="ctr"/>
          <a:lstStyle>
            <a:lvl1pPr algn="r">
              <a:defRPr sz="1200">
                <a:solidFill>
                  <a:schemeClr val="tx1"/>
                </a:solidFill>
              </a:defRPr>
            </a:lvl1pPr>
          </a:lstStyle>
          <a:p>
            <a:fld id="{73CA63B2-227D-4B49-B103-A4A153FC1C24}" type="slidenum">
              <a:rPr lang="en-US" smtClean="0"/>
              <a:pPr/>
              <a:t>‹#›</a:t>
            </a:fld>
            <a:endParaRPr lang="en-US" dirty="0"/>
          </a:p>
        </p:txBody>
      </p:sp>
      <p:sp>
        <p:nvSpPr>
          <p:cNvPr id="8" name="Rectangle 7"/>
          <p:cNvSpPr/>
          <p:nvPr userDrawn="1"/>
        </p:nvSpPr>
        <p:spPr>
          <a:xfrm>
            <a:off x="0" y="0"/>
            <a:ext cx="350196" cy="6858000"/>
          </a:xfrm>
          <a:prstGeom prst="rect">
            <a:avLst/>
          </a:prstGeom>
          <a:gradFill flip="none" rotWithShape="1">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path path="circle">
              <a:fillToRect l="50000" t="50000" r="50000" b="50000"/>
            </a:path>
            <a:tileRect/>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350196" y="1690689"/>
            <a:ext cx="11841804" cy="0"/>
          </a:xfrm>
          <a:prstGeom prst="line">
            <a:avLst/>
          </a:prstGeom>
          <a:ln w="25400">
            <a:solidFill>
              <a:schemeClr val="accent4">
                <a:lumMod val="40000"/>
                <a:lumOff val="6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19709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398463" indent="-398463" algn="l" defTabSz="914400" rtl="0" eaLnBrk="1" latinLnBrk="0" hangingPunct="1">
        <a:lnSpc>
          <a:spcPct val="90000"/>
        </a:lnSpc>
        <a:spcBef>
          <a:spcPts val="1000"/>
        </a:spcBef>
        <a:buClr>
          <a:srgbClr val="9900CC"/>
        </a:buClr>
        <a:buFont typeface="Wingdings" panose="05000000000000000000" pitchFamily="2" charset="2"/>
        <a:buChar char="v"/>
        <a:defRPr sz="3200" kern="1200">
          <a:solidFill>
            <a:schemeClr val="tx1"/>
          </a:solidFill>
          <a:latin typeface="+mn-lt"/>
          <a:ea typeface="+mn-ea"/>
          <a:cs typeface="+mn-cs"/>
        </a:defRPr>
      </a:lvl1pPr>
      <a:lvl2pPr marL="796925" indent="-339725" algn="l" defTabSz="914400" rtl="0" eaLnBrk="1" latinLnBrk="0" hangingPunct="1">
        <a:lnSpc>
          <a:spcPct val="90000"/>
        </a:lnSpc>
        <a:spcBef>
          <a:spcPts val="500"/>
        </a:spcBef>
        <a:buClr>
          <a:srgbClr val="3366FF"/>
        </a:buClr>
        <a:buFont typeface="Wingdings 3" panose="05040102010807070707" pitchFamily="18" charset="2"/>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71209" y="758757"/>
            <a:ext cx="4766553" cy="3709547"/>
          </a:xfrm>
        </p:spPr>
        <p:txBody>
          <a:bodyPr/>
          <a:lstStyle/>
          <a:p>
            <a:r>
              <a:rPr lang="en-US" b="1" dirty="0"/>
              <a:t>Real Property and </a:t>
            </a:r>
            <a:br>
              <a:rPr lang="en-US" b="1" dirty="0"/>
            </a:br>
            <a:r>
              <a:rPr lang="en-US" b="1" dirty="0"/>
              <a:t>Landlord and Tenant Law</a:t>
            </a:r>
          </a:p>
        </p:txBody>
      </p:sp>
      <p:sp>
        <p:nvSpPr>
          <p:cNvPr id="3" name="Subtitle 2"/>
          <p:cNvSpPr>
            <a:spLocks noGrp="1"/>
          </p:cNvSpPr>
          <p:nvPr>
            <p:ph type="subTitle" idx="1"/>
          </p:nvPr>
        </p:nvSpPr>
        <p:spPr>
          <a:xfrm>
            <a:off x="671209" y="4609707"/>
            <a:ext cx="4766553" cy="1479808"/>
          </a:xfrm>
        </p:spPr>
        <p:txBody>
          <a:bodyPr/>
          <a:lstStyle/>
          <a:p>
            <a:r>
              <a:rPr lang="en-US" dirty="0"/>
              <a:t>Chapter 30</a:t>
            </a:r>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8790984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altLang="en-US" dirty="0"/>
              <a:t>Water Rights</a:t>
            </a:r>
          </a:p>
        </p:txBody>
      </p:sp>
      <p:sp>
        <p:nvSpPr>
          <p:cNvPr id="23555" name="Rectangle 3"/>
          <p:cNvSpPr>
            <a:spLocks noGrp="1" noChangeArrowheads="1"/>
          </p:cNvSpPr>
          <p:nvPr>
            <p:ph type="body" idx="1"/>
          </p:nvPr>
        </p:nvSpPr>
        <p:spPr/>
        <p:txBody>
          <a:bodyPr/>
          <a:lstStyle/>
          <a:p>
            <a:r>
              <a:rPr lang="en-US" altLang="en-US" dirty="0"/>
              <a:t>If a </a:t>
            </a:r>
            <a:r>
              <a:rPr lang="en-US" altLang="en-US" dirty="0" err="1"/>
              <a:t>nonnavigable</a:t>
            </a:r>
            <a:r>
              <a:rPr lang="en-US" altLang="en-US" dirty="0"/>
              <a:t> stream is a boundary line between two parcels of land, the owner on each side owns to the center of the stream</a:t>
            </a:r>
            <a:endParaRPr lang="en-US" altLang="en-US" sz="1000" dirty="0"/>
          </a:p>
          <a:p>
            <a:r>
              <a:rPr lang="en-US" altLang="en-US" dirty="0"/>
              <a:t>Although property owners may own the land under a stream, they do not own the water itself</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355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EC7245D7-D052-4384-BBB0-8483A0230A4A}" type="slidenum">
              <a:rPr lang="en-US" altLang="en-US" smtClean="0"/>
              <a:pPr/>
              <a:t>10</a:t>
            </a:fld>
            <a:endParaRPr lang="en-US" altLang="en-US" dirty="0"/>
          </a:p>
        </p:txBody>
      </p:sp>
    </p:spTree>
    <p:extLst>
      <p:ext uri="{BB962C8B-B14F-4D97-AF65-F5344CB8AC3E}">
        <p14:creationId xmlns:p14="http://schemas.microsoft.com/office/powerpoint/2010/main" val="22965258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4"/>
          <p:cNvSpPr>
            <a:spLocks noGrp="1" noChangeArrowheads="1"/>
          </p:cNvSpPr>
          <p:nvPr>
            <p:ph type="title"/>
          </p:nvPr>
        </p:nvSpPr>
        <p:spPr/>
        <p:txBody>
          <a:bodyPr/>
          <a:lstStyle/>
          <a:p>
            <a:r>
              <a:rPr lang="en-US" altLang="en-US" dirty="0"/>
              <a:t>Fixtures and Easements</a:t>
            </a:r>
          </a:p>
        </p:txBody>
      </p:sp>
      <p:sp>
        <p:nvSpPr>
          <p:cNvPr id="24579" name="Rectangle 5"/>
          <p:cNvSpPr>
            <a:spLocks noGrp="1" noChangeArrowheads="1"/>
          </p:cNvSpPr>
          <p:nvPr>
            <p:ph type="body" idx="1"/>
          </p:nvPr>
        </p:nvSpPr>
        <p:spPr/>
        <p:txBody>
          <a:bodyPr/>
          <a:lstStyle/>
          <a:p>
            <a:r>
              <a:rPr lang="en-US" altLang="en-US" b="1" dirty="0"/>
              <a:t>Fixture </a:t>
            </a:r>
          </a:p>
          <a:p>
            <a:pPr lvl="1"/>
            <a:r>
              <a:rPr lang="en-US" altLang="en-US" dirty="0"/>
              <a:t>When personal property is attached to real property</a:t>
            </a:r>
          </a:p>
          <a:p>
            <a:pPr lvl="1"/>
            <a:r>
              <a:rPr lang="en-US" altLang="en-US" dirty="0"/>
              <a:t>Becomes part of the real property</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458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BE70FD32-6918-4B63-AF4C-2AF0928AC9EC}" type="slidenum">
              <a:rPr lang="en-US" altLang="en-US" smtClean="0"/>
              <a:pPr/>
              <a:t>11</a:t>
            </a:fld>
            <a:endParaRPr lang="en-US" altLang="en-US" dirty="0"/>
          </a:p>
        </p:txBody>
      </p:sp>
    </p:spTree>
    <p:extLst>
      <p:ext uri="{BB962C8B-B14F-4D97-AF65-F5344CB8AC3E}">
        <p14:creationId xmlns:p14="http://schemas.microsoft.com/office/powerpoint/2010/main" val="1755730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altLang="en-US" dirty="0"/>
              <a:t>Fixtures and Easements</a:t>
            </a:r>
          </a:p>
        </p:txBody>
      </p:sp>
      <p:sp>
        <p:nvSpPr>
          <p:cNvPr id="25603" name="Rectangle 3"/>
          <p:cNvSpPr>
            <a:spLocks noGrp="1" noChangeArrowheads="1"/>
          </p:cNvSpPr>
          <p:nvPr>
            <p:ph type="body" idx="1"/>
          </p:nvPr>
        </p:nvSpPr>
        <p:spPr/>
        <p:txBody>
          <a:bodyPr/>
          <a:lstStyle/>
          <a:p>
            <a:r>
              <a:rPr lang="en-US" altLang="en-US" b="1" dirty="0"/>
              <a:t>Trade fixtures</a:t>
            </a:r>
          </a:p>
          <a:p>
            <a:pPr lvl="1"/>
            <a:r>
              <a:rPr lang="en-US" altLang="en-US" dirty="0"/>
              <a:t>Those items of personal property brought upon the premises by the tenant that are necessary to carry on the trade or business to which the premises will be devoted</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560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F9E038F0-C5BC-4BB8-A226-E498A352FEFE}" type="slidenum">
              <a:rPr lang="en-US" altLang="en-US" smtClean="0"/>
              <a:pPr/>
              <a:t>12</a:t>
            </a:fld>
            <a:endParaRPr lang="en-US" altLang="en-US" dirty="0"/>
          </a:p>
        </p:txBody>
      </p:sp>
    </p:spTree>
    <p:extLst>
      <p:ext uri="{BB962C8B-B14F-4D97-AF65-F5344CB8AC3E}">
        <p14:creationId xmlns:p14="http://schemas.microsoft.com/office/powerpoint/2010/main" val="12061051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altLang="en-US" dirty="0"/>
              <a:t>Fixtures and Easements</a:t>
            </a:r>
          </a:p>
        </p:txBody>
      </p:sp>
      <p:sp>
        <p:nvSpPr>
          <p:cNvPr id="26627" name="Rectangle 3"/>
          <p:cNvSpPr>
            <a:spLocks noGrp="1" noChangeArrowheads="1"/>
          </p:cNvSpPr>
          <p:nvPr>
            <p:ph type="body" idx="1"/>
          </p:nvPr>
        </p:nvSpPr>
        <p:spPr/>
        <p:txBody>
          <a:bodyPr/>
          <a:lstStyle/>
          <a:p>
            <a:r>
              <a:rPr lang="en-US" altLang="en-US" b="1" dirty="0"/>
              <a:t>Easement </a:t>
            </a:r>
          </a:p>
          <a:p>
            <a:pPr lvl="1"/>
            <a:r>
              <a:rPr lang="en-US" altLang="en-US" dirty="0"/>
              <a:t>The right to use another’s land for a particular purpose</a:t>
            </a:r>
          </a:p>
          <a:p>
            <a:pPr lvl="1"/>
            <a:r>
              <a:rPr lang="en-US" altLang="en-US" dirty="0"/>
              <a:t>Also called a </a:t>
            </a:r>
            <a:r>
              <a:rPr lang="en-US" altLang="en-US" b="1" dirty="0"/>
              <a:t>right of way</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662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A9060AAF-EEBE-4E67-BAB1-17E8F04F5F9C}" type="slidenum">
              <a:rPr lang="en-US" altLang="en-US" smtClean="0"/>
              <a:pPr/>
              <a:t>13</a:t>
            </a:fld>
            <a:endParaRPr lang="en-US" altLang="en-US" dirty="0"/>
          </a:p>
        </p:txBody>
      </p:sp>
    </p:spTree>
    <p:extLst>
      <p:ext uri="{BB962C8B-B14F-4D97-AF65-F5344CB8AC3E}">
        <p14:creationId xmlns:p14="http://schemas.microsoft.com/office/powerpoint/2010/main" val="1002901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altLang="en-US" dirty="0"/>
              <a:t>Fixtures and Easements</a:t>
            </a:r>
          </a:p>
        </p:txBody>
      </p:sp>
      <p:sp>
        <p:nvSpPr>
          <p:cNvPr id="27651" name="Rectangle 3"/>
          <p:cNvSpPr>
            <a:spLocks noGrp="1" noChangeArrowheads="1"/>
          </p:cNvSpPr>
          <p:nvPr>
            <p:ph type="body" idx="1"/>
          </p:nvPr>
        </p:nvSpPr>
        <p:spPr/>
        <p:txBody>
          <a:bodyPr/>
          <a:lstStyle/>
          <a:p>
            <a:r>
              <a:rPr lang="en-US" altLang="en-US" b="1" dirty="0"/>
              <a:t>Dominant tenement </a:t>
            </a:r>
          </a:p>
          <a:p>
            <a:pPr lvl="1"/>
            <a:r>
              <a:rPr lang="en-US" altLang="en-US" dirty="0"/>
              <a:t>The one who enjoys the easement and to whom it attaches</a:t>
            </a:r>
            <a:endParaRPr lang="en-US" altLang="en-US" sz="1000" dirty="0"/>
          </a:p>
          <a:p>
            <a:r>
              <a:rPr lang="en-US" altLang="en-US" b="1" dirty="0"/>
              <a:t>Servient tenement</a:t>
            </a:r>
          </a:p>
          <a:p>
            <a:pPr lvl="1"/>
            <a:r>
              <a:rPr lang="en-US" altLang="en-US" dirty="0"/>
              <a:t> The one on whom the easement is imposed</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765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B594D1EA-14D3-488A-887C-47075E2BEE17}" type="slidenum">
              <a:rPr lang="en-US" altLang="en-US" smtClean="0"/>
              <a:pPr/>
              <a:t>14</a:t>
            </a:fld>
            <a:endParaRPr lang="en-US" altLang="en-US" dirty="0"/>
          </a:p>
        </p:txBody>
      </p:sp>
    </p:spTree>
    <p:extLst>
      <p:ext uri="{BB962C8B-B14F-4D97-AF65-F5344CB8AC3E}">
        <p14:creationId xmlns:p14="http://schemas.microsoft.com/office/powerpoint/2010/main" val="8520736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US" altLang="en-US" dirty="0"/>
              <a:t>Fixtures and Easements</a:t>
            </a:r>
          </a:p>
        </p:txBody>
      </p:sp>
      <p:sp>
        <p:nvSpPr>
          <p:cNvPr id="28675" name="Rectangle 3"/>
          <p:cNvSpPr>
            <a:spLocks noGrp="1" noChangeArrowheads="1"/>
          </p:cNvSpPr>
          <p:nvPr>
            <p:ph type="body" idx="1"/>
          </p:nvPr>
        </p:nvSpPr>
        <p:spPr/>
        <p:txBody>
          <a:bodyPr/>
          <a:lstStyle/>
          <a:p>
            <a:r>
              <a:rPr lang="en-US" altLang="en-US" dirty="0"/>
              <a:t>An easement may be created in three ways: </a:t>
            </a:r>
          </a:p>
          <a:p>
            <a:pPr lvl="1"/>
            <a:r>
              <a:rPr lang="en-US" altLang="en-US" dirty="0"/>
              <a:t>By grant </a:t>
            </a:r>
          </a:p>
          <a:p>
            <a:pPr lvl="1"/>
            <a:r>
              <a:rPr lang="en-US" altLang="en-US" dirty="0"/>
              <a:t>By reservation </a:t>
            </a:r>
          </a:p>
          <a:p>
            <a:pPr lvl="1"/>
            <a:r>
              <a:rPr lang="en-US" altLang="en-US" dirty="0"/>
              <a:t>By prescription</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8676"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C3B1E3D1-DD11-47E7-BB61-2D04991238F1}" type="slidenum">
              <a:rPr lang="en-US" altLang="en-US" smtClean="0"/>
              <a:pPr/>
              <a:t>15</a:t>
            </a:fld>
            <a:endParaRPr lang="en-US" altLang="en-US" dirty="0"/>
          </a:p>
        </p:txBody>
      </p:sp>
    </p:spTree>
    <p:extLst>
      <p:ext uri="{BB962C8B-B14F-4D97-AF65-F5344CB8AC3E}">
        <p14:creationId xmlns:p14="http://schemas.microsoft.com/office/powerpoint/2010/main" val="39570760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altLang="en-US" dirty="0"/>
              <a:t>The Law of Estates</a:t>
            </a:r>
          </a:p>
        </p:txBody>
      </p:sp>
      <p:sp>
        <p:nvSpPr>
          <p:cNvPr id="29699" name="Rectangle 3"/>
          <p:cNvSpPr>
            <a:spLocks noGrp="1" noChangeArrowheads="1"/>
          </p:cNvSpPr>
          <p:nvPr>
            <p:ph type="body" idx="1"/>
          </p:nvPr>
        </p:nvSpPr>
        <p:spPr/>
        <p:txBody>
          <a:bodyPr/>
          <a:lstStyle/>
          <a:p>
            <a:r>
              <a:rPr lang="en-US" altLang="en-US" b="1" dirty="0"/>
              <a:t>Freehold estate</a:t>
            </a:r>
          </a:p>
          <a:p>
            <a:pPr lvl="1"/>
            <a:r>
              <a:rPr lang="en-US" altLang="en-US" dirty="0"/>
              <a:t>The holder owns the land forever</a:t>
            </a:r>
            <a:endParaRPr lang="en-US" altLang="en-US" sz="1000" dirty="0"/>
          </a:p>
          <a:p>
            <a:r>
              <a:rPr lang="en-US" altLang="en-US" b="1" dirty="0"/>
              <a:t>Estate in fee simple</a:t>
            </a:r>
          </a:p>
          <a:p>
            <a:pPr lvl="1"/>
            <a:r>
              <a:rPr lang="en-US" altLang="en-US" dirty="0"/>
              <a:t>Anyone owning real property outright—that is, forever</a:t>
            </a:r>
            <a:endParaRPr lang="en-US" altLang="en-US" sz="1000" dirty="0"/>
          </a:p>
          <a:p>
            <a:r>
              <a:rPr lang="en-US" altLang="en-US" b="1" dirty="0"/>
              <a:t>Life estate</a:t>
            </a:r>
          </a:p>
          <a:p>
            <a:pPr lvl="1"/>
            <a:r>
              <a:rPr lang="en-US" altLang="en-US" dirty="0"/>
              <a:t>A person who owns real property for life or for the life of another owns an interest in real property</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970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BCFEF23D-51CF-4F6A-BAB9-F80C095B87E8}" type="slidenum">
              <a:rPr lang="en-US" altLang="en-US" smtClean="0"/>
              <a:pPr/>
              <a:t>16</a:t>
            </a:fld>
            <a:endParaRPr lang="en-US" altLang="en-US" dirty="0"/>
          </a:p>
        </p:txBody>
      </p:sp>
    </p:spTree>
    <p:extLst>
      <p:ext uri="{BB962C8B-B14F-4D97-AF65-F5344CB8AC3E}">
        <p14:creationId xmlns:p14="http://schemas.microsoft.com/office/powerpoint/2010/main" val="29600145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altLang="en-US" dirty="0"/>
              <a:t>The Law of Estates</a:t>
            </a:r>
          </a:p>
        </p:txBody>
      </p:sp>
      <p:sp>
        <p:nvSpPr>
          <p:cNvPr id="31747" name="Rectangle 3"/>
          <p:cNvSpPr>
            <a:spLocks noGrp="1" noChangeArrowheads="1"/>
          </p:cNvSpPr>
          <p:nvPr>
            <p:ph type="body" idx="1"/>
          </p:nvPr>
        </p:nvSpPr>
        <p:spPr/>
        <p:txBody>
          <a:bodyPr/>
          <a:lstStyle/>
          <a:p>
            <a:r>
              <a:rPr lang="en-US" altLang="en-US" dirty="0"/>
              <a:t>When the terms of a deed or a will state that property is to return to the grantor or the grantor’s heirs at the expiration of a life estate, the future interest is a </a:t>
            </a:r>
            <a:r>
              <a:rPr lang="en-US" altLang="en-US" b="1" dirty="0"/>
              <a:t>reversion estate</a:t>
            </a:r>
            <a:endParaRPr lang="en-US" altLang="en-US" dirty="0"/>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174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08366CD8-8354-4F29-BCDC-7E9FE3E2F0C1}" type="slidenum">
              <a:rPr lang="en-US" altLang="en-US" smtClean="0"/>
              <a:pPr/>
              <a:t>17</a:t>
            </a:fld>
            <a:endParaRPr lang="en-US" altLang="en-US" dirty="0"/>
          </a:p>
        </p:txBody>
      </p:sp>
    </p:spTree>
    <p:extLst>
      <p:ext uri="{BB962C8B-B14F-4D97-AF65-F5344CB8AC3E}">
        <p14:creationId xmlns:p14="http://schemas.microsoft.com/office/powerpoint/2010/main" val="211325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5E9D1E-46A8-4159-BA4E-3DA336F0B6B6}"/>
              </a:ext>
            </a:extLst>
          </p:cNvPr>
          <p:cNvSpPr>
            <a:spLocks noGrp="1"/>
          </p:cNvSpPr>
          <p:nvPr>
            <p:ph type="title"/>
          </p:nvPr>
        </p:nvSpPr>
        <p:spPr/>
        <p:txBody>
          <a:bodyPr/>
          <a:lstStyle/>
          <a:p>
            <a:r>
              <a:rPr lang="en-US" altLang="en-US" dirty="0"/>
              <a:t>The Law of Co-Ownership</a:t>
            </a:r>
            <a:endParaRPr lang="en-US" dirty="0"/>
          </a:p>
        </p:txBody>
      </p:sp>
      <p:sp>
        <p:nvSpPr>
          <p:cNvPr id="3" name="Content Placeholder 2">
            <a:extLst>
              <a:ext uri="{FF2B5EF4-FFF2-40B4-BE49-F238E27FC236}">
                <a16:creationId xmlns:a16="http://schemas.microsoft.com/office/drawing/2014/main" id="{08B6C4E8-0559-4590-9F03-72474E3487EE}"/>
              </a:ext>
            </a:extLst>
          </p:cNvPr>
          <p:cNvSpPr>
            <a:spLocks noGrp="1"/>
          </p:cNvSpPr>
          <p:nvPr>
            <p:ph idx="1"/>
          </p:nvPr>
        </p:nvSpPr>
        <p:spPr/>
        <p:txBody>
          <a:bodyPr/>
          <a:lstStyle/>
          <a:p>
            <a:r>
              <a:rPr lang="en-US" b="1" dirty="0"/>
              <a:t>Severalty</a:t>
            </a:r>
          </a:p>
          <a:p>
            <a:pPr lvl="1"/>
            <a:r>
              <a:rPr lang="en-US" dirty="0"/>
              <a:t>Only one person owns a tract of real estate</a:t>
            </a:r>
          </a:p>
          <a:p>
            <a:r>
              <a:rPr lang="en-US" b="1" dirty="0"/>
              <a:t>Concurrent ownership</a:t>
            </a:r>
          </a:p>
          <a:p>
            <a:pPr lvl="1"/>
            <a:r>
              <a:rPr lang="en-US" dirty="0"/>
              <a:t>Two or more people own the same tract of land</a:t>
            </a:r>
          </a:p>
          <a:p>
            <a:pPr lvl="1"/>
            <a:r>
              <a:rPr lang="en-US" dirty="0"/>
              <a:t>Also known as </a:t>
            </a:r>
            <a:r>
              <a:rPr lang="en-US" b="1" dirty="0"/>
              <a:t>co-ownership</a:t>
            </a:r>
          </a:p>
          <a:p>
            <a:r>
              <a:rPr lang="en-US" b="1" dirty="0"/>
              <a:t>Co-tenants</a:t>
            </a:r>
          </a:p>
          <a:p>
            <a:pPr lvl="1"/>
            <a:r>
              <a:rPr lang="en-US" dirty="0"/>
              <a:t>Two or more individuals share ownership of real property</a:t>
            </a:r>
          </a:p>
        </p:txBody>
      </p:sp>
      <p:sp>
        <p:nvSpPr>
          <p:cNvPr id="4" name="Footer Placeholder 3">
            <a:extLst>
              <a:ext uri="{FF2B5EF4-FFF2-40B4-BE49-F238E27FC236}">
                <a16:creationId xmlns:a16="http://schemas.microsoft.com/office/drawing/2014/main" id="{02AACDC4-6E86-45AA-A0C6-C4892C6766E5}"/>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6E8A26B7-CB32-4C54-AB56-189D22696B77}"/>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C90CA90A-C11B-4BD4-B1C9-35374088C8AD}" type="slidenum">
              <a:rPr lang="en-US" altLang="en-US" smtClean="0"/>
              <a:pPr/>
              <a:t>18</a:t>
            </a:fld>
            <a:endParaRPr lang="en-US" altLang="en-US" dirty="0"/>
          </a:p>
        </p:txBody>
      </p:sp>
    </p:spTree>
    <p:extLst>
      <p:ext uri="{BB962C8B-B14F-4D97-AF65-F5344CB8AC3E}">
        <p14:creationId xmlns:p14="http://schemas.microsoft.com/office/powerpoint/2010/main" val="19980205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altLang="en-US" dirty="0"/>
              <a:t>The Law of Co-Ownership</a:t>
            </a:r>
          </a:p>
        </p:txBody>
      </p:sp>
      <p:sp>
        <p:nvSpPr>
          <p:cNvPr id="32771" name="Rectangle 3"/>
          <p:cNvSpPr>
            <a:spLocks noGrp="1" noChangeArrowheads="1"/>
          </p:cNvSpPr>
          <p:nvPr>
            <p:ph type="body" idx="1"/>
          </p:nvPr>
        </p:nvSpPr>
        <p:spPr/>
        <p:txBody>
          <a:bodyPr/>
          <a:lstStyle/>
          <a:p>
            <a:r>
              <a:rPr lang="en-US" altLang="en-US" b="1" dirty="0"/>
              <a:t>Tenants in common</a:t>
            </a:r>
          </a:p>
          <a:p>
            <a:pPr lvl="1"/>
            <a:r>
              <a:rPr lang="en-US" altLang="en-US" dirty="0"/>
              <a:t>Each person owns an undivided share of the whole property</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277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CB3A2F24-BC78-4E03-8B1A-E59E84D170C9}" type="slidenum">
              <a:rPr lang="en-US" altLang="en-US" smtClean="0"/>
              <a:pPr/>
              <a:t>19</a:t>
            </a:fld>
            <a:endParaRPr lang="en-US" altLang="en-US" dirty="0"/>
          </a:p>
        </p:txBody>
      </p:sp>
    </p:spTree>
    <p:extLst>
      <p:ext uri="{BB962C8B-B14F-4D97-AF65-F5344CB8AC3E}">
        <p14:creationId xmlns:p14="http://schemas.microsoft.com/office/powerpoint/2010/main" val="19666525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altLang="en-US" dirty="0"/>
              <a:t>Learning Objectives</a:t>
            </a:r>
          </a:p>
        </p:txBody>
      </p:sp>
      <p:sp>
        <p:nvSpPr>
          <p:cNvPr id="14339" name="Content Placeholder 2"/>
          <p:cNvSpPr>
            <a:spLocks noGrp="1"/>
          </p:cNvSpPr>
          <p:nvPr>
            <p:ph idx="1"/>
          </p:nvPr>
        </p:nvSpPr>
        <p:spPr/>
        <p:txBody>
          <a:bodyPr>
            <a:normAutofit/>
          </a:bodyPr>
          <a:lstStyle/>
          <a:p>
            <a:pPr marL="514350" indent="-514350">
              <a:buFont typeface="+mj-lt"/>
              <a:buAutoNum type="arabicPeriod"/>
            </a:pPr>
            <a:r>
              <a:rPr lang="en-US" altLang="en-US" dirty="0"/>
              <a:t>Explain what constitutes real property</a:t>
            </a:r>
          </a:p>
          <a:p>
            <a:pPr marL="514350" indent="-514350">
              <a:buFont typeface="+mj-lt"/>
              <a:buAutoNum type="arabicPeriod"/>
            </a:pPr>
            <a:r>
              <a:rPr lang="en-US" altLang="en-US" dirty="0"/>
              <a:t>Differentiate between freehold and leasehold estates</a:t>
            </a:r>
          </a:p>
          <a:p>
            <a:pPr marL="514350" indent="-514350">
              <a:buFont typeface="+mj-lt"/>
              <a:buAutoNum type="arabicPeriod"/>
            </a:pPr>
            <a:r>
              <a:rPr lang="en-US" altLang="en-US" dirty="0"/>
              <a:t>Describe the different types of co-ownership of real property</a:t>
            </a:r>
          </a:p>
          <a:p>
            <a:pPr marL="514350" indent="-514350">
              <a:buFont typeface="+mj-lt"/>
              <a:buAutoNum type="arabicPeriod"/>
            </a:pPr>
            <a:r>
              <a:rPr lang="en-US" altLang="en-US" dirty="0"/>
              <a:t>Explain how oil and gas rights can be transferred</a:t>
            </a:r>
          </a:p>
          <a:p>
            <a:pPr marL="514350" indent="-514350">
              <a:buFont typeface="+mj-lt"/>
              <a:buAutoNum type="arabicPeriod"/>
            </a:pPr>
            <a:r>
              <a:rPr lang="en-US" altLang="en-US" dirty="0"/>
              <a:t>Discuss the goal of the dormant minerals act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4340"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233E45A4-FED0-46A6-82CF-2050E4E11206}" type="slidenum">
              <a:rPr lang="en-US" altLang="en-US" smtClean="0"/>
              <a:pPr/>
              <a:t>2</a:t>
            </a:fld>
            <a:endParaRPr lang="en-US" altLang="en-US" dirty="0"/>
          </a:p>
        </p:txBody>
      </p:sp>
    </p:spTree>
    <p:extLst>
      <p:ext uri="{BB962C8B-B14F-4D97-AF65-F5344CB8AC3E}">
        <p14:creationId xmlns:p14="http://schemas.microsoft.com/office/powerpoint/2010/main" val="32448089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n-US" altLang="en-US" dirty="0"/>
              <a:t>Tenancy by the Entirety</a:t>
            </a:r>
          </a:p>
        </p:txBody>
      </p:sp>
      <p:sp>
        <p:nvSpPr>
          <p:cNvPr id="36867" name="Rectangle 3"/>
          <p:cNvSpPr>
            <a:spLocks noGrp="1" noChangeArrowheads="1"/>
          </p:cNvSpPr>
          <p:nvPr>
            <p:ph type="body" idx="1"/>
          </p:nvPr>
        </p:nvSpPr>
        <p:spPr/>
        <p:txBody>
          <a:bodyPr/>
          <a:lstStyle/>
          <a:p>
            <a:r>
              <a:rPr lang="en-US" altLang="en-US" dirty="0"/>
              <a:t>May be held only by a husband and wife and is based upon the common law doctrine known as unity of person</a:t>
            </a:r>
          </a:p>
          <a:p>
            <a:r>
              <a:rPr lang="en-US" altLang="en-US" dirty="0"/>
              <a:t>Each spouse owns the entire estate, and neither can destroy it by any separate act</a:t>
            </a:r>
          </a:p>
          <a:p>
            <a:endParaRPr lang="en-US" altLang="en-US" dirty="0"/>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686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C90CA90A-C11B-4BD4-B1C9-35374088C8AD}" type="slidenum">
              <a:rPr lang="en-US" altLang="en-US" smtClean="0"/>
              <a:pPr/>
              <a:t>20</a:t>
            </a:fld>
            <a:endParaRPr lang="en-US" altLang="en-US" dirty="0"/>
          </a:p>
        </p:txBody>
      </p:sp>
    </p:spTree>
    <p:extLst>
      <p:ext uri="{BB962C8B-B14F-4D97-AF65-F5344CB8AC3E}">
        <p14:creationId xmlns:p14="http://schemas.microsoft.com/office/powerpoint/2010/main" val="27111708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Co-Tenant Relationships</a:t>
            </a:r>
          </a:p>
        </p:txBody>
      </p:sp>
      <p:sp>
        <p:nvSpPr>
          <p:cNvPr id="3" name="Footer Placeholder 2"/>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CFF4B57F-DDDE-4437-B035-8832B81157F8}"/>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C90CA90A-C11B-4BD4-B1C9-35374088C8AD}" type="slidenum">
              <a:rPr lang="en-US" altLang="en-US" smtClean="0"/>
              <a:pPr/>
              <a:t>21</a:t>
            </a:fld>
            <a:endParaRPr lang="en-US" altLang="en-US" dirty="0"/>
          </a:p>
        </p:txBody>
      </p:sp>
      <p:pic>
        <p:nvPicPr>
          <p:cNvPr id="7" name="Picture 6">
            <a:extLst>
              <a:ext uri="{FF2B5EF4-FFF2-40B4-BE49-F238E27FC236}">
                <a16:creationId xmlns:a16="http://schemas.microsoft.com/office/drawing/2014/main" id="{2C2DB61B-D61C-4367-9346-B2820C46B77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37521" y="1786198"/>
            <a:ext cx="5516957" cy="4428605"/>
          </a:xfrm>
          <a:prstGeom prst="rect">
            <a:avLst/>
          </a:prstGeom>
        </p:spPr>
      </p:pic>
    </p:spTree>
    <p:extLst>
      <p:ext uri="{BB962C8B-B14F-4D97-AF65-F5344CB8AC3E}">
        <p14:creationId xmlns:p14="http://schemas.microsoft.com/office/powerpoint/2010/main" val="21425326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altLang="en-US" dirty="0"/>
              <a:t>The Law of Co-Ownership</a:t>
            </a:r>
          </a:p>
        </p:txBody>
      </p:sp>
      <p:sp>
        <p:nvSpPr>
          <p:cNvPr id="33795" name="Rectangle 3"/>
          <p:cNvSpPr>
            <a:spLocks noGrp="1" noChangeArrowheads="1"/>
          </p:cNvSpPr>
          <p:nvPr>
            <p:ph type="body" idx="1"/>
          </p:nvPr>
        </p:nvSpPr>
        <p:spPr/>
        <p:txBody>
          <a:bodyPr/>
          <a:lstStyle/>
          <a:p>
            <a:r>
              <a:rPr lang="en-US" altLang="en-US" b="1" dirty="0"/>
              <a:t>Joint tenants</a:t>
            </a:r>
          </a:p>
          <a:p>
            <a:pPr lvl="1"/>
            <a:r>
              <a:rPr lang="en-US" altLang="en-US" dirty="0"/>
              <a:t>The estate created is a single estate with multiple ownership</a:t>
            </a:r>
            <a:endParaRPr lang="en-US" altLang="en-US" sz="1000" dirty="0"/>
          </a:p>
          <a:p>
            <a:r>
              <a:rPr lang="en-US" altLang="en-US" dirty="0"/>
              <a:t>Four unities must be present: time, title, interest, and possession</a:t>
            </a:r>
          </a:p>
          <a:p>
            <a:endParaRPr lang="en-US" altLang="en-US" dirty="0"/>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379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71C8D19C-EB57-493E-9FBD-D6065AD58DCF}" type="slidenum">
              <a:rPr lang="en-US" altLang="en-US" smtClean="0"/>
              <a:pPr/>
              <a:t>22</a:t>
            </a:fld>
            <a:endParaRPr lang="en-US" altLang="en-US" dirty="0"/>
          </a:p>
        </p:txBody>
      </p:sp>
    </p:spTree>
    <p:extLst>
      <p:ext uri="{BB962C8B-B14F-4D97-AF65-F5344CB8AC3E}">
        <p14:creationId xmlns:p14="http://schemas.microsoft.com/office/powerpoint/2010/main" val="9834565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altLang="en-US" dirty="0"/>
              <a:t>Question</a:t>
            </a:r>
          </a:p>
        </p:txBody>
      </p:sp>
      <p:sp>
        <p:nvSpPr>
          <p:cNvPr id="34819" name="Rectangle 3"/>
          <p:cNvSpPr>
            <a:spLocks noGrp="1" noChangeArrowheads="1"/>
          </p:cNvSpPr>
          <p:nvPr>
            <p:ph type="body" idx="1"/>
          </p:nvPr>
        </p:nvSpPr>
        <p:spPr>
          <a:xfrm>
            <a:off x="838200" y="1825625"/>
            <a:ext cx="10515600" cy="4351338"/>
          </a:xfrm>
        </p:spPr>
        <p:txBody>
          <a:bodyPr/>
          <a:lstStyle/>
          <a:p>
            <a:r>
              <a:rPr lang="en-US" altLang="en-US" dirty="0"/>
              <a:t>What is property that is acquired by the personal efforts of either spouse during marriage called?</a:t>
            </a:r>
          </a:p>
          <a:p>
            <a:pPr marL="912812" lvl="1" indent="-514350">
              <a:buFont typeface="+mj-lt"/>
              <a:buAutoNum type="alphaUcPeriod"/>
            </a:pPr>
            <a:r>
              <a:rPr lang="en-US" altLang="en-US" dirty="0"/>
              <a:t>Eminent property</a:t>
            </a:r>
          </a:p>
          <a:p>
            <a:pPr marL="912812" lvl="1" indent="-514350">
              <a:buFont typeface="+mj-lt"/>
              <a:buAutoNum type="alphaUcPeriod"/>
            </a:pPr>
            <a:r>
              <a:rPr lang="en-US" altLang="en-US" dirty="0"/>
              <a:t>Joint property</a:t>
            </a:r>
          </a:p>
          <a:p>
            <a:pPr marL="912812" lvl="1" indent="-514350">
              <a:buFont typeface="+mj-lt"/>
              <a:buAutoNum type="alphaUcPeriod"/>
            </a:pPr>
            <a:r>
              <a:rPr lang="en-US" altLang="en-US" dirty="0"/>
              <a:t>Imminent property </a:t>
            </a:r>
          </a:p>
          <a:p>
            <a:pPr marL="912812" lvl="1" indent="-514350">
              <a:buFont typeface="+mj-lt"/>
              <a:buAutoNum type="alphaUcPeriod"/>
            </a:pPr>
            <a:r>
              <a:rPr lang="en-US" altLang="en-US" dirty="0"/>
              <a:t>Community property</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482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64FF6E05-2989-4C10-9C5A-6368F77C3209}" type="slidenum">
              <a:rPr lang="en-US" altLang="en-US" smtClean="0"/>
              <a:pPr/>
              <a:t>23</a:t>
            </a:fld>
            <a:endParaRPr lang="en-US" altLang="en-US" dirty="0"/>
          </a:p>
        </p:txBody>
      </p:sp>
    </p:spTree>
    <p:extLst>
      <p:ext uri="{BB962C8B-B14F-4D97-AF65-F5344CB8AC3E}">
        <p14:creationId xmlns:p14="http://schemas.microsoft.com/office/powerpoint/2010/main" val="831991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4"/>
          <p:cNvSpPr>
            <a:spLocks noGrp="1" noChangeArrowheads="1"/>
          </p:cNvSpPr>
          <p:nvPr>
            <p:ph type="title"/>
          </p:nvPr>
        </p:nvSpPr>
        <p:spPr/>
        <p:txBody>
          <a:bodyPr/>
          <a:lstStyle/>
          <a:p>
            <a:r>
              <a:rPr lang="en-US" altLang="en-US" dirty="0"/>
              <a:t>Community Property</a:t>
            </a:r>
          </a:p>
        </p:txBody>
      </p:sp>
      <p:sp>
        <p:nvSpPr>
          <p:cNvPr id="35843" name="Rectangle 5"/>
          <p:cNvSpPr>
            <a:spLocks noGrp="1" noChangeArrowheads="1"/>
          </p:cNvSpPr>
          <p:nvPr>
            <p:ph type="body" idx="1"/>
          </p:nvPr>
        </p:nvSpPr>
        <p:spPr/>
        <p:txBody>
          <a:bodyPr/>
          <a:lstStyle/>
          <a:p>
            <a:r>
              <a:rPr lang="en-US" altLang="en-US" b="1" dirty="0"/>
              <a:t>Community property </a:t>
            </a:r>
          </a:p>
          <a:p>
            <a:pPr lvl="1"/>
            <a:r>
              <a:rPr lang="en-US" altLang="en-US" dirty="0"/>
              <a:t>Property (except a gift or inheritance) that is acquired by the personal efforts of either spouse during marriage and that, by law, belongs to both spouses equally</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584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9082AA12-2FA5-4195-92DC-06F74C72B27C}" type="slidenum">
              <a:rPr lang="en-US" altLang="en-US" smtClean="0"/>
              <a:pPr/>
              <a:t>24</a:t>
            </a:fld>
            <a:endParaRPr lang="en-US" altLang="en-US" dirty="0"/>
          </a:p>
        </p:txBody>
      </p:sp>
    </p:spTree>
    <p:extLst>
      <p:ext uri="{BB962C8B-B14F-4D97-AF65-F5344CB8AC3E}">
        <p14:creationId xmlns:p14="http://schemas.microsoft.com/office/powerpoint/2010/main" val="31285756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Subterranean Rights: The Basics</a:t>
            </a:r>
          </a:p>
        </p:txBody>
      </p:sp>
      <p:sp>
        <p:nvSpPr>
          <p:cNvPr id="3" name="Content Placeholder 2"/>
          <p:cNvSpPr>
            <a:spLocks noGrp="1"/>
          </p:cNvSpPr>
          <p:nvPr>
            <p:ph idx="1"/>
          </p:nvPr>
        </p:nvSpPr>
        <p:spPr>
          <a:xfrm>
            <a:off x="838200" y="1760311"/>
            <a:ext cx="10515600" cy="4351338"/>
          </a:xfrm>
        </p:spPr>
        <p:txBody>
          <a:bodyPr>
            <a:normAutofit/>
          </a:bodyPr>
          <a:lstStyle/>
          <a:p>
            <a:r>
              <a:rPr lang="en-US" dirty="0"/>
              <a:t>Unless excluded in the deed, the owner of land has exclusive title to material below the surface of the land</a:t>
            </a:r>
          </a:p>
          <a:p>
            <a:r>
              <a:rPr lang="en-US" dirty="0"/>
              <a:t> The right extends to the point determined to be the exact center of the earth</a:t>
            </a:r>
          </a:p>
          <a:p>
            <a:r>
              <a:rPr lang="en-US" dirty="0"/>
              <a:t>These </a:t>
            </a:r>
            <a:r>
              <a:rPr lang="en-US" b="1" dirty="0"/>
              <a:t>subterranean rights </a:t>
            </a:r>
            <a:r>
              <a:rPr lang="en-US" dirty="0"/>
              <a:t>are often sold to corporations exploring for coal, oil, or other mineral deposits</a:t>
            </a:r>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758D3226-1380-4D26-AE4D-1EDBE2F096BB}"/>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C90CA90A-C11B-4BD4-B1C9-35374088C8AD}" type="slidenum">
              <a:rPr lang="en-US" altLang="en-US" smtClean="0"/>
              <a:pPr/>
              <a:t>25</a:t>
            </a:fld>
            <a:endParaRPr lang="en-US" altLang="en-US" dirty="0"/>
          </a:p>
        </p:txBody>
      </p:sp>
    </p:spTree>
    <p:extLst>
      <p:ext uri="{BB962C8B-B14F-4D97-AF65-F5344CB8AC3E}">
        <p14:creationId xmlns:p14="http://schemas.microsoft.com/office/powerpoint/2010/main" val="42605144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Oil and Gas Contracts: Lease, License, or Fee Simple?</a:t>
            </a:r>
          </a:p>
        </p:txBody>
      </p:sp>
      <p:sp>
        <p:nvSpPr>
          <p:cNvPr id="3" name="Content Placeholder 2"/>
          <p:cNvSpPr>
            <a:spLocks noGrp="1"/>
          </p:cNvSpPr>
          <p:nvPr>
            <p:ph idx="1"/>
          </p:nvPr>
        </p:nvSpPr>
        <p:spPr/>
        <p:txBody>
          <a:bodyPr/>
          <a:lstStyle/>
          <a:p>
            <a:r>
              <a:rPr lang="en-US" b="1" dirty="0"/>
              <a:t>Fee simple determinable</a:t>
            </a:r>
          </a:p>
          <a:p>
            <a:pPr lvl="1"/>
            <a:r>
              <a:rPr lang="en-US" dirty="0"/>
              <a:t>Lasts as long as the ability to take the oil and gas from the earth continues   </a:t>
            </a:r>
          </a:p>
          <a:p>
            <a:r>
              <a:rPr lang="en-US" dirty="0"/>
              <a:t>Once that ceases as an option, the fee simple reverts to the original owners</a:t>
            </a:r>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75998C46-EF5D-4EA9-B33E-C926DE87A09B}"/>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C90CA90A-C11B-4BD4-B1C9-35374088C8AD}" type="slidenum">
              <a:rPr lang="en-US" altLang="en-US" smtClean="0"/>
              <a:pPr/>
              <a:t>26</a:t>
            </a:fld>
            <a:endParaRPr lang="en-US" altLang="en-US" dirty="0"/>
          </a:p>
        </p:txBody>
      </p:sp>
    </p:spTree>
    <p:extLst>
      <p:ext uri="{BB962C8B-B14F-4D97-AF65-F5344CB8AC3E}">
        <p14:creationId xmlns:p14="http://schemas.microsoft.com/office/powerpoint/2010/main" val="249810715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Oil and Gas Contracts: Lease, License, or Fee Simple?</a:t>
            </a:r>
          </a:p>
        </p:txBody>
      </p:sp>
      <p:sp>
        <p:nvSpPr>
          <p:cNvPr id="3" name="Content Placeholder 2"/>
          <p:cNvSpPr>
            <a:spLocks noGrp="1"/>
          </p:cNvSpPr>
          <p:nvPr>
            <p:ph idx="1"/>
          </p:nvPr>
        </p:nvSpPr>
        <p:spPr/>
        <p:txBody>
          <a:bodyPr/>
          <a:lstStyle/>
          <a:p>
            <a:r>
              <a:rPr lang="en-US" dirty="0"/>
              <a:t>In a </a:t>
            </a:r>
            <a:r>
              <a:rPr lang="en-US" b="1" dirty="0"/>
              <a:t>lease </a:t>
            </a:r>
            <a:r>
              <a:rPr lang="en-US" dirty="0"/>
              <a:t>agreement, the </a:t>
            </a:r>
            <a:r>
              <a:rPr lang="en-US" b="1" dirty="0"/>
              <a:t>lessees</a:t>
            </a:r>
            <a:r>
              <a:rPr lang="en-US" dirty="0"/>
              <a:t>, those who purchase the right to enter the land from the </a:t>
            </a:r>
            <a:r>
              <a:rPr lang="en-US" b="1" dirty="0"/>
              <a:t>lessors</a:t>
            </a:r>
            <a:r>
              <a:rPr lang="en-US" dirty="0"/>
              <a:t>, those who owned the land outright, receive the ability to operate on the land as if it were their own, in exchange for an agreed to payment or a payment schedule</a:t>
            </a:r>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2770D81D-DA8E-4748-AE58-F197E2F1C73F}"/>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C90CA90A-C11B-4BD4-B1C9-35374088C8AD}" type="slidenum">
              <a:rPr lang="en-US" altLang="en-US" smtClean="0"/>
              <a:pPr/>
              <a:t>27</a:t>
            </a:fld>
            <a:endParaRPr lang="en-US" altLang="en-US" dirty="0"/>
          </a:p>
        </p:txBody>
      </p:sp>
    </p:spTree>
    <p:extLst>
      <p:ext uri="{BB962C8B-B14F-4D97-AF65-F5344CB8AC3E}">
        <p14:creationId xmlns:p14="http://schemas.microsoft.com/office/powerpoint/2010/main" val="32916429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Oil and Gas Contracts: Lease, License, or Fee Simple?</a:t>
            </a:r>
          </a:p>
        </p:txBody>
      </p:sp>
      <p:sp>
        <p:nvSpPr>
          <p:cNvPr id="3" name="Content Placeholder 2"/>
          <p:cNvSpPr>
            <a:spLocks noGrp="1"/>
          </p:cNvSpPr>
          <p:nvPr>
            <p:ph idx="1"/>
          </p:nvPr>
        </p:nvSpPr>
        <p:spPr/>
        <p:txBody>
          <a:bodyPr/>
          <a:lstStyle/>
          <a:p>
            <a:r>
              <a:rPr lang="en-US" b="1" dirty="0"/>
              <a:t>License </a:t>
            </a:r>
          </a:p>
          <a:p>
            <a:pPr lvl="1"/>
            <a:r>
              <a:rPr lang="en-US" dirty="0"/>
              <a:t>Much more limited contract that bestows no property rights on the licensee</a:t>
            </a:r>
          </a:p>
          <a:p>
            <a:pPr lvl="1"/>
            <a:r>
              <a:rPr lang="en-US" dirty="0"/>
              <a:t>Only rights transferred are the right to enter the land, the right to search for the oil and gas, and the right to leave with a quantity of that oil and/or gas</a:t>
            </a:r>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D2DE9CC3-903E-4BB1-99B6-C86C67DF98A3}"/>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C90CA90A-C11B-4BD4-B1C9-35374088C8AD}" type="slidenum">
              <a:rPr lang="en-US" altLang="en-US" smtClean="0"/>
              <a:pPr/>
              <a:t>28</a:t>
            </a:fld>
            <a:endParaRPr lang="en-US" altLang="en-US" dirty="0"/>
          </a:p>
        </p:txBody>
      </p:sp>
    </p:spTree>
    <p:extLst>
      <p:ext uri="{BB962C8B-B14F-4D97-AF65-F5344CB8AC3E}">
        <p14:creationId xmlns:p14="http://schemas.microsoft.com/office/powerpoint/2010/main" val="12917403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Dormant Minerals Statutes</a:t>
            </a:r>
          </a:p>
        </p:txBody>
      </p:sp>
      <p:sp>
        <p:nvSpPr>
          <p:cNvPr id="3" name="Content Placeholder 2"/>
          <p:cNvSpPr>
            <a:spLocks noGrp="1"/>
          </p:cNvSpPr>
          <p:nvPr>
            <p:ph idx="1"/>
          </p:nvPr>
        </p:nvSpPr>
        <p:spPr/>
        <p:txBody>
          <a:bodyPr/>
          <a:lstStyle/>
          <a:p>
            <a:r>
              <a:rPr lang="en-US" dirty="0"/>
              <a:t>Designed to permit the surface owner of a plot of land to recover mineral rights that have not been utilized by a purchaser of such rights for a long time, often a period of not less than 20 years</a:t>
            </a:r>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3B916489-EC94-4B79-B553-A07A861E1993}"/>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C90CA90A-C11B-4BD4-B1C9-35374088C8AD}" type="slidenum">
              <a:rPr lang="en-US" altLang="en-US" smtClean="0"/>
              <a:pPr/>
              <a:t>29</a:t>
            </a:fld>
            <a:endParaRPr lang="en-US" altLang="en-US" dirty="0"/>
          </a:p>
        </p:txBody>
      </p:sp>
    </p:spTree>
    <p:extLst>
      <p:ext uri="{BB962C8B-B14F-4D97-AF65-F5344CB8AC3E}">
        <p14:creationId xmlns:p14="http://schemas.microsoft.com/office/powerpoint/2010/main" val="33904636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altLang="en-US" dirty="0"/>
              <a:t>Learning Objectives</a:t>
            </a:r>
          </a:p>
        </p:txBody>
      </p:sp>
      <p:sp>
        <p:nvSpPr>
          <p:cNvPr id="15363" name="Content Placeholder 2"/>
          <p:cNvSpPr>
            <a:spLocks noGrp="1"/>
          </p:cNvSpPr>
          <p:nvPr>
            <p:ph idx="1"/>
          </p:nvPr>
        </p:nvSpPr>
        <p:spPr/>
        <p:txBody>
          <a:bodyPr>
            <a:normAutofit/>
          </a:bodyPr>
          <a:lstStyle/>
          <a:p>
            <a:pPr marL="514350" indent="-514350">
              <a:buFont typeface="+mj-lt"/>
              <a:buAutoNum type="arabicPeriod" startAt="6"/>
            </a:pPr>
            <a:r>
              <a:rPr lang="en-US" altLang="en-US" dirty="0"/>
              <a:t>Identify the methods of acquiring title to real property</a:t>
            </a:r>
          </a:p>
          <a:p>
            <a:pPr marL="514350" indent="-514350">
              <a:buFont typeface="+mj-lt"/>
              <a:buAutoNum type="arabicPeriod" startAt="6"/>
            </a:pPr>
            <a:r>
              <a:rPr lang="en-US" altLang="en-US" dirty="0"/>
              <a:t>Explain eminent domain</a:t>
            </a:r>
          </a:p>
          <a:p>
            <a:pPr marL="514350" indent="-514350">
              <a:buFont typeface="+mj-lt"/>
              <a:buAutoNum type="arabicPeriod" startAt="6"/>
            </a:pPr>
            <a:r>
              <a:rPr lang="en-US" altLang="en-US" dirty="0"/>
              <a:t>List the five elements necessary to create a landlord–tenant relationship</a:t>
            </a:r>
          </a:p>
          <a:p>
            <a:pPr marL="514350" indent="-514350">
              <a:buFont typeface="+mj-lt"/>
              <a:buAutoNum type="arabicPeriod" startAt="6"/>
            </a:pPr>
            <a:r>
              <a:rPr lang="en-US" altLang="en-US" dirty="0"/>
              <a:t>Identify the essential requirements of a lease</a:t>
            </a:r>
          </a:p>
          <a:p>
            <a:pPr marL="514350" indent="-514350">
              <a:buFont typeface="+mj-lt"/>
              <a:buAutoNum type="arabicPeriod" startAt="6"/>
            </a:pPr>
            <a:r>
              <a:rPr lang="en-US" altLang="en-US" dirty="0"/>
              <a:t>Make clear the duties of landlords and tenants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5364"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34AD8F5A-002C-4E60-9819-C289971C4B84}" type="slidenum">
              <a:rPr lang="en-US" altLang="en-US" smtClean="0"/>
              <a:pPr/>
              <a:t>3</a:t>
            </a:fld>
            <a:endParaRPr lang="en-US" altLang="en-US" dirty="0"/>
          </a:p>
        </p:txBody>
      </p:sp>
    </p:spTree>
    <p:extLst>
      <p:ext uri="{BB962C8B-B14F-4D97-AF65-F5344CB8AC3E}">
        <p14:creationId xmlns:p14="http://schemas.microsoft.com/office/powerpoint/2010/main" val="322129738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altLang="en-US" dirty="0"/>
              <a:t>Title to Real Property</a:t>
            </a:r>
          </a:p>
        </p:txBody>
      </p:sp>
      <p:sp>
        <p:nvSpPr>
          <p:cNvPr id="37891" name="Rectangle 3"/>
          <p:cNvSpPr>
            <a:spLocks noGrp="1" noChangeArrowheads="1"/>
          </p:cNvSpPr>
          <p:nvPr>
            <p:ph type="body" idx="1"/>
          </p:nvPr>
        </p:nvSpPr>
        <p:spPr>
          <a:xfrm>
            <a:off x="838200" y="1825625"/>
            <a:ext cx="10515600" cy="4351338"/>
          </a:xfrm>
        </p:spPr>
        <p:txBody>
          <a:bodyPr/>
          <a:lstStyle/>
          <a:p>
            <a:r>
              <a:rPr lang="en-US" altLang="en-US" dirty="0"/>
              <a:t>Title by sale or gift</a:t>
            </a:r>
          </a:p>
          <a:p>
            <a:pPr lvl="1"/>
            <a:r>
              <a:rPr lang="en-US" altLang="en-US" dirty="0"/>
              <a:t>Done by transferring a written instrument called a deed</a:t>
            </a:r>
          </a:p>
          <a:p>
            <a:endParaRPr lang="en-US" altLang="en-US" dirty="0"/>
          </a:p>
          <a:p>
            <a:endParaRPr lang="en-US" altLang="en-US" dirty="0"/>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789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CABDBD2F-1AFE-4625-9E72-0527AB1DEA2F}" type="slidenum">
              <a:rPr lang="en-US" altLang="en-US" smtClean="0"/>
              <a:pPr/>
              <a:t>30</a:t>
            </a:fld>
            <a:endParaRPr lang="en-US" altLang="en-US" dirty="0"/>
          </a:p>
        </p:txBody>
      </p:sp>
    </p:spTree>
    <p:extLst>
      <p:ext uri="{BB962C8B-B14F-4D97-AF65-F5344CB8AC3E}">
        <p14:creationId xmlns:p14="http://schemas.microsoft.com/office/powerpoint/2010/main" val="361983032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altLang="en-US" dirty="0"/>
              <a:t>Question</a:t>
            </a:r>
          </a:p>
        </p:txBody>
      </p:sp>
      <p:sp>
        <p:nvSpPr>
          <p:cNvPr id="38915" name="Rectangle 3"/>
          <p:cNvSpPr>
            <a:spLocks noGrp="1" noChangeArrowheads="1"/>
          </p:cNvSpPr>
          <p:nvPr>
            <p:ph type="body" idx="1"/>
          </p:nvPr>
        </p:nvSpPr>
        <p:spPr/>
        <p:txBody>
          <a:bodyPr/>
          <a:lstStyle/>
          <a:p>
            <a:r>
              <a:rPr lang="en-US" altLang="en-US" dirty="0"/>
              <a:t>The _________ is a person to whom the title is transferred.</a:t>
            </a:r>
          </a:p>
          <a:p>
            <a:pPr marL="912812" lvl="1" indent="-514350">
              <a:buFont typeface="+mj-lt"/>
              <a:buAutoNum type="alphaUcPeriod"/>
            </a:pPr>
            <a:r>
              <a:rPr lang="en-US" altLang="en-US" dirty="0"/>
              <a:t>Grantee</a:t>
            </a:r>
          </a:p>
          <a:p>
            <a:pPr marL="912812" lvl="1" indent="-514350">
              <a:buFont typeface="+mj-lt"/>
              <a:buAutoNum type="alphaUcPeriod"/>
            </a:pPr>
            <a:r>
              <a:rPr lang="en-US" altLang="en-US" dirty="0"/>
              <a:t>Grantor</a:t>
            </a:r>
          </a:p>
          <a:p>
            <a:pPr marL="912812" lvl="1" indent="-514350">
              <a:buFont typeface="+mj-lt"/>
              <a:buAutoNum type="alphaUcPeriod"/>
            </a:pPr>
            <a:r>
              <a:rPr lang="en-US" altLang="en-US" dirty="0"/>
              <a:t>Consignee</a:t>
            </a:r>
          </a:p>
          <a:p>
            <a:pPr marL="912812" lvl="1" indent="-514350">
              <a:buFont typeface="+mj-lt"/>
              <a:buAutoNum type="alphaUcPeriod"/>
            </a:pPr>
            <a:r>
              <a:rPr lang="en-US" altLang="en-US" dirty="0"/>
              <a:t>Consignor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891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F95FD6A3-6AF5-4ACA-99D4-658B0088510E}" type="slidenum">
              <a:rPr lang="en-US" altLang="en-US" smtClean="0"/>
              <a:pPr/>
              <a:t>31</a:t>
            </a:fld>
            <a:endParaRPr lang="en-US" altLang="en-US" dirty="0"/>
          </a:p>
        </p:txBody>
      </p:sp>
    </p:spTree>
    <p:extLst>
      <p:ext uri="{BB962C8B-B14F-4D97-AF65-F5344CB8AC3E}">
        <p14:creationId xmlns:p14="http://schemas.microsoft.com/office/powerpoint/2010/main" val="413580187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altLang="en-US" dirty="0"/>
              <a:t>Title by Sale or Gift</a:t>
            </a:r>
          </a:p>
        </p:txBody>
      </p:sp>
      <p:sp>
        <p:nvSpPr>
          <p:cNvPr id="39939" name="Rectangle 3"/>
          <p:cNvSpPr>
            <a:spLocks noGrp="1" noChangeArrowheads="1"/>
          </p:cNvSpPr>
          <p:nvPr>
            <p:ph type="body" idx="1"/>
          </p:nvPr>
        </p:nvSpPr>
        <p:spPr/>
        <p:txBody>
          <a:bodyPr/>
          <a:lstStyle/>
          <a:p>
            <a:r>
              <a:rPr lang="en-US" altLang="en-US" b="1" dirty="0"/>
              <a:t>Grantor </a:t>
            </a:r>
          </a:p>
          <a:p>
            <a:pPr lvl="1"/>
            <a:r>
              <a:rPr lang="en-US" altLang="en-US" dirty="0"/>
              <a:t>The person transferring title </a:t>
            </a:r>
            <a:endParaRPr lang="en-US" altLang="en-US" sz="1000" dirty="0"/>
          </a:p>
          <a:p>
            <a:r>
              <a:rPr lang="en-US" altLang="en-US" b="1" dirty="0"/>
              <a:t>Grantee </a:t>
            </a:r>
          </a:p>
          <a:p>
            <a:pPr lvl="1"/>
            <a:r>
              <a:rPr lang="en-US" altLang="en-US" dirty="0"/>
              <a:t>The person to whom the title is transferred</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994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0CAFCE6D-B8B6-441F-8C83-5534832C4302}" type="slidenum">
              <a:rPr lang="en-US" altLang="en-US" smtClean="0"/>
              <a:pPr/>
              <a:t>32</a:t>
            </a:fld>
            <a:endParaRPr lang="en-US" altLang="en-US" dirty="0"/>
          </a:p>
        </p:txBody>
      </p:sp>
    </p:spTree>
    <p:extLst>
      <p:ext uri="{BB962C8B-B14F-4D97-AF65-F5344CB8AC3E}">
        <p14:creationId xmlns:p14="http://schemas.microsoft.com/office/powerpoint/2010/main" val="382286609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en-US" altLang="en-US" dirty="0"/>
              <a:t>Question</a:t>
            </a:r>
          </a:p>
        </p:txBody>
      </p:sp>
      <p:sp>
        <p:nvSpPr>
          <p:cNvPr id="40963" name="Rectangle 3"/>
          <p:cNvSpPr>
            <a:spLocks noGrp="1" noChangeArrowheads="1"/>
          </p:cNvSpPr>
          <p:nvPr>
            <p:ph type="body" idx="1"/>
          </p:nvPr>
        </p:nvSpPr>
        <p:spPr/>
        <p:txBody>
          <a:bodyPr/>
          <a:lstStyle/>
          <a:p>
            <a:r>
              <a:rPr lang="en-US" altLang="en-US" dirty="0"/>
              <a:t>Which type of deed contains express warranties under which the grantor guarantees the property to be free of encumbrances created by the grantor?</a:t>
            </a:r>
          </a:p>
          <a:p>
            <a:pPr marL="912812" lvl="1" indent="-514350">
              <a:buFont typeface="+mj-lt"/>
              <a:buAutoNum type="alphaUcPeriod"/>
            </a:pPr>
            <a:r>
              <a:rPr lang="en-US" altLang="en-US" dirty="0"/>
              <a:t>General warranty deed</a:t>
            </a:r>
          </a:p>
          <a:p>
            <a:pPr marL="912812" lvl="1" indent="-514350">
              <a:buFont typeface="+mj-lt"/>
              <a:buAutoNum type="alphaUcPeriod"/>
            </a:pPr>
            <a:r>
              <a:rPr lang="en-US" altLang="en-US" dirty="0"/>
              <a:t>Special warranty deed</a:t>
            </a:r>
          </a:p>
          <a:p>
            <a:pPr marL="912812" lvl="1" indent="-514350">
              <a:buFont typeface="+mj-lt"/>
              <a:buAutoNum type="alphaUcPeriod"/>
            </a:pPr>
            <a:r>
              <a:rPr lang="en-US" altLang="en-US" dirty="0"/>
              <a:t>Bargain-and-sale deed</a:t>
            </a:r>
          </a:p>
          <a:p>
            <a:pPr marL="912812" lvl="1" indent="-514350">
              <a:buFont typeface="+mj-lt"/>
              <a:buAutoNum type="alphaUcPeriod"/>
            </a:pPr>
            <a:r>
              <a:rPr lang="en-US" altLang="en-US" dirty="0"/>
              <a:t>Quitclaim deed</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096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3DE12DFB-52D4-402D-934F-1F2124E3683A}" type="slidenum">
              <a:rPr lang="en-US" altLang="en-US" smtClean="0"/>
              <a:pPr/>
              <a:t>33</a:t>
            </a:fld>
            <a:endParaRPr lang="en-US" altLang="en-US" dirty="0"/>
          </a:p>
        </p:txBody>
      </p:sp>
    </p:spTree>
    <p:extLst>
      <p:ext uri="{BB962C8B-B14F-4D97-AF65-F5344CB8AC3E}">
        <p14:creationId xmlns:p14="http://schemas.microsoft.com/office/powerpoint/2010/main" val="105961648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altLang="en-US" dirty="0"/>
              <a:t>Title by Sale or Gift</a:t>
            </a:r>
          </a:p>
        </p:txBody>
      </p:sp>
      <p:sp>
        <p:nvSpPr>
          <p:cNvPr id="41987" name="Rectangle 3"/>
          <p:cNvSpPr>
            <a:spLocks noGrp="1" noChangeArrowheads="1"/>
          </p:cNvSpPr>
          <p:nvPr>
            <p:ph type="body" idx="1"/>
          </p:nvPr>
        </p:nvSpPr>
        <p:spPr/>
        <p:txBody>
          <a:bodyPr/>
          <a:lstStyle/>
          <a:p>
            <a:r>
              <a:rPr lang="en-US" altLang="en-US" b="1" dirty="0"/>
              <a:t>General warranty deed</a:t>
            </a:r>
          </a:p>
          <a:p>
            <a:pPr lvl="1"/>
            <a:r>
              <a:rPr lang="en-US" altLang="en-US" dirty="0"/>
              <a:t>Contains express warranties under which the grantor guarantees the property to be free of encumbrances created by the grantor or by others who had title previously</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198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24D307A3-EBFB-49E6-930A-1A79573778D8}" type="slidenum">
              <a:rPr lang="en-US" altLang="en-US" smtClean="0"/>
              <a:pPr/>
              <a:t>34</a:t>
            </a:fld>
            <a:endParaRPr lang="en-US" altLang="en-US" dirty="0"/>
          </a:p>
        </p:txBody>
      </p:sp>
    </p:spTree>
    <p:extLst>
      <p:ext uri="{BB962C8B-B14F-4D97-AF65-F5344CB8AC3E}">
        <p14:creationId xmlns:p14="http://schemas.microsoft.com/office/powerpoint/2010/main" val="123781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US" altLang="en-US" dirty="0"/>
              <a:t>Title by Sale or Gift</a:t>
            </a:r>
          </a:p>
        </p:txBody>
      </p:sp>
      <p:sp>
        <p:nvSpPr>
          <p:cNvPr id="43011" name="Rectangle 3"/>
          <p:cNvSpPr>
            <a:spLocks noGrp="1" noChangeArrowheads="1"/>
          </p:cNvSpPr>
          <p:nvPr>
            <p:ph type="body" idx="1"/>
          </p:nvPr>
        </p:nvSpPr>
        <p:spPr/>
        <p:txBody>
          <a:bodyPr/>
          <a:lstStyle/>
          <a:p>
            <a:r>
              <a:rPr lang="en-US" altLang="en-US" b="1" dirty="0"/>
              <a:t>Special warranty deed </a:t>
            </a:r>
          </a:p>
          <a:p>
            <a:pPr lvl="1"/>
            <a:r>
              <a:rPr lang="en-US" altLang="en-US" dirty="0"/>
              <a:t>Contains express warranties under which the grantor guarantees that no title defect arose during the time that the grantor owned the property, but not otherwise</a:t>
            </a:r>
          </a:p>
          <a:p>
            <a:endParaRPr lang="en-US" altLang="en-US" b="1"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301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CA34B7F5-EB7E-48D1-B2FE-DFA3D3FD7190}" type="slidenum">
              <a:rPr lang="en-US" altLang="en-US" smtClean="0"/>
              <a:pPr/>
              <a:t>35</a:t>
            </a:fld>
            <a:endParaRPr lang="en-US" altLang="en-US" dirty="0"/>
          </a:p>
        </p:txBody>
      </p:sp>
    </p:spTree>
    <p:extLst>
      <p:ext uri="{BB962C8B-B14F-4D97-AF65-F5344CB8AC3E}">
        <p14:creationId xmlns:p14="http://schemas.microsoft.com/office/powerpoint/2010/main" val="238336541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r>
              <a:rPr lang="en-US" altLang="en-US" dirty="0"/>
              <a:t>Question</a:t>
            </a:r>
          </a:p>
        </p:txBody>
      </p:sp>
      <p:sp>
        <p:nvSpPr>
          <p:cNvPr id="44035" name="Rectangle 3"/>
          <p:cNvSpPr>
            <a:spLocks noGrp="1" noChangeArrowheads="1"/>
          </p:cNvSpPr>
          <p:nvPr>
            <p:ph type="body" idx="1"/>
          </p:nvPr>
        </p:nvSpPr>
        <p:spPr/>
        <p:txBody>
          <a:bodyPr/>
          <a:lstStyle/>
          <a:p>
            <a:r>
              <a:rPr lang="en-US" altLang="en-US" dirty="0"/>
              <a:t>Which type of deed transfers title to property but contains no warranties?</a:t>
            </a:r>
          </a:p>
          <a:p>
            <a:pPr marL="912812" lvl="1" indent="-514350">
              <a:buFont typeface="+mj-lt"/>
              <a:buAutoNum type="alphaUcPeriod"/>
            </a:pPr>
            <a:r>
              <a:rPr lang="en-US" altLang="en-US" dirty="0"/>
              <a:t>General warranty deed</a:t>
            </a:r>
          </a:p>
          <a:p>
            <a:pPr marL="912812" lvl="1" indent="-514350">
              <a:buFont typeface="+mj-lt"/>
              <a:buAutoNum type="alphaUcPeriod"/>
            </a:pPr>
            <a:r>
              <a:rPr lang="en-US" altLang="en-US" dirty="0"/>
              <a:t>Special warranty deed</a:t>
            </a:r>
          </a:p>
          <a:p>
            <a:pPr marL="912812" lvl="1" indent="-514350">
              <a:buFont typeface="+mj-lt"/>
              <a:buAutoNum type="alphaUcPeriod"/>
            </a:pPr>
            <a:r>
              <a:rPr lang="en-US" altLang="en-US" dirty="0"/>
              <a:t>Bargain-and-sale deed</a:t>
            </a:r>
          </a:p>
          <a:p>
            <a:pPr marL="912812" lvl="1" indent="-514350">
              <a:buFont typeface="+mj-lt"/>
              <a:buAutoNum type="alphaUcPeriod"/>
            </a:pPr>
            <a:r>
              <a:rPr lang="en-US" altLang="en-US" dirty="0"/>
              <a:t>Quitclaim deed</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403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7BDCD237-8CA9-44D1-811D-3F7A4DA6DBCE}" type="slidenum">
              <a:rPr lang="en-US" altLang="en-US" smtClean="0"/>
              <a:pPr/>
              <a:t>36</a:t>
            </a:fld>
            <a:endParaRPr lang="en-US" altLang="en-US" dirty="0"/>
          </a:p>
        </p:txBody>
      </p:sp>
    </p:spTree>
    <p:extLst>
      <p:ext uri="{BB962C8B-B14F-4D97-AF65-F5344CB8AC3E}">
        <p14:creationId xmlns:p14="http://schemas.microsoft.com/office/powerpoint/2010/main" val="250396903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en-US" altLang="en-US" dirty="0"/>
              <a:t>Title by Sale or Gift</a:t>
            </a:r>
          </a:p>
        </p:txBody>
      </p:sp>
      <p:sp>
        <p:nvSpPr>
          <p:cNvPr id="45059" name="Rectangle 3"/>
          <p:cNvSpPr>
            <a:spLocks noGrp="1" noChangeArrowheads="1"/>
          </p:cNvSpPr>
          <p:nvPr>
            <p:ph type="body" idx="1"/>
          </p:nvPr>
        </p:nvSpPr>
        <p:spPr/>
        <p:txBody>
          <a:bodyPr/>
          <a:lstStyle/>
          <a:p>
            <a:r>
              <a:rPr lang="en-US" altLang="en-US" b="1" dirty="0"/>
              <a:t>Bargain-and-sale deed </a:t>
            </a:r>
          </a:p>
          <a:p>
            <a:pPr lvl="1"/>
            <a:r>
              <a:rPr lang="en-US" altLang="en-US" dirty="0"/>
              <a:t>One that transfers title to property but contains no warranties</a:t>
            </a:r>
            <a:endParaRPr lang="en-US" altLang="en-US" sz="1000" dirty="0"/>
          </a:p>
          <a:p>
            <a:r>
              <a:rPr lang="en-US" altLang="en-US" b="1" dirty="0"/>
              <a:t>Quitclaim deed </a:t>
            </a:r>
          </a:p>
          <a:p>
            <a:pPr lvl="1"/>
            <a:r>
              <a:rPr lang="en-US" altLang="en-US" dirty="0"/>
              <a:t>One that transfers to the buyer only the interest that the seller may have in a property</a:t>
            </a:r>
          </a:p>
          <a:p>
            <a:endParaRPr lang="en-US" altLang="en-US" dirty="0"/>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506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44ED1D16-7CC7-4D53-8F92-FDE5DAAFE84F}" type="slidenum">
              <a:rPr lang="en-US" altLang="en-US" smtClean="0"/>
              <a:pPr/>
              <a:t>37</a:t>
            </a:fld>
            <a:endParaRPr lang="en-US" altLang="en-US" dirty="0"/>
          </a:p>
        </p:txBody>
      </p:sp>
    </p:spTree>
    <p:extLst>
      <p:ext uri="{BB962C8B-B14F-4D97-AF65-F5344CB8AC3E}">
        <p14:creationId xmlns:p14="http://schemas.microsoft.com/office/powerpoint/2010/main" val="290061659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4"/>
          <p:cNvSpPr>
            <a:spLocks noGrp="1" noChangeArrowheads="1"/>
          </p:cNvSpPr>
          <p:nvPr>
            <p:ph type="title"/>
          </p:nvPr>
        </p:nvSpPr>
        <p:spPr/>
        <p:txBody>
          <a:bodyPr/>
          <a:lstStyle/>
          <a:p>
            <a:r>
              <a:rPr lang="en-US" altLang="en-US" dirty="0"/>
              <a:t>Title by Adverse Possession</a:t>
            </a:r>
          </a:p>
        </p:txBody>
      </p:sp>
      <p:sp>
        <p:nvSpPr>
          <p:cNvPr id="46083" name="Rectangle 5"/>
          <p:cNvSpPr>
            <a:spLocks noGrp="1" noChangeArrowheads="1"/>
          </p:cNvSpPr>
          <p:nvPr>
            <p:ph type="body" idx="1"/>
          </p:nvPr>
        </p:nvSpPr>
        <p:spPr/>
        <p:txBody>
          <a:bodyPr/>
          <a:lstStyle/>
          <a:p>
            <a:r>
              <a:rPr lang="en-US" altLang="en-US" dirty="0"/>
              <a:t>Title obtained by taking actual possession of the property openly, notoriously, exclusively, under a claim of right, and continuously for a period of time set by state statute</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608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EF542D3A-FD5F-434F-B60C-15026446F2B0}" type="slidenum">
              <a:rPr lang="en-US" altLang="en-US" smtClean="0"/>
              <a:pPr/>
              <a:t>38</a:t>
            </a:fld>
            <a:endParaRPr lang="en-US" altLang="en-US" dirty="0"/>
          </a:p>
        </p:txBody>
      </p:sp>
    </p:spTree>
    <p:extLst>
      <p:ext uri="{BB962C8B-B14F-4D97-AF65-F5344CB8AC3E}">
        <p14:creationId xmlns:p14="http://schemas.microsoft.com/office/powerpoint/2010/main" val="162804068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r>
              <a:rPr lang="en-US" altLang="en-US" dirty="0"/>
              <a:t>Question</a:t>
            </a:r>
          </a:p>
        </p:txBody>
      </p:sp>
      <p:sp>
        <p:nvSpPr>
          <p:cNvPr id="47107" name="Rectangle 3"/>
          <p:cNvSpPr>
            <a:spLocks noGrp="1" noChangeArrowheads="1"/>
          </p:cNvSpPr>
          <p:nvPr>
            <p:ph type="body" idx="1"/>
          </p:nvPr>
        </p:nvSpPr>
        <p:spPr/>
        <p:txBody>
          <a:bodyPr/>
          <a:lstStyle/>
          <a:p>
            <a:r>
              <a:rPr lang="en-US" altLang="en-US" dirty="0"/>
              <a:t>Which laws regulate the uses that may be made of properties within specified geographical areas?</a:t>
            </a:r>
          </a:p>
          <a:p>
            <a:pPr marL="912812" lvl="1" indent="-514350">
              <a:buFont typeface="+mj-lt"/>
              <a:buAutoNum type="alphaUcPeriod"/>
            </a:pPr>
            <a:r>
              <a:rPr lang="en-US" altLang="en-US" dirty="0"/>
              <a:t>Covenants</a:t>
            </a:r>
          </a:p>
          <a:p>
            <a:pPr marL="912812" lvl="1" indent="-514350">
              <a:buFont typeface="+mj-lt"/>
              <a:buAutoNum type="alphaUcPeriod"/>
            </a:pPr>
            <a:r>
              <a:rPr lang="en-US" altLang="en-US" dirty="0"/>
              <a:t>Zoning laws</a:t>
            </a:r>
          </a:p>
          <a:p>
            <a:pPr marL="912812" lvl="1" indent="-514350">
              <a:buFont typeface="+mj-lt"/>
              <a:buAutoNum type="alphaUcPeriod"/>
            </a:pPr>
            <a:r>
              <a:rPr lang="en-US" altLang="en-US" dirty="0"/>
              <a:t>Zone defenses</a:t>
            </a:r>
          </a:p>
          <a:p>
            <a:pPr marL="912812" lvl="1" indent="-514350">
              <a:buFont typeface="+mj-lt"/>
              <a:buAutoNum type="alphaUcPeriod"/>
            </a:pPr>
            <a:r>
              <a:rPr lang="en-US" altLang="en-US" dirty="0"/>
              <a:t>Deed restrictions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710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6E0B6119-BBC2-4686-B7E8-2A6771CCC6DE}" type="slidenum">
              <a:rPr lang="en-US" altLang="en-US" smtClean="0"/>
              <a:pPr/>
              <a:t>39</a:t>
            </a:fld>
            <a:endParaRPr lang="en-US" altLang="en-US" dirty="0"/>
          </a:p>
        </p:txBody>
      </p:sp>
    </p:spTree>
    <p:extLst>
      <p:ext uri="{BB962C8B-B14F-4D97-AF65-F5344CB8AC3E}">
        <p14:creationId xmlns:p14="http://schemas.microsoft.com/office/powerpoint/2010/main" val="11345021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altLang="en-US" dirty="0"/>
              <a:t>The Rights Related to Real Property</a:t>
            </a:r>
          </a:p>
        </p:txBody>
      </p:sp>
      <p:sp>
        <p:nvSpPr>
          <p:cNvPr id="16387" name="Rectangle 3"/>
          <p:cNvSpPr>
            <a:spLocks noGrp="1" noChangeArrowheads="1"/>
          </p:cNvSpPr>
          <p:nvPr>
            <p:ph type="body" idx="1"/>
          </p:nvPr>
        </p:nvSpPr>
        <p:spPr/>
        <p:txBody>
          <a:bodyPr/>
          <a:lstStyle/>
          <a:p>
            <a:r>
              <a:rPr lang="en-US" altLang="en-US" b="1" dirty="0"/>
              <a:t>Real estate </a:t>
            </a:r>
          </a:p>
          <a:p>
            <a:pPr lvl="1"/>
            <a:r>
              <a:rPr lang="en-US" altLang="en-US" dirty="0"/>
              <a:t>The land itself and everything permanently attached to it</a:t>
            </a:r>
          </a:p>
          <a:p>
            <a:pPr lvl="1"/>
            <a:r>
              <a:rPr lang="en-US" altLang="en-US" dirty="0"/>
              <a:t>Buildings, fences, and trees on the surface</a:t>
            </a:r>
          </a:p>
          <a:p>
            <a:pPr lvl="1"/>
            <a:r>
              <a:rPr lang="en-US" altLang="en-US" dirty="0"/>
              <a:t>Earth, rocks, and minerals under the surface</a:t>
            </a:r>
          </a:p>
          <a:p>
            <a:pPr lvl="1"/>
            <a:r>
              <a:rPr lang="en-US" altLang="en-US" dirty="0"/>
              <a:t>The airspace above the surface</a:t>
            </a:r>
          </a:p>
          <a:p>
            <a:pPr lvl="1"/>
            <a:endParaRPr lang="en-US" altLang="en-US" dirty="0"/>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638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E555F2E6-91C4-4E07-8599-76509686BE8A}" type="slidenum">
              <a:rPr lang="en-US" altLang="en-US" smtClean="0"/>
              <a:pPr/>
              <a:t>4</a:t>
            </a:fld>
            <a:endParaRPr lang="en-US" altLang="en-US" dirty="0"/>
          </a:p>
        </p:txBody>
      </p:sp>
    </p:spTree>
    <p:extLst>
      <p:ext uri="{BB962C8B-B14F-4D97-AF65-F5344CB8AC3E}">
        <p14:creationId xmlns:p14="http://schemas.microsoft.com/office/powerpoint/2010/main" val="221424884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r>
              <a:rPr lang="en-US" altLang="en-US" dirty="0"/>
              <a:t>Zoning Laws</a:t>
            </a:r>
          </a:p>
        </p:txBody>
      </p:sp>
      <p:sp>
        <p:nvSpPr>
          <p:cNvPr id="48131" name="Rectangle 3"/>
          <p:cNvSpPr>
            <a:spLocks noGrp="1" noChangeArrowheads="1"/>
          </p:cNvSpPr>
          <p:nvPr>
            <p:ph type="body" idx="1"/>
          </p:nvPr>
        </p:nvSpPr>
        <p:spPr/>
        <p:txBody>
          <a:bodyPr/>
          <a:lstStyle/>
          <a:p>
            <a:r>
              <a:rPr lang="en-US" altLang="en-US" dirty="0"/>
              <a:t>Regulate the uses that may be made of properties within specified geographical areas or districts</a:t>
            </a:r>
            <a:endParaRPr lang="en-US" altLang="en-US" sz="1000" dirty="0"/>
          </a:p>
          <a:p>
            <a:r>
              <a:rPr lang="en-US" altLang="en-US" b="1" dirty="0"/>
              <a:t>Variance</a:t>
            </a:r>
            <a:endParaRPr lang="en-US" altLang="en-US" dirty="0"/>
          </a:p>
          <a:p>
            <a:pPr lvl="1"/>
            <a:r>
              <a:rPr lang="en-US" altLang="en-US" dirty="0"/>
              <a:t>An exemption or exception that permits a use that differs from those allowed under the existing ordinance</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813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9FAADC7C-C95D-43E5-9045-5A556E6FF130}" type="slidenum">
              <a:rPr lang="en-US" altLang="en-US" smtClean="0"/>
              <a:pPr/>
              <a:t>40</a:t>
            </a:fld>
            <a:endParaRPr lang="en-US" altLang="en-US" dirty="0"/>
          </a:p>
        </p:txBody>
      </p:sp>
    </p:spTree>
    <p:extLst>
      <p:ext uri="{BB962C8B-B14F-4D97-AF65-F5344CB8AC3E}">
        <p14:creationId xmlns:p14="http://schemas.microsoft.com/office/powerpoint/2010/main" val="218304007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r>
              <a:rPr lang="en-US" altLang="en-US" dirty="0"/>
              <a:t>Question</a:t>
            </a:r>
          </a:p>
        </p:txBody>
      </p:sp>
      <p:sp>
        <p:nvSpPr>
          <p:cNvPr id="49155" name="Rectangle 3"/>
          <p:cNvSpPr>
            <a:spLocks noGrp="1" noChangeArrowheads="1"/>
          </p:cNvSpPr>
          <p:nvPr>
            <p:ph type="body" idx="1"/>
          </p:nvPr>
        </p:nvSpPr>
        <p:spPr/>
        <p:txBody>
          <a:bodyPr/>
          <a:lstStyle/>
          <a:p>
            <a:r>
              <a:rPr lang="en-US" altLang="en-US" dirty="0"/>
              <a:t>What is the right of governments to take private lands, with compensation to their owners, for a public purpose called?</a:t>
            </a:r>
          </a:p>
          <a:p>
            <a:pPr marL="912812" lvl="1" indent="-514350">
              <a:buFont typeface="+mj-lt"/>
              <a:buAutoNum type="alphaUcPeriod"/>
            </a:pPr>
            <a:r>
              <a:rPr lang="en-US" altLang="en-US" dirty="0"/>
              <a:t>Imminent domain</a:t>
            </a:r>
          </a:p>
          <a:p>
            <a:pPr marL="912812" lvl="1" indent="-514350">
              <a:buFont typeface="+mj-lt"/>
              <a:buAutoNum type="alphaUcPeriod"/>
            </a:pPr>
            <a:r>
              <a:rPr lang="en-US" altLang="en-US" dirty="0"/>
              <a:t>Eminent domain</a:t>
            </a:r>
          </a:p>
          <a:p>
            <a:pPr marL="912812" lvl="1" indent="-514350">
              <a:buFont typeface="+mj-lt"/>
              <a:buAutoNum type="alphaUcPeriod"/>
            </a:pPr>
            <a:r>
              <a:rPr lang="en-US" altLang="en-US" dirty="0"/>
              <a:t>Public deed assumption</a:t>
            </a:r>
          </a:p>
          <a:p>
            <a:pPr marL="912812" lvl="1" indent="-514350">
              <a:buFont typeface="+mj-lt"/>
              <a:buAutoNum type="alphaUcPeriod"/>
            </a:pPr>
            <a:r>
              <a:rPr lang="en-US" altLang="en-US" dirty="0"/>
              <a:t>Emissary domain</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915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96D06500-997A-48E4-81AA-D45A8FF67B80}" type="slidenum">
              <a:rPr lang="en-US" altLang="en-US" smtClean="0"/>
              <a:pPr/>
              <a:t>41</a:t>
            </a:fld>
            <a:endParaRPr lang="en-US" altLang="en-US" dirty="0"/>
          </a:p>
        </p:txBody>
      </p:sp>
    </p:spTree>
    <p:extLst>
      <p:ext uri="{BB962C8B-B14F-4D97-AF65-F5344CB8AC3E}">
        <p14:creationId xmlns:p14="http://schemas.microsoft.com/office/powerpoint/2010/main" val="286215317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r>
              <a:rPr lang="en-US" altLang="en-US" dirty="0"/>
              <a:t>Eminent Domain</a:t>
            </a:r>
          </a:p>
        </p:txBody>
      </p:sp>
      <p:sp>
        <p:nvSpPr>
          <p:cNvPr id="50179" name="Rectangle 3"/>
          <p:cNvSpPr>
            <a:spLocks noGrp="1" noChangeArrowheads="1"/>
          </p:cNvSpPr>
          <p:nvPr>
            <p:ph type="body" idx="1"/>
          </p:nvPr>
        </p:nvSpPr>
        <p:spPr/>
        <p:txBody>
          <a:bodyPr/>
          <a:lstStyle/>
          <a:p>
            <a:r>
              <a:rPr lang="en-US" altLang="en-US" dirty="0"/>
              <a:t>The right of federal, state, and local governments, or other public bodies, to take private lands, with compensation to their owners, for a public purpose</a:t>
            </a:r>
          </a:p>
          <a:p>
            <a:r>
              <a:rPr lang="en-US" altLang="en-US" dirty="0"/>
              <a:t>Also called </a:t>
            </a:r>
            <a:r>
              <a:rPr lang="en-US" altLang="en-US" b="1" dirty="0"/>
              <a:t>condemnation</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018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28E1BB81-543A-45E0-AEA2-7E5B98A375C1}" type="slidenum">
              <a:rPr lang="en-US" altLang="en-US" smtClean="0"/>
              <a:pPr/>
              <a:t>42</a:t>
            </a:fld>
            <a:endParaRPr lang="en-US" altLang="en-US" dirty="0"/>
          </a:p>
        </p:txBody>
      </p:sp>
    </p:spTree>
    <p:extLst>
      <p:ext uri="{BB962C8B-B14F-4D97-AF65-F5344CB8AC3E}">
        <p14:creationId xmlns:p14="http://schemas.microsoft.com/office/powerpoint/2010/main" val="363509625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en-US" altLang="en-US" dirty="0"/>
              <a:t>The Landlord–Tenant Relationship</a:t>
            </a:r>
          </a:p>
        </p:txBody>
      </p:sp>
      <p:sp>
        <p:nvSpPr>
          <p:cNvPr id="51203" name="Rectangle 3"/>
          <p:cNvSpPr>
            <a:spLocks noGrp="1" noChangeArrowheads="1"/>
          </p:cNvSpPr>
          <p:nvPr>
            <p:ph type="body" idx="1"/>
          </p:nvPr>
        </p:nvSpPr>
        <p:spPr/>
        <p:txBody>
          <a:bodyPr/>
          <a:lstStyle/>
          <a:p>
            <a:r>
              <a:rPr lang="en-US" altLang="en-US" dirty="0"/>
              <a:t>A contractual arrangement in which the owner of real property allows another to have temporary possession and control of the premises in exchange for consideration</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120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0C16165A-4E7B-46CD-9D61-FE84DAE509F5}" type="slidenum">
              <a:rPr lang="en-US" altLang="en-US" smtClean="0"/>
              <a:pPr/>
              <a:t>43</a:t>
            </a:fld>
            <a:endParaRPr lang="en-US" altLang="en-US" dirty="0"/>
          </a:p>
        </p:txBody>
      </p:sp>
    </p:spTree>
    <p:extLst>
      <p:ext uri="{BB962C8B-B14F-4D97-AF65-F5344CB8AC3E}">
        <p14:creationId xmlns:p14="http://schemas.microsoft.com/office/powerpoint/2010/main" val="164378334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r>
              <a:rPr lang="en-US" altLang="en-US" dirty="0"/>
              <a:t>Question</a:t>
            </a:r>
          </a:p>
        </p:txBody>
      </p:sp>
      <p:sp>
        <p:nvSpPr>
          <p:cNvPr id="52227" name="Rectangle 3"/>
          <p:cNvSpPr>
            <a:spLocks noGrp="1" noChangeArrowheads="1"/>
          </p:cNvSpPr>
          <p:nvPr>
            <p:ph type="body" idx="1"/>
          </p:nvPr>
        </p:nvSpPr>
        <p:spPr/>
        <p:txBody>
          <a:bodyPr/>
          <a:lstStyle/>
          <a:p>
            <a:r>
              <a:rPr lang="en-US" altLang="en-US" dirty="0"/>
              <a:t>The agreement that gives rise to the landlord–tenant relationship is called a(n) ________.</a:t>
            </a:r>
          </a:p>
          <a:p>
            <a:pPr marL="912812" lvl="1" indent="-514350">
              <a:buFont typeface="+mj-lt"/>
              <a:buAutoNum type="alphaUcPeriod"/>
            </a:pPr>
            <a:r>
              <a:rPr lang="en-US" altLang="en-US" dirty="0"/>
              <a:t>Contract</a:t>
            </a:r>
          </a:p>
          <a:p>
            <a:pPr marL="912812" lvl="1" indent="-514350">
              <a:buFont typeface="+mj-lt"/>
              <a:buAutoNum type="alphaUcPeriod"/>
            </a:pPr>
            <a:r>
              <a:rPr lang="en-US" altLang="en-US" dirty="0"/>
              <a:t>Pact</a:t>
            </a:r>
          </a:p>
          <a:p>
            <a:pPr marL="912812" lvl="1" indent="-514350">
              <a:buFont typeface="+mj-lt"/>
              <a:buAutoNum type="alphaUcPeriod"/>
            </a:pPr>
            <a:r>
              <a:rPr lang="en-US" altLang="en-US" dirty="0"/>
              <a:t>Indenture</a:t>
            </a:r>
          </a:p>
          <a:p>
            <a:pPr marL="912812" lvl="1" indent="-514350">
              <a:buFont typeface="+mj-lt"/>
              <a:buAutoNum type="alphaUcPeriod"/>
            </a:pPr>
            <a:r>
              <a:rPr lang="en-US" altLang="en-US" dirty="0"/>
              <a:t>Lease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222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F11085D0-613E-4DCC-A32B-A3B3140A2712}" type="slidenum">
              <a:rPr lang="en-US" altLang="en-US" smtClean="0"/>
              <a:pPr/>
              <a:t>44</a:t>
            </a:fld>
            <a:endParaRPr lang="en-US" altLang="en-US" dirty="0"/>
          </a:p>
        </p:txBody>
      </p:sp>
    </p:spTree>
    <p:extLst>
      <p:ext uri="{BB962C8B-B14F-4D97-AF65-F5344CB8AC3E}">
        <p14:creationId xmlns:p14="http://schemas.microsoft.com/office/powerpoint/2010/main" val="169750318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r>
              <a:rPr lang="en-US" altLang="en-US" dirty="0"/>
              <a:t>The Landlord–Tenant Relationship</a:t>
            </a:r>
          </a:p>
        </p:txBody>
      </p:sp>
      <p:sp>
        <p:nvSpPr>
          <p:cNvPr id="53251" name="Rectangle 3"/>
          <p:cNvSpPr>
            <a:spLocks noGrp="1" noChangeArrowheads="1"/>
          </p:cNvSpPr>
          <p:nvPr>
            <p:ph type="body" idx="1"/>
          </p:nvPr>
        </p:nvSpPr>
        <p:spPr/>
        <p:txBody>
          <a:bodyPr/>
          <a:lstStyle/>
          <a:p>
            <a:r>
              <a:rPr lang="en-US" altLang="en-US" b="1" dirty="0"/>
              <a:t>Lease</a:t>
            </a:r>
            <a:r>
              <a:rPr lang="en-US" altLang="en-US" dirty="0"/>
              <a:t> </a:t>
            </a:r>
          </a:p>
          <a:p>
            <a:pPr lvl="1"/>
            <a:r>
              <a:rPr lang="en-US" altLang="en-US" dirty="0"/>
              <a:t>The agreement that gives rise to the landlord–tenant relationship</a:t>
            </a:r>
          </a:p>
          <a:p>
            <a:r>
              <a:rPr lang="en-US" altLang="en-US" b="1" dirty="0"/>
              <a:t>Lessor </a:t>
            </a:r>
            <a:r>
              <a:rPr lang="en-US" altLang="en-US" dirty="0"/>
              <a:t>or </a:t>
            </a:r>
            <a:r>
              <a:rPr lang="en-US" altLang="en-US" b="1" dirty="0"/>
              <a:t>landlord </a:t>
            </a:r>
          </a:p>
          <a:p>
            <a:pPr lvl="1"/>
            <a:r>
              <a:rPr lang="en-US" altLang="en-US" dirty="0"/>
              <a:t>The property owner who gives the lease </a:t>
            </a:r>
          </a:p>
          <a:p>
            <a:r>
              <a:rPr lang="en-US" altLang="en-US" b="1" dirty="0"/>
              <a:t>Lessee </a:t>
            </a:r>
            <a:r>
              <a:rPr lang="en-US" altLang="en-US" dirty="0"/>
              <a:t>or</a:t>
            </a:r>
            <a:r>
              <a:rPr lang="en-US" altLang="en-US" b="1" dirty="0"/>
              <a:t> tenant </a:t>
            </a:r>
          </a:p>
          <a:p>
            <a:pPr lvl="1"/>
            <a:r>
              <a:rPr lang="en-US" altLang="en-US" dirty="0"/>
              <a:t>Person to whom the lease is given</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325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577CB2AA-7881-4163-815F-49CBB927AE85}" type="slidenum">
              <a:rPr lang="en-US" altLang="en-US" smtClean="0"/>
              <a:pPr/>
              <a:t>45</a:t>
            </a:fld>
            <a:endParaRPr lang="en-US" altLang="en-US" dirty="0"/>
          </a:p>
        </p:txBody>
      </p:sp>
    </p:spTree>
    <p:extLst>
      <p:ext uri="{BB962C8B-B14F-4D97-AF65-F5344CB8AC3E}">
        <p14:creationId xmlns:p14="http://schemas.microsoft.com/office/powerpoint/2010/main" val="93033462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r>
              <a:rPr lang="en-US" altLang="en-US" dirty="0"/>
              <a:t>Leasing Compared with Licensing</a:t>
            </a:r>
          </a:p>
        </p:txBody>
      </p:sp>
      <p:sp>
        <p:nvSpPr>
          <p:cNvPr id="54275" name="Rectangle 3"/>
          <p:cNvSpPr>
            <a:spLocks noGrp="1" noChangeArrowheads="1"/>
          </p:cNvSpPr>
          <p:nvPr>
            <p:ph type="body" idx="1"/>
          </p:nvPr>
        </p:nvSpPr>
        <p:spPr/>
        <p:txBody>
          <a:bodyPr/>
          <a:lstStyle/>
          <a:p>
            <a:r>
              <a:rPr lang="en-US" altLang="en-US" dirty="0"/>
              <a:t>A lease gives an interest in real property and transfers possession</a:t>
            </a:r>
            <a:endParaRPr lang="en-US" altLang="en-US" sz="1000" dirty="0"/>
          </a:p>
          <a:p>
            <a:r>
              <a:rPr lang="en-US" altLang="en-US" dirty="0"/>
              <a:t>A license gives no property right or ownership interest in the property but merely allows the licensee to do certain acts that would otherwise be a trespass</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427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7E7C43D7-910A-4C81-AE42-27FC8DD2E9F9}" type="slidenum">
              <a:rPr lang="en-US" altLang="en-US" smtClean="0"/>
              <a:pPr/>
              <a:t>46</a:t>
            </a:fld>
            <a:endParaRPr lang="en-US" altLang="en-US" dirty="0"/>
          </a:p>
        </p:txBody>
      </p:sp>
    </p:spTree>
    <p:extLst>
      <p:ext uri="{BB962C8B-B14F-4D97-AF65-F5344CB8AC3E}">
        <p14:creationId xmlns:p14="http://schemas.microsoft.com/office/powerpoint/2010/main" val="364716458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r>
              <a:rPr lang="en-US" altLang="en-US" dirty="0"/>
              <a:t>Question</a:t>
            </a:r>
          </a:p>
        </p:txBody>
      </p:sp>
      <p:sp>
        <p:nvSpPr>
          <p:cNvPr id="55299" name="Rectangle 3"/>
          <p:cNvSpPr>
            <a:spLocks noGrp="1" noChangeArrowheads="1"/>
          </p:cNvSpPr>
          <p:nvPr>
            <p:ph type="body" idx="1"/>
          </p:nvPr>
        </p:nvSpPr>
        <p:spPr/>
        <p:txBody>
          <a:bodyPr/>
          <a:lstStyle/>
          <a:p>
            <a:r>
              <a:rPr lang="en-US" altLang="en-US" dirty="0"/>
              <a:t>Who has the use of property without actual or exclusive possession of it?</a:t>
            </a:r>
          </a:p>
          <a:p>
            <a:pPr marL="912812" lvl="1" indent="-514350">
              <a:buFont typeface="+mj-lt"/>
              <a:buAutoNum type="alphaUcPeriod"/>
            </a:pPr>
            <a:r>
              <a:rPr lang="en-US" altLang="en-US" dirty="0"/>
              <a:t>Lodger</a:t>
            </a:r>
          </a:p>
          <a:p>
            <a:pPr marL="912812" lvl="1" indent="-514350">
              <a:buFont typeface="+mj-lt"/>
              <a:buAutoNum type="alphaUcPeriod"/>
            </a:pPr>
            <a:r>
              <a:rPr lang="en-US" altLang="en-US" dirty="0"/>
              <a:t>Tenant</a:t>
            </a:r>
          </a:p>
          <a:p>
            <a:pPr marL="912812" lvl="1" indent="-514350">
              <a:buFont typeface="+mj-lt"/>
              <a:buAutoNum type="alphaUcPeriod"/>
            </a:pPr>
            <a:r>
              <a:rPr lang="en-US" altLang="en-US" dirty="0"/>
              <a:t>Tenement</a:t>
            </a:r>
          </a:p>
          <a:p>
            <a:pPr marL="912812" lvl="1" indent="-514350">
              <a:buFont typeface="+mj-lt"/>
              <a:buAutoNum type="alphaUcPeriod"/>
            </a:pPr>
            <a:r>
              <a:rPr lang="en-US" altLang="en-US" dirty="0"/>
              <a:t>Hotelier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530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8A44E642-02C6-41D6-8240-9B0C62D7EE22}" type="slidenum">
              <a:rPr lang="en-US" altLang="en-US" smtClean="0"/>
              <a:pPr/>
              <a:t>47</a:t>
            </a:fld>
            <a:endParaRPr lang="en-US" altLang="en-US" dirty="0"/>
          </a:p>
        </p:txBody>
      </p:sp>
    </p:spTree>
    <p:extLst>
      <p:ext uri="{BB962C8B-B14F-4D97-AF65-F5344CB8AC3E}">
        <p14:creationId xmlns:p14="http://schemas.microsoft.com/office/powerpoint/2010/main" val="57197030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4"/>
          <p:cNvSpPr>
            <a:spLocks noGrp="1" noChangeArrowheads="1"/>
          </p:cNvSpPr>
          <p:nvPr>
            <p:ph type="title"/>
          </p:nvPr>
        </p:nvSpPr>
        <p:spPr/>
        <p:txBody>
          <a:bodyPr/>
          <a:lstStyle/>
          <a:p>
            <a:r>
              <a:rPr lang="en-US" altLang="en-US" dirty="0"/>
              <a:t>Leasing Compared with Lodging</a:t>
            </a:r>
          </a:p>
        </p:txBody>
      </p:sp>
      <p:sp>
        <p:nvSpPr>
          <p:cNvPr id="56323" name="Rectangle 5"/>
          <p:cNvSpPr>
            <a:spLocks noGrp="1" noChangeArrowheads="1"/>
          </p:cNvSpPr>
          <p:nvPr>
            <p:ph type="body" idx="1"/>
          </p:nvPr>
        </p:nvSpPr>
        <p:spPr/>
        <p:txBody>
          <a:bodyPr/>
          <a:lstStyle/>
          <a:p>
            <a:r>
              <a:rPr lang="en-US" altLang="en-US" b="1" dirty="0"/>
              <a:t>Lodger </a:t>
            </a:r>
          </a:p>
          <a:p>
            <a:pPr lvl="1"/>
            <a:r>
              <a:rPr lang="en-US" altLang="en-US" dirty="0"/>
              <a:t>One who has the use of property without actual or exclusive possession of it</a:t>
            </a:r>
          </a:p>
          <a:p>
            <a:pPr lvl="1"/>
            <a:r>
              <a:rPr lang="en-US" altLang="en-US" dirty="0"/>
              <a:t>Type of licensee</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632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D245B428-DBBA-41B9-8044-E0C86E203649}" type="slidenum">
              <a:rPr lang="en-US" altLang="en-US" smtClean="0"/>
              <a:pPr/>
              <a:t>48</a:t>
            </a:fld>
            <a:endParaRPr lang="en-US" altLang="en-US" dirty="0"/>
          </a:p>
        </p:txBody>
      </p:sp>
    </p:spTree>
    <p:extLst>
      <p:ext uri="{BB962C8B-B14F-4D97-AF65-F5344CB8AC3E}">
        <p14:creationId xmlns:p14="http://schemas.microsoft.com/office/powerpoint/2010/main" val="128109967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r>
              <a:rPr lang="en-US" altLang="en-US" dirty="0"/>
              <a:t>Types of Leasehold Interests</a:t>
            </a:r>
          </a:p>
        </p:txBody>
      </p:sp>
      <p:sp>
        <p:nvSpPr>
          <p:cNvPr id="57347" name="Rectangle 3"/>
          <p:cNvSpPr>
            <a:spLocks noGrp="1" noChangeArrowheads="1"/>
          </p:cNvSpPr>
          <p:nvPr>
            <p:ph type="body" idx="1"/>
          </p:nvPr>
        </p:nvSpPr>
        <p:spPr/>
        <p:txBody>
          <a:bodyPr/>
          <a:lstStyle/>
          <a:p>
            <a:r>
              <a:rPr lang="en-US" altLang="en-US" b="1" dirty="0"/>
              <a:t>Leasehold estate</a:t>
            </a:r>
            <a:r>
              <a:rPr lang="en-US" altLang="en-US" dirty="0"/>
              <a:t> or </a:t>
            </a:r>
            <a:r>
              <a:rPr lang="en-US" altLang="en-US" b="1" dirty="0"/>
              <a:t>tenancy</a:t>
            </a:r>
            <a:r>
              <a:rPr lang="en-US" altLang="en-US" dirty="0"/>
              <a:t> </a:t>
            </a:r>
          </a:p>
          <a:p>
            <a:pPr lvl="1"/>
            <a:r>
              <a:rPr lang="en-US" altLang="en-US" dirty="0"/>
              <a:t>The interest conveyed by a lease</a:t>
            </a:r>
          </a:p>
          <a:p>
            <a:r>
              <a:rPr lang="en-US" altLang="en-US" dirty="0"/>
              <a:t>There are four kinds of leasehold estates:</a:t>
            </a:r>
          </a:p>
          <a:p>
            <a:pPr lvl="1"/>
            <a:r>
              <a:rPr lang="en-US" altLang="en-US" dirty="0"/>
              <a:t>Tenancy at will</a:t>
            </a:r>
          </a:p>
          <a:p>
            <a:pPr lvl="1"/>
            <a:r>
              <a:rPr lang="en-US" altLang="en-US" dirty="0"/>
              <a:t>Tenancy for years</a:t>
            </a:r>
          </a:p>
          <a:p>
            <a:pPr lvl="1"/>
            <a:r>
              <a:rPr lang="en-US" altLang="en-US" dirty="0"/>
              <a:t>Periodic tenancy</a:t>
            </a:r>
          </a:p>
          <a:p>
            <a:pPr lvl="1"/>
            <a:r>
              <a:rPr lang="en-US" altLang="en-US" dirty="0"/>
              <a:t>Tenancy at sufferance</a:t>
            </a:r>
          </a:p>
          <a:p>
            <a:pPr lvl="1"/>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7348"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E59B4E00-66C1-4F8E-963D-5DBC0F11BA31}" type="slidenum">
              <a:rPr lang="en-US" altLang="en-US" smtClean="0"/>
              <a:pPr/>
              <a:t>49</a:t>
            </a:fld>
            <a:endParaRPr lang="en-US" altLang="en-US" dirty="0"/>
          </a:p>
        </p:txBody>
      </p:sp>
    </p:spTree>
    <p:extLst>
      <p:ext uri="{BB962C8B-B14F-4D97-AF65-F5344CB8AC3E}">
        <p14:creationId xmlns:p14="http://schemas.microsoft.com/office/powerpoint/2010/main" val="40913998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US" altLang="en-US" dirty="0"/>
              <a:t>The Rights Related to Real Property</a:t>
            </a:r>
          </a:p>
        </p:txBody>
      </p:sp>
      <p:sp>
        <p:nvSpPr>
          <p:cNvPr id="17411" name="Content Placeholder 2"/>
          <p:cNvSpPr>
            <a:spLocks noGrp="1"/>
          </p:cNvSpPr>
          <p:nvPr>
            <p:ph idx="1"/>
          </p:nvPr>
        </p:nvSpPr>
        <p:spPr/>
        <p:txBody>
          <a:bodyPr/>
          <a:lstStyle/>
          <a:p>
            <a:r>
              <a:rPr lang="en-US" altLang="en-US" b="1" dirty="0"/>
              <a:t>Real property </a:t>
            </a:r>
          </a:p>
          <a:p>
            <a:pPr lvl="1"/>
            <a:r>
              <a:rPr lang="en-US" altLang="en-US" dirty="0"/>
              <a:t>Refers to the ownership rights that go along with the real estate</a:t>
            </a:r>
          </a:p>
          <a:p>
            <a:pPr lvl="1"/>
            <a:r>
              <a:rPr lang="en-US" altLang="en-US" dirty="0"/>
              <a:t>The rights that are associated with real property generally include those rights related to trees and other vegetation, air rights, subterranean rights, water rights, and the rights associated with fixtures and easements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7412"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6E9AF1D5-31B0-4AC5-BC4E-B6EB38390A4E}" type="slidenum">
              <a:rPr lang="en-US" altLang="en-US" smtClean="0"/>
              <a:pPr/>
              <a:t>5</a:t>
            </a:fld>
            <a:endParaRPr lang="en-US" altLang="en-US" dirty="0"/>
          </a:p>
        </p:txBody>
      </p:sp>
    </p:spTree>
    <p:extLst>
      <p:ext uri="{BB962C8B-B14F-4D97-AF65-F5344CB8AC3E}">
        <p14:creationId xmlns:p14="http://schemas.microsoft.com/office/powerpoint/2010/main" val="211877936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r>
              <a:rPr lang="en-US" altLang="en-US" dirty="0"/>
              <a:t>Question</a:t>
            </a:r>
          </a:p>
        </p:txBody>
      </p:sp>
      <p:sp>
        <p:nvSpPr>
          <p:cNvPr id="59395" name="Rectangle 3"/>
          <p:cNvSpPr>
            <a:spLocks noGrp="1" noChangeArrowheads="1"/>
          </p:cNvSpPr>
          <p:nvPr>
            <p:ph type="body" idx="1"/>
          </p:nvPr>
        </p:nvSpPr>
        <p:spPr/>
        <p:txBody>
          <a:bodyPr/>
          <a:lstStyle/>
          <a:p>
            <a:pPr marL="0" indent="0">
              <a:buNone/>
            </a:pPr>
            <a:r>
              <a:rPr lang="en-US" altLang="en-US" dirty="0"/>
              <a:t>What type of leasehold is an ownership interest (estate) in real property for an indefinite period of time?</a:t>
            </a:r>
          </a:p>
          <a:p>
            <a:pPr marL="514350" indent="-514350">
              <a:buFont typeface="+mj-lt"/>
              <a:buAutoNum type="alphaUcPeriod"/>
            </a:pPr>
            <a:r>
              <a:rPr lang="en-US" altLang="en-US" dirty="0"/>
              <a:t>Tenancy at will</a:t>
            </a:r>
          </a:p>
          <a:p>
            <a:pPr marL="514350" indent="-514350">
              <a:buFont typeface="+mj-lt"/>
              <a:buAutoNum type="alphaUcPeriod"/>
            </a:pPr>
            <a:r>
              <a:rPr lang="en-US" altLang="en-US" dirty="0"/>
              <a:t>Tenancy for years</a:t>
            </a:r>
          </a:p>
          <a:p>
            <a:pPr marL="514350" indent="-514350">
              <a:buFont typeface="+mj-lt"/>
              <a:buAutoNum type="alphaUcPeriod"/>
            </a:pPr>
            <a:r>
              <a:rPr lang="en-US" altLang="en-US" dirty="0"/>
              <a:t>Periodic tenancy</a:t>
            </a:r>
          </a:p>
          <a:p>
            <a:pPr marL="514350" indent="-514350">
              <a:buFont typeface="+mj-lt"/>
              <a:buAutoNum type="alphaUcPeriod"/>
            </a:pPr>
            <a:r>
              <a:rPr lang="en-US" altLang="en-US" dirty="0"/>
              <a:t>Tenancy at sufferance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939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191B8F0D-1C31-4A21-8B82-955D110C480C}" type="slidenum">
              <a:rPr lang="en-US" altLang="en-US" smtClean="0"/>
              <a:pPr/>
              <a:t>50</a:t>
            </a:fld>
            <a:endParaRPr lang="en-US" altLang="en-US" dirty="0"/>
          </a:p>
        </p:txBody>
      </p:sp>
    </p:spTree>
    <p:extLst>
      <p:ext uri="{BB962C8B-B14F-4D97-AF65-F5344CB8AC3E}">
        <p14:creationId xmlns:p14="http://schemas.microsoft.com/office/powerpoint/2010/main" val="71533554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r>
              <a:rPr lang="en-US" altLang="en-US" dirty="0"/>
              <a:t>Types of Leasehold Interests</a:t>
            </a:r>
          </a:p>
        </p:txBody>
      </p:sp>
      <p:sp>
        <p:nvSpPr>
          <p:cNvPr id="60419" name="Rectangle 3"/>
          <p:cNvSpPr>
            <a:spLocks noGrp="1" noChangeArrowheads="1"/>
          </p:cNvSpPr>
          <p:nvPr>
            <p:ph type="body" idx="1"/>
          </p:nvPr>
        </p:nvSpPr>
        <p:spPr/>
        <p:txBody>
          <a:bodyPr/>
          <a:lstStyle/>
          <a:p>
            <a:r>
              <a:rPr lang="en-US" altLang="en-US" b="1" dirty="0"/>
              <a:t>Tenancy at will </a:t>
            </a:r>
          </a:p>
          <a:p>
            <a:pPr lvl="1"/>
            <a:r>
              <a:rPr lang="en-US" altLang="en-US" dirty="0"/>
              <a:t>An ownership interest (estate) in real property for an indefinite period of time</a:t>
            </a:r>
          </a:p>
          <a:p>
            <a:pPr lvl="1"/>
            <a:r>
              <a:rPr lang="en-US" altLang="en-US" dirty="0"/>
              <a:t>No writing is required to create</a:t>
            </a:r>
          </a:p>
          <a:p>
            <a:pPr lvl="1"/>
            <a:r>
              <a:rPr lang="en-US" altLang="en-US" dirty="0"/>
              <a:t>May be terminated at the will of either party by giving proper notice</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042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E0CD727C-9DE5-4100-88C7-BA7C3E3D4F93}" type="slidenum">
              <a:rPr lang="en-US" altLang="en-US" smtClean="0"/>
              <a:pPr/>
              <a:t>51</a:t>
            </a:fld>
            <a:endParaRPr lang="en-US" altLang="en-US" dirty="0"/>
          </a:p>
        </p:txBody>
      </p:sp>
    </p:spTree>
    <p:extLst>
      <p:ext uri="{BB962C8B-B14F-4D97-AF65-F5344CB8AC3E}">
        <p14:creationId xmlns:p14="http://schemas.microsoft.com/office/powerpoint/2010/main" val="94380267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r>
              <a:rPr lang="en-US" altLang="en-US" dirty="0"/>
              <a:t>Types of Leasehold Interests</a:t>
            </a:r>
          </a:p>
        </p:txBody>
      </p:sp>
      <p:sp>
        <p:nvSpPr>
          <p:cNvPr id="61443" name="Rectangle 3"/>
          <p:cNvSpPr>
            <a:spLocks noGrp="1" noChangeArrowheads="1"/>
          </p:cNvSpPr>
          <p:nvPr>
            <p:ph type="body" idx="1"/>
          </p:nvPr>
        </p:nvSpPr>
        <p:spPr/>
        <p:txBody>
          <a:bodyPr/>
          <a:lstStyle/>
          <a:p>
            <a:r>
              <a:rPr lang="en-US" altLang="en-US" b="1" dirty="0"/>
              <a:t>Tenancy for years </a:t>
            </a:r>
          </a:p>
          <a:p>
            <a:pPr lvl="1"/>
            <a:r>
              <a:rPr lang="en-US" altLang="en-US" dirty="0"/>
              <a:t>An ownership interest (estate) in real property for a definite or fixed period of time</a:t>
            </a:r>
            <a:endParaRPr lang="en-US" altLang="en-US" sz="1000" dirty="0"/>
          </a:p>
          <a:p>
            <a:r>
              <a:rPr lang="en-US" altLang="en-US" b="1" dirty="0"/>
              <a:t>Periodic tenancy </a:t>
            </a:r>
            <a:r>
              <a:rPr lang="en-US" altLang="en-US" dirty="0"/>
              <a:t>or </a:t>
            </a:r>
            <a:r>
              <a:rPr lang="en-US" altLang="en-US" b="1" dirty="0"/>
              <a:t>tenancy from year to year </a:t>
            </a:r>
          </a:p>
          <a:p>
            <a:pPr lvl="1"/>
            <a:r>
              <a:rPr lang="en-US" altLang="en-US" dirty="0"/>
              <a:t>A fixed-period tenancy that continues for successive periods until one of the parties terminates it by giving notice to the other party</a:t>
            </a:r>
          </a:p>
          <a:p>
            <a:pPr lvl="1"/>
            <a:endParaRPr lang="en-US" altLang="en-US" dirty="0"/>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144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F1330D20-6790-4532-BF56-26E2406CEEF2}" type="slidenum">
              <a:rPr lang="en-US" altLang="en-US" smtClean="0"/>
              <a:pPr/>
              <a:t>52</a:t>
            </a:fld>
            <a:endParaRPr lang="en-US" altLang="en-US" dirty="0"/>
          </a:p>
        </p:txBody>
      </p:sp>
    </p:spTree>
    <p:extLst>
      <p:ext uri="{BB962C8B-B14F-4D97-AF65-F5344CB8AC3E}">
        <p14:creationId xmlns:p14="http://schemas.microsoft.com/office/powerpoint/2010/main" val="283952936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r>
              <a:rPr lang="en-US" altLang="en-US" dirty="0"/>
              <a:t>Types of Leasehold Interests</a:t>
            </a:r>
          </a:p>
        </p:txBody>
      </p:sp>
      <p:sp>
        <p:nvSpPr>
          <p:cNvPr id="63491" name="Rectangle 3"/>
          <p:cNvSpPr>
            <a:spLocks noGrp="1" noChangeArrowheads="1"/>
          </p:cNvSpPr>
          <p:nvPr>
            <p:ph type="body" idx="1"/>
          </p:nvPr>
        </p:nvSpPr>
        <p:spPr/>
        <p:txBody>
          <a:bodyPr/>
          <a:lstStyle/>
          <a:p>
            <a:r>
              <a:rPr lang="en-US" altLang="en-US" b="1" dirty="0"/>
              <a:t>Tenancy at sufferance </a:t>
            </a:r>
          </a:p>
          <a:p>
            <a:pPr lvl="1"/>
            <a:r>
              <a:rPr lang="en-US" altLang="en-US" dirty="0"/>
              <a:t>Arises when tenants wrongfully remain in possession of the premises after their tenancy has expired</a:t>
            </a:r>
          </a:p>
          <a:p>
            <a:pPr lvl="1"/>
            <a:r>
              <a:rPr lang="en-US" altLang="en-US" dirty="0"/>
              <a:t>Often comes about at the expiration of the term of a tenancy for years or when a tenancy at will has been properly terminated and the tenant remains in possession</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349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20D17757-C156-490B-AF8E-C972D209C8BA}" type="slidenum">
              <a:rPr lang="en-US" altLang="en-US" smtClean="0"/>
              <a:pPr/>
              <a:t>53</a:t>
            </a:fld>
            <a:endParaRPr lang="en-US" altLang="en-US" dirty="0"/>
          </a:p>
        </p:txBody>
      </p:sp>
    </p:spTree>
    <p:extLst>
      <p:ext uri="{BB962C8B-B14F-4D97-AF65-F5344CB8AC3E}">
        <p14:creationId xmlns:p14="http://schemas.microsoft.com/office/powerpoint/2010/main" val="272540360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r>
              <a:rPr lang="en-US" altLang="en-US" dirty="0"/>
              <a:t>The Lease Agreement</a:t>
            </a:r>
          </a:p>
        </p:txBody>
      </p:sp>
      <p:sp>
        <p:nvSpPr>
          <p:cNvPr id="64515" name="Rectangle 3"/>
          <p:cNvSpPr>
            <a:spLocks noGrp="1" noChangeArrowheads="1"/>
          </p:cNvSpPr>
          <p:nvPr>
            <p:ph type="body" idx="1"/>
          </p:nvPr>
        </p:nvSpPr>
        <p:spPr/>
        <p:txBody>
          <a:bodyPr/>
          <a:lstStyle/>
          <a:p>
            <a:r>
              <a:rPr lang="en-US" altLang="en-US" dirty="0"/>
              <a:t>The essential requirements of a lease are: </a:t>
            </a:r>
          </a:p>
          <a:p>
            <a:pPr lvl="1"/>
            <a:r>
              <a:rPr lang="en-US" altLang="en-US" dirty="0"/>
              <a:t>A definite agreement as to the extent and bounds of the leased property</a:t>
            </a:r>
          </a:p>
          <a:p>
            <a:pPr lvl="1"/>
            <a:r>
              <a:rPr lang="en-US" altLang="en-US" dirty="0"/>
              <a:t>A definite and agreed term</a:t>
            </a:r>
          </a:p>
          <a:p>
            <a:pPr lvl="1"/>
            <a:r>
              <a:rPr lang="en-US" altLang="en-US" dirty="0"/>
              <a:t>A definite and agreed price of rental and manner of payment</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4516"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57EF6B0F-6663-4C5D-8F4B-41A3FCBA86EF}" type="slidenum">
              <a:rPr lang="en-US" altLang="en-US" smtClean="0"/>
              <a:pPr/>
              <a:t>54</a:t>
            </a:fld>
            <a:endParaRPr lang="en-US" altLang="en-US" dirty="0"/>
          </a:p>
        </p:txBody>
      </p:sp>
    </p:spTree>
    <p:extLst>
      <p:ext uri="{BB962C8B-B14F-4D97-AF65-F5344CB8AC3E}">
        <p14:creationId xmlns:p14="http://schemas.microsoft.com/office/powerpoint/2010/main" val="240237302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4"/>
          <p:cNvSpPr>
            <a:spLocks noGrp="1" noChangeArrowheads="1"/>
          </p:cNvSpPr>
          <p:nvPr>
            <p:ph type="title"/>
          </p:nvPr>
        </p:nvSpPr>
        <p:spPr/>
        <p:txBody>
          <a:bodyPr/>
          <a:lstStyle/>
          <a:p>
            <a:r>
              <a:rPr lang="en-US" altLang="en-US" dirty="0"/>
              <a:t>Rent Control</a:t>
            </a:r>
          </a:p>
        </p:txBody>
      </p:sp>
      <p:sp>
        <p:nvSpPr>
          <p:cNvPr id="65539" name="Rectangle 5"/>
          <p:cNvSpPr>
            <a:spLocks noGrp="1" noChangeArrowheads="1"/>
          </p:cNvSpPr>
          <p:nvPr>
            <p:ph type="body" idx="1"/>
          </p:nvPr>
        </p:nvSpPr>
        <p:spPr/>
        <p:txBody>
          <a:bodyPr/>
          <a:lstStyle/>
          <a:p>
            <a:r>
              <a:rPr lang="en-US" altLang="en-US" dirty="0"/>
              <a:t>Some large communities have passed rent control laws to keep rents within an affordable range </a:t>
            </a:r>
            <a:endParaRPr lang="en-US" altLang="en-US" sz="1000" dirty="0"/>
          </a:p>
          <a:p>
            <a:r>
              <a:rPr lang="en-US" altLang="en-US" dirty="0"/>
              <a:t>These laws limit what landlords can charge for rental property and often contain procedures that must be followed before tenants may be evicted</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554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C7EEC043-2A45-4C6F-A838-B59F64FEAD05}" type="slidenum">
              <a:rPr lang="en-US" altLang="en-US" smtClean="0"/>
              <a:pPr/>
              <a:t>55</a:t>
            </a:fld>
            <a:endParaRPr lang="en-US" altLang="en-US" dirty="0"/>
          </a:p>
        </p:txBody>
      </p:sp>
    </p:spTree>
    <p:extLst>
      <p:ext uri="{BB962C8B-B14F-4D97-AF65-F5344CB8AC3E}">
        <p14:creationId xmlns:p14="http://schemas.microsoft.com/office/powerpoint/2010/main" val="413909329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4"/>
          <p:cNvSpPr>
            <a:spLocks noGrp="1" noChangeArrowheads="1"/>
          </p:cNvSpPr>
          <p:nvPr>
            <p:ph type="title"/>
          </p:nvPr>
        </p:nvSpPr>
        <p:spPr/>
        <p:txBody>
          <a:bodyPr/>
          <a:lstStyle/>
          <a:p>
            <a:r>
              <a:rPr lang="en-US" altLang="en-US" dirty="0"/>
              <a:t>Security Deposits</a:t>
            </a:r>
          </a:p>
        </p:txBody>
      </p:sp>
      <p:sp>
        <p:nvSpPr>
          <p:cNvPr id="66563" name="Rectangle 5"/>
          <p:cNvSpPr>
            <a:spLocks noGrp="1" noChangeArrowheads="1"/>
          </p:cNvSpPr>
          <p:nvPr>
            <p:ph type="body" idx="1"/>
          </p:nvPr>
        </p:nvSpPr>
        <p:spPr/>
        <p:txBody>
          <a:bodyPr/>
          <a:lstStyle/>
          <a:p>
            <a:r>
              <a:rPr lang="en-US" altLang="en-US" dirty="0"/>
              <a:t>Landlords often require either a security deposit or the last month’s rent, or both, to be paid at the beginning of a tenancy</a:t>
            </a:r>
            <a:endParaRPr lang="en-US" altLang="en-US" sz="1000" dirty="0"/>
          </a:p>
          <a:p>
            <a:r>
              <a:rPr lang="en-US" altLang="en-US" dirty="0"/>
              <a:t>The deposit protects landlords against damages to their property as well as nonpayment of rent</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656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1ACEE365-6AB0-4E88-A12B-25A5BAB116B1}" type="slidenum">
              <a:rPr lang="en-US" altLang="en-US" smtClean="0"/>
              <a:pPr/>
              <a:t>56</a:t>
            </a:fld>
            <a:endParaRPr lang="en-US" altLang="en-US" dirty="0"/>
          </a:p>
        </p:txBody>
      </p:sp>
    </p:spTree>
    <p:extLst>
      <p:ext uri="{BB962C8B-B14F-4D97-AF65-F5344CB8AC3E}">
        <p14:creationId xmlns:p14="http://schemas.microsoft.com/office/powerpoint/2010/main" val="341404742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4"/>
          <p:cNvSpPr>
            <a:spLocks noGrp="1" noChangeArrowheads="1"/>
          </p:cNvSpPr>
          <p:nvPr>
            <p:ph type="title"/>
          </p:nvPr>
        </p:nvSpPr>
        <p:spPr/>
        <p:txBody>
          <a:bodyPr/>
          <a:lstStyle/>
          <a:p>
            <a:r>
              <a:rPr lang="en-US" altLang="en-US" dirty="0"/>
              <a:t>Option to Renew or to Purchase</a:t>
            </a:r>
          </a:p>
        </p:txBody>
      </p:sp>
      <p:sp>
        <p:nvSpPr>
          <p:cNvPr id="67587" name="Rectangle 5"/>
          <p:cNvSpPr>
            <a:spLocks noGrp="1" noChangeArrowheads="1"/>
          </p:cNvSpPr>
          <p:nvPr>
            <p:ph type="body" idx="1"/>
          </p:nvPr>
        </p:nvSpPr>
        <p:spPr/>
        <p:txBody>
          <a:bodyPr/>
          <a:lstStyle/>
          <a:p>
            <a:r>
              <a:rPr lang="en-US" altLang="en-US" dirty="0"/>
              <a:t>An option to renew gives the lessee the right, at the end of the lease, to a new lease for an additional period</a:t>
            </a:r>
            <a:endParaRPr lang="en-US" altLang="en-US" sz="1000" dirty="0"/>
          </a:p>
          <a:p>
            <a:r>
              <a:rPr lang="en-US" altLang="en-US" dirty="0"/>
              <a:t>The new lease is on the same terms as the old one, with the possible exception of an increase in the rent</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758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B0F9702B-5B6B-43E9-8588-218871D8005D}" type="slidenum">
              <a:rPr lang="en-US" altLang="en-US" smtClean="0"/>
              <a:pPr/>
              <a:t>57</a:t>
            </a:fld>
            <a:endParaRPr lang="en-US" altLang="en-US" dirty="0"/>
          </a:p>
        </p:txBody>
      </p:sp>
    </p:spTree>
    <p:extLst>
      <p:ext uri="{BB962C8B-B14F-4D97-AF65-F5344CB8AC3E}">
        <p14:creationId xmlns:p14="http://schemas.microsoft.com/office/powerpoint/2010/main" val="56018293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4"/>
          <p:cNvSpPr>
            <a:spLocks noGrp="1" noChangeArrowheads="1"/>
          </p:cNvSpPr>
          <p:nvPr>
            <p:ph type="title"/>
          </p:nvPr>
        </p:nvSpPr>
        <p:spPr/>
        <p:txBody>
          <a:bodyPr/>
          <a:lstStyle/>
          <a:p>
            <a:r>
              <a:rPr lang="en-US" altLang="en-US" dirty="0"/>
              <a:t>Assignment and Subletting</a:t>
            </a:r>
          </a:p>
        </p:txBody>
      </p:sp>
      <p:sp>
        <p:nvSpPr>
          <p:cNvPr id="68611" name="Rectangle 5"/>
          <p:cNvSpPr>
            <a:spLocks noGrp="1" noChangeArrowheads="1"/>
          </p:cNvSpPr>
          <p:nvPr>
            <p:ph type="body" idx="1"/>
          </p:nvPr>
        </p:nvSpPr>
        <p:spPr/>
        <p:txBody>
          <a:bodyPr/>
          <a:lstStyle/>
          <a:p>
            <a:r>
              <a:rPr lang="en-US" altLang="en-US" dirty="0"/>
              <a:t>Assignment of a lease </a:t>
            </a:r>
          </a:p>
          <a:p>
            <a:pPr lvl="1"/>
            <a:r>
              <a:rPr lang="en-US" altLang="en-US" dirty="0"/>
              <a:t>Occurs when the interest in the leased premises is transferred by the lessee to another person for the balance of the term of the lease</a:t>
            </a:r>
            <a:endParaRPr lang="en-US" altLang="en-US" sz="1000" dirty="0"/>
          </a:p>
          <a:p>
            <a:r>
              <a:rPr lang="en-US" altLang="en-US" b="1" dirty="0"/>
              <a:t>Sublease </a:t>
            </a:r>
            <a:r>
              <a:rPr lang="en-US" altLang="en-US" dirty="0"/>
              <a:t>or</a:t>
            </a:r>
            <a:r>
              <a:rPr lang="en-US" altLang="en-US" b="1" dirty="0"/>
              <a:t> underlease </a:t>
            </a:r>
          </a:p>
          <a:p>
            <a:pPr lvl="1"/>
            <a:r>
              <a:rPr lang="en-US" altLang="en-US" dirty="0"/>
              <a:t>The transfer is for a part of the term but not for the remainder of it</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861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F70115E5-09C8-41DF-8B35-01E8DAF4F69C}" type="slidenum">
              <a:rPr lang="en-US" altLang="en-US" smtClean="0"/>
              <a:pPr/>
              <a:t>58</a:t>
            </a:fld>
            <a:endParaRPr lang="en-US" altLang="en-US" dirty="0"/>
          </a:p>
        </p:txBody>
      </p:sp>
    </p:spTree>
    <p:extLst>
      <p:ext uri="{BB962C8B-B14F-4D97-AF65-F5344CB8AC3E}">
        <p14:creationId xmlns:p14="http://schemas.microsoft.com/office/powerpoint/2010/main" val="66836680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r>
              <a:rPr lang="en-US" altLang="en-US" dirty="0"/>
              <a:t>The Landlord’s Duties</a:t>
            </a:r>
          </a:p>
        </p:txBody>
      </p:sp>
      <p:sp>
        <p:nvSpPr>
          <p:cNvPr id="69635" name="Rectangle 3"/>
          <p:cNvSpPr>
            <a:spLocks noGrp="1" noChangeArrowheads="1"/>
          </p:cNvSpPr>
          <p:nvPr>
            <p:ph type="body" idx="1"/>
          </p:nvPr>
        </p:nvSpPr>
        <p:spPr/>
        <p:txBody>
          <a:bodyPr/>
          <a:lstStyle/>
          <a:p>
            <a:r>
              <a:rPr lang="en-US" altLang="en-US" dirty="0"/>
              <a:t>A landlord may not discriminate in selecting tenants on the grounds of race, creed, color, national origin, or gender</a:t>
            </a:r>
            <a:endParaRPr lang="en-US" altLang="en-US" sz="1000" dirty="0"/>
          </a:p>
          <a:p>
            <a:r>
              <a:rPr lang="en-US" altLang="en-US" dirty="0"/>
              <a:t>In most states, a landlord may restrict rentals to persons without children but may not restrict a married couple’s freedom to bear children during the leasehold</a:t>
            </a:r>
          </a:p>
          <a:p>
            <a:endParaRPr lang="en-US" altLang="en-US" dirty="0"/>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963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308D58E8-B53F-4BD4-ACBA-6410B2100763}" type="slidenum">
              <a:rPr lang="en-US" altLang="en-US" smtClean="0"/>
              <a:pPr/>
              <a:t>59</a:t>
            </a:fld>
            <a:endParaRPr lang="en-US" altLang="en-US" dirty="0"/>
          </a:p>
        </p:txBody>
      </p:sp>
    </p:spTree>
    <p:extLst>
      <p:ext uri="{BB962C8B-B14F-4D97-AF65-F5344CB8AC3E}">
        <p14:creationId xmlns:p14="http://schemas.microsoft.com/office/powerpoint/2010/main" val="755955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4"/>
          <p:cNvSpPr>
            <a:spLocks noGrp="1" noChangeArrowheads="1"/>
          </p:cNvSpPr>
          <p:nvPr>
            <p:ph type="title"/>
          </p:nvPr>
        </p:nvSpPr>
        <p:spPr/>
        <p:txBody>
          <a:bodyPr/>
          <a:lstStyle/>
          <a:p>
            <a:r>
              <a:rPr lang="en-US" altLang="en-US" dirty="0"/>
              <a:t>Trees and Vegetation</a:t>
            </a:r>
          </a:p>
        </p:txBody>
      </p:sp>
      <p:sp>
        <p:nvSpPr>
          <p:cNvPr id="18435" name="Rectangle 5"/>
          <p:cNvSpPr>
            <a:spLocks noGrp="1" noChangeArrowheads="1"/>
          </p:cNvSpPr>
          <p:nvPr>
            <p:ph type="body" idx="1"/>
          </p:nvPr>
        </p:nvSpPr>
        <p:spPr/>
        <p:txBody>
          <a:bodyPr/>
          <a:lstStyle/>
          <a:p>
            <a:r>
              <a:rPr lang="en-US" altLang="en-US" dirty="0"/>
              <a:t>Trees, flowers, shrubs, vineyards, and field crops that grow each year without replanting (perennials) are considered real property</a:t>
            </a:r>
          </a:p>
          <a:p>
            <a:r>
              <a:rPr lang="en-US" altLang="en-US" dirty="0"/>
              <a:t>These plants have been planted and cultivated with the intention that they remain part of the real estate</a:t>
            </a:r>
          </a:p>
          <a:p>
            <a:r>
              <a:rPr lang="en-US" altLang="en-US" dirty="0"/>
              <a:t>Once planted and growing, such improvements to the land are called </a:t>
            </a:r>
            <a:r>
              <a:rPr lang="en-US" altLang="en-US" i="1" dirty="0"/>
              <a:t>fructus naturales </a:t>
            </a:r>
            <a:r>
              <a:rPr lang="en-US" altLang="en-US" dirty="0"/>
              <a:t>(fruit of nature)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843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ABB7CAB4-179B-4175-A0E5-96EB27A71DDB}" type="slidenum">
              <a:rPr lang="en-US" altLang="en-US" smtClean="0"/>
              <a:pPr/>
              <a:t>6</a:t>
            </a:fld>
            <a:endParaRPr lang="en-US" altLang="en-US" dirty="0"/>
          </a:p>
        </p:txBody>
      </p:sp>
    </p:spTree>
    <p:extLst>
      <p:ext uri="{BB962C8B-B14F-4D97-AF65-F5344CB8AC3E}">
        <p14:creationId xmlns:p14="http://schemas.microsoft.com/office/powerpoint/2010/main" val="134511335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4"/>
          <p:cNvSpPr>
            <a:spLocks noGrp="1" noChangeArrowheads="1"/>
          </p:cNvSpPr>
          <p:nvPr>
            <p:ph type="title"/>
          </p:nvPr>
        </p:nvSpPr>
        <p:spPr/>
        <p:txBody>
          <a:bodyPr/>
          <a:lstStyle/>
          <a:p>
            <a:r>
              <a:rPr lang="en-US" altLang="en-US" dirty="0"/>
              <a:t>Duty to Maintain the Premises</a:t>
            </a:r>
          </a:p>
        </p:txBody>
      </p:sp>
      <p:sp>
        <p:nvSpPr>
          <p:cNvPr id="70659" name="Rectangle 5"/>
          <p:cNvSpPr>
            <a:spLocks noGrp="1" noChangeArrowheads="1"/>
          </p:cNvSpPr>
          <p:nvPr>
            <p:ph type="body" idx="1"/>
          </p:nvPr>
        </p:nvSpPr>
        <p:spPr/>
        <p:txBody>
          <a:bodyPr/>
          <a:lstStyle/>
          <a:p>
            <a:r>
              <a:rPr lang="en-US" altLang="en-US" b="1" dirty="0"/>
              <a:t>Warranty of habitability</a:t>
            </a:r>
          </a:p>
          <a:p>
            <a:pPr lvl="1"/>
            <a:r>
              <a:rPr lang="en-US" altLang="en-US" dirty="0"/>
              <a:t>The premises are fit for human habitation</a:t>
            </a:r>
          </a:p>
          <a:p>
            <a:pPr lvl="1"/>
            <a:r>
              <a:rPr lang="en-US" altLang="en-US" dirty="0"/>
              <a:t>There are no defects vital to the use of the premises for residential purposes</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7066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A0BCB884-BA60-481A-BDBC-87E5BACAE558}" type="slidenum">
              <a:rPr lang="en-US" altLang="en-US" smtClean="0"/>
              <a:pPr/>
              <a:t>60</a:t>
            </a:fld>
            <a:endParaRPr lang="en-US" altLang="en-US" dirty="0"/>
          </a:p>
        </p:txBody>
      </p:sp>
    </p:spTree>
    <p:extLst>
      <p:ext uri="{BB962C8B-B14F-4D97-AF65-F5344CB8AC3E}">
        <p14:creationId xmlns:p14="http://schemas.microsoft.com/office/powerpoint/2010/main" val="15388810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r>
              <a:rPr lang="en-US" altLang="en-US" dirty="0"/>
              <a:t>Question</a:t>
            </a:r>
          </a:p>
        </p:txBody>
      </p:sp>
      <p:sp>
        <p:nvSpPr>
          <p:cNvPr id="71683" name="Rectangle 3"/>
          <p:cNvSpPr>
            <a:spLocks noGrp="1" noChangeArrowheads="1"/>
          </p:cNvSpPr>
          <p:nvPr>
            <p:ph type="body" idx="1"/>
          </p:nvPr>
        </p:nvSpPr>
        <p:spPr/>
        <p:txBody>
          <a:bodyPr/>
          <a:lstStyle/>
          <a:p>
            <a:r>
              <a:rPr lang="en-US" altLang="en-US" dirty="0"/>
              <a:t>What is the right of a tenant to the undisturbed possession of the property called?</a:t>
            </a:r>
          </a:p>
          <a:p>
            <a:pPr marL="912812" lvl="1" indent="-514350">
              <a:buFont typeface="+mj-lt"/>
              <a:buAutoNum type="alphaUcPeriod"/>
            </a:pPr>
            <a:r>
              <a:rPr lang="en-US" altLang="en-US" dirty="0"/>
              <a:t>Personal space</a:t>
            </a:r>
          </a:p>
          <a:p>
            <a:pPr marL="912812" lvl="1" indent="-514350">
              <a:buFont typeface="+mj-lt"/>
              <a:buAutoNum type="alphaUcPeriod"/>
            </a:pPr>
            <a:r>
              <a:rPr lang="en-US" altLang="en-US" dirty="0"/>
              <a:t>Leased solitude</a:t>
            </a:r>
          </a:p>
          <a:p>
            <a:pPr marL="912812" lvl="1" indent="-514350">
              <a:buFont typeface="+mj-lt"/>
              <a:buAutoNum type="alphaUcPeriod"/>
            </a:pPr>
            <a:r>
              <a:rPr lang="en-US" altLang="en-US" dirty="0"/>
              <a:t>Quiet enjoyment</a:t>
            </a:r>
          </a:p>
          <a:p>
            <a:pPr marL="912812" lvl="1" indent="-514350">
              <a:buFont typeface="+mj-lt"/>
              <a:buAutoNum type="alphaUcPeriod"/>
            </a:pPr>
            <a:r>
              <a:rPr lang="en-US" altLang="en-US" dirty="0"/>
              <a:t>Leased enjoyment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7168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235310BB-581C-4CF9-884B-B60FD05DAC25}" type="slidenum">
              <a:rPr lang="en-US" altLang="en-US" smtClean="0"/>
              <a:pPr/>
              <a:t>61</a:t>
            </a:fld>
            <a:endParaRPr lang="en-US" altLang="en-US" dirty="0"/>
          </a:p>
        </p:txBody>
      </p:sp>
    </p:spTree>
    <p:extLst>
      <p:ext uri="{BB962C8B-B14F-4D97-AF65-F5344CB8AC3E}">
        <p14:creationId xmlns:p14="http://schemas.microsoft.com/office/powerpoint/2010/main" val="291364479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4"/>
          <p:cNvSpPr>
            <a:spLocks noGrp="1" noChangeArrowheads="1"/>
          </p:cNvSpPr>
          <p:nvPr>
            <p:ph type="title"/>
          </p:nvPr>
        </p:nvSpPr>
        <p:spPr/>
        <p:txBody>
          <a:bodyPr/>
          <a:lstStyle/>
          <a:p>
            <a:r>
              <a:rPr lang="en-US" altLang="en-US" dirty="0"/>
              <a:t>Duty to Deliver Peaceful Possession</a:t>
            </a:r>
          </a:p>
        </p:txBody>
      </p:sp>
      <p:sp>
        <p:nvSpPr>
          <p:cNvPr id="72707" name="Rectangle 5"/>
          <p:cNvSpPr>
            <a:spLocks noGrp="1" noChangeArrowheads="1"/>
          </p:cNvSpPr>
          <p:nvPr>
            <p:ph type="body" idx="1"/>
          </p:nvPr>
        </p:nvSpPr>
        <p:spPr/>
        <p:txBody>
          <a:bodyPr/>
          <a:lstStyle/>
          <a:p>
            <a:r>
              <a:rPr lang="en-US" altLang="en-US" b="1" dirty="0"/>
              <a:t>Quiet enjoyment </a:t>
            </a:r>
          </a:p>
          <a:p>
            <a:pPr lvl="1"/>
            <a:r>
              <a:rPr lang="en-US" altLang="en-US" dirty="0"/>
              <a:t>The right of a tenant to the undisturbed possession of the property</a:t>
            </a:r>
            <a:endParaRPr lang="en-US" altLang="en-US" sz="1000" dirty="0"/>
          </a:p>
          <a:p>
            <a:r>
              <a:rPr lang="en-US" altLang="en-US" dirty="0"/>
              <a:t>The landlord may not interfere with the tenant’s rights of possession as long as the tenant abides by the conditions of the lease and those imposed by law</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7270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BF0109E9-780D-4DBE-9F4F-0F33A79AEFFF}" type="slidenum">
              <a:rPr lang="en-US" altLang="en-US" smtClean="0"/>
              <a:pPr/>
              <a:t>62</a:t>
            </a:fld>
            <a:endParaRPr lang="en-US" altLang="en-US" dirty="0"/>
          </a:p>
        </p:txBody>
      </p:sp>
    </p:spTree>
    <p:extLst>
      <p:ext uri="{BB962C8B-B14F-4D97-AF65-F5344CB8AC3E}">
        <p14:creationId xmlns:p14="http://schemas.microsoft.com/office/powerpoint/2010/main" val="22696709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p:txBody>
          <a:bodyPr/>
          <a:lstStyle/>
          <a:p>
            <a:r>
              <a:rPr lang="en-US" altLang="en-US" dirty="0"/>
              <a:t>Question</a:t>
            </a:r>
          </a:p>
        </p:txBody>
      </p:sp>
      <p:sp>
        <p:nvSpPr>
          <p:cNvPr id="73731" name="Rectangle 3"/>
          <p:cNvSpPr>
            <a:spLocks noGrp="1" noChangeArrowheads="1"/>
          </p:cNvSpPr>
          <p:nvPr>
            <p:ph type="body" idx="1"/>
          </p:nvPr>
        </p:nvSpPr>
        <p:spPr/>
        <p:txBody>
          <a:bodyPr/>
          <a:lstStyle/>
          <a:p>
            <a:r>
              <a:rPr lang="en-US" altLang="en-US" dirty="0"/>
              <a:t>When a tenant is deprived of something of a substantial nature that was called for under the lease, it is called a(n) _________.</a:t>
            </a:r>
          </a:p>
          <a:p>
            <a:pPr marL="912812" lvl="1" indent="-514350">
              <a:buFont typeface="+mj-lt"/>
              <a:buAutoNum type="alphaUcPeriod"/>
            </a:pPr>
            <a:r>
              <a:rPr lang="en-US" altLang="en-US" dirty="0"/>
              <a:t>Actual eviction</a:t>
            </a:r>
          </a:p>
          <a:p>
            <a:pPr marL="912812" lvl="1" indent="-514350">
              <a:buFont typeface="+mj-lt"/>
              <a:buAutoNum type="alphaUcPeriod"/>
            </a:pPr>
            <a:r>
              <a:rPr lang="en-US" altLang="en-US" dirty="0"/>
              <a:t>Constructive eviction</a:t>
            </a:r>
          </a:p>
          <a:p>
            <a:pPr marL="912812" lvl="1" indent="-514350">
              <a:buFont typeface="+mj-lt"/>
              <a:buAutoNum type="alphaUcPeriod"/>
            </a:pPr>
            <a:r>
              <a:rPr lang="en-US" altLang="en-US" dirty="0"/>
              <a:t>Destructive eviction</a:t>
            </a:r>
          </a:p>
          <a:p>
            <a:pPr marL="912812" lvl="1" indent="-514350">
              <a:buFont typeface="+mj-lt"/>
              <a:buAutoNum type="alphaUcPeriod"/>
            </a:pPr>
            <a:r>
              <a:rPr lang="en-US" altLang="en-US" dirty="0"/>
              <a:t>Constructive ejectment</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7373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04D27D1C-C8F9-4382-9CCC-220FB9334B38}" type="slidenum">
              <a:rPr lang="en-US" altLang="en-US" smtClean="0"/>
              <a:pPr/>
              <a:t>63</a:t>
            </a:fld>
            <a:endParaRPr lang="en-US" altLang="en-US" dirty="0"/>
          </a:p>
        </p:txBody>
      </p:sp>
    </p:spTree>
    <p:extLst>
      <p:ext uri="{BB962C8B-B14F-4D97-AF65-F5344CB8AC3E}">
        <p14:creationId xmlns:p14="http://schemas.microsoft.com/office/powerpoint/2010/main" val="155126687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r>
              <a:rPr lang="en-US" altLang="en-US" dirty="0"/>
              <a:t>Duty to Deliver Peaceful Possession</a:t>
            </a:r>
          </a:p>
        </p:txBody>
      </p:sp>
      <p:sp>
        <p:nvSpPr>
          <p:cNvPr id="74755" name="Rectangle 3"/>
          <p:cNvSpPr>
            <a:spLocks noGrp="1" noChangeArrowheads="1"/>
          </p:cNvSpPr>
          <p:nvPr>
            <p:ph type="body" idx="1"/>
          </p:nvPr>
        </p:nvSpPr>
        <p:spPr/>
        <p:txBody>
          <a:bodyPr/>
          <a:lstStyle/>
          <a:p>
            <a:r>
              <a:rPr lang="en-US" altLang="en-US" b="1" dirty="0"/>
              <a:t>Eviction</a:t>
            </a:r>
          </a:p>
          <a:p>
            <a:pPr lvl="1"/>
            <a:r>
              <a:rPr lang="en-US" altLang="en-US" dirty="0"/>
              <a:t>An act of the landlord that deprives the tenant of the enjoyment of the premises</a:t>
            </a:r>
          </a:p>
          <a:p>
            <a:r>
              <a:rPr lang="en-US" altLang="en-US" b="1" dirty="0"/>
              <a:t>Actual eviction </a:t>
            </a:r>
          </a:p>
          <a:p>
            <a:pPr lvl="1"/>
            <a:r>
              <a:rPr lang="en-US" altLang="en-US" dirty="0"/>
              <a:t>When the tenant is physically deprived of the leasehold </a:t>
            </a:r>
          </a:p>
          <a:p>
            <a:r>
              <a:rPr lang="en-US" altLang="en-US" b="1" dirty="0"/>
              <a:t>Constructive eviction </a:t>
            </a:r>
          </a:p>
          <a:p>
            <a:pPr lvl="1"/>
            <a:r>
              <a:rPr lang="en-US" altLang="en-US" dirty="0"/>
              <a:t>When the tenant is deprived of something of a substantial nature that was called for under the lease</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7475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CF041AA4-D813-4DD2-B35A-DBAC279EC282}" type="slidenum">
              <a:rPr lang="en-US" altLang="en-US" smtClean="0"/>
              <a:pPr/>
              <a:t>64</a:t>
            </a:fld>
            <a:endParaRPr lang="en-US" altLang="en-US" dirty="0"/>
          </a:p>
        </p:txBody>
      </p:sp>
    </p:spTree>
    <p:extLst>
      <p:ext uri="{BB962C8B-B14F-4D97-AF65-F5344CB8AC3E}">
        <p14:creationId xmlns:p14="http://schemas.microsoft.com/office/powerpoint/2010/main" val="361380588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lstStyle/>
          <a:p>
            <a:r>
              <a:rPr lang="en-US" altLang="en-US" dirty="0"/>
              <a:t>The Tenant’s Duties</a:t>
            </a:r>
          </a:p>
        </p:txBody>
      </p:sp>
      <p:sp>
        <p:nvSpPr>
          <p:cNvPr id="75779" name="Rectangle 3"/>
          <p:cNvSpPr>
            <a:spLocks noGrp="1" noChangeArrowheads="1"/>
          </p:cNvSpPr>
          <p:nvPr>
            <p:ph type="body" idx="1"/>
          </p:nvPr>
        </p:nvSpPr>
        <p:spPr/>
        <p:txBody>
          <a:bodyPr/>
          <a:lstStyle/>
          <a:p>
            <a:r>
              <a:rPr lang="en-US" altLang="en-US" dirty="0"/>
              <a:t>The tenant has the duty to:</a:t>
            </a:r>
          </a:p>
          <a:p>
            <a:pPr lvl="1"/>
            <a:r>
              <a:rPr lang="en-US" altLang="en-US" dirty="0"/>
              <a:t>Pay rent to the landlord</a:t>
            </a:r>
          </a:p>
          <a:p>
            <a:pPr lvl="1"/>
            <a:r>
              <a:rPr lang="en-US" altLang="en-US" dirty="0"/>
              <a:t>Observe the valid restrictions contained in the lease</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75780"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2C2679C9-19FC-4CA7-80A9-974181949536}" type="slidenum">
              <a:rPr lang="en-US" altLang="en-US" smtClean="0"/>
              <a:pPr/>
              <a:t>65</a:t>
            </a:fld>
            <a:endParaRPr lang="en-US" altLang="en-US" dirty="0"/>
          </a:p>
        </p:txBody>
      </p:sp>
    </p:spTree>
    <p:extLst>
      <p:ext uri="{BB962C8B-B14F-4D97-AF65-F5344CB8AC3E}">
        <p14:creationId xmlns:p14="http://schemas.microsoft.com/office/powerpoint/2010/main" val="214150680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r>
              <a:rPr lang="en-US" altLang="en-US" dirty="0"/>
              <a:t>Tort Liability</a:t>
            </a:r>
          </a:p>
        </p:txBody>
      </p:sp>
      <p:sp>
        <p:nvSpPr>
          <p:cNvPr id="76803" name="Rectangle 3"/>
          <p:cNvSpPr>
            <a:spLocks noGrp="1" noChangeArrowheads="1"/>
          </p:cNvSpPr>
          <p:nvPr>
            <p:ph type="body" idx="1"/>
          </p:nvPr>
        </p:nvSpPr>
        <p:spPr/>
        <p:txBody>
          <a:bodyPr/>
          <a:lstStyle/>
          <a:p>
            <a:r>
              <a:rPr lang="en-US" altLang="en-US" dirty="0"/>
              <a:t>When a person is injured on leased property, the one who is in control of the part of the premises where the injury occurs usually is responsible if the injury was caused by that person’s negligence</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7680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812A6CA9-9C94-449C-973B-BA5CA9A02612}" type="slidenum">
              <a:rPr lang="en-US" altLang="en-US" smtClean="0"/>
              <a:pPr/>
              <a:t>66</a:t>
            </a:fld>
            <a:endParaRPr lang="en-US" altLang="en-US" dirty="0"/>
          </a:p>
        </p:txBody>
      </p:sp>
    </p:spTree>
    <p:extLst>
      <p:ext uri="{BB962C8B-B14F-4D97-AF65-F5344CB8AC3E}">
        <p14:creationId xmlns:p14="http://schemas.microsoft.com/office/powerpoint/2010/main" val="112148831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r>
              <a:rPr lang="en-US" altLang="en-US" dirty="0"/>
              <a:t>Question</a:t>
            </a:r>
          </a:p>
        </p:txBody>
      </p:sp>
      <p:sp>
        <p:nvSpPr>
          <p:cNvPr id="77827" name="Rectangle 3"/>
          <p:cNvSpPr>
            <a:spLocks noGrp="1" noChangeArrowheads="1"/>
          </p:cNvSpPr>
          <p:nvPr>
            <p:ph type="body" idx="1"/>
          </p:nvPr>
        </p:nvSpPr>
        <p:spPr/>
        <p:txBody>
          <a:bodyPr/>
          <a:lstStyle/>
          <a:p>
            <a:r>
              <a:rPr lang="en-US" altLang="en-US" dirty="0"/>
              <a:t>Which of the following is the common law name given to the lawsuit brought by the landlord to have the tenant evicted from the premises?</a:t>
            </a:r>
          </a:p>
          <a:p>
            <a:pPr marL="912812" lvl="1" indent="-514350">
              <a:buFont typeface="+mj-lt"/>
              <a:buAutoNum type="alphaUcPeriod"/>
            </a:pPr>
            <a:r>
              <a:rPr lang="en-US" altLang="en-US" dirty="0"/>
              <a:t>Banishment</a:t>
            </a:r>
          </a:p>
          <a:p>
            <a:pPr marL="912812" lvl="1" indent="-514350">
              <a:buFont typeface="+mj-lt"/>
              <a:buAutoNum type="alphaUcPeriod"/>
            </a:pPr>
            <a:r>
              <a:rPr lang="en-US" altLang="en-US" dirty="0"/>
              <a:t>Eviction</a:t>
            </a:r>
          </a:p>
          <a:p>
            <a:pPr marL="912812" lvl="1" indent="-514350">
              <a:buFont typeface="+mj-lt"/>
              <a:buAutoNum type="alphaUcPeriod"/>
            </a:pPr>
            <a:r>
              <a:rPr lang="en-US" altLang="en-US" dirty="0"/>
              <a:t>Ejectment</a:t>
            </a:r>
          </a:p>
          <a:p>
            <a:pPr marL="912812" lvl="1" indent="-514350">
              <a:buFont typeface="+mj-lt"/>
              <a:buAutoNum type="alphaUcPeriod"/>
            </a:pPr>
            <a:r>
              <a:rPr lang="en-US" altLang="en-US" dirty="0"/>
              <a:t>Deportation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7782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D969FB1F-BE62-4EAD-8A7D-C536B9BAAF91}" type="slidenum">
              <a:rPr lang="en-US" altLang="en-US" smtClean="0"/>
              <a:pPr/>
              <a:t>67</a:t>
            </a:fld>
            <a:endParaRPr lang="en-US" altLang="en-US" dirty="0"/>
          </a:p>
        </p:txBody>
      </p:sp>
    </p:spTree>
    <p:extLst>
      <p:ext uri="{BB962C8B-B14F-4D97-AF65-F5344CB8AC3E}">
        <p14:creationId xmlns:p14="http://schemas.microsoft.com/office/powerpoint/2010/main" val="45797677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r>
              <a:rPr lang="en-US" altLang="en-US" dirty="0"/>
              <a:t>Eviction Proceedings</a:t>
            </a:r>
          </a:p>
        </p:txBody>
      </p:sp>
      <p:sp>
        <p:nvSpPr>
          <p:cNvPr id="78851" name="Rectangle 3"/>
          <p:cNvSpPr>
            <a:spLocks noGrp="1" noChangeArrowheads="1"/>
          </p:cNvSpPr>
          <p:nvPr>
            <p:ph type="body" idx="1"/>
          </p:nvPr>
        </p:nvSpPr>
        <p:spPr/>
        <p:txBody>
          <a:bodyPr/>
          <a:lstStyle/>
          <a:p>
            <a:r>
              <a:rPr lang="en-US" altLang="en-US" b="1" dirty="0"/>
              <a:t>Ejectment </a:t>
            </a:r>
          </a:p>
          <a:p>
            <a:pPr lvl="1"/>
            <a:r>
              <a:rPr lang="en-US" altLang="en-US" dirty="0"/>
              <a:t>The common law name given to the lawsuit brought by the landlord to have the tenant evicted from the premises</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7885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1FE9C80A-FA17-4F91-BEFF-B1015408D224}" type="slidenum">
              <a:rPr lang="en-US" altLang="en-US" smtClean="0"/>
              <a:pPr/>
              <a:t>68</a:t>
            </a:fld>
            <a:endParaRPr lang="en-US" altLang="en-US" dirty="0"/>
          </a:p>
        </p:txBody>
      </p:sp>
    </p:spTree>
    <p:extLst>
      <p:ext uri="{BB962C8B-B14F-4D97-AF65-F5344CB8AC3E}">
        <p14:creationId xmlns:p14="http://schemas.microsoft.com/office/powerpoint/2010/main" val="155994492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r>
              <a:rPr lang="en-US" altLang="en-US" dirty="0"/>
              <a:t>Eviction Proceedings</a:t>
            </a:r>
          </a:p>
        </p:txBody>
      </p:sp>
      <p:sp>
        <p:nvSpPr>
          <p:cNvPr id="79875" name="Rectangle 3"/>
          <p:cNvSpPr>
            <a:spLocks noGrp="1" noChangeArrowheads="1"/>
          </p:cNvSpPr>
          <p:nvPr>
            <p:ph type="body" idx="1"/>
          </p:nvPr>
        </p:nvSpPr>
        <p:spPr/>
        <p:txBody>
          <a:bodyPr/>
          <a:lstStyle/>
          <a:p>
            <a:r>
              <a:rPr lang="en-US" altLang="en-US" b="1" dirty="0"/>
              <a:t>Unlawful detainer </a:t>
            </a:r>
          </a:p>
          <a:p>
            <a:pPr lvl="1"/>
            <a:r>
              <a:rPr lang="en-US" altLang="en-US" dirty="0"/>
              <a:t>A legal proceeding that provides landlords with a quick method of evicting a tenant</a:t>
            </a:r>
          </a:p>
          <a:p>
            <a:pPr lvl="1"/>
            <a:r>
              <a:rPr lang="en-US" altLang="en-US" dirty="0"/>
              <a:t>Also called summary process, summary ejectment, forcible entry and detainer, and dispossessory warrant proceedings</a:t>
            </a:r>
          </a:p>
          <a:p>
            <a:endParaRPr lang="en-US" altLang="en-US" dirty="0"/>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7987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0849CF9B-0780-4419-A4AE-0AA7E43BFB8F}" type="slidenum">
              <a:rPr lang="en-US" altLang="en-US" smtClean="0"/>
              <a:pPr/>
              <a:t>69</a:t>
            </a:fld>
            <a:endParaRPr lang="en-US" altLang="en-US" dirty="0"/>
          </a:p>
        </p:txBody>
      </p:sp>
    </p:spTree>
    <p:extLst>
      <p:ext uri="{BB962C8B-B14F-4D97-AF65-F5344CB8AC3E}">
        <p14:creationId xmlns:p14="http://schemas.microsoft.com/office/powerpoint/2010/main" val="34635177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Grp="1" noChangeArrowheads="1"/>
          </p:cNvSpPr>
          <p:nvPr>
            <p:ph type="title"/>
          </p:nvPr>
        </p:nvSpPr>
        <p:spPr/>
        <p:txBody>
          <a:bodyPr/>
          <a:lstStyle/>
          <a:p>
            <a:r>
              <a:rPr lang="en-US" altLang="en-US" dirty="0"/>
              <a:t>Air Rights</a:t>
            </a:r>
          </a:p>
        </p:txBody>
      </p:sp>
      <p:sp>
        <p:nvSpPr>
          <p:cNvPr id="19459" name="Rectangle 5"/>
          <p:cNvSpPr>
            <a:spLocks noGrp="1" noChangeArrowheads="1"/>
          </p:cNvSpPr>
          <p:nvPr>
            <p:ph type="body" idx="1"/>
          </p:nvPr>
        </p:nvSpPr>
        <p:spPr/>
        <p:txBody>
          <a:bodyPr/>
          <a:lstStyle/>
          <a:p>
            <a:r>
              <a:rPr lang="en-US" altLang="en-US" dirty="0"/>
              <a:t>Modern courts have held that landowners own the airspace above their land to as high as they can effectively possess or reasonably control</a:t>
            </a:r>
            <a:endParaRPr lang="en-US" altLang="en-US" sz="1000" dirty="0"/>
          </a:p>
          <a:p>
            <a:r>
              <a:rPr lang="en-US" altLang="en-US" dirty="0"/>
              <a:t>This height usually extends as high as the highest tree or structure on their property</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946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65E79F3C-3C08-4C19-81BD-CD180BE0A3DF}" type="slidenum">
              <a:rPr lang="en-US" altLang="en-US" smtClean="0"/>
              <a:pPr/>
              <a:t>7</a:t>
            </a:fld>
            <a:endParaRPr lang="en-US" altLang="en-US" dirty="0"/>
          </a:p>
        </p:txBody>
      </p:sp>
    </p:spTree>
    <p:extLst>
      <p:ext uri="{BB962C8B-B14F-4D97-AF65-F5344CB8AC3E}">
        <p14:creationId xmlns:p14="http://schemas.microsoft.com/office/powerpoint/2010/main" val="14215832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altLang="en-US" dirty="0"/>
              <a:t>Air Rights</a:t>
            </a:r>
          </a:p>
        </p:txBody>
      </p:sp>
      <p:sp>
        <p:nvSpPr>
          <p:cNvPr id="20483" name="Rectangle 3"/>
          <p:cNvSpPr>
            <a:spLocks noGrp="1" noChangeArrowheads="1"/>
          </p:cNvSpPr>
          <p:nvPr>
            <p:ph type="body" idx="1"/>
          </p:nvPr>
        </p:nvSpPr>
        <p:spPr/>
        <p:txBody>
          <a:bodyPr/>
          <a:lstStyle/>
          <a:p>
            <a:r>
              <a:rPr lang="en-US" altLang="en-US" b="1" dirty="0"/>
              <a:t>Navigable airspace </a:t>
            </a:r>
          </a:p>
          <a:p>
            <a:pPr lvl="1"/>
            <a:r>
              <a:rPr lang="en-US" altLang="en-US" dirty="0"/>
              <a:t>The space above 1,000 feet over populated areas and above 500 feet over water and unpopulated areas </a:t>
            </a:r>
          </a:p>
          <a:p>
            <a:pPr lvl="1"/>
            <a:r>
              <a:rPr lang="en-US" altLang="en-US" dirty="0"/>
              <a:t>Subject to FAA regulations</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048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FA7E0FAC-D51A-42DC-952B-59B94DF4EC7F}" type="slidenum">
              <a:rPr lang="en-US" altLang="en-US" smtClean="0"/>
              <a:pPr/>
              <a:t>8</a:t>
            </a:fld>
            <a:endParaRPr lang="en-US" altLang="en-US" dirty="0"/>
          </a:p>
        </p:txBody>
      </p:sp>
    </p:spTree>
    <p:extLst>
      <p:ext uri="{BB962C8B-B14F-4D97-AF65-F5344CB8AC3E}">
        <p14:creationId xmlns:p14="http://schemas.microsoft.com/office/powerpoint/2010/main" val="16234858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r>
              <a:rPr lang="en-US" altLang="en-US" dirty="0"/>
              <a:t>Water Rights</a:t>
            </a:r>
          </a:p>
        </p:txBody>
      </p:sp>
      <p:sp>
        <p:nvSpPr>
          <p:cNvPr id="22531" name="Rectangle 5"/>
          <p:cNvSpPr>
            <a:spLocks noGrp="1" noChangeArrowheads="1"/>
          </p:cNvSpPr>
          <p:nvPr>
            <p:ph type="body" idx="1"/>
          </p:nvPr>
        </p:nvSpPr>
        <p:spPr/>
        <p:txBody>
          <a:bodyPr/>
          <a:lstStyle/>
          <a:p>
            <a:r>
              <a:rPr lang="en-US" altLang="en-US" b="1" dirty="0"/>
              <a:t>Riparian owners </a:t>
            </a:r>
          </a:p>
          <a:p>
            <a:pPr lvl="1"/>
            <a:r>
              <a:rPr lang="en-US" altLang="en-US" dirty="0"/>
              <a:t>People who own land along the bank of a river or stream</a:t>
            </a:r>
            <a:endParaRPr lang="en-US" altLang="en-US" sz="1000" dirty="0"/>
          </a:p>
          <a:p>
            <a:r>
              <a:rPr lang="en-US" altLang="en-US" dirty="0"/>
              <a:t>Owners of land through which a stream flows own the soil beneath the water</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253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30-</a:t>
            </a:r>
            <a:fld id="{B7D27007-329C-4A35-91EE-6350144DEC73}" type="slidenum">
              <a:rPr lang="en-US" altLang="en-US" smtClean="0"/>
              <a:pPr/>
              <a:t>9</a:t>
            </a:fld>
            <a:endParaRPr lang="en-US" altLang="en-US" dirty="0"/>
          </a:p>
        </p:txBody>
      </p:sp>
    </p:spTree>
    <p:extLst>
      <p:ext uri="{BB962C8B-B14F-4D97-AF65-F5344CB8AC3E}">
        <p14:creationId xmlns:p14="http://schemas.microsoft.com/office/powerpoint/2010/main" val="389102005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dd132adf-85ac-4a18-8a8f-eabd02632a11">
      <UserInfo>
        <DisplayName/>
        <AccountId xsi:nil="true"/>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31dd0d97917c7f25579fca928881bc0a">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d302b10108aa58b891c69f68f64dae08"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2E5479D-A449-46AB-9143-C5429722D906}">
  <ds:schemaRefs>
    <ds:schemaRef ds:uri="http://schemas.microsoft.com/sharepoint/v3/contenttype/forms"/>
  </ds:schemaRefs>
</ds:datastoreItem>
</file>

<file path=customXml/itemProps2.xml><?xml version="1.0" encoding="utf-8"?>
<ds:datastoreItem xmlns:ds="http://schemas.openxmlformats.org/officeDocument/2006/customXml" ds:itemID="{79C63168-14FE-4FBC-B298-9C91563895B0}">
  <ds:schemaRefs>
    <ds:schemaRef ds:uri="http://schemas.microsoft.com/office/2006/metadata/properties"/>
    <ds:schemaRef ds:uri="http://schemas.microsoft.com/office/infopath/2007/PartnerControls"/>
    <ds:schemaRef ds:uri="aa4f5ada-9d1d-46d6-b705-f2cf90d05a91"/>
    <ds:schemaRef ds:uri="3b891efd-a537-4e57-a9a6-7bde74ae8a20"/>
  </ds:schemaRefs>
</ds:datastoreItem>
</file>

<file path=customXml/itemProps3.xml><?xml version="1.0" encoding="utf-8"?>
<ds:datastoreItem xmlns:ds="http://schemas.openxmlformats.org/officeDocument/2006/customXml" ds:itemID="{621BC0CA-F49A-4EA7-9701-B741D1F940F0}"/>
</file>

<file path=docProps/app.xml><?xml version="1.0" encoding="utf-8"?>
<Properties xmlns="http://schemas.openxmlformats.org/officeDocument/2006/extended-properties" xmlns:vt="http://schemas.openxmlformats.org/officeDocument/2006/docPropsVTypes">
  <TotalTime>2914</TotalTime>
  <Words>7785</Words>
  <Application>Microsoft Office PowerPoint</Application>
  <PresentationFormat>Widescreen</PresentationFormat>
  <Paragraphs>598</Paragraphs>
  <Slides>69</Slides>
  <Notes>65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69</vt:i4>
      </vt:variant>
    </vt:vector>
  </HeadingPairs>
  <TitlesOfParts>
    <vt:vector size="75" baseType="lpstr">
      <vt:lpstr>Arial</vt:lpstr>
      <vt:lpstr>Calibri</vt:lpstr>
      <vt:lpstr>Calibri Light</vt:lpstr>
      <vt:lpstr>Wingdings</vt:lpstr>
      <vt:lpstr>Wingdings 3</vt:lpstr>
      <vt:lpstr>Office Theme</vt:lpstr>
      <vt:lpstr>Real Property and  Landlord and Tenant Law</vt:lpstr>
      <vt:lpstr>Learning Objectives</vt:lpstr>
      <vt:lpstr>Learning Objectives</vt:lpstr>
      <vt:lpstr>The Rights Related to Real Property</vt:lpstr>
      <vt:lpstr>The Rights Related to Real Property</vt:lpstr>
      <vt:lpstr>Trees and Vegetation</vt:lpstr>
      <vt:lpstr>Air Rights</vt:lpstr>
      <vt:lpstr>Air Rights</vt:lpstr>
      <vt:lpstr>Water Rights</vt:lpstr>
      <vt:lpstr>Water Rights</vt:lpstr>
      <vt:lpstr>Fixtures and Easements</vt:lpstr>
      <vt:lpstr>Fixtures and Easements</vt:lpstr>
      <vt:lpstr>Fixtures and Easements</vt:lpstr>
      <vt:lpstr>Fixtures and Easements</vt:lpstr>
      <vt:lpstr>Fixtures and Easements</vt:lpstr>
      <vt:lpstr>The Law of Estates</vt:lpstr>
      <vt:lpstr>The Law of Estates</vt:lpstr>
      <vt:lpstr>The Law of Co-Ownership</vt:lpstr>
      <vt:lpstr>The Law of Co-Ownership</vt:lpstr>
      <vt:lpstr>Tenancy by the Entirety</vt:lpstr>
      <vt:lpstr>Co-Tenant Relationships</vt:lpstr>
      <vt:lpstr>The Law of Co-Ownership</vt:lpstr>
      <vt:lpstr>Question</vt:lpstr>
      <vt:lpstr>Community Property</vt:lpstr>
      <vt:lpstr>Subterranean Rights: The Basics</vt:lpstr>
      <vt:lpstr>Oil and Gas Contracts: Lease, License, or Fee Simple?</vt:lpstr>
      <vt:lpstr>Oil and Gas Contracts: Lease, License, or Fee Simple?</vt:lpstr>
      <vt:lpstr>Oil and Gas Contracts: Lease, License, or Fee Simple?</vt:lpstr>
      <vt:lpstr>Dormant Minerals Statutes</vt:lpstr>
      <vt:lpstr>Title to Real Property</vt:lpstr>
      <vt:lpstr>Question</vt:lpstr>
      <vt:lpstr>Title by Sale or Gift</vt:lpstr>
      <vt:lpstr>Question</vt:lpstr>
      <vt:lpstr>Title by Sale or Gift</vt:lpstr>
      <vt:lpstr>Title by Sale or Gift</vt:lpstr>
      <vt:lpstr>Question</vt:lpstr>
      <vt:lpstr>Title by Sale or Gift</vt:lpstr>
      <vt:lpstr>Title by Adverse Possession</vt:lpstr>
      <vt:lpstr>Question</vt:lpstr>
      <vt:lpstr>Zoning Laws</vt:lpstr>
      <vt:lpstr>Question</vt:lpstr>
      <vt:lpstr>Eminent Domain</vt:lpstr>
      <vt:lpstr>The Landlord–Tenant Relationship</vt:lpstr>
      <vt:lpstr>Question</vt:lpstr>
      <vt:lpstr>The Landlord–Tenant Relationship</vt:lpstr>
      <vt:lpstr>Leasing Compared with Licensing</vt:lpstr>
      <vt:lpstr>Question</vt:lpstr>
      <vt:lpstr>Leasing Compared with Lodging</vt:lpstr>
      <vt:lpstr>Types of Leasehold Interests</vt:lpstr>
      <vt:lpstr>Question</vt:lpstr>
      <vt:lpstr>Types of Leasehold Interests</vt:lpstr>
      <vt:lpstr>Types of Leasehold Interests</vt:lpstr>
      <vt:lpstr>Types of Leasehold Interests</vt:lpstr>
      <vt:lpstr>The Lease Agreement</vt:lpstr>
      <vt:lpstr>Rent Control</vt:lpstr>
      <vt:lpstr>Security Deposits</vt:lpstr>
      <vt:lpstr>Option to Renew or to Purchase</vt:lpstr>
      <vt:lpstr>Assignment and Subletting</vt:lpstr>
      <vt:lpstr>The Landlord’s Duties</vt:lpstr>
      <vt:lpstr>Duty to Maintain the Premises</vt:lpstr>
      <vt:lpstr>Question</vt:lpstr>
      <vt:lpstr>Duty to Deliver Peaceful Possession</vt:lpstr>
      <vt:lpstr>Question</vt:lpstr>
      <vt:lpstr>Duty to Deliver Peaceful Possession</vt:lpstr>
      <vt:lpstr>The Tenant’s Duties</vt:lpstr>
      <vt:lpstr>Tort Liability</vt:lpstr>
      <vt:lpstr>Question</vt:lpstr>
      <vt:lpstr>Eviction Proceedings</vt:lpstr>
      <vt:lpstr>Eviction Proceedings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dc:creator>
  <cp:lastModifiedBy>Anshita</cp:lastModifiedBy>
  <cp:revision>310</cp:revision>
  <dcterms:created xsi:type="dcterms:W3CDTF">2015-07-14T20:11:18Z</dcterms:created>
  <dcterms:modified xsi:type="dcterms:W3CDTF">2018-12-18T09:29:19Z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y fmtid="{D5CDD505-2E9C-101B-9397-08002B2CF9AE}" pid="3" name="Order">
    <vt:r8>6757100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TemplateUrl">
    <vt:lpwstr/>
  </property>
  <property fmtid="{D5CDD505-2E9C-101B-9397-08002B2CF9AE}" pid="9" name="ComplianceAssetId">
    <vt:lpwstr/>
  </property>
</Properties>
</file>