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9"/>
  </p:notesMasterIdLst>
  <p:sldIdLst>
    <p:sldId id="256"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shita" initials="Anshita" lastIdx="1" clrIdx="0">
    <p:extLst>
      <p:ext uri="{19B8F6BF-5375-455C-9EA6-DF929625EA0E}">
        <p15:presenceInfo xmlns:p15="http://schemas.microsoft.com/office/powerpoint/2012/main" userId="Anshit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3922" autoAdjust="0"/>
  </p:normalViewPr>
  <p:slideViewPr>
    <p:cSldViewPr snapToGrid="0">
      <p:cViewPr varScale="1">
        <p:scale>
          <a:sx n="64" d="100"/>
          <a:sy n="64" d="100"/>
        </p:scale>
        <p:origin x="900" y="60"/>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12/11/2018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BD5999E-9229-409B-945E-BE2C27DBC32C}" type="slidenum">
              <a:rPr lang="en-US" altLang="en-US"/>
              <a:pPr eaLnBrk="1" hangingPunct="1"/>
              <a:t>4</a:t>
            </a:fld>
            <a:endParaRPr lang="en-US" altLang="en-US" dirty="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The distinction between tangible and intangible personal property is not always clear—why is a stock certificate not tangible, for example? To help students understand the distinction, have them make lists of their own tangible personal property. Discuss which category certain property should fall into. Ask students to share interesting examples of items in both categories.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96843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E5F1602-2471-46BE-8D44-32AF2649D649}" type="slidenum">
              <a:rPr lang="en-US" altLang="en-US"/>
              <a:pPr eaLnBrk="1" hangingPunct="1"/>
              <a:t>13</a:t>
            </a:fld>
            <a:endParaRPr lang="en-US" altLang="en-US" dirty="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r>
              <a:rPr lang="en-US" altLang="en-US" b="0" dirty="0">
                <a:latin typeface="Arial" panose="020B0604020202020204" pitchFamily="34" charset="0"/>
              </a:rPr>
              <a:t>If lost property is found on the counter of a store, on a table in a restaurant or hotel, on a chair in a washroom, or in some similar public or semi-public place, it is considered not to be lost but to have been misplaced. It is reasonable to suppose that the owner will remember leaving it there and return for it. For this reason, the finder may not keep possession of the article but must leave it with the proprietor or the premises where the property is found to hold for the owner.</a:t>
            </a:r>
          </a:p>
          <a:p>
            <a:endParaRPr lang="en-US" altLang="en-US" b="1" dirty="0">
              <a:latin typeface="Arial" panose="020B0604020202020204" pitchFamily="34" charset="0"/>
            </a:endParaRPr>
          </a:p>
          <a:p>
            <a:r>
              <a:rPr lang="en-US" altLang="en-US" b="1" dirty="0">
                <a:latin typeface="Arial" panose="020B0604020202020204" pitchFamily="34" charset="0"/>
              </a:rPr>
              <a:t>Getting Students Involved</a:t>
            </a:r>
          </a:p>
          <a:p>
            <a:r>
              <a:rPr lang="en-US" altLang="en-US" dirty="0">
                <a:latin typeface="Arial" panose="020B0604020202020204" pitchFamily="34" charset="0"/>
              </a:rPr>
              <a:t>Have a group of students research your state’s statute on lost property. The local library, law library at the courthouse or university, the Internet, or a law office are good places to start. Ask a lawyer to come and lecture on interesting lost property cases from the state’s past.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9331314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Courts require clear and convincing evidence of both the desertion of the property by the owner as well as the owner’s intent not to return to it before determining that property was indeed abandoned. With some exceptions, anyone who finds abandoned property has the right to keep it and obtains good title to it, even against the original owner.</a:t>
            </a:r>
          </a:p>
        </p:txBody>
      </p:sp>
      <p:sp>
        <p:nvSpPr>
          <p:cNvPr id="4" name="Slide Number Placeholder 3"/>
          <p:cNvSpPr>
            <a:spLocks noGrp="1"/>
          </p:cNvSpPr>
          <p:nvPr>
            <p:ph type="sldNum" sz="quarter" idx="10"/>
          </p:nvPr>
        </p:nvSpPr>
        <p:spPr/>
        <p:txBody>
          <a:bodyPr/>
          <a:lstStyle/>
          <a:p>
            <a:fld id="{5B1CC8F4-5623-496C-8F2C-A5D22BD68D8F}" type="slidenum">
              <a:rPr lang="en-US" smtClean="0"/>
              <a:t>14</a:t>
            </a:fld>
            <a:endParaRPr lang="en-US" dirty="0"/>
          </a:p>
        </p:txBody>
      </p:sp>
    </p:spTree>
    <p:extLst>
      <p:ext uri="{BB962C8B-B14F-4D97-AF65-F5344CB8AC3E}">
        <p14:creationId xmlns:p14="http://schemas.microsoft.com/office/powerpoint/2010/main" val="11490230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735B0B6-60B0-4003-8453-4BCE1A61D064}" type="slidenum">
              <a:rPr lang="en-US" altLang="en-US"/>
              <a:pPr eaLnBrk="1" hangingPunct="1"/>
              <a:t>15</a:t>
            </a:fld>
            <a:endParaRPr lang="en-US" altLang="en-US"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Poll students to find out if any of them have ever found lost property. What did they do with it? Was it handled according to the state’s lost property statute? What penalties are there for a finder who does not follow the state statute?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1297811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B909BF8-6258-4AF7-8355-F53DC656B570}" type="slidenum">
              <a:rPr lang="en-US" altLang="en-US"/>
              <a:pPr eaLnBrk="1" hangingPunct="1"/>
              <a:t>16</a:t>
            </a:fld>
            <a:endParaRPr lang="en-US" altLang="en-US" dirty="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salvage. See next slide.</a:t>
            </a:r>
          </a:p>
        </p:txBody>
      </p:sp>
    </p:spTree>
    <p:extLst>
      <p:ext uri="{BB962C8B-B14F-4D97-AF65-F5344CB8AC3E}">
        <p14:creationId xmlns:p14="http://schemas.microsoft.com/office/powerpoint/2010/main" val="41003217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DC64264-1009-4825-A5E8-86EFAD5D0D00}" type="slidenum">
              <a:rPr lang="en-US" altLang="en-US"/>
              <a:pPr eaLnBrk="1" hangingPunct="1"/>
              <a:t>17</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r>
              <a:rPr lang="en-US" altLang="en-US" dirty="0">
                <a:latin typeface="Arial" panose="020B0604020202020204" pitchFamily="34" charset="0"/>
              </a:rPr>
              <a:t>If an abandoned shipwreck is found in the submerged land of any state of the United States, the Abandoned Shipwreck Act of 1987 applies rather than the </a:t>
            </a:r>
            <a:r>
              <a:rPr lang="en-US" altLang="en-US" i="1" dirty="0">
                <a:latin typeface="Arial" panose="020B0604020202020204" pitchFamily="34" charset="0"/>
              </a:rPr>
              <a:t>law of finds </a:t>
            </a:r>
            <a:r>
              <a:rPr lang="en-US" altLang="en-US" dirty="0">
                <a:latin typeface="Arial" panose="020B0604020202020204" pitchFamily="34" charset="0"/>
              </a:rPr>
              <a:t>or the </a:t>
            </a:r>
            <a:r>
              <a:rPr lang="en-US" altLang="en-US" i="1" dirty="0">
                <a:latin typeface="Arial" panose="020B0604020202020204" pitchFamily="34" charset="0"/>
              </a:rPr>
              <a:t>law of salvage. </a:t>
            </a:r>
            <a:r>
              <a:rPr lang="en-US" altLang="en-US" dirty="0">
                <a:latin typeface="Arial" panose="020B0604020202020204" pitchFamily="34" charset="0"/>
              </a:rPr>
              <a:t>This Act gives states the right of ownership to shipwrecks found beneath their waters.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0833189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076B9FE-83EC-4E18-A82E-11D7A2260B0E}" type="slidenum">
              <a:rPr lang="en-US" altLang="en-US"/>
              <a:pPr eaLnBrk="1" hangingPunct="1"/>
              <a:t>18</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dirty="0">
                <a:latin typeface="Arial" panose="020B0604020202020204" pitchFamily="34" charset="0"/>
              </a:rPr>
              <a:t>Once all three requirements are met, the gift cannot be taken back by the donor. It is known as an absolute gift, or </a:t>
            </a:r>
            <a:r>
              <a:rPr lang="en-US" altLang="en-US" b="1" dirty="0">
                <a:latin typeface="Arial" panose="020B0604020202020204" pitchFamily="34" charset="0"/>
              </a:rPr>
              <a:t>gift </a:t>
            </a:r>
            <a:r>
              <a:rPr lang="en-US" altLang="en-US" b="1" i="1" dirty="0">
                <a:latin typeface="Arial" panose="020B0604020202020204" pitchFamily="34" charset="0"/>
              </a:rPr>
              <a:t>inter </a:t>
            </a:r>
            <a:r>
              <a:rPr lang="en-US" altLang="en-US" b="1" i="1" dirty="0" err="1">
                <a:latin typeface="Arial" panose="020B0604020202020204" pitchFamily="34" charset="0"/>
              </a:rPr>
              <a:t>vivos</a:t>
            </a:r>
            <a:r>
              <a:rPr lang="en-US" altLang="en-US" b="1" i="1" dirty="0">
                <a:latin typeface="Arial" panose="020B0604020202020204" pitchFamily="34" charset="0"/>
              </a:rPr>
              <a:t> </a:t>
            </a:r>
            <a:r>
              <a:rPr lang="en-US" altLang="en-US" dirty="0">
                <a:latin typeface="Arial" panose="020B0604020202020204" pitchFamily="34" charset="0"/>
              </a:rPr>
              <a:t>(between the living).</a:t>
            </a:r>
          </a:p>
          <a:p>
            <a:endParaRPr lang="en-US" altLang="en-US" dirty="0">
              <a:latin typeface="Arial" panose="020B0604020202020204" pitchFamily="34" charset="0"/>
            </a:endParaRPr>
          </a:p>
          <a:p>
            <a:r>
              <a:rPr lang="en-US" altLang="en-US" b="1" dirty="0">
                <a:latin typeface="Arial" panose="020B0604020202020204" pitchFamily="34" charset="0"/>
              </a:rPr>
              <a:t>Getting Students Involved</a:t>
            </a:r>
          </a:p>
          <a:p>
            <a:r>
              <a:rPr lang="en-US" altLang="en-US" dirty="0">
                <a:latin typeface="Arial" panose="020B0604020202020204" pitchFamily="34" charset="0"/>
              </a:rPr>
              <a:t>Have students work in groups to think of imaginary but possible situations in which the rights of a donor, a minor donee, or the parents or guardians of a minor donee could be violated if it weren’t for the Uniform Transfers to Minors Act. Have the groups share their findings.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5325414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772B5B2-B3DE-4131-BD69-11EAA51D0EC9}" type="slidenum">
              <a:rPr lang="en-US" altLang="en-US"/>
              <a:pPr eaLnBrk="1" hangingPunct="1"/>
              <a:t>19</a:t>
            </a:fld>
            <a:endParaRPr lang="en-US" alt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21817496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B8F7B8D-0601-4141-BB8F-9021BDCE610C}" type="slidenum">
              <a:rPr lang="en-US" altLang="en-US"/>
              <a:pPr eaLnBrk="1" hangingPunct="1"/>
              <a:t>20</a:t>
            </a:fld>
            <a:endParaRPr lang="en-US" altLang="en-US"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Break the class into small groups. Have them discuss what problems a court would face in a case in which there was an alleged gift </a:t>
            </a:r>
            <a:r>
              <a:rPr lang="en-US" altLang="en-US" i="1" dirty="0">
                <a:latin typeface="Arial" panose="020B0604020202020204" pitchFamily="34" charset="0"/>
              </a:rPr>
              <a:t>in causa mortis. </a:t>
            </a:r>
            <a:r>
              <a:rPr lang="en-US" altLang="en-US" dirty="0">
                <a:latin typeface="Arial" panose="020B0604020202020204" pitchFamily="34" charset="0"/>
              </a:rPr>
              <a:t>Would there be problems of proof if there was no written proof? How could this problem be rectified?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6817946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283F76-7ADB-4F65-9849-9DFDD74A696B}" type="slidenum">
              <a:rPr lang="en-US" altLang="en-US"/>
              <a:pPr eaLnBrk="1" hangingPunct="1"/>
              <a:t>21</a:t>
            </a:fld>
            <a:endParaRPr lang="en-US" alt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r>
              <a:rPr lang="en-US" altLang="en-US" dirty="0">
                <a:latin typeface="Arial" panose="020B0604020202020204" pitchFamily="34" charset="0"/>
              </a:rPr>
              <a:t>A thief acquires no title to goods that are stolen and therefore cannot convey a good title. The true owner never relinquished title to the goods, and even an innocent purchaser who acquired the goods in good faith and for value would be obliged to return the goods to the owner. Title to stolen goods never left the true owner, and possession can always be regained by that owner if the goods can be found, no matter in whose possession they may be at the time.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9913323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269E95F-941A-4673-8A44-63295A9CB439}" type="slidenum">
              <a:rPr lang="en-US" altLang="en-US"/>
              <a:pPr eaLnBrk="1" hangingPunct="1"/>
              <a:t>22</a:t>
            </a:fld>
            <a:endParaRPr lang="en-US" altLang="en-US" dirty="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bailment. See next slide.</a:t>
            </a:r>
          </a:p>
        </p:txBody>
      </p:sp>
    </p:spTree>
    <p:extLst>
      <p:ext uri="{BB962C8B-B14F-4D97-AF65-F5344CB8AC3E}">
        <p14:creationId xmlns:p14="http://schemas.microsoft.com/office/powerpoint/2010/main" val="2846115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D527639-2509-4D8C-8303-0872EC8A8B79}" type="slidenum">
              <a:rPr lang="en-US" altLang="en-US"/>
              <a:pPr eaLnBrk="1" hangingPunct="1"/>
              <a:t>5</a:t>
            </a:fld>
            <a:endParaRPr lang="en-US" altLang="en-US" dirty="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tangible. See next slide.</a:t>
            </a:r>
          </a:p>
        </p:txBody>
      </p:sp>
    </p:spTree>
    <p:extLst>
      <p:ext uri="{BB962C8B-B14F-4D97-AF65-F5344CB8AC3E}">
        <p14:creationId xmlns:p14="http://schemas.microsoft.com/office/powerpoint/2010/main" val="15432409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5B12A2B-C690-46E2-A11D-EA4270963276}" type="slidenum">
              <a:rPr lang="en-US" altLang="en-US"/>
              <a:pPr eaLnBrk="1" hangingPunct="1"/>
              <a:t>23</a:t>
            </a:fld>
            <a:endParaRPr lang="en-US" alt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a:t>
            </a:r>
          </a:p>
          <a:p>
            <a:r>
              <a:rPr lang="en-US" altLang="en-US" dirty="0">
                <a:latin typeface="Arial" panose="020B0604020202020204" pitchFamily="34" charset="0"/>
              </a:rPr>
              <a:t>Although the terms </a:t>
            </a:r>
            <a:r>
              <a:rPr lang="en-US" altLang="en-US" i="1" dirty="0">
                <a:latin typeface="Arial" panose="020B0604020202020204" pitchFamily="34" charset="0"/>
              </a:rPr>
              <a:t>bail</a:t>
            </a:r>
            <a:r>
              <a:rPr lang="en-US" altLang="en-US" dirty="0">
                <a:latin typeface="Arial" panose="020B0604020202020204" pitchFamily="34" charset="0"/>
              </a:rPr>
              <a:t>, </a:t>
            </a:r>
            <a:r>
              <a:rPr lang="en-US" altLang="en-US" i="1" dirty="0">
                <a:latin typeface="Arial" panose="020B0604020202020204" pitchFamily="34" charset="0"/>
              </a:rPr>
              <a:t>rent</a:t>
            </a:r>
            <a:r>
              <a:rPr lang="en-US" altLang="en-US" dirty="0">
                <a:latin typeface="Arial" panose="020B0604020202020204" pitchFamily="34" charset="0"/>
              </a:rPr>
              <a:t>, </a:t>
            </a:r>
            <a:r>
              <a:rPr lang="en-US" altLang="en-US" i="1" dirty="0">
                <a:latin typeface="Arial" panose="020B0604020202020204" pitchFamily="34" charset="0"/>
              </a:rPr>
              <a:t>lease</a:t>
            </a:r>
            <a:r>
              <a:rPr lang="en-US" altLang="en-US" dirty="0">
                <a:latin typeface="Arial" panose="020B0604020202020204" pitchFamily="34" charset="0"/>
              </a:rPr>
              <a:t>, </a:t>
            </a:r>
            <a:r>
              <a:rPr lang="en-US" altLang="en-US" i="1" dirty="0">
                <a:latin typeface="Arial" panose="020B0604020202020204" pitchFamily="34" charset="0"/>
              </a:rPr>
              <a:t>lend</a:t>
            </a:r>
            <a:r>
              <a:rPr lang="en-US" altLang="en-US" dirty="0">
                <a:latin typeface="Arial" panose="020B0604020202020204" pitchFamily="34" charset="0"/>
              </a:rPr>
              <a:t>, and </a:t>
            </a:r>
            <a:r>
              <a:rPr lang="en-US" altLang="en-US" i="1" dirty="0">
                <a:latin typeface="Arial" panose="020B0604020202020204" pitchFamily="34" charset="0"/>
              </a:rPr>
              <a:t>borrow </a:t>
            </a:r>
            <a:r>
              <a:rPr lang="en-US" altLang="en-US" dirty="0">
                <a:latin typeface="Arial" panose="020B0604020202020204" pitchFamily="34" charset="0"/>
              </a:rPr>
              <a:t>are often used interchangeably to refer to a form of bailment, each is regulated by its own specific set of laws that extends beyond or replaces regular bailment laws. For example, in many states, leasing is now regulated by Article 2A of the UCC guidelines for sales contracts rather than by bailment laws because many leasing agreements include an option to buy.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512000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7ABBC4E-6152-468F-9E23-93B1DF0BA0A8}" type="slidenum">
              <a:rPr lang="en-US" altLang="en-US"/>
              <a:pPr eaLnBrk="1" hangingPunct="1"/>
              <a:t>24</a:t>
            </a:fld>
            <a:endParaRPr lang="en-US" altLang="en-US" dirty="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r>
              <a:rPr lang="en-US" altLang="en-US" dirty="0">
                <a:latin typeface="Arial" panose="020B0604020202020204" pitchFamily="34" charset="0"/>
              </a:rPr>
              <a:t>In a bailment, neither the bailor nor the bailee intends that the title to the property should pass. The bailee has an obligation to return the same property to the bailor, or to someone the bailor designates, at a later time. A bailment does not occur when the person in possession of the property has no control over it.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5959600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38FD73E-0285-4687-AB53-15F74FFF9922}" type="slidenum">
              <a:rPr lang="en-US" altLang="en-US"/>
              <a:pPr eaLnBrk="1" hangingPunct="1"/>
              <a:t>25</a:t>
            </a:fld>
            <a:endParaRPr lang="en-US" altLang="en-US" dirty="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a:t>
            </a:r>
            <a:r>
              <a:rPr lang="en-US" altLang="en-US" i="1" dirty="0">
                <a:latin typeface="Arial" panose="020B0604020202020204" pitchFamily="34" charset="0"/>
              </a:rPr>
              <a:t>mutuum</a:t>
            </a:r>
            <a:r>
              <a:rPr lang="en-US" altLang="en-US" dirty="0">
                <a:latin typeface="Arial" panose="020B0604020202020204" pitchFamily="34" charset="0"/>
              </a:rPr>
              <a:t>. See next slide.</a:t>
            </a:r>
          </a:p>
        </p:txBody>
      </p:sp>
    </p:spTree>
    <p:extLst>
      <p:ext uri="{BB962C8B-B14F-4D97-AF65-F5344CB8AC3E}">
        <p14:creationId xmlns:p14="http://schemas.microsoft.com/office/powerpoint/2010/main" val="20058549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FDA4371-D291-48F5-820E-DE5DB1A9C47D}" type="slidenum">
              <a:rPr lang="en-US" altLang="en-US"/>
              <a:pPr eaLnBrk="1" hangingPunct="1"/>
              <a:t>26</a:t>
            </a:fld>
            <a:endParaRPr lang="en-US" alt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Have students keep lists of the temporary transactions of personal property in which they are involved over the course of a week. Next, have them determine which of their transactions are bailments and which are </a:t>
            </a:r>
            <a:r>
              <a:rPr lang="en-US" altLang="en-US" i="1" dirty="0">
                <a:latin typeface="Arial" panose="020B0604020202020204" pitchFamily="34" charset="0"/>
              </a:rPr>
              <a:t>mutuums</a:t>
            </a:r>
            <a:r>
              <a:rPr lang="en-US" altLang="en-US" dirty="0">
                <a:latin typeface="Arial" panose="020B0604020202020204" pitchFamily="34" charset="0"/>
              </a:rPr>
              <a:t>. For each bailment, students should identify the bailor and the bailee and determine if the bailment is involuntary, gratuitous, for the sole benefit of the bailor, for the sole benefit of the bailee, or for mutual benefit. For each mutual-benefit bailment, students should identify if the bailment is a pledge, contract for the use of goods, contract for the custody of goods, or contract for work or service on goods.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241716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DE0AC88-030D-4D9C-B4BF-50F9E620C28F}" type="slidenum">
              <a:rPr lang="en-US" altLang="en-US"/>
              <a:pPr eaLnBrk="1" hangingPunct="1"/>
              <a:t>27</a:t>
            </a:fld>
            <a:endParaRPr lang="en-US" altLang="en-US" dirty="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r>
              <a:rPr lang="en-US" altLang="en-US" dirty="0">
                <a:latin typeface="Arial" panose="020B0604020202020204" pitchFamily="34" charset="0"/>
              </a:rPr>
              <a:t>There are three principal types of bailments: bailments for the sole benefit of the bailor, bailments for the sole benefit of the bailee, and mutual-benefit bailments. Gratuitous bailments may be rescinded at any time by either party. Parties to such agreements usually consider them only as favors. In reality, however, definite legal responsibilities are placed upon both the bailor and the bailee.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1105574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E426D50-8637-40C0-A424-45F6683B13D9}" type="slidenum">
              <a:rPr lang="en-US" altLang="en-US"/>
              <a:pPr eaLnBrk="1" hangingPunct="1"/>
              <a:t>28</a:t>
            </a:fld>
            <a:endParaRPr lang="en-US" altLang="en-US" dirty="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r>
              <a:rPr lang="en-US" altLang="en-US" dirty="0">
                <a:latin typeface="Arial" panose="020B0604020202020204" pitchFamily="34" charset="0"/>
              </a:rPr>
              <a:t>In a bailment for the sole benefit of the bailor, the bailee owes a duty to use only </a:t>
            </a:r>
            <a:r>
              <a:rPr lang="en-US" altLang="en-US" i="1" dirty="0">
                <a:latin typeface="Arial" panose="020B0604020202020204" pitchFamily="34" charset="0"/>
              </a:rPr>
              <a:t>slight care</a:t>
            </a:r>
            <a:r>
              <a:rPr lang="en-US" altLang="en-US" dirty="0">
                <a:latin typeface="Arial" panose="020B0604020202020204" pitchFamily="34" charset="0"/>
              </a:rPr>
              <a:t> because the bailee is receiving no benefit from the arrangement. The bailee is required only to refrain from </a:t>
            </a:r>
            <a:r>
              <a:rPr lang="en-US" altLang="en-US" b="1" dirty="0">
                <a:latin typeface="Arial" panose="020B0604020202020204" pitchFamily="34" charset="0"/>
              </a:rPr>
              <a:t>gross negligence</a:t>
            </a:r>
            <a:r>
              <a:rPr lang="en-US" altLang="en-US" dirty="0">
                <a:latin typeface="Arial" panose="020B0604020202020204" pitchFamily="34" charset="0"/>
              </a:rPr>
              <a:t>, or very great negligence—much more serious than ordinary negligence.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054718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EC2F805-87E7-4D8A-86C3-CD246D9618DF}" type="slidenum">
              <a:rPr lang="en-US" altLang="en-US"/>
              <a:pPr eaLnBrk="1" hangingPunct="1"/>
              <a:t>29</a:t>
            </a:fld>
            <a:endParaRPr lang="en-US" altLang="en-US" dirty="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p:spPr>
        <p:txBody>
          <a:bodyPr/>
          <a:lstStyle/>
          <a:p>
            <a:r>
              <a:rPr lang="en-US" altLang="en-US" dirty="0">
                <a:latin typeface="Arial" panose="020B0604020202020204" pitchFamily="34" charset="0"/>
              </a:rPr>
              <a:t>In a bailment for the sole benefit of the bailee, the bailee is required to use </a:t>
            </a:r>
            <a:r>
              <a:rPr lang="en-US" altLang="en-US" i="1" dirty="0">
                <a:latin typeface="Arial" panose="020B0604020202020204" pitchFamily="34" charset="0"/>
              </a:rPr>
              <a:t>great care </a:t>
            </a:r>
            <a:r>
              <a:rPr lang="en-US" altLang="en-US" dirty="0">
                <a:latin typeface="Arial" panose="020B0604020202020204" pitchFamily="34" charset="0"/>
              </a:rPr>
              <a:t>because possession of the goods is solely for the bailee’s benefit. The bailee is responsible for </a:t>
            </a:r>
            <a:r>
              <a:rPr lang="en-US" altLang="en-US" b="1" dirty="0">
                <a:latin typeface="Arial" panose="020B0604020202020204" pitchFamily="34" charset="0"/>
              </a:rPr>
              <a:t>slight negligence</a:t>
            </a:r>
            <a:r>
              <a:rPr lang="en-US" altLang="en-US" dirty="0">
                <a:latin typeface="Arial" panose="020B0604020202020204" pitchFamily="34" charset="0"/>
              </a:rPr>
              <a:t>, which is the failure to use that degree of care that persons of extraordinary prudence and foresight are accustomed to use.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6274890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90A2F97-0B01-489A-846B-321D1AD0FFFD}" type="slidenum">
              <a:rPr lang="en-US" altLang="en-US"/>
              <a:pPr eaLnBrk="1" hangingPunct="1"/>
              <a:t>30</a:t>
            </a:fld>
            <a:endParaRPr lang="en-US" altLang="en-US" dirty="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a mutual-benefit bailment. See next slide.</a:t>
            </a:r>
          </a:p>
        </p:txBody>
      </p:sp>
    </p:spTree>
    <p:extLst>
      <p:ext uri="{BB962C8B-B14F-4D97-AF65-F5344CB8AC3E}">
        <p14:creationId xmlns:p14="http://schemas.microsoft.com/office/powerpoint/2010/main" val="25486078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29ABB52-766D-407F-AFDB-CF1B9E3DADFA}" type="slidenum">
              <a:rPr lang="en-US" altLang="en-US"/>
              <a:pPr eaLnBrk="1" hangingPunct="1"/>
              <a:t>31</a:t>
            </a:fld>
            <a:endParaRPr lang="en-US" altLang="en-US" dirty="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r>
              <a:rPr lang="en-US" altLang="en-US" dirty="0">
                <a:latin typeface="Arial" panose="020B0604020202020204" pitchFamily="34" charset="0"/>
              </a:rPr>
              <a:t>In a mutual-benefit bailment, the bailee owes a duty to use </a:t>
            </a:r>
            <a:r>
              <a:rPr lang="en-US" altLang="en-US" i="1" dirty="0">
                <a:latin typeface="Arial" panose="020B0604020202020204" pitchFamily="34" charset="0"/>
              </a:rPr>
              <a:t>reasonable care. </a:t>
            </a:r>
            <a:r>
              <a:rPr lang="en-US" altLang="en-US" b="0" dirty="0">
                <a:latin typeface="Arial" panose="020B0604020202020204" pitchFamily="34" charset="0"/>
              </a:rPr>
              <a:t>Reasonable care </a:t>
            </a:r>
            <a:r>
              <a:rPr lang="en-US" altLang="en-US" dirty="0">
                <a:latin typeface="Arial" panose="020B0604020202020204" pitchFamily="34" charset="0"/>
              </a:rPr>
              <a:t>means the degree of care that a reasonably prudent person would use under the same circumstances and conditions. The bailee is responsible for </a:t>
            </a:r>
            <a:r>
              <a:rPr lang="en-US" altLang="en-US" b="1" dirty="0">
                <a:latin typeface="Arial" panose="020B0604020202020204" pitchFamily="34" charset="0"/>
              </a:rPr>
              <a:t>ordinary negligence</a:t>
            </a:r>
            <a:r>
              <a:rPr lang="en-US" altLang="en-US" dirty="0">
                <a:latin typeface="Arial" panose="020B0604020202020204" pitchFamily="34" charset="0"/>
              </a:rPr>
              <a:t>, which is the failure to use the care that a reasonable person would use under the same circumstances.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967122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9B343D1-B141-4773-B7D5-6D7FEDE54EB8}" type="slidenum">
              <a:rPr lang="en-US" altLang="en-US"/>
              <a:pPr eaLnBrk="1" hangingPunct="1"/>
              <a:t>32</a:t>
            </a:fld>
            <a:endParaRPr lang="en-US" altLang="en-US" dirty="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2434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568D590-61CC-4D91-BEA5-3293C960A6AF}" type="slidenum">
              <a:rPr lang="en-US" altLang="en-US"/>
              <a:pPr eaLnBrk="1" hangingPunct="1"/>
              <a:t>6</a:t>
            </a:fld>
            <a:endParaRPr lang="en-US" alt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34189568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DEDD1B4-2531-4CB9-816B-FE08B42BE4D5}" type="slidenum">
              <a:rPr lang="en-US" altLang="en-US"/>
              <a:pPr eaLnBrk="1" hangingPunct="1"/>
              <a:t>33</a:t>
            </a:fld>
            <a:endParaRPr lang="en-US" altLang="en-US" dirty="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a:t>
            </a:r>
          </a:p>
          <a:p>
            <a:r>
              <a:rPr lang="en-US" altLang="en-US" dirty="0">
                <a:latin typeface="Arial" panose="020B0604020202020204" pitchFamily="34" charset="0"/>
              </a:rPr>
              <a:t>The legal phrase </a:t>
            </a:r>
            <a:r>
              <a:rPr lang="en-US" altLang="en-US" i="1" dirty="0">
                <a:latin typeface="Arial" panose="020B0604020202020204" pitchFamily="34" charset="0"/>
              </a:rPr>
              <a:t>burden of proof </a:t>
            </a:r>
            <a:r>
              <a:rPr lang="en-US" altLang="en-US" dirty="0">
                <a:latin typeface="Arial" panose="020B0604020202020204" pitchFamily="34" charset="0"/>
              </a:rPr>
              <a:t>has two meanings. First, it describes the responsibility of the party who must present evidence to prove or disprove a relevant and material fact in a court case. Second, </a:t>
            </a:r>
            <a:r>
              <a:rPr lang="en-US" altLang="en-US" i="1" dirty="0">
                <a:latin typeface="Arial" panose="020B0604020202020204" pitchFamily="34" charset="0"/>
              </a:rPr>
              <a:t>burden of proof </a:t>
            </a:r>
            <a:r>
              <a:rPr lang="en-US" altLang="en-US" dirty="0">
                <a:latin typeface="Arial" panose="020B0604020202020204" pitchFamily="34" charset="0"/>
              </a:rPr>
              <a:t>refers to the amount of proof that is required for a favorable decision to be rendered in a case. Depending on the type of case, there are three levels of the amount of required proof. Most civil cases, such as negligence cases, require only enough evidence to favor one party. Some civil cases, however, demand a higher level of proof—“clear and convincing evidence.” Criminal cases require that the proof results in a decision that is “beyond a reasonable doubt.”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973533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F9E8346-29A5-4141-8604-E512DF97DEB5}" type="slidenum">
              <a:rPr lang="en-US" altLang="en-US"/>
              <a:pPr eaLnBrk="1" hangingPunct="1"/>
              <a:t>34</a:t>
            </a:fld>
            <a:endParaRPr lang="en-US" altLang="en-US" dirty="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r>
              <a:rPr lang="en-US" altLang="en-US" dirty="0">
                <a:latin typeface="Arial" panose="020B0604020202020204" pitchFamily="34" charset="0"/>
              </a:rPr>
              <a:t>To assist travelers in obtaining accommodations, common law imposed the duty upon innkeepers to accept all people who requested a room if one was available. In addition, innkeepers were considered insurers of their guests’ property. With some exceptions, these standards are still the law today. Innkeepers are not liable as insurers in four cases:</a:t>
            </a:r>
          </a:p>
          <a:p>
            <a:r>
              <a:rPr lang="en-US" altLang="en-US" dirty="0">
                <a:latin typeface="Arial" panose="020B0604020202020204" pitchFamily="34" charset="0"/>
              </a:rPr>
              <a:t>1. Losses caused by a guest’s own negligence.</a:t>
            </a:r>
          </a:p>
          <a:p>
            <a:r>
              <a:rPr lang="en-US" altLang="en-US" dirty="0">
                <a:latin typeface="Arial" panose="020B0604020202020204" pitchFamily="34" charset="0"/>
              </a:rPr>
              <a:t>2. Losses to the guest’s property due to acts of God or acts of the public enemy.</a:t>
            </a:r>
          </a:p>
          <a:p>
            <a:r>
              <a:rPr lang="en-US" altLang="en-US" dirty="0">
                <a:latin typeface="Arial" panose="020B0604020202020204" pitchFamily="34" charset="0"/>
              </a:rPr>
              <a:t>3. Losses of property due to accidental fire in which no negligence may be attributed to the hotelkeeper. This exception also includes fires caused by other guests staying at the hotel at the same time. Such persons, even though on other floors, are called fellow guests.</a:t>
            </a:r>
          </a:p>
          <a:p>
            <a:r>
              <a:rPr lang="en-US" altLang="en-US" dirty="0">
                <a:latin typeface="Arial" panose="020B0604020202020204" pitchFamily="34" charset="0"/>
              </a:rPr>
              <a:t>4. Losses arising out of characteristics of the property that cause its own deterioration.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7238737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7CCA886-B5A2-45FE-9AAD-89ED3167FB8A}" type="slidenum">
              <a:rPr lang="en-US" altLang="en-US"/>
              <a:pPr eaLnBrk="1" hangingPunct="1"/>
              <a:t>35</a:t>
            </a:fld>
            <a:endParaRPr lang="en-US" altLang="en-US" dirty="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carriers. See next slide.</a:t>
            </a:r>
          </a:p>
        </p:txBody>
      </p:sp>
    </p:spTree>
    <p:extLst>
      <p:ext uri="{BB962C8B-B14F-4D97-AF65-F5344CB8AC3E}">
        <p14:creationId xmlns:p14="http://schemas.microsoft.com/office/powerpoint/2010/main" val="12662937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FB0165C-DEC6-4620-937E-DDD0CE15708D}" type="slidenum">
              <a:rPr lang="en-US" altLang="en-US"/>
              <a:pPr eaLnBrk="1" hangingPunct="1"/>
              <a:t>36</a:t>
            </a:fld>
            <a:endParaRPr lang="en-US" altLang="en-US" dirty="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p:spPr>
        <p:txBody>
          <a:bodyPr/>
          <a:lstStyle/>
          <a:p>
            <a:r>
              <a:rPr lang="en-US" altLang="en-US" dirty="0">
                <a:latin typeface="Arial" panose="020B0604020202020204" pitchFamily="34" charset="0"/>
              </a:rPr>
              <a:t>Common carriers of goods are insurers of all goods accepted for shipment. They are liable as insurers regardless of whether they have been negligent. The Carmack Amendment to the Interstate Commerce Act states that a carrier is liable for damages to goods transported by it unless there is proof that the damage occurs because of one of the following exceptions:</a:t>
            </a:r>
          </a:p>
          <a:p>
            <a:r>
              <a:rPr lang="en-US" altLang="en-US" dirty="0">
                <a:latin typeface="Arial" panose="020B0604020202020204" pitchFamily="34" charset="0"/>
              </a:rPr>
              <a:t>• Acts of God (e.g., floods, tornadoes, cyclones, earthquakes)</a:t>
            </a:r>
          </a:p>
          <a:p>
            <a:r>
              <a:rPr lang="en-US" altLang="en-US" dirty="0">
                <a:latin typeface="Arial" panose="020B0604020202020204" pitchFamily="34" charset="0"/>
              </a:rPr>
              <a:t>• Acts of the public enemy (wartime enemies, terrorists, and the like)</a:t>
            </a:r>
          </a:p>
          <a:p>
            <a:r>
              <a:rPr lang="en-US" altLang="en-US" dirty="0">
                <a:latin typeface="Arial" panose="020B0604020202020204" pitchFamily="34" charset="0"/>
              </a:rPr>
              <a:t>• Acts of public authorities</a:t>
            </a:r>
          </a:p>
          <a:p>
            <a:r>
              <a:rPr lang="en-US" altLang="en-US" dirty="0">
                <a:latin typeface="Arial" panose="020B0604020202020204" pitchFamily="34" charset="0"/>
              </a:rPr>
              <a:t>• Acts of the shipper</a:t>
            </a:r>
          </a:p>
          <a:p>
            <a:r>
              <a:rPr lang="en-US" altLang="en-US" dirty="0">
                <a:latin typeface="Arial" panose="020B0604020202020204" pitchFamily="34" charset="0"/>
              </a:rPr>
              <a:t>• The inherent nature of the goods (e.g., perishable goods, evaporating and fermenting liquids, diseased animals)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597454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278299C-305A-4811-AC2A-BCA19FEA3D77}" type="slidenum">
              <a:rPr lang="en-US" altLang="en-US"/>
              <a:pPr eaLnBrk="1" hangingPunct="1"/>
              <a:t>37</a:t>
            </a:fld>
            <a:endParaRPr lang="en-US" altLang="en-US" dirty="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p:spPr>
        <p:txBody>
          <a:bodyPr/>
          <a:lstStyle/>
          <a:p>
            <a:r>
              <a:rPr lang="en-US" altLang="en-US" dirty="0">
                <a:latin typeface="Arial" panose="020B0604020202020204" pitchFamily="34" charset="0"/>
              </a:rPr>
              <a:t>This relationship is terminated after the person has reached the destination printed on the ticket and left the premises of the carrier.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8569949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9953DFD-E4E4-4D66-BCF9-F70C24D6BB31}" type="slidenum">
              <a:rPr lang="en-US" altLang="en-US"/>
              <a:pPr eaLnBrk="1" hangingPunct="1"/>
              <a:t>38</a:t>
            </a:fld>
            <a:endParaRPr lang="en-US" altLang="en-US" dirty="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p:spPr>
        <p:txBody>
          <a:bodyPr/>
          <a:lstStyle/>
          <a:p>
            <a:r>
              <a:rPr lang="en-US" altLang="en-US" dirty="0">
                <a:latin typeface="Arial" panose="020B0604020202020204" pitchFamily="34" charset="0"/>
              </a:rPr>
              <a:t>Prior to 9/11, common carriers had an obligation to accept all passengers who sought passage over their lines. This rule has changed.</a:t>
            </a:r>
          </a:p>
        </p:txBody>
      </p:sp>
    </p:spTree>
    <p:extLst>
      <p:ext uri="{BB962C8B-B14F-4D97-AF65-F5344CB8AC3E}">
        <p14:creationId xmlns:p14="http://schemas.microsoft.com/office/powerpoint/2010/main" val="24859701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1106D71-DABD-4C25-880B-AD8D752CAA01}" type="slidenum">
              <a:rPr lang="en-US" altLang="en-US"/>
              <a:pPr eaLnBrk="1" hangingPunct="1"/>
              <a:t>39</a:t>
            </a:fld>
            <a:endParaRPr lang="en-US" altLang="en-US" dirty="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p:spPr>
        <p:txBody>
          <a:bodyPr/>
          <a:lstStyle/>
          <a:p>
            <a:r>
              <a:rPr lang="en-US" altLang="en-US" dirty="0">
                <a:latin typeface="Arial" panose="020B0604020202020204" pitchFamily="34" charset="0"/>
              </a:rPr>
              <a:t>A passenger who has boarded a plane that has not taken off must leave the plane if told to do so by an authorized airline representative. A carrier must exercise reasonable care in the protection of passengers. Injuries that are reasonably foreseeable or preventable and that result from the carrier’s negligence give the passenger a right to sue for damages. However, if injuries are not reasonably foreseeable or preventable, the carrier is not responsible.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3287886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C2350DC-3486-475E-AD36-0C454B4A484D}" type="slidenum">
              <a:rPr lang="en-US" altLang="en-US"/>
              <a:pPr eaLnBrk="1" hangingPunct="1"/>
              <a:t>40</a:t>
            </a:fld>
            <a:endParaRPr lang="en-US" altLang="en-US" dirty="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warehouser. See next slide.</a:t>
            </a:r>
          </a:p>
        </p:txBody>
      </p:sp>
    </p:spTree>
    <p:extLst>
      <p:ext uri="{BB962C8B-B14F-4D97-AF65-F5344CB8AC3E}">
        <p14:creationId xmlns:p14="http://schemas.microsoft.com/office/powerpoint/2010/main" val="23736105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0096043-2217-4084-8AE7-89E9F6F4C550}" type="slidenum">
              <a:rPr lang="en-US" altLang="en-US"/>
              <a:pPr eaLnBrk="1" hangingPunct="1"/>
              <a:t>41</a:t>
            </a:fld>
            <a:endParaRPr lang="en-US" altLang="en-US" dirty="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p:spPr>
        <p:txBody>
          <a:bodyPr/>
          <a:lstStyle/>
          <a:p>
            <a:r>
              <a:rPr lang="en-US" altLang="en-US" dirty="0">
                <a:latin typeface="Arial" panose="020B0604020202020204" pitchFamily="34" charset="0"/>
              </a:rPr>
              <a:t>Although both common carriers and </a:t>
            </a:r>
            <a:r>
              <a:rPr lang="en-US" altLang="en-US" dirty="0" err="1">
                <a:latin typeface="Arial" panose="020B0604020202020204" pitchFamily="34" charset="0"/>
              </a:rPr>
              <a:t>warehousers</a:t>
            </a:r>
            <a:r>
              <a:rPr lang="en-US" altLang="en-US" dirty="0">
                <a:latin typeface="Arial" panose="020B0604020202020204" pitchFamily="34" charset="0"/>
              </a:rPr>
              <a:t> are mutual-benefit bailees, they perform different functions. Common carriers are engaged in moving goods. </a:t>
            </a:r>
            <a:r>
              <a:rPr lang="en-US" altLang="en-US" dirty="0" err="1">
                <a:latin typeface="Arial" panose="020B0604020202020204" pitchFamily="34" charset="0"/>
              </a:rPr>
              <a:t>Warehousers</a:t>
            </a:r>
            <a:r>
              <a:rPr lang="en-US" altLang="en-US" dirty="0">
                <a:latin typeface="Arial" panose="020B0604020202020204" pitchFamily="34" charset="0"/>
              </a:rPr>
              <a:t> keep goods in storage. At times, however, one or the other will perform both functions. </a:t>
            </a:r>
            <a:r>
              <a:rPr lang="en-US" altLang="en-US" dirty="0" err="1">
                <a:latin typeface="Arial" panose="020B0604020202020204" pitchFamily="34" charset="0"/>
              </a:rPr>
              <a:t>Warehousers</a:t>
            </a:r>
            <a:r>
              <a:rPr lang="en-US" altLang="en-US" dirty="0">
                <a:latin typeface="Arial" panose="020B0604020202020204" pitchFamily="34" charset="0"/>
              </a:rPr>
              <a:t> may be classified as public or private.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6139337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A2A3ADC-4806-4DDC-B360-590FE848154C}" type="slidenum">
              <a:rPr lang="en-US" altLang="en-US"/>
              <a:pPr eaLnBrk="1" hangingPunct="1"/>
              <a:t>42</a:t>
            </a:fld>
            <a:endParaRPr lang="en-US" altLang="en-US" dirty="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p:spPr>
        <p:txBody>
          <a:bodyPr/>
          <a:lstStyle/>
          <a:p>
            <a:r>
              <a:rPr lang="en-US" altLang="en-US" dirty="0">
                <a:latin typeface="Arial" panose="020B0604020202020204" pitchFamily="34" charset="0"/>
              </a:rPr>
              <a:t>Sometimes, businesspeople will borrow money using goods that they have stored in a warehouse as security for the loan. The one who lends the money is given the warehouse receipt. If the debt is not paid, the holder of the receipt may obtain possession of the goods in storage. This practice is called </a:t>
            </a:r>
            <a:r>
              <a:rPr lang="en-US" altLang="en-US" b="0" dirty="0">
                <a:latin typeface="Arial" panose="020B0604020202020204" pitchFamily="34" charset="0"/>
              </a:rPr>
              <a:t>field warehousing</a:t>
            </a:r>
            <a:r>
              <a:rPr lang="en-US" altLang="en-US" dirty="0">
                <a:latin typeface="Arial" panose="020B0604020202020204" pitchFamily="34" charset="0"/>
              </a:rPr>
              <a:t>. A warehouser must use the amount of care that a reasonably careful person would use under similar circumstances. Failure to use such care is negligence and makes the warehouse liable for losses or damages to the goods.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4713443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5A157A5-C1B0-483B-9CAA-FE05DAEE97EB}" type="slidenum">
              <a:rPr lang="en-US" altLang="en-US"/>
              <a:pPr eaLnBrk="1" hangingPunct="1"/>
              <a:t>7</a:t>
            </a:fld>
            <a:endParaRPr lang="en-US" altLang="en-US" dirty="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intangible. See next slide.</a:t>
            </a:r>
          </a:p>
        </p:txBody>
      </p:sp>
    </p:spTree>
    <p:extLst>
      <p:ext uri="{BB962C8B-B14F-4D97-AF65-F5344CB8AC3E}">
        <p14:creationId xmlns:p14="http://schemas.microsoft.com/office/powerpoint/2010/main" val="27601893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5C649D1-FD0E-49F2-92C5-BC5F47ACD298}" type="slidenum">
              <a:rPr lang="en-US" altLang="en-US"/>
              <a:pPr eaLnBrk="1" hangingPunct="1"/>
              <a:t>43</a:t>
            </a:fld>
            <a:endParaRPr lang="en-US" altLang="en-US" dirty="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a:t>
            </a:r>
            <a:r>
              <a:rPr lang="en-US" altLang="en-US" dirty="0" err="1">
                <a:latin typeface="Arial" panose="020B0604020202020204" pitchFamily="34" charset="0"/>
              </a:rPr>
              <a:t>warehouser’s</a:t>
            </a:r>
            <a:r>
              <a:rPr lang="en-US" altLang="en-US" dirty="0">
                <a:latin typeface="Arial" panose="020B0604020202020204" pitchFamily="34" charset="0"/>
              </a:rPr>
              <a:t> lien. See next slide.</a:t>
            </a:r>
          </a:p>
        </p:txBody>
      </p:sp>
    </p:spTree>
    <p:extLst>
      <p:ext uri="{BB962C8B-B14F-4D97-AF65-F5344CB8AC3E}">
        <p14:creationId xmlns:p14="http://schemas.microsoft.com/office/powerpoint/2010/main" val="938519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00581DA-B78D-49EC-8508-8DDA404D3D0D}" type="slidenum">
              <a:rPr lang="en-US" altLang="en-US"/>
              <a:pPr eaLnBrk="1" hangingPunct="1"/>
              <a:t>44</a:t>
            </a:fld>
            <a:endParaRPr lang="en-US" altLang="en-US" dirty="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p:spPr>
        <p:txBody>
          <a:bodyPr/>
          <a:lstStyle/>
          <a:p>
            <a:r>
              <a:rPr lang="en-US" altLang="en-US" dirty="0">
                <a:latin typeface="Arial" panose="020B0604020202020204" pitchFamily="34" charset="0"/>
              </a:rPr>
              <a:t>The lien is for the amount of money owed for storage charges, transportation charges, insurance, and expenses necessary for the preservation of the goods. The lien is a possessory one. It is lost when the warehouser voluntarily delivers the goods or unjustifiably refuses to deliver them. If the owner of the goods owes the warehouse money for the storage of other goods, the warehouser has a lien for the other debt only if it is so stated in the warehouse receipt.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2059453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824ABC8-E736-4C2E-A6EC-57BF350B946B}" type="slidenum">
              <a:rPr lang="en-US" altLang="en-US"/>
              <a:pPr eaLnBrk="1" hangingPunct="1"/>
              <a:t>8</a:t>
            </a:fld>
            <a:endParaRPr lang="en-US" altLang="en-US"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r>
              <a:rPr lang="en-US" altLang="en-US" dirty="0">
                <a:latin typeface="Arial" panose="020B0604020202020204" pitchFamily="34" charset="0"/>
              </a:rPr>
              <a:t>Accounts receivables and stock certificates are examples of intangible personal property. In addition to the items mentioned, chose in action includes money due on a note or contract, damages due for breach of contract or tort, and rights under insurance policies.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1033069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2C9F5B8-1DA7-4291-BD31-A1AC5AEEBDBD}" type="slidenum">
              <a:rPr lang="en-US" altLang="en-US"/>
              <a:pPr eaLnBrk="1" hangingPunct="1"/>
              <a:t>9</a:t>
            </a:fld>
            <a:endParaRPr lang="en-US" altLang="en-US" dirty="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severlty. See next slide.</a:t>
            </a:r>
          </a:p>
        </p:txBody>
      </p:sp>
    </p:spTree>
    <p:extLst>
      <p:ext uri="{BB962C8B-B14F-4D97-AF65-F5344CB8AC3E}">
        <p14:creationId xmlns:p14="http://schemas.microsoft.com/office/powerpoint/2010/main" val="5800949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43FB7F0-676B-4B45-B8AA-902409750E73}" type="slidenum">
              <a:rPr lang="en-US" altLang="en-US"/>
              <a:pPr eaLnBrk="1" hangingPunct="1"/>
              <a:t>10</a:t>
            </a:fld>
            <a:endParaRPr lang="en-US" altLang="en-US" dirty="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r>
              <a:rPr lang="en-US" altLang="en-US" dirty="0">
                <a:latin typeface="Arial" panose="020B0604020202020204" pitchFamily="34" charset="0"/>
              </a:rPr>
              <a:t>The types of co-tenancies discussed here are tenancy in common, joint tenancy, and community property.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8421737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37D541F-1EC7-424C-86C8-4D84BD919AEA}" type="slidenum">
              <a:rPr lang="en-US" altLang="en-US"/>
              <a:pPr eaLnBrk="1" hangingPunct="1"/>
              <a:t>11</a:t>
            </a:fld>
            <a:endParaRPr lang="en-US" altLang="en-US" dirty="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r>
              <a:rPr lang="en-US" altLang="en-US" b="1" dirty="0">
                <a:latin typeface="Arial" panose="020B0604020202020204" pitchFamily="34" charset="0"/>
              </a:rPr>
              <a:t>Joint tenants </a:t>
            </a:r>
            <a:r>
              <a:rPr lang="en-US" altLang="en-US" b="0" dirty="0">
                <a:latin typeface="Arial" panose="020B0604020202020204" pitchFamily="34" charset="0"/>
              </a:rPr>
              <a:t>are </a:t>
            </a:r>
            <a:r>
              <a:rPr lang="en-US" altLang="en-US" dirty="0">
                <a:latin typeface="Arial" panose="020B0604020202020204" pitchFamily="34" charset="0"/>
              </a:rPr>
              <a:t>sometimes referred to as </a:t>
            </a:r>
            <a:r>
              <a:rPr lang="en-US" altLang="en-US" b="1" dirty="0">
                <a:latin typeface="Arial" panose="020B0604020202020204" pitchFamily="34" charset="0"/>
              </a:rPr>
              <a:t>joint tenants with the right of survivorship</a:t>
            </a:r>
            <a:r>
              <a:rPr lang="en-US" altLang="en-US" b="0" dirty="0">
                <a:latin typeface="Arial" panose="020B0604020202020204" pitchFamily="34" charset="0"/>
              </a:rPr>
              <a:t>.</a:t>
            </a:r>
          </a:p>
        </p:txBody>
      </p:sp>
    </p:spTree>
    <p:extLst>
      <p:ext uri="{BB962C8B-B14F-4D97-AF65-F5344CB8AC3E}">
        <p14:creationId xmlns:p14="http://schemas.microsoft.com/office/powerpoint/2010/main" val="20459554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ADC62D4-DFEF-4ADD-B8C8-CDB3EF26B91A}" type="slidenum">
              <a:rPr lang="en-US" altLang="en-US"/>
              <a:pPr eaLnBrk="1" hangingPunct="1"/>
              <a:t>12</a:t>
            </a:fld>
            <a:endParaRPr lang="en-US" altLang="en-US" dirty="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r>
              <a:rPr lang="en-US" altLang="en-US" dirty="0">
                <a:latin typeface="Arial" panose="020B0604020202020204" pitchFamily="34" charset="0"/>
              </a:rPr>
              <a:t>The states that recognize community property are the following: Arizona, California, Idaho, Louisiana, Nevada, New Mexico, Texas, Washington, and Wisconsin. Spouses can leave their half of the community property by will to whomever they choose. If they die without a will, their share passes to their surviving spouse.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9847159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04197" y="372885"/>
            <a:ext cx="4612730" cy="5813585"/>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lstStyle/>
          <a:p>
            <a:r>
              <a:rPr lang="en-US" b="1" dirty="0"/>
              <a:t>Personal Property </a:t>
            </a:r>
            <a:br>
              <a:rPr lang="en-US" b="1" dirty="0"/>
            </a:br>
            <a:r>
              <a:rPr lang="en-US" b="1" dirty="0"/>
              <a:t>and Bailments</a:t>
            </a:r>
          </a:p>
        </p:txBody>
      </p:sp>
      <p:sp>
        <p:nvSpPr>
          <p:cNvPr id="3" name="Subtitle 2"/>
          <p:cNvSpPr>
            <a:spLocks noGrp="1"/>
          </p:cNvSpPr>
          <p:nvPr>
            <p:ph type="subTitle" idx="1"/>
          </p:nvPr>
        </p:nvSpPr>
        <p:spPr>
          <a:xfrm>
            <a:off x="671209" y="4609707"/>
            <a:ext cx="4766553" cy="1479808"/>
          </a:xfrm>
        </p:spPr>
        <p:txBody>
          <a:bodyPr/>
          <a:lstStyle/>
          <a:p>
            <a:r>
              <a:rPr lang="en-US" dirty="0"/>
              <a:t>Chapter 29</a:t>
            </a:r>
          </a:p>
          <a:p>
            <a:endParaRPr lang="en-US" dirty="0"/>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en-US" dirty="0"/>
              <a:t>Ownership of Personal Property</a:t>
            </a:r>
          </a:p>
        </p:txBody>
      </p:sp>
      <p:sp>
        <p:nvSpPr>
          <p:cNvPr id="22531" name="Rectangle 3"/>
          <p:cNvSpPr>
            <a:spLocks noGrp="1" noChangeArrowheads="1"/>
          </p:cNvSpPr>
          <p:nvPr>
            <p:ph type="body" idx="1"/>
          </p:nvPr>
        </p:nvSpPr>
        <p:spPr/>
        <p:txBody>
          <a:bodyPr/>
          <a:lstStyle/>
          <a:p>
            <a:r>
              <a:rPr lang="en-US" altLang="en-US" b="1" dirty="0"/>
              <a:t>Severalty </a:t>
            </a:r>
          </a:p>
          <a:p>
            <a:pPr lvl="1"/>
            <a:r>
              <a:rPr lang="en-US" altLang="en-US" dirty="0"/>
              <a:t>When personal property is owned solely by one person</a:t>
            </a:r>
          </a:p>
          <a:p>
            <a:r>
              <a:rPr lang="en-US" altLang="en-US" dirty="0"/>
              <a:t>Held in </a:t>
            </a:r>
            <a:r>
              <a:rPr lang="en-US" altLang="en-US" b="1" dirty="0"/>
              <a:t>co-tenancy </a:t>
            </a:r>
          </a:p>
          <a:p>
            <a:pPr lvl="1"/>
            <a:r>
              <a:rPr lang="en-US" altLang="en-US" dirty="0"/>
              <a:t>When it is owned by more than one person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25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6CAFE605-991B-4C4E-BC71-0FFD431C87EE}" type="slidenum">
              <a:rPr lang="en-US" altLang="en-US" smtClean="0"/>
              <a:pPr/>
              <a:t>10</a:t>
            </a:fld>
            <a:endParaRPr lang="en-US" altLang="en-US" dirty="0"/>
          </a:p>
        </p:txBody>
      </p:sp>
    </p:spTree>
    <p:extLst>
      <p:ext uri="{BB962C8B-B14F-4D97-AF65-F5344CB8AC3E}">
        <p14:creationId xmlns:p14="http://schemas.microsoft.com/office/powerpoint/2010/main" val="37897281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en-US" dirty="0"/>
              <a:t>Ownership of Personal Property</a:t>
            </a:r>
          </a:p>
        </p:txBody>
      </p:sp>
      <p:sp>
        <p:nvSpPr>
          <p:cNvPr id="23555" name="Rectangle 3"/>
          <p:cNvSpPr>
            <a:spLocks noGrp="1" noChangeArrowheads="1"/>
          </p:cNvSpPr>
          <p:nvPr>
            <p:ph type="body" idx="1"/>
          </p:nvPr>
        </p:nvSpPr>
        <p:spPr/>
        <p:txBody>
          <a:bodyPr/>
          <a:lstStyle/>
          <a:p>
            <a:r>
              <a:rPr lang="en-US" altLang="en-US" dirty="0"/>
              <a:t>When two or more people own personal property as </a:t>
            </a:r>
            <a:r>
              <a:rPr lang="en-US" altLang="en-US" b="1" dirty="0"/>
              <a:t>tenants in common</a:t>
            </a:r>
            <a:r>
              <a:rPr lang="en-US" altLang="en-US" dirty="0"/>
              <a:t>, each co-tenant’s share of the property passes to his or her heirs upon death</a:t>
            </a:r>
            <a:endParaRPr lang="en-US" altLang="en-US" sz="1000" dirty="0"/>
          </a:p>
          <a:p>
            <a:r>
              <a:rPr lang="en-US" altLang="en-US" dirty="0"/>
              <a:t>In contrast, when two or more people own personal property as </a:t>
            </a:r>
            <a:r>
              <a:rPr lang="en-US" altLang="en-US" b="1" dirty="0"/>
              <a:t>joint tenants</a:t>
            </a:r>
            <a:r>
              <a:rPr lang="en-US" altLang="en-US" dirty="0"/>
              <a:t>,</a:t>
            </a:r>
            <a:r>
              <a:rPr lang="en-US" altLang="en-US" b="1" dirty="0"/>
              <a:t> </a:t>
            </a:r>
            <a:r>
              <a:rPr lang="en-US" altLang="en-US" dirty="0"/>
              <a:t>each co-tenant’s share of the property passes to the surviving joint tenants upon death</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35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1B488C2A-6A95-400C-AD99-D1173C1F69E8}" type="slidenum">
              <a:rPr lang="en-US" altLang="en-US" smtClean="0"/>
              <a:pPr/>
              <a:t>11</a:t>
            </a:fld>
            <a:endParaRPr lang="en-US" altLang="en-US" dirty="0"/>
          </a:p>
        </p:txBody>
      </p:sp>
    </p:spTree>
    <p:extLst>
      <p:ext uri="{BB962C8B-B14F-4D97-AF65-F5344CB8AC3E}">
        <p14:creationId xmlns:p14="http://schemas.microsoft.com/office/powerpoint/2010/main" val="31670931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en-US" dirty="0"/>
              <a:t>Ownership of Personal Property</a:t>
            </a:r>
          </a:p>
        </p:txBody>
      </p:sp>
      <p:sp>
        <p:nvSpPr>
          <p:cNvPr id="24579" name="Rectangle 3"/>
          <p:cNvSpPr>
            <a:spLocks noGrp="1" noChangeArrowheads="1"/>
          </p:cNvSpPr>
          <p:nvPr>
            <p:ph type="body" idx="1"/>
          </p:nvPr>
        </p:nvSpPr>
        <p:spPr/>
        <p:txBody>
          <a:bodyPr/>
          <a:lstStyle/>
          <a:p>
            <a:r>
              <a:rPr lang="en-US" altLang="en-US" b="1" dirty="0"/>
              <a:t>Community property</a:t>
            </a:r>
          </a:p>
          <a:p>
            <a:pPr lvl="1"/>
            <a:r>
              <a:rPr lang="en-US" altLang="en-US" dirty="0"/>
              <a:t>Property (except a gift or inheritance) that is acquired by the personal efforts of either spouse during marriage and that, by law, belongs to both spouses equally</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8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B3A79253-D8A3-4F2E-99D6-CC0AD858733E}" type="slidenum">
              <a:rPr lang="en-US" altLang="en-US" smtClean="0"/>
              <a:pPr/>
              <a:t>12</a:t>
            </a:fld>
            <a:endParaRPr lang="en-US" altLang="en-US" dirty="0"/>
          </a:p>
        </p:txBody>
      </p:sp>
    </p:spTree>
    <p:extLst>
      <p:ext uri="{BB962C8B-B14F-4D97-AF65-F5344CB8AC3E}">
        <p14:creationId xmlns:p14="http://schemas.microsoft.com/office/powerpoint/2010/main" val="38757560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noChangeArrowheads="1"/>
          </p:cNvSpPr>
          <p:nvPr>
            <p:ph type="title"/>
          </p:nvPr>
        </p:nvSpPr>
        <p:spPr/>
        <p:txBody>
          <a:bodyPr/>
          <a:lstStyle/>
          <a:p>
            <a:r>
              <a:rPr lang="en-US" altLang="en-US" dirty="0"/>
              <a:t>Lost, Misplaced, Abandoned, and Buried Property</a:t>
            </a:r>
          </a:p>
        </p:txBody>
      </p:sp>
      <p:sp>
        <p:nvSpPr>
          <p:cNvPr id="25603" name="Rectangle 5"/>
          <p:cNvSpPr>
            <a:spLocks noGrp="1" noChangeArrowheads="1"/>
          </p:cNvSpPr>
          <p:nvPr>
            <p:ph type="body" idx="1"/>
          </p:nvPr>
        </p:nvSpPr>
        <p:spPr/>
        <p:txBody>
          <a:bodyPr/>
          <a:lstStyle/>
          <a:p>
            <a:r>
              <a:rPr lang="en-US" altLang="en-US" dirty="0"/>
              <a:t>The finder of </a:t>
            </a:r>
            <a:r>
              <a:rPr lang="en-US" altLang="en-US" b="1" dirty="0"/>
              <a:t>lost property </a:t>
            </a:r>
            <a:r>
              <a:rPr lang="en-US" altLang="en-US" dirty="0"/>
              <a:t>has a legal responsibility, usually fixed by statute, to make an effort to learn the identity of the owner and return the property to that person</a:t>
            </a:r>
          </a:p>
          <a:p>
            <a:r>
              <a:rPr lang="en-US" altLang="en-US" b="1" dirty="0"/>
              <a:t>Misplaced or mislaid property </a:t>
            </a:r>
            <a:r>
              <a:rPr lang="en-US" altLang="en-US" dirty="0"/>
              <a:t>is property that has been unintentionally left behind by its owner, usually in a public place</a:t>
            </a:r>
          </a:p>
          <a:p>
            <a:pPr marL="0"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0A6A87C1-A560-4DF8-91C2-DD41DEC4F2D6}" type="slidenum">
              <a:rPr lang="en-US" altLang="en-US" smtClean="0"/>
              <a:pPr/>
              <a:t>13</a:t>
            </a:fld>
            <a:endParaRPr lang="en-US" altLang="en-US" dirty="0"/>
          </a:p>
        </p:txBody>
      </p:sp>
    </p:spTree>
    <p:extLst>
      <p:ext uri="{BB962C8B-B14F-4D97-AF65-F5344CB8AC3E}">
        <p14:creationId xmlns:p14="http://schemas.microsoft.com/office/powerpoint/2010/main" val="36381396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dirty="0"/>
              <a:t>Lost, Misplaced, and Abandoned Property</a:t>
            </a:r>
          </a:p>
        </p:txBody>
      </p:sp>
      <p:sp>
        <p:nvSpPr>
          <p:cNvPr id="26627" name="Content Placeholder 2"/>
          <p:cNvSpPr>
            <a:spLocks noGrp="1"/>
          </p:cNvSpPr>
          <p:nvPr>
            <p:ph idx="1"/>
          </p:nvPr>
        </p:nvSpPr>
        <p:spPr/>
        <p:txBody>
          <a:bodyPr/>
          <a:lstStyle/>
          <a:p>
            <a:r>
              <a:rPr lang="en-US" altLang="en-US" b="1" dirty="0"/>
              <a:t>Abandoned property </a:t>
            </a:r>
          </a:p>
          <a:p>
            <a:pPr lvl="1"/>
            <a:r>
              <a:rPr lang="en-US" altLang="en-US" dirty="0"/>
              <a:t>Property that has been discarded by the owner without the intent to reclaim ownership of it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6628"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6154CF65-540B-49DA-84AF-D2734E5D27D2}" type="slidenum">
              <a:rPr lang="en-US" altLang="en-US" smtClean="0"/>
              <a:pPr/>
              <a:t>14</a:t>
            </a:fld>
            <a:endParaRPr lang="en-US" altLang="en-US" dirty="0"/>
          </a:p>
        </p:txBody>
      </p:sp>
    </p:spTree>
    <p:extLst>
      <p:ext uri="{BB962C8B-B14F-4D97-AF65-F5344CB8AC3E}">
        <p14:creationId xmlns:p14="http://schemas.microsoft.com/office/powerpoint/2010/main" val="12911505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dirty="0"/>
              <a:t>Lost, Misplaced, and Abandoned Property</a:t>
            </a:r>
          </a:p>
        </p:txBody>
      </p:sp>
      <p:sp>
        <p:nvSpPr>
          <p:cNvPr id="27651" name="Rectangle 3"/>
          <p:cNvSpPr>
            <a:spLocks noGrp="1" noChangeArrowheads="1"/>
          </p:cNvSpPr>
          <p:nvPr>
            <p:ph type="body" idx="1"/>
          </p:nvPr>
        </p:nvSpPr>
        <p:spPr/>
        <p:txBody>
          <a:bodyPr/>
          <a:lstStyle/>
          <a:p>
            <a:r>
              <a:rPr lang="en-US" altLang="en-US" dirty="0"/>
              <a:t>The </a:t>
            </a:r>
            <a:r>
              <a:rPr lang="en-US" altLang="en-US" b="1" dirty="0"/>
              <a:t>law of finds</a:t>
            </a:r>
            <a:r>
              <a:rPr lang="en-US" altLang="en-US" dirty="0"/>
              <a:t> gives ownership to the finder if all of the following apply: </a:t>
            </a:r>
          </a:p>
          <a:p>
            <a:pPr lvl="1"/>
            <a:r>
              <a:rPr lang="en-US" altLang="en-US" dirty="0"/>
              <a:t>The property is abandoned</a:t>
            </a:r>
          </a:p>
          <a:p>
            <a:pPr lvl="1"/>
            <a:r>
              <a:rPr lang="en-US" altLang="en-US" dirty="0"/>
              <a:t>The finder intends to acquire the property </a:t>
            </a:r>
          </a:p>
          <a:p>
            <a:pPr lvl="1"/>
            <a:r>
              <a:rPr lang="en-US" altLang="en-US" dirty="0"/>
              <a:t>The finder has possession of the property</a:t>
            </a:r>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2"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CE0008C6-9B61-483E-B0D5-A1610AC4F947}" type="slidenum">
              <a:rPr lang="en-US" altLang="en-US" smtClean="0"/>
              <a:pPr/>
              <a:t>15</a:t>
            </a:fld>
            <a:endParaRPr lang="en-US" altLang="en-US" dirty="0"/>
          </a:p>
        </p:txBody>
      </p:sp>
    </p:spTree>
    <p:extLst>
      <p:ext uri="{BB962C8B-B14F-4D97-AF65-F5344CB8AC3E}">
        <p14:creationId xmlns:p14="http://schemas.microsoft.com/office/powerpoint/2010/main" val="12860515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dirty="0"/>
              <a:t>Question</a:t>
            </a:r>
          </a:p>
        </p:txBody>
      </p:sp>
      <p:sp>
        <p:nvSpPr>
          <p:cNvPr id="28675" name="Rectangle 3"/>
          <p:cNvSpPr>
            <a:spLocks noGrp="1" noChangeArrowheads="1"/>
          </p:cNvSpPr>
          <p:nvPr>
            <p:ph type="body" idx="1"/>
          </p:nvPr>
        </p:nvSpPr>
        <p:spPr/>
        <p:txBody>
          <a:bodyPr/>
          <a:lstStyle/>
          <a:p>
            <a:r>
              <a:rPr lang="en-US" altLang="en-US" dirty="0"/>
              <a:t>The law of __________ gives a salvor the right to compensation for assisting a foundering vessel.</a:t>
            </a:r>
          </a:p>
          <a:p>
            <a:pPr marL="912812" lvl="1" indent="-514350">
              <a:buFont typeface="+mj-lt"/>
              <a:buAutoNum type="alphaUcPeriod"/>
            </a:pPr>
            <a:r>
              <a:rPr lang="en-US" altLang="en-US" dirty="0"/>
              <a:t>Finds</a:t>
            </a:r>
          </a:p>
          <a:p>
            <a:pPr marL="912812" lvl="1" indent="-514350">
              <a:buFont typeface="+mj-lt"/>
              <a:buAutoNum type="alphaUcPeriod"/>
            </a:pPr>
            <a:r>
              <a:rPr lang="en-US" altLang="en-US" dirty="0"/>
              <a:t>Salvage</a:t>
            </a:r>
          </a:p>
          <a:p>
            <a:pPr marL="912812" lvl="1" indent="-514350">
              <a:buFont typeface="+mj-lt"/>
              <a:buAutoNum type="alphaUcPeriod"/>
            </a:pPr>
            <a:r>
              <a:rPr lang="en-US" altLang="en-US" dirty="0"/>
              <a:t>Abandoned property</a:t>
            </a:r>
          </a:p>
          <a:p>
            <a:pPr marL="912812" lvl="1" indent="-514350">
              <a:buFont typeface="+mj-lt"/>
              <a:buAutoNum type="alphaUcPeriod"/>
            </a:pPr>
            <a:r>
              <a:rPr lang="en-US" altLang="en-US" dirty="0"/>
              <a:t>Abandonment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03772196-E241-4603-B52E-CD0B949DC96D}" type="slidenum">
              <a:rPr lang="en-US" altLang="en-US" smtClean="0"/>
              <a:pPr/>
              <a:t>16</a:t>
            </a:fld>
            <a:endParaRPr lang="en-US" altLang="en-US" dirty="0"/>
          </a:p>
        </p:txBody>
      </p:sp>
    </p:spTree>
    <p:extLst>
      <p:ext uri="{BB962C8B-B14F-4D97-AF65-F5344CB8AC3E}">
        <p14:creationId xmlns:p14="http://schemas.microsoft.com/office/powerpoint/2010/main" val="808386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en-US" dirty="0"/>
              <a:t>Lost, Misplaced, and Abandoned Property</a:t>
            </a:r>
          </a:p>
        </p:txBody>
      </p:sp>
      <p:sp>
        <p:nvSpPr>
          <p:cNvPr id="29699" name="Rectangle 3"/>
          <p:cNvSpPr>
            <a:spLocks noGrp="1" noChangeArrowheads="1"/>
          </p:cNvSpPr>
          <p:nvPr>
            <p:ph type="body" idx="1"/>
          </p:nvPr>
        </p:nvSpPr>
        <p:spPr/>
        <p:txBody>
          <a:bodyPr/>
          <a:lstStyle/>
          <a:p>
            <a:r>
              <a:rPr lang="en-US" altLang="en-US" dirty="0"/>
              <a:t>The </a:t>
            </a:r>
            <a:r>
              <a:rPr lang="en-US" altLang="en-US" b="1" dirty="0"/>
              <a:t>law of salvage </a:t>
            </a:r>
            <a:r>
              <a:rPr lang="en-US" altLang="en-US" dirty="0"/>
              <a:t>gives a </a:t>
            </a:r>
            <a:r>
              <a:rPr lang="en-US" altLang="en-US" b="1" dirty="0"/>
              <a:t>salvor</a:t>
            </a:r>
            <a:r>
              <a:rPr lang="en-US" altLang="en-US" dirty="0"/>
              <a:t> (one who salvages) the right to compensation for assisting a foundering vessel</a:t>
            </a:r>
          </a:p>
          <a:p>
            <a:r>
              <a:rPr lang="en-US" altLang="en-US" b="1" dirty="0"/>
              <a:t>Salvage </a:t>
            </a:r>
          </a:p>
          <a:p>
            <a:pPr lvl="1"/>
            <a:r>
              <a:rPr lang="en-US" altLang="en-US" dirty="0"/>
              <a:t>The reward given to persons who voluntarily assist a sinking ship or recover its cargo from peril or loss</a:t>
            </a:r>
          </a:p>
          <a:p>
            <a:pPr marL="0"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68B1486E-29F7-4A6E-B8F5-7AB05A299A30}" type="slidenum">
              <a:rPr lang="en-US" altLang="en-US" smtClean="0"/>
              <a:pPr/>
              <a:t>17</a:t>
            </a:fld>
            <a:endParaRPr lang="en-US" altLang="en-US" dirty="0"/>
          </a:p>
        </p:txBody>
      </p:sp>
    </p:spTree>
    <p:extLst>
      <p:ext uri="{BB962C8B-B14F-4D97-AF65-F5344CB8AC3E}">
        <p14:creationId xmlns:p14="http://schemas.microsoft.com/office/powerpoint/2010/main" val="31403025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Grp="1" noChangeArrowheads="1"/>
          </p:cNvSpPr>
          <p:nvPr>
            <p:ph type="title"/>
          </p:nvPr>
        </p:nvSpPr>
        <p:spPr/>
        <p:txBody>
          <a:bodyPr/>
          <a:lstStyle/>
          <a:p>
            <a:r>
              <a:rPr lang="en-US" altLang="en-US" dirty="0"/>
              <a:t>Gifts of Personal Property</a:t>
            </a:r>
          </a:p>
        </p:txBody>
      </p:sp>
      <p:sp>
        <p:nvSpPr>
          <p:cNvPr id="30723" name="Rectangle 5"/>
          <p:cNvSpPr>
            <a:spLocks noGrp="1" noChangeArrowheads="1"/>
          </p:cNvSpPr>
          <p:nvPr>
            <p:ph type="body" idx="1"/>
          </p:nvPr>
        </p:nvSpPr>
        <p:spPr/>
        <p:txBody>
          <a:bodyPr/>
          <a:lstStyle/>
          <a:p>
            <a:r>
              <a:rPr lang="en-US" altLang="en-US" dirty="0"/>
              <a:t>There are three requirements for a gift to be completed: </a:t>
            </a:r>
          </a:p>
          <a:p>
            <a:pPr lvl="1"/>
            <a:r>
              <a:rPr lang="en-US" altLang="en-US" dirty="0"/>
              <a:t>The </a:t>
            </a:r>
            <a:r>
              <a:rPr lang="en-US" altLang="en-US" b="1" dirty="0"/>
              <a:t>donor</a:t>
            </a:r>
            <a:r>
              <a:rPr lang="en-US" altLang="en-US" dirty="0"/>
              <a:t> (the one giving the gift) must intend to make a gift</a:t>
            </a:r>
          </a:p>
          <a:p>
            <a:pPr lvl="1"/>
            <a:r>
              <a:rPr lang="en-US" altLang="en-US" dirty="0"/>
              <a:t>The gift must be delivered to the </a:t>
            </a:r>
            <a:r>
              <a:rPr lang="en-US" altLang="en-US" b="1" dirty="0"/>
              <a:t>donee</a:t>
            </a:r>
            <a:r>
              <a:rPr lang="en-US" altLang="en-US" dirty="0"/>
              <a:t> (the one receiving it)</a:t>
            </a:r>
          </a:p>
          <a:p>
            <a:pPr lvl="1"/>
            <a:r>
              <a:rPr lang="en-US" altLang="en-US" dirty="0"/>
              <a:t>The </a:t>
            </a:r>
            <a:r>
              <a:rPr lang="en-US" altLang="en-US" dirty="0" err="1"/>
              <a:t>donee</a:t>
            </a:r>
            <a:r>
              <a:rPr lang="en-US" altLang="en-US" dirty="0"/>
              <a:t> must accept the gift</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6236D536-4D42-4759-9940-3446034C17B3}" type="slidenum">
              <a:rPr lang="en-US" altLang="en-US" smtClean="0"/>
              <a:pPr/>
              <a:t>18</a:t>
            </a:fld>
            <a:endParaRPr lang="en-US" altLang="en-US" dirty="0"/>
          </a:p>
        </p:txBody>
      </p:sp>
    </p:spTree>
    <p:extLst>
      <p:ext uri="{BB962C8B-B14F-4D97-AF65-F5344CB8AC3E}">
        <p14:creationId xmlns:p14="http://schemas.microsoft.com/office/powerpoint/2010/main" val="41928732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type="title"/>
          </p:nvPr>
        </p:nvSpPr>
        <p:spPr/>
        <p:txBody>
          <a:bodyPr/>
          <a:lstStyle/>
          <a:p>
            <a:r>
              <a:rPr lang="en-US" altLang="en-US" dirty="0"/>
              <a:t>Uniform Transfers to Minors Act</a:t>
            </a:r>
          </a:p>
        </p:txBody>
      </p:sp>
      <p:sp>
        <p:nvSpPr>
          <p:cNvPr id="31747" name="Rectangle 5"/>
          <p:cNvSpPr>
            <a:spLocks noGrp="1" noChangeArrowheads="1"/>
          </p:cNvSpPr>
          <p:nvPr>
            <p:ph type="body" idx="1"/>
          </p:nvPr>
        </p:nvSpPr>
        <p:spPr/>
        <p:txBody>
          <a:bodyPr/>
          <a:lstStyle/>
          <a:p>
            <a:r>
              <a:rPr lang="en-US" altLang="en-US" dirty="0"/>
              <a:t>Establishes a procedure for gifts to be made to minors </a:t>
            </a:r>
          </a:p>
          <a:p>
            <a:r>
              <a:rPr lang="en-US" altLang="en-US" dirty="0"/>
              <a:t>Under the procedure, minors are assured that gifts to them will either be used for their benefit or made available to them when they become adults</a:t>
            </a:r>
          </a:p>
          <a:p>
            <a:r>
              <a:rPr lang="en-US" altLang="en-US" dirty="0"/>
              <a:t>Income from gifts that are given to minors is taxable according to the kiddie tax rules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EBDF072F-EF12-4F0E-9FD5-6FC71B05C004}" type="slidenum">
              <a:rPr lang="en-US" altLang="en-US" smtClean="0"/>
              <a:pPr/>
              <a:t>19</a:t>
            </a:fld>
            <a:endParaRPr lang="en-US" altLang="en-US" dirty="0"/>
          </a:p>
        </p:txBody>
      </p:sp>
    </p:spTree>
    <p:extLst>
      <p:ext uri="{BB962C8B-B14F-4D97-AF65-F5344CB8AC3E}">
        <p14:creationId xmlns:p14="http://schemas.microsoft.com/office/powerpoint/2010/main" val="18873131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Learning Objectives</a:t>
            </a:r>
          </a:p>
        </p:txBody>
      </p:sp>
      <p:sp>
        <p:nvSpPr>
          <p:cNvPr id="14339" name="Content Placeholder 2"/>
          <p:cNvSpPr>
            <a:spLocks noGrp="1"/>
          </p:cNvSpPr>
          <p:nvPr>
            <p:ph idx="1"/>
          </p:nvPr>
        </p:nvSpPr>
        <p:spPr/>
        <p:txBody>
          <a:bodyPr/>
          <a:lstStyle/>
          <a:p>
            <a:pPr marL="514350" indent="-514350">
              <a:buFont typeface="+mj-lt"/>
              <a:buAutoNum type="arabicPeriod"/>
            </a:pPr>
            <a:r>
              <a:rPr lang="en-US" altLang="en-US" dirty="0"/>
              <a:t>Give examples of tangible and intangible personal property</a:t>
            </a:r>
          </a:p>
          <a:p>
            <a:pPr marL="514350" indent="-514350">
              <a:buFont typeface="+mj-lt"/>
              <a:buAutoNum type="arabicPeriod"/>
            </a:pPr>
            <a:r>
              <a:rPr lang="en-US" altLang="en-US" dirty="0"/>
              <a:t>Describe the methods of owning property with others</a:t>
            </a:r>
          </a:p>
          <a:p>
            <a:pPr marL="514350" indent="-514350">
              <a:buFont typeface="+mj-lt"/>
              <a:buAutoNum type="arabicPeriod"/>
            </a:pPr>
            <a:r>
              <a:rPr lang="en-US" altLang="en-US" dirty="0"/>
              <a:t>Differentiate among lost property, misplaced property, and abandoned property</a:t>
            </a:r>
          </a:p>
          <a:p>
            <a:pPr marL="514350" indent="-514350">
              <a:buFont typeface="+mj-lt"/>
              <a:buAutoNum type="arabicPeriod"/>
            </a:pPr>
            <a:r>
              <a:rPr lang="en-US" altLang="en-US" dirty="0"/>
              <a:t>Identify the requirements of a completed gift</a:t>
            </a:r>
          </a:p>
          <a:p>
            <a:pPr marL="514350" indent="-514350">
              <a:buFont typeface="+mj-lt"/>
              <a:buAutoNum type="arabicPeriod"/>
            </a:pPr>
            <a:r>
              <a:rPr lang="en-US" altLang="en-US" dirty="0"/>
              <a:t>Explain the law that applies to stolen property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434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53A41F5F-E41A-4FEC-81BF-318AFE2F47E6}" type="slidenum">
              <a:rPr lang="en-US" altLang="en-US" smtClean="0"/>
              <a:pPr/>
              <a:t>2</a:t>
            </a:fld>
            <a:endParaRPr lang="en-US" altLang="en-US" dirty="0"/>
          </a:p>
        </p:txBody>
      </p:sp>
    </p:spTree>
    <p:extLst>
      <p:ext uri="{BB962C8B-B14F-4D97-AF65-F5344CB8AC3E}">
        <p14:creationId xmlns:p14="http://schemas.microsoft.com/office/powerpoint/2010/main" val="37935040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p:cNvSpPr>
            <a:spLocks noGrp="1" noChangeArrowheads="1"/>
          </p:cNvSpPr>
          <p:nvPr>
            <p:ph type="title"/>
          </p:nvPr>
        </p:nvSpPr>
        <p:spPr/>
        <p:txBody>
          <a:bodyPr/>
          <a:lstStyle/>
          <a:p>
            <a:r>
              <a:rPr lang="en-US" altLang="en-US" dirty="0"/>
              <a:t>Gift in </a:t>
            </a:r>
            <a:r>
              <a:rPr lang="en-US" altLang="en-US" i="1" dirty="0"/>
              <a:t>Causa Mortis</a:t>
            </a:r>
          </a:p>
        </p:txBody>
      </p:sp>
      <p:sp>
        <p:nvSpPr>
          <p:cNvPr id="32771" name="Rectangle 5"/>
          <p:cNvSpPr>
            <a:spLocks noGrp="1" noChangeArrowheads="1"/>
          </p:cNvSpPr>
          <p:nvPr>
            <p:ph type="body" idx="1"/>
          </p:nvPr>
        </p:nvSpPr>
        <p:spPr/>
        <p:txBody>
          <a:bodyPr/>
          <a:lstStyle/>
          <a:p>
            <a:r>
              <a:rPr lang="en-US" altLang="en-US" dirty="0"/>
              <a:t>A gift given during one’s lifetime, in contemplation of death from a known cause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48D38030-D4C6-4DE8-8B04-9AD182D362AF}" type="slidenum">
              <a:rPr lang="en-US" altLang="en-US" smtClean="0"/>
              <a:pPr/>
              <a:t>20</a:t>
            </a:fld>
            <a:endParaRPr lang="en-US" altLang="en-US" dirty="0"/>
          </a:p>
        </p:txBody>
      </p:sp>
    </p:spTree>
    <p:extLst>
      <p:ext uri="{BB962C8B-B14F-4D97-AF65-F5344CB8AC3E}">
        <p14:creationId xmlns:p14="http://schemas.microsoft.com/office/powerpoint/2010/main" val="3263346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noChangeArrowheads="1"/>
          </p:cNvSpPr>
          <p:nvPr>
            <p:ph type="title"/>
          </p:nvPr>
        </p:nvSpPr>
        <p:spPr/>
        <p:txBody>
          <a:bodyPr/>
          <a:lstStyle/>
          <a:p>
            <a:r>
              <a:rPr lang="en-US" altLang="en-US" dirty="0"/>
              <a:t>Stolen Personal Property</a:t>
            </a:r>
          </a:p>
        </p:txBody>
      </p:sp>
      <p:sp>
        <p:nvSpPr>
          <p:cNvPr id="33795" name="Rectangle 5"/>
          <p:cNvSpPr>
            <a:spLocks noGrp="1" noChangeArrowheads="1"/>
          </p:cNvSpPr>
          <p:nvPr>
            <p:ph type="body" idx="1"/>
          </p:nvPr>
        </p:nvSpPr>
        <p:spPr/>
        <p:txBody>
          <a:bodyPr/>
          <a:lstStyle/>
          <a:p>
            <a:r>
              <a:rPr lang="en-US" altLang="en-US" dirty="0"/>
              <a:t>Although a presumption of title to goods usually follows possession of them, it is possible for a person to have possession of goods without having title, just as it is possible for a person to have title without having possession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28CA7DC1-7C05-4A67-AFED-89B7905D9D5F}" type="slidenum">
              <a:rPr lang="en-US" altLang="en-US" smtClean="0"/>
              <a:pPr/>
              <a:t>21</a:t>
            </a:fld>
            <a:endParaRPr lang="en-US" altLang="en-US" dirty="0"/>
          </a:p>
        </p:txBody>
      </p:sp>
    </p:spTree>
    <p:extLst>
      <p:ext uri="{BB962C8B-B14F-4D97-AF65-F5344CB8AC3E}">
        <p14:creationId xmlns:p14="http://schemas.microsoft.com/office/powerpoint/2010/main" val="17217671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dirty="0"/>
              <a:t>Question</a:t>
            </a:r>
          </a:p>
        </p:txBody>
      </p:sp>
      <p:sp>
        <p:nvSpPr>
          <p:cNvPr id="34819" name="Rectangle 3"/>
          <p:cNvSpPr>
            <a:spLocks noGrp="1" noChangeArrowheads="1"/>
          </p:cNvSpPr>
          <p:nvPr>
            <p:ph type="body" idx="1"/>
          </p:nvPr>
        </p:nvSpPr>
        <p:spPr/>
        <p:txBody>
          <a:bodyPr/>
          <a:lstStyle/>
          <a:p>
            <a:r>
              <a:rPr lang="en-US" altLang="en-US" dirty="0"/>
              <a:t>What is the transfer of possession and control of personal property to another with the intent that the same property will be returned later called?</a:t>
            </a:r>
          </a:p>
          <a:p>
            <a:pPr marL="912812" lvl="1" indent="-514350">
              <a:buFont typeface="+mj-lt"/>
              <a:buAutoNum type="alphaUcPeriod"/>
            </a:pPr>
            <a:r>
              <a:rPr lang="en-US" altLang="en-US" dirty="0"/>
              <a:t>Bailment</a:t>
            </a:r>
          </a:p>
          <a:p>
            <a:pPr marL="912812" lvl="1" indent="-514350">
              <a:buFont typeface="+mj-lt"/>
              <a:buAutoNum type="alphaUcPeriod"/>
            </a:pPr>
            <a:r>
              <a:rPr lang="en-US" altLang="en-US" dirty="0"/>
              <a:t>Lien</a:t>
            </a:r>
          </a:p>
          <a:p>
            <a:pPr marL="912812" lvl="1" indent="-514350">
              <a:buFont typeface="+mj-lt"/>
              <a:buAutoNum type="alphaUcPeriod"/>
            </a:pPr>
            <a:r>
              <a:rPr lang="en-US" altLang="en-US" dirty="0"/>
              <a:t>Mortgage</a:t>
            </a:r>
          </a:p>
          <a:p>
            <a:pPr marL="912812" lvl="1" indent="-514350">
              <a:buFont typeface="+mj-lt"/>
              <a:buAutoNum type="alphaUcPeriod"/>
            </a:pPr>
            <a:r>
              <a:rPr lang="en-US" altLang="en-US" dirty="0"/>
              <a:t>Pawn </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619B1684-E5F8-432F-A605-5A6AA6564CF0}" type="slidenum">
              <a:rPr lang="en-US" altLang="en-US" smtClean="0"/>
              <a:pPr/>
              <a:t>22</a:t>
            </a:fld>
            <a:endParaRPr lang="en-US" altLang="en-US" dirty="0"/>
          </a:p>
        </p:txBody>
      </p:sp>
    </p:spTree>
    <p:extLst>
      <p:ext uri="{BB962C8B-B14F-4D97-AF65-F5344CB8AC3E}">
        <p14:creationId xmlns:p14="http://schemas.microsoft.com/office/powerpoint/2010/main" val="13769830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en-US" dirty="0"/>
              <a:t>Bailments</a:t>
            </a:r>
          </a:p>
        </p:txBody>
      </p:sp>
      <p:sp>
        <p:nvSpPr>
          <p:cNvPr id="35843" name="Rectangle 3"/>
          <p:cNvSpPr>
            <a:spLocks noGrp="1" noChangeArrowheads="1"/>
          </p:cNvSpPr>
          <p:nvPr>
            <p:ph type="body" idx="1"/>
          </p:nvPr>
        </p:nvSpPr>
        <p:spPr/>
        <p:txBody>
          <a:bodyPr/>
          <a:lstStyle/>
          <a:p>
            <a:r>
              <a:rPr lang="en-US" altLang="en-US" dirty="0"/>
              <a:t>The transfer of possession and control of personal property to another with the intent that the same property will be returned later</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72C18BDA-F126-41EC-A9FC-1BD77104038C}" type="slidenum">
              <a:rPr lang="en-US" altLang="en-US" smtClean="0"/>
              <a:pPr/>
              <a:t>23</a:t>
            </a:fld>
            <a:endParaRPr lang="en-US" altLang="en-US" dirty="0"/>
          </a:p>
        </p:txBody>
      </p:sp>
    </p:spTree>
    <p:extLst>
      <p:ext uri="{BB962C8B-B14F-4D97-AF65-F5344CB8AC3E}">
        <p14:creationId xmlns:p14="http://schemas.microsoft.com/office/powerpoint/2010/main" val="4242602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tLang="en-US" dirty="0"/>
              <a:t>Bailments</a:t>
            </a:r>
          </a:p>
        </p:txBody>
      </p:sp>
      <p:sp>
        <p:nvSpPr>
          <p:cNvPr id="36867" name="Rectangle 3"/>
          <p:cNvSpPr>
            <a:spLocks noGrp="1" noChangeArrowheads="1"/>
          </p:cNvSpPr>
          <p:nvPr>
            <p:ph type="body" idx="1"/>
          </p:nvPr>
        </p:nvSpPr>
        <p:spPr/>
        <p:txBody>
          <a:bodyPr/>
          <a:lstStyle/>
          <a:p>
            <a:r>
              <a:rPr lang="en-US" altLang="en-US" b="1" dirty="0"/>
              <a:t>Bailor </a:t>
            </a:r>
          </a:p>
          <a:p>
            <a:pPr lvl="1"/>
            <a:r>
              <a:rPr lang="en-US" altLang="en-US" dirty="0"/>
              <a:t>The person who transfers the property </a:t>
            </a:r>
            <a:endParaRPr lang="en-US" altLang="en-US" sz="1000" dirty="0"/>
          </a:p>
          <a:p>
            <a:r>
              <a:rPr lang="en-US" altLang="en-US" b="1" dirty="0"/>
              <a:t>Bailee</a:t>
            </a:r>
            <a:r>
              <a:rPr lang="en-US" altLang="en-US" dirty="0"/>
              <a:t> </a:t>
            </a:r>
          </a:p>
          <a:p>
            <a:pPr lvl="1"/>
            <a:r>
              <a:rPr lang="en-US" altLang="en-US" dirty="0"/>
              <a:t>The person to whom the property is transferred </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D90AC37F-E33D-425B-8E33-A5F96655C9F2}" type="slidenum">
              <a:rPr lang="en-US" altLang="en-US" smtClean="0"/>
              <a:pPr/>
              <a:t>24</a:t>
            </a:fld>
            <a:endParaRPr lang="en-US" altLang="en-US" dirty="0"/>
          </a:p>
        </p:txBody>
      </p:sp>
    </p:spTree>
    <p:extLst>
      <p:ext uri="{BB962C8B-B14F-4D97-AF65-F5344CB8AC3E}">
        <p14:creationId xmlns:p14="http://schemas.microsoft.com/office/powerpoint/2010/main" val="37797256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a:t>Question</a:t>
            </a:r>
          </a:p>
        </p:txBody>
      </p:sp>
      <p:sp>
        <p:nvSpPr>
          <p:cNvPr id="37891" name="Rectangle 3"/>
          <p:cNvSpPr>
            <a:spLocks noGrp="1" noChangeArrowheads="1"/>
          </p:cNvSpPr>
          <p:nvPr>
            <p:ph type="body" idx="1"/>
          </p:nvPr>
        </p:nvSpPr>
        <p:spPr/>
        <p:txBody>
          <a:bodyPr/>
          <a:lstStyle/>
          <a:p>
            <a:r>
              <a:rPr lang="en-US" altLang="en-US" dirty="0"/>
              <a:t>When an individual loans goods to another with the intention that the goods may be used and later replaced with an equal amount of different goods, it is known as ________.</a:t>
            </a:r>
          </a:p>
          <a:p>
            <a:pPr marL="912812" lvl="1" indent="-514350">
              <a:buFont typeface="+mj-lt"/>
              <a:buAutoNum type="alphaUcPeriod"/>
            </a:pPr>
            <a:r>
              <a:rPr lang="en-US" altLang="en-US" dirty="0"/>
              <a:t>Bailment</a:t>
            </a:r>
          </a:p>
          <a:p>
            <a:pPr marL="912812" lvl="1" indent="-514350">
              <a:buFont typeface="+mj-lt"/>
              <a:buAutoNum type="alphaUcPeriod"/>
            </a:pPr>
            <a:r>
              <a:rPr lang="en-US" altLang="en-US" dirty="0"/>
              <a:t>Bailor</a:t>
            </a:r>
          </a:p>
          <a:p>
            <a:pPr marL="912812" lvl="1" indent="-514350">
              <a:buFont typeface="+mj-lt"/>
              <a:buAutoNum type="alphaUcPeriod"/>
            </a:pPr>
            <a:r>
              <a:rPr lang="en-US" altLang="en-US" dirty="0"/>
              <a:t>Lien</a:t>
            </a:r>
          </a:p>
          <a:p>
            <a:pPr marL="912812" lvl="1" indent="-514350">
              <a:buFont typeface="+mj-lt"/>
              <a:buAutoNum type="alphaUcPeriod"/>
            </a:pPr>
            <a:r>
              <a:rPr lang="en-US" altLang="en-US" i="1" dirty="0"/>
              <a:t>Mutuum</a:t>
            </a:r>
            <a:r>
              <a:rPr lang="en-US" altLang="en-US" dirty="0"/>
              <a:t>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27B37640-FA69-4AA3-AFF0-11E3ADB924AA}" type="slidenum">
              <a:rPr lang="en-US" altLang="en-US" smtClean="0"/>
              <a:pPr/>
              <a:t>25</a:t>
            </a:fld>
            <a:endParaRPr lang="en-US" altLang="en-US" dirty="0"/>
          </a:p>
        </p:txBody>
      </p:sp>
    </p:spTree>
    <p:extLst>
      <p:ext uri="{BB962C8B-B14F-4D97-AF65-F5344CB8AC3E}">
        <p14:creationId xmlns:p14="http://schemas.microsoft.com/office/powerpoint/2010/main" val="31475948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dirty="0"/>
              <a:t>Bailments</a:t>
            </a:r>
          </a:p>
        </p:txBody>
      </p:sp>
      <p:sp>
        <p:nvSpPr>
          <p:cNvPr id="38915" name="Rectangle 3"/>
          <p:cNvSpPr>
            <a:spLocks noGrp="1" noChangeArrowheads="1"/>
          </p:cNvSpPr>
          <p:nvPr>
            <p:ph type="body" idx="1"/>
          </p:nvPr>
        </p:nvSpPr>
        <p:spPr/>
        <p:txBody>
          <a:bodyPr/>
          <a:lstStyle/>
          <a:p>
            <a:r>
              <a:rPr lang="en-US" altLang="en-US" b="1" i="1" dirty="0"/>
              <a:t>Mutuum </a:t>
            </a:r>
          </a:p>
          <a:p>
            <a:pPr lvl="1"/>
            <a:r>
              <a:rPr lang="en-US" altLang="en-US" dirty="0"/>
              <a:t>When an individual loans goods to another with the intention that the goods may be used and later replaced with an equal amount of different, but similar, goods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1960186A-E7FC-447F-BC57-8BA1504EE518}" type="slidenum">
              <a:rPr lang="en-US" altLang="en-US" smtClean="0"/>
              <a:pPr/>
              <a:t>26</a:t>
            </a:fld>
            <a:endParaRPr lang="en-US" altLang="en-US" dirty="0"/>
          </a:p>
        </p:txBody>
      </p:sp>
    </p:spTree>
    <p:extLst>
      <p:ext uri="{BB962C8B-B14F-4D97-AF65-F5344CB8AC3E}">
        <p14:creationId xmlns:p14="http://schemas.microsoft.com/office/powerpoint/2010/main" val="12304535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dirty="0"/>
              <a:t>Bailments for Sole Benefit of Bailor</a:t>
            </a:r>
          </a:p>
        </p:txBody>
      </p:sp>
      <p:sp>
        <p:nvSpPr>
          <p:cNvPr id="39939" name="Rectangle 3"/>
          <p:cNvSpPr>
            <a:spLocks noGrp="1" noChangeArrowheads="1"/>
          </p:cNvSpPr>
          <p:nvPr>
            <p:ph type="body" idx="1"/>
          </p:nvPr>
        </p:nvSpPr>
        <p:spPr/>
        <p:txBody>
          <a:bodyPr/>
          <a:lstStyle/>
          <a:p>
            <a:r>
              <a:rPr lang="en-US" altLang="en-US" b="1" dirty="0"/>
              <a:t>Gratuitous bailments</a:t>
            </a:r>
          </a:p>
          <a:p>
            <a:pPr lvl="1"/>
            <a:r>
              <a:rPr lang="en-US" altLang="en-US" dirty="0"/>
              <a:t>Property is transferred to another person without either party giving or asking for payment of any kind</a:t>
            </a:r>
          </a:p>
          <a:p>
            <a:pPr lvl="1"/>
            <a:r>
              <a:rPr lang="en-US" altLang="en-US" dirty="0"/>
              <a:t>Such bailments lack consideration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0C0A8F3B-5162-44F9-BD73-592C70DCFD70}" type="slidenum">
              <a:rPr lang="en-US" altLang="en-US" smtClean="0"/>
              <a:pPr/>
              <a:t>27</a:t>
            </a:fld>
            <a:endParaRPr lang="en-US" altLang="en-US" dirty="0"/>
          </a:p>
        </p:txBody>
      </p:sp>
    </p:spTree>
    <p:extLst>
      <p:ext uri="{BB962C8B-B14F-4D97-AF65-F5344CB8AC3E}">
        <p14:creationId xmlns:p14="http://schemas.microsoft.com/office/powerpoint/2010/main" val="11956658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dirty="0"/>
              <a:t>Bailments for Sole Benefit of Bailor</a:t>
            </a:r>
          </a:p>
        </p:txBody>
      </p:sp>
      <p:sp>
        <p:nvSpPr>
          <p:cNvPr id="40963" name="Rectangle 3"/>
          <p:cNvSpPr>
            <a:spLocks noGrp="1" noChangeArrowheads="1"/>
          </p:cNvSpPr>
          <p:nvPr>
            <p:ph type="body" idx="1"/>
          </p:nvPr>
        </p:nvSpPr>
        <p:spPr/>
        <p:txBody>
          <a:bodyPr/>
          <a:lstStyle/>
          <a:p>
            <a:r>
              <a:rPr lang="en-US" altLang="en-US" dirty="0"/>
              <a:t>When possession of personal property is transferred to another for purposes that will benefit only the bailor</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E9DFCE9A-F906-441D-B176-55C432202C35}" type="slidenum">
              <a:rPr lang="en-US" altLang="en-US" smtClean="0"/>
              <a:pPr/>
              <a:t>28</a:t>
            </a:fld>
            <a:endParaRPr lang="en-US" altLang="en-US" dirty="0"/>
          </a:p>
        </p:txBody>
      </p:sp>
    </p:spTree>
    <p:extLst>
      <p:ext uri="{BB962C8B-B14F-4D97-AF65-F5344CB8AC3E}">
        <p14:creationId xmlns:p14="http://schemas.microsoft.com/office/powerpoint/2010/main" val="9007427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dirty="0"/>
              <a:t>Bailments for Sole Benefit of Bailee</a:t>
            </a:r>
          </a:p>
        </p:txBody>
      </p:sp>
      <p:sp>
        <p:nvSpPr>
          <p:cNvPr id="41987" name="Rectangle 3"/>
          <p:cNvSpPr>
            <a:spLocks noGrp="1" noChangeArrowheads="1"/>
          </p:cNvSpPr>
          <p:nvPr>
            <p:ph type="body" idx="1"/>
          </p:nvPr>
        </p:nvSpPr>
        <p:spPr/>
        <p:txBody>
          <a:bodyPr/>
          <a:lstStyle/>
          <a:p>
            <a:r>
              <a:rPr lang="en-US" altLang="en-US" dirty="0"/>
              <a:t>Transactions in which the possession of personal property is transferred for purposes that will benefit only the bailee </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9AAA7586-ABB9-4825-98AD-D0D9D2259536}" type="slidenum">
              <a:rPr lang="en-US" altLang="en-US" smtClean="0"/>
              <a:pPr/>
              <a:t>29</a:t>
            </a:fld>
            <a:endParaRPr lang="en-US" altLang="en-US" dirty="0"/>
          </a:p>
        </p:txBody>
      </p:sp>
    </p:spTree>
    <p:extLst>
      <p:ext uri="{BB962C8B-B14F-4D97-AF65-F5344CB8AC3E}">
        <p14:creationId xmlns:p14="http://schemas.microsoft.com/office/powerpoint/2010/main" val="36659272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Learning Objectives</a:t>
            </a:r>
          </a:p>
        </p:txBody>
      </p:sp>
      <p:sp>
        <p:nvSpPr>
          <p:cNvPr id="15363" name="Content Placeholder 2"/>
          <p:cNvSpPr>
            <a:spLocks noGrp="1"/>
          </p:cNvSpPr>
          <p:nvPr>
            <p:ph idx="1"/>
          </p:nvPr>
        </p:nvSpPr>
        <p:spPr/>
        <p:txBody>
          <a:bodyPr/>
          <a:lstStyle/>
          <a:p>
            <a:pPr marL="514350" indent="-514350">
              <a:buFont typeface="+mj-lt"/>
              <a:buAutoNum type="arabicPeriod" startAt="6"/>
            </a:pPr>
            <a:r>
              <a:rPr lang="en-US" altLang="en-US" dirty="0"/>
              <a:t>Determine when a bailment occurs</a:t>
            </a:r>
          </a:p>
          <a:p>
            <a:pPr marL="514350" indent="-514350">
              <a:buFont typeface="+mj-lt"/>
              <a:buAutoNum type="arabicPeriod" startAt="6"/>
            </a:pPr>
            <a:r>
              <a:rPr lang="en-US" altLang="en-US" dirty="0"/>
              <a:t>Name and describe the principal types of bailments</a:t>
            </a:r>
          </a:p>
          <a:p>
            <a:pPr marL="514350" indent="-514350">
              <a:buFont typeface="+mj-lt"/>
              <a:buAutoNum type="arabicPeriod" startAt="6"/>
            </a:pPr>
            <a:r>
              <a:rPr lang="en-US" altLang="en-US" dirty="0"/>
              <a:t>Discuss the burden of proof as it relates to bailments</a:t>
            </a:r>
          </a:p>
          <a:p>
            <a:pPr marL="514350" indent="-514350">
              <a:buFont typeface="+mj-lt"/>
              <a:buAutoNum type="arabicPeriod" startAt="6"/>
            </a:pPr>
            <a:r>
              <a:rPr lang="en-US" altLang="en-US" dirty="0"/>
              <a:t>Make clear an innkeeper’s duty to accept all guests</a:t>
            </a:r>
          </a:p>
          <a:p>
            <a:pPr marL="514350" indent="-514350">
              <a:buFont typeface="+mj-lt"/>
              <a:buAutoNum type="arabicPeriod" startAt="6"/>
            </a:pPr>
            <a:r>
              <a:rPr lang="en-US" altLang="en-US" dirty="0"/>
              <a:t> Explain innkeepers’ duties of care to their guests and their guests’ property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1695CCD2-6603-4A81-B4FE-09D878E1D54B}" type="slidenum">
              <a:rPr lang="en-US" altLang="en-US" smtClean="0"/>
              <a:pPr/>
              <a:t>3</a:t>
            </a:fld>
            <a:endParaRPr lang="en-US" altLang="en-US" dirty="0"/>
          </a:p>
        </p:txBody>
      </p:sp>
    </p:spTree>
    <p:extLst>
      <p:ext uri="{BB962C8B-B14F-4D97-AF65-F5344CB8AC3E}">
        <p14:creationId xmlns:p14="http://schemas.microsoft.com/office/powerpoint/2010/main" val="21391475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dirty="0"/>
              <a:t>Question</a:t>
            </a:r>
          </a:p>
        </p:txBody>
      </p:sp>
      <p:sp>
        <p:nvSpPr>
          <p:cNvPr id="43011" name="Rectangle 3"/>
          <p:cNvSpPr>
            <a:spLocks noGrp="1" noChangeArrowheads="1"/>
          </p:cNvSpPr>
          <p:nvPr>
            <p:ph type="body" idx="1"/>
          </p:nvPr>
        </p:nvSpPr>
        <p:spPr/>
        <p:txBody>
          <a:bodyPr/>
          <a:lstStyle/>
          <a:p>
            <a:r>
              <a:rPr lang="en-US" altLang="en-US" dirty="0"/>
              <a:t>When personal property is transferred to a bailee with the intent that both parties will benefit, it is called a ___________.</a:t>
            </a:r>
          </a:p>
          <a:p>
            <a:pPr marL="912812" lvl="1" indent="-514350">
              <a:buFont typeface="+mj-lt"/>
              <a:buAutoNum type="alphaUcPeriod"/>
            </a:pPr>
            <a:r>
              <a:rPr lang="en-US" altLang="en-US" dirty="0"/>
              <a:t>Bailment for the sole benefit of the bailor</a:t>
            </a:r>
          </a:p>
          <a:p>
            <a:pPr marL="912812" lvl="1" indent="-514350">
              <a:buFont typeface="+mj-lt"/>
              <a:buAutoNum type="alphaUcPeriod"/>
            </a:pPr>
            <a:r>
              <a:rPr lang="en-US" altLang="en-US" dirty="0"/>
              <a:t>Bailment for the sole benefit of the bailee</a:t>
            </a:r>
          </a:p>
          <a:p>
            <a:pPr marL="912812" lvl="1" indent="-514350">
              <a:buFont typeface="+mj-lt"/>
              <a:buAutoNum type="alphaUcPeriod"/>
            </a:pPr>
            <a:r>
              <a:rPr lang="en-US" altLang="en-US" dirty="0"/>
              <a:t>Mutual-benefit bailment</a:t>
            </a:r>
          </a:p>
          <a:p>
            <a:pPr marL="912812" lvl="1" indent="-514350">
              <a:buFont typeface="+mj-lt"/>
              <a:buAutoNum type="alphaUcPeriod"/>
            </a:pPr>
            <a:r>
              <a:rPr lang="en-US" altLang="en-US" dirty="0"/>
              <a:t>Bailment for the sole benefit of the consignee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7D83C6EE-8403-4CAD-A773-76455F5AEA85}" type="slidenum">
              <a:rPr lang="en-US" altLang="en-US" smtClean="0"/>
              <a:pPr/>
              <a:t>30</a:t>
            </a:fld>
            <a:endParaRPr lang="en-US" altLang="en-US" dirty="0"/>
          </a:p>
        </p:txBody>
      </p:sp>
    </p:spTree>
    <p:extLst>
      <p:ext uri="{BB962C8B-B14F-4D97-AF65-F5344CB8AC3E}">
        <p14:creationId xmlns:p14="http://schemas.microsoft.com/office/powerpoint/2010/main" val="33511594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ltLang="en-US" dirty="0"/>
              <a:t>Mutual-Benefit Bailments</a:t>
            </a:r>
          </a:p>
        </p:txBody>
      </p:sp>
      <p:sp>
        <p:nvSpPr>
          <p:cNvPr id="44035" name="Rectangle 3"/>
          <p:cNvSpPr>
            <a:spLocks noGrp="1" noChangeArrowheads="1"/>
          </p:cNvSpPr>
          <p:nvPr>
            <p:ph type="body" idx="1"/>
          </p:nvPr>
        </p:nvSpPr>
        <p:spPr/>
        <p:txBody>
          <a:bodyPr/>
          <a:lstStyle/>
          <a:p>
            <a:r>
              <a:rPr lang="en-US" altLang="en-US" dirty="0"/>
              <a:t>When personal property is transferred to a bailee with the intent that both parties will benefit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40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B39AAA36-40B7-4DB1-92B6-C7CE00D8974D}" type="slidenum">
              <a:rPr lang="en-US" altLang="en-US" smtClean="0"/>
              <a:pPr/>
              <a:t>31</a:t>
            </a:fld>
            <a:endParaRPr lang="en-US" altLang="en-US" dirty="0"/>
          </a:p>
        </p:txBody>
      </p:sp>
    </p:spTree>
    <p:extLst>
      <p:ext uri="{BB962C8B-B14F-4D97-AF65-F5344CB8AC3E}">
        <p14:creationId xmlns:p14="http://schemas.microsoft.com/office/powerpoint/2010/main" val="17090510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dirty="0"/>
              <a:t>Mutual-Benefit Bailments</a:t>
            </a:r>
          </a:p>
        </p:txBody>
      </p:sp>
      <p:sp>
        <p:nvSpPr>
          <p:cNvPr id="45059" name="Rectangle 3"/>
          <p:cNvSpPr>
            <a:spLocks noGrp="1" noChangeArrowheads="1"/>
          </p:cNvSpPr>
          <p:nvPr>
            <p:ph type="body" idx="1"/>
          </p:nvPr>
        </p:nvSpPr>
        <p:spPr/>
        <p:txBody>
          <a:bodyPr/>
          <a:lstStyle/>
          <a:p>
            <a:r>
              <a:rPr lang="en-US" altLang="en-US" b="1" dirty="0"/>
              <a:t>Consignment contract </a:t>
            </a:r>
          </a:p>
          <a:p>
            <a:pPr lvl="1"/>
            <a:r>
              <a:rPr lang="en-US" altLang="en-US" dirty="0"/>
              <a:t>Type of mutual benefit bailment in which the </a:t>
            </a:r>
            <a:r>
              <a:rPr lang="en-US" altLang="en-US" b="1" dirty="0"/>
              <a:t>consignor </a:t>
            </a:r>
            <a:r>
              <a:rPr lang="en-US" altLang="en-US" dirty="0"/>
              <a:t>entrusts goods to the </a:t>
            </a:r>
            <a:r>
              <a:rPr lang="en-US" altLang="en-US" b="1" dirty="0"/>
              <a:t>consignee</a:t>
            </a:r>
            <a:r>
              <a:rPr lang="en-US" altLang="en-US" dirty="0"/>
              <a:t> for the purpose of selling them</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6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26FB518E-34D4-4773-A25A-DEEB14F33C4F}" type="slidenum">
              <a:rPr lang="en-US" altLang="en-US" smtClean="0"/>
              <a:pPr/>
              <a:t>32</a:t>
            </a:fld>
            <a:endParaRPr lang="en-US" altLang="en-US" dirty="0"/>
          </a:p>
        </p:txBody>
      </p:sp>
    </p:spTree>
    <p:extLst>
      <p:ext uri="{BB962C8B-B14F-4D97-AF65-F5344CB8AC3E}">
        <p14:creationId xmlns:p14="http://schemas.microsoft.com/office/powerpoint/2010/main" val="33624681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dirty="0"/>
              <a:t>Burden of Proof</a:t>
            </a:r>
          </a:p>
        </p:txBody>
      </p:sp>
      <p:sp>
        <p:nvSpPr>
          <p:cNvPr id="46083" name="Rectangle 3"/>
          <p:cNvSpPr>
            <a:spLocks noGrp="1" noChangeArrowheads="1"/>
          </p:cNvSpPr>
          <p:nvPr>
            <p:ph type="body" idx="1"/>
          </p:nvPr>
        </p:nvSpPr>
        <p:spPr/>
        <p:txBody>
          <a:bodyPr/>
          <a:lstStyle/>
          <a:p>
            <a:r>
              <a:rPr lang="en-US" altLang="en-US" dirty="0"/>
              <a:t>Most courts shift the burden of proof in bailment cases to the one who is in the best position to know what happened, that is, to the bailee </a:t>
            </a:r>
            <a:endParaRPr lang="en-US" altLang="en-US" sz="1000" dirty="0"/>
          </a:p>
          <a:p>
            <a:r>
              <a:rPr lang="en-US" altLang="en-US" dirty="0"/>
              <a:t>When items in the possession of a bailee are damaged, lost, or stolen, the burden is on the bailee to prove that it was not negligent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FF714B0C-B47C-4F7D-AD38-428AA9D6D863}" type="slidenum">
              <a:rPr lang="en-US" altLang="en-US" smtClean="0"/>
              <a:pPr/>
              <a:t>33</a:t>
            </a:fld>
            <a:endParaRPr lang="en-US" altLang="en-US" dirty="0"/>
          </a:p>
        </p:txBody>
      </p:sp>
    </p:spTree>
    <p:extLst>
      <p:ext uri="{BB962C8B-B14F-4D97-AF65-F5344CB8AC3E}">
        <p14:creationId xmlns:p14="http://schemas.microsoft.com/office/powerpoint/2010/main" val="38079783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en-US" dirty="0"/>
              <a:t>Innkeepers, Carriers, Warehousers</a:t>
            </a:r>
          </a:p>
        </p:txBody>
      </p:sp>
      <p:sp>
        <p:nvSpPr>
          <p:cNvPr id="47107" name="Rectangle 3"/>
          <p:cNvSpPr>
            <a:spLocks noGrp="1" noChangeArrowheads="1"/>
          </p:cNvSpPr>
          <p:nvPr>
            <p:ph type="body" idx="1"/>
          </p:nvPr>
        </p:nvSpPr>
        <p:spPr/>
        <p:txBody>
          <a:bodyPr/>
          <a:lstStyle/>
          <a:p>
            <a:r>
              <a:rPr lang="en-US" altLang="en-US" b="1" dirty="0"/>
              <a:t>Innkeeper </a:t>
            </a:r>
          </a:p>
          <a:p>
            <a:pPr lvl="1"/>
            <a:r>
              <a:rPr lang="en-US" altLang="en-US" dirty="0"/>
              <a:t>The operator of a hotel, motel, or inn that holds itself out to the public as being ready to entertain travelers, strangers, and transient guests</a:t>
            </a:r>
            <a:endParaRPr lang="en-US" altLang="en-US" sz="1000" dirty="0"/>
          </a:p>
          <a:p>
            <a:r>
              <a:rPr lang="en-US" altLang="en-US" b="1" dirty="0"/>
              <a:t>Transient </a:t>
            </a:r>
          </a:p>
          <a:p>
            <a:pPr lvl="1"/>
            <a:r>
              <a:rPr lang="en-US" altLang="en-US" dirty="0"/>
              <a:t>A guest whose length of stay is variable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71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7380694E-A20F-49AD-A68E-BAD75DFD3F76}" type="slidenum">
              <a:rPr lang="en-US" altLang="en-US" smtClean="0"/>
              <a:pPr/>
              <a:t>34</a:t>
            </a:fld>
            <a:endParaRPr lang="en-US" altLang="en-US" dirty="0"/>
          </a:p>
        </p:txBody>
      </p:sp>
    </p:spTree>
    <p:extLst>
      <p:ext uri="{BB962C8B-B14F-4D97-AF65-F5344CB8AC3E}">
        <p14:creationId xmlns:p14="http://schemas.microsoft.com/office/powerpoint/2010/main" val="5998224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ltLang="en-US" dirty="0"/>
              <a:t>Question</a:t>
            </a:r>
          </a:p>
        </p:txBody>
      </p:sp>
      <p:sp>
        <p:nvSpPr>
          <p:cNvPr id="48131" name="Rectangle 3"/>
          <p:cNvSpPr>
            <a:spLocks noGrp="1" noChangeArrowheads="1"/>
          </p:cNvSpPr>
          <p:nvPr>
            <p:ph type="body" idx="1"/>
          </p:nvPr>
        </p:nvSpPr>
        <p:spPr/>
        <p:txBody>
          <a:bodyPr/>
          <a:lstStyle/>
          <a:p>
            <a:r>
              <a:rPr lang="en-US" altLang="en-US" dirty="0"/>
              <a:t>Which of the following refers to businesses that undertake to transport persons or goods?</a:t>
            </a:r>
          </a:p>
          <a:p>
            <a:pPr marL="912812" lvl="1" indent="-514350">
              <a:buFont typeface="+mj-lt"/>
              <a:buAutoNum type="alphaUcPeriod"/>
            </a:pPr>
            <a:r>
              <a:rPr lang="en-US" altLang="en-US" dirty="0"/>
              <a:t>Freighters</a:t>
            </a:r>
          </a:p>
          <a:p>
            <a:pPr marL="912812" lvl="1" indent="-514350">
              <a:buFont typeface="+mj-lt"/>
              <a:buAutoNum type="alphaUcPeriod"/>
            </a:pPr>
            <a:r>
              <a:rPr lang="en-US" altLang="en-US" dirty="0"/>
              <a:t>Container transport</a:t>
            </a:r>
          </a:p>
          <a:p>
            <a:pPr marL="912812" lvl="1" indent="-514350">
              <a:buFont typeface="+mj-lt"/>
              <a:buAutoNum type="alphaUcPeriod"/>
            </a:pPr>
            <a:r>
              <a:rPr lang="en-US" altLang="en-US" dirty="0"/>
              <a:t>Carriers</a:t>
            </a:r>
          </a:p>
          <a:p>
            <a:pPr marL="912812" lvl="1" indent="-514350">
              <a:buFont typeface="+mj-lt"/>
              <a:buAutoNum type="alphaUcPeriod"/>
            </a:pPr>
            <a:r>
              <a:rPr lang="en-US" altLang="en-US" dirty="0"/>
              <a:t>Common transport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81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5377CBC2-A877-4D60-BAC2-A1BAEF4E8CD8}" type="slidenum">
              <a:rPr lang="en-US" altLang="en-US" smtClean="0"/>
              <a:pPr/>
              <a:t>35</a:t>
            </a:fld>
            <a:endParaRPr lang="en-US" altLang="en-US" dirty="0"/>
          </a:p>
        </p:txBody>
      </p:sp>
    </p:spTree>
    <p:extLst>
      <p:ext uri="{BB962C8B-B14F-4D97-AF65-F5344CB8AC3E}">
        <p14:creationId xmlns:p14="http://schemas.microsoft.com/office/powerpoint/2010/main" val="16211846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ltLang="en-US" dirty="0"/>
              <a:t>Innkeepers, Carriers, Warehousers</a:t>
            </a:r>
          </a:p>
        </p:txBody>
      </p:sp>
      <p:sp>
        <p:nvSpPr>
          <p:cNvPr id="49155" name="Rectangle 3"/>
          <p:cNvSpPr>
            <a:spLocks noGrp="1" noChangeArrowheads="1"/>
          </p:cNvSpPr>
          <p:nvPr>
            <p:ph type="body" idx="1"/>
          </p:nvPr>
        </p:nvSpPr>
        <p:spPr/>
        <p:txBody>
          <a:bodyPr/>
          <a:lstStyle/>
          <a:p>
            <a:r>
              <a:rPr lang="en-US" altLang="en-US" b="1" dirty="0"/>
              <a:t>Carriers </a:t>
            </a:r>
          </a:p>
          <a:p>
            <a:pPr lvl="1"/>
            <a:r>
              <a:rPr lang="en-US" altLang="en-US" dirty="0"/>
              <a:t>Businesses that undertake to transport persons, goods, or both</a:t>
            </a:r>
          </a:p>
          <a:p>
            <a:r>
              <a:rPr lang="en-US" altLang="en-US" dirty="0"/>
              <a:t>Common carrier </a:t>
            </a:r>
          </a:p>
          <a:p>
            <a:pPr lvl="1"/>
            <a:r>
              <a:rPr lang="en-US" altLang="en-US" dirty="0"/>
              <a:t>A carrier that holds itself out to the general public to provide transportation for compensation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91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407C9B6A-F95A-45B5-8075-76A30888C001}" type="slidenum">
              <a:rPr lang="en-US" altLang="en-US" smtClean="0"/>
              <a:pPr/>
              <a:t>36</a:t>
            </a:fld>
            <a:endParaRPr lang="en-US" altLang="en-US" dirty="0"/>
          </a:p>
        </p:txBody>
      </p:sp>
    </p:spTree>
    <p:extLst>
      <p:ext uri="{BB962C8B-B14F-4D97-AF65-F5344CB8AC3E}">
        <p14:creationId xmlns:p14="http://schemas.microsoft.com/office/powerpoint/2010/main" val="32278348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4"/>
          <p:cNvSpPr>
            <a:spLocks noGrp="1" noChangeArrowheads="1"/>
          </p:cNvSpPr>
          <p:nvPr>
            <p:ph type="title"/>
          </p:nvPr>
        </p:nvSpPr>
        <p:spPr/>
        <p:txBody>
          <a:bodyPr/>
          <a:lstStyle/>
          <a:p>
            <a:r>
              <a:rPr lang="en-US" altLang="en-US" dirty="0"/>
              <a:t>Common Carriers of Passengers</a:t>
            </a:r>
          </a:p>
        </p:txBody>
      </p:sp>
      <p:sp>
        <p:nvSpPr>
          <p:cNvPr id="50179" name="Rectangle 5"/>
          <p:cNvSpPr>
            <a:spLocks noGrp="1" noChangeArrowheads="1"/>
          </p:cNvSpPr>
          <p:nvPr>
            <p:ph type="body" idx="1"/>
          </p:nvPr>
        </p:nvSpPr>
        <p:spPr/>
        <p:txBody>
          <a:bodyPr/>
          <a:lstStyle/>
          <a:p>
            <a:r>
              <a:rPr lang="en-US" altLang="en-US" b="1" dirty="0"/>
              <a:t>Passenger </a:t>
            </a:r>
          </a:p>
          <a:p>
            <a:pPr lvl="1"/>
            <a:r>
              <a:rPr lang="en-US" altLang="en-US" dirty="0"/>
              <a:t>A person who enters the premises of a carrier with the intention of buying a ticket for a trip </a:t>
            </a:r>
            <a:endParaRPr lang="en-US" altLang="en-US" sz="1000" dirty="0"/>
          </a:p>
          <a:p>
            <a:r>
              <a:rPr lang="en-US" altLang="en-US" dirty="0"/>
              <a:t>One continues to be a passenger as long as one continues the trip</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018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C208BC6A-E8A2-4071-85E7-F8B6D9A04730}" type="slidenum">
              <a:rPr lang="en-US" altLang="en-US" smtClean="0"/>
              <a:pPr/>
              <a:t>37</a:t>
            </a:fld>
            <a:endParaRPr lang="en-US" altLang="en-US" dirty="0"/>
          </a:p>
        </p:txBody>
      </p:sp>
    </p:spTree>
    <p:extLst>
      <p:ext uri="{BB962C8B-B14F-4D97-AF65-F5344CB8AC3E}">
        <p14:creationId xmlns:p14="http://schemas.microsoft.com/office/powerpoint/2010/main" val="20267766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ltLang="en-US" dirty="0"/>
              <a:t>Common Carriers of Passengers</a:t>
            </a:r>
          </a:p>
        </p:txBody>
      </p:sp>
      <p:sp>
        <p:nvSpPr>
          <p:cNvPr id="51203" name="Rectangle 3"/>
          <p:cNvSpPr>
            <a:spLocks noGrp="1" noChangeArrowheads="1"/>
          </p:cNvSpPr>
          <p:nvPr>
            <p:ph type="body" idx="1"/>
          </p:nvPr>
        </p:nvSpPr>
        <p:spPr/>
        <p:txBody>
          <a:bodyPr/>
          <a:lstStyle/>
          <a:p>
            <a:r>
              <a:rPr lang="en-US" altLang="en-US" dirty="0"/>
              <a:t>The Federal Aviation Administration (FAA) has established regulations that require the screening of passengers and property before they enter an aircraft to search for dangerous weapons, explosives, and other destructive substances</a:t>
            </a:r>
            <a:endParaRPr lang="en-US" altLang="en-US" sz="1000" dirty="0"/>
          </a:p>
          <a:p>
            <a:r>
              <a:rPr lang="en-US" altLang="en-US" dirty="0"/>
              <a:t>Passengers who do not consent to the screening must be refused transportation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12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30196DA3-ED66-4475-A213-3F0F7EFC4948}" type="slidenum">
              <a:rPr lang="en-US" altLang="en-US" smtClean="0"/>
              <a:pPr/>
              <a:t>38</a:t>
            </a:fld>
            <a:endParaRPr lang="en-US" altLang="en-US" dirty="0"/>
          </a:p>
        </p:txBody>
      </p:sp>
    </p:spTree>
    <p:extLst>
      <p:ext uri="{BB962C8B-B14F-4D97-AF65-F5344CB8AC3E}">
        <p14:creationId xmlns:p14="http://schemas.microsoft.com/office/powerpoint/2010/main" val="35340897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ltLang="en-US" dirty="0"/>
              <a:t>Common Carriers of Passengers</a:t>
            </a:r>
          </a:p>
        </p:txBody>
      </p:sp>
      <p:sp>
        <p:nvSpPr>
          <p:cNvPr id="52227" name="Rectangle 3"/>
          <p:cNvSpPr>
            <a:spLocks noGrp="1" noChangeArrowheads="1"/>
          </p:cNvSpPr>
          <p:nvPr>
            <p:ph type="body" idx="1"/>
          </p:nvPr>
        </p:nvSpPr>
        <p:spPr/>
        <p:txBody>
          <a:bodyPr/>
          <a:lstStyle/>
          <a:p>
            <a:r>
              <a:rPr lang="en-US" altLang="en-US" b="1" dirty="0"/>
              <a:t>Racial profiling</a:t>
            </a:r>
          </a:p>
          <a:p>
            <a:pPr lvl="1"/>
            <a:r>
              <a:rPr lang="en-US" altLang="en-US" dirty="0"/>
              <a:t>The act of targeting a person for criminal investigation primarily because of racial or ethnic characteristics</a:t>
            </a:r>
          </a:p>
          <a:p>
            <a:pPr lvl="1"/>
            <a:r>
              <a:rPr lang="en-US" altLang="en-US" dirty="0"/>
              <a:t>May not be a motivating factor in a carrier’s decision to refuse transportation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222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93A89D18-710D-4404-ADAC-A6F8651351D7}" type="slidenum">
              <a:rPr lang="en-US" altLang="en-US" smtClean="0"/>
              <a:pPr/>
              <a:t>39</a:t>
            </a:fld>
            <a:endParaRPr lang="en-US" altLang="en-US" dirty="0"/>
          </a:p>
        </p:txBody>
      </p:sp>
    </p:spTree>
    <p:extLst>
      <p:ext uri="{BB962C8B-B14F-4D97-AF65-F5344CB8AC3E}">
        <p14:creationId xmlns:p14="http://schemas.microsoft.com/office/powerpoint/2010/main" val="11818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Personal Property</a:t>
            </a:r>
          </a:p>
        </p:txBody>
      </p:sp>
      <p:sp>
        <p:nvSpPr>
          <p:cNvPr id="16387" name="Rectangle 3"/>
          <p:cNvSpPr>
            <a:spLocks noGrp="1" noChangeArrowheads="1"/>
          </p:cNvSpPr>
          <p:nvPr>
            <p:ph type="body" idx="1"/>
          </p:nvPr>
        </p:nvSpPr>
        <p:spPr/>
        <p:txBody>
          <a:bodyPr/>
          <a:lstStyle/>
          <a:p>
            <a:r>
              <a:rPr lang="en-US" altLang="en-US" dirty="0"/>
              <a:t>Everything that can be owned other than real estate</a:t>
            </a:r>
          </a:p>
          <a:p>
            <a:r>
              <a:rPr lang="en-US" altLang="en-US" dirty="0"/>
              <a:t>Tangible and intangible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601C371B-19AB-4A5B-A29D-8A606E97628C}" type="slidenum">
              <a:rPr lang="en-US" altLang="en-US" smtClean="0"/>
              <a:pPr/>
              <a:t>4</a:t>
            </a:fld>
            <a:endParaRPr lang="en-US" altLang="en-US" dirty="0"/>
          </a:p>
        </p:txBody>
      </p:sp>
    </p:spTree>
    <p:extLst>
      <p:ext uri="{BB962C8B-B14F-4D97-AF65-F5344CB8AC3E}">
        <p14:creationId xmlns:p14="http://schemas.microsoft.com/office/powerpoint/2010/main" val="41557391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altLang="en-US" dirty="0"/>
              <a:t>Question</a:t>
            </a:r>
          </a:p>
        </p:txBody>
      </p:sp>
      <p:sp>
        <p:nvSpPr>
          <p:cNvPr id="53251" name="Rectangle 3"/>
          <p:cNvSpPr>
            <a:spLocks noGrp="1" noChangeArrowheads="1"/>
          </p:cNvSpPr>
          <p:nvPr>
            <p:ph type="body" idx="1"/>
          </p:nvPr>
        </p:nvSpPr>
        <p:spPr/>
        <p:txBody>
          <a:bodyPr/>
          <a:lstStyle/>
          <a:p>
            <a:r>
              <a:rPr lang="en-US" altLang="en-US" dirty="0"/>
              <a:t>What is a person engaged in the business of storing goods for hire called?</a:t>
            </a:r>
          </a:p>
          <a:p>
            <a:pPr marL="912812" lvl="1" indent="-514350">
              <a:buFont typeface="+mj-lt"/>
              <a:buAutoNum type="alphaUcPeriod"/>
            </a:pPr>
            <a:r>
              <a:rPr lang="en-US" altLang="en-US" dirty="0"/>
              <a:t>Warehouser</a:t>
            </a:r>
          </a:p>
          <a:p>
            <a:pPr marL="912812" lvl="1" indent="-514350">
              <a:buFont typeface="+mj-lt"/>
              <a:buAutoNum type="alphaUcPeriod"/>
            </a:pPr>
            <a:r>
              <a:rPr lang="en-US" altLang="en-US" dirty="0"/>
              <a:t>Common carrier</a:t>
            </a:r>
          </a:p>
          <a:p>
            <a:pPr marL="912812" lvl="1" indent="-514350">
              <a:buFont typeface="+mj-lt"/>
              <a:buAutoNum type="alphaUcPeriod"/>
            </a:pPr>
            <a:r>
              <a:rPr lang="en-US" altLang="en-US" dirty="0"/>
              <a:t>Passenger</a:t>
            </a:r>
          </a:p>
          <a:p>
            <a:pPr marL="912812" lvl="1" indent="-514350">
              <a:buFont typeface="+mj-lt"/>
              <a:buAutoNum type="alphaUcPeriod"/>
            </a:pPr>
            <a:r>
              <a:rPr lang="en-US" altLang="en-US" dirty="0"/>
              <a:t>Consignor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32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D467BD24-4823-4094-AFCD-57FB74E16C69}" type="slidenum">
              <a:rPr lang="en-US" altLang="en-US" smtClean="0"/>
              <a:pPr/>
              <a:t>40</a:t>
            </a:fld>
            <a:endParaRPr lang="en-US" altLang="en-US" dirty="0"/>
          </a:p>
        </p:txBody>
      </p:sp>
    </p:spTree>
    <p:extLst>
      <p:ext uri="{BB962C8B-B14F-4D97-AF65-F5344CB8AC3E}">
        <p14:creationId xmlns:p14="http://schemas.microsoft.com/office/powerpoint/2010/main" val="2551159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ltLang="en-US" dirty="0"/>
              <a:t>Innkeepers, Carriers, Warehousers</a:t>
            </a:r>
          </a:p>
        </p:txBody>
      </p:sp>
      <p:sp>
        <p:nvSpPr>
          <p:cNvPr id="54275" name="Rectangle 3"/>
          <p:cNvSpPr>
            <a:spLocks noGrp="1" noChangeArrowheads="1"/>
          </p:cNvSpPr>
          <p:nvPr>
            <p:ph type="body" idx="1"/>
          </p:nvPr>
        </p:nvSpPr>
        <p:spPr/>
        <p:txBody>
          <a:bodyPr/>
          <a:lstStyle/>
          <a:p>
            <a:r>
              <a:rPr lang="en-US" altLang="en-US" b="1" dirty="0"/>
              <a:t>Warehouser </a:t>
            </a:r>
          </a:p>
          <a:p>
            <a:pPr lvl="1"/>
            <a:r>
              <a:rPr lang="en-US" altLang="en-US" dirty="0"/>
              <a:t>A person engaged in the business of storing goods for hire</a:t>
            </a:r>
          </a:p>
          <a:p>
            <a:r>
              <a:rPr lang="en-US" altLang="en-US" b="1" dirty="0"/>
              <a:t>Warehouse </a:t>
            </a:r>
          </a:p>
          <a:p>
            <a:pPr lvl="1"/>
            <a:r>
              <a:rPr lang="en-US" altLang="en-US" dirty="0"/>
              <a:t>A building or structure in which any goods, but particularly wares or merchandise, are stored </a:t>
            </a:r>
          </a:p>
          <a:p>
            <a:r>
              <a:rPr lang="en-US" altLang="en-US" dirty="0"/>
              <a:t>Warehouse receipt </a:t>
            </a:r>
          </a:p>
          <a:p>
            <a:pPr lvl="1"/>
            <a:r>
              <a:rPr lang="en-US" altLang="en-US" dirty="0"/>
              <a:t>A receipt issued by a person engaged in the business of storing goods for hire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42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6DA00D7A-4A8E-42DC-976D-9DA22D90A94C}" type="slidenum">
              <a:rPr lang="en-US" altLang="en-US" smtClean="0"/>
              <a:pPr/>
              <a:t>41</a:t>
            </a:fld>
            <a:endParaRPr lang="en-US" altLang="en-US" dirty="0"/>
          </a:p>
        </p:txBody>
      </p:sp>
    </p:spTree>
    <p:extLst>
      <p:ext uri="{BB962C8B-B14F-4D97-AF65-F5344CB8AC3E}">
        <p14:creationId xmlns:p14="http://schemas.microsoft.com/office/powerpoint/2010/main" val="10995647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ltLang="en-US" dirty="0"/>
              <a:t>Innkeepers, Carriers, Warehousers</a:t>
            </a:r>
          </a:p>
        </p:txBody>
      </p:sp>
      <p:sp>
        <p:nvSpPr>
          <p:cNvPr id="55299" name="Rectangle 3"/>
          <p:cNvSpPr>
            <a:spLocks noGrp="1" noChangeArrowheads="1"/>
          </p:cNvSpPr>
          <p:nvPr>
            <p:ph type="body" idx="1"/>
          </p:nvPr>
        </p:nvSpPr>
        <p:spPr/>
        <p:txBody>
          <a:bodyPr/>
          <a:lstStyle/>
          <a:p>
            <a:r>
              <a:rPr lang="en-US" altLang="en-US" dirty="0"/>
              <a:t>Public warehouser </a:t>
            </a:r>
          </a:p>
          <a:p>
            <a:pPr lvl="1"/>
            <a:r>
              <a:rPr lang="en-US" altLang="en-US" dirty="0"/>
              <a:t>One that owns a warehouse in which any member of the public who is willing to pay the regular charge may store goods</a:t>
            </a:r>
            <a:endParaRPr lang="en-US" altLang="en-US" sz="1000" dirty="0"/>
          </a:p>
          <a:p>
            <a:r>
              <a:rPr lang="en-US" altLang="en-US" dirty="0"/>
              <a:t>Private warehouser </a:t>
            </a:r>
          </a:p>
          <a:p>
            <a:pPr lvl="1"/>
            <a:r>
              <a:rPr lang="en-US" altLang="en-US" dirty="0" err="1"/>
              <a:t>Warehouser</a:t>
            </a:r>
            <a:r>
              <a:rPr lang="en-US" altLang="en-US" dirty="0"/>
              <a:t> whose warehouse is not for general public use </a:t>
            </a:r>
          </a:p>
          <a:p>
            <a:pPr marL="0"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530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DA93D886-F358-4AF4-B36C-6C588E818F77}" type="slidenum">
              <a:rPr lang="en-US" altLang="en-US" smtClean="0"/>
              <a:pPr/>
              <a:t>42</a:t>
            </a:fld>
            <a:endParaRPr lang="en-US" altLang="en-US" dirty="0"/>
          </a:p>
        </p:txBody>
      </p:sp>
    </p:spTree>
    <p:extLst>
      <p:ext uri="{BB962C8B-B14F-4D97-AF65-F5344CB8AC3E}">
        <p14:creationId xmlns:p14="http://schemas.microsoft.com/office/powerpoint/2010/main" val="8628168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altLang="en-US" dirty="0"/>
              <a:t>Question</a:t>
            </a:r>
          </a:p>
        </p:txBody>
      </p:sp>
      <p:sp>
        <p:nvSpPr>
          <p:cNvPr id="56323" name="Rectangle 3"/>
          <p:cNvSpPr>
            <a:spLocks noGrp="1" noChangeArrowheads="1"/>
          </p:cNvSpPr>
          <p:nvPr>
            <p:ph type="body" idx="1"/>
          </p:nvPr>
        </p:nvSpPr>
        <p:spPr/>
        <p:txBody>
          <a:bodyPr/>
          <a:lstStyle/>
          <a:p>
            <a:r>
              <a:rPr lang="en-US" altLang="en-US" dirty="0"/>
              <a:t>What is the right to retain possession of the goods until the satisfaction of the charges imposed on them called?</a:t>
            </a:r>
          </a:p>
          <a:p>
            <a:pPr marL="912812" lvl="1" indent="-514350">
              <a:buFont typeface="+mj-lt"/>
              <a:buAutoNum type="alphaUcPeriod"/>
            </a:pPr>
            <a:r>
              <a:rPr lang="en-US" altLang="en-US" dirty="0"/>
              <a:t>Carrier right</a:t>
            </a:r>
          </a:p>
          <a:p>
            <a:pPr marL="912812" lvl="1" indent="-514350">
              <a:buFont typeface="+mj-lt"/>
              <a:buAutoNum type="alphaUcPeriod"/>
            </a:pPr>
            <a:r>
              <a:rPr lang="en-US" altLang="en-US" dirty="0"/>
              <a:t>Warehousing</a:t>
            </a:r>
          </a:p>
          <a:p>
            <a:pPr marL="912812" lvl="1" indent="-514350">
              <a:buFont typeface="+mj-lt"/>
              <a:buAutoNum type="alphaUcPeriod"/>
            </a:pPr>
            <a:r>
              <a:rPr lang="en-US" altLang="en-US" dirty="0"/>
              <a:t>Warehouser’s FOB</a:t>
            </a:r>
          </a:p>
          <a:p>
            <a:pPr marL="912812" lvl="1" indent="-514350">
              <a:buFont typeface="+mj-lt"/>
              <a:buAutoNum type="alphaUcPeriod"/>
            </a:pPr>
            <a:r>
              <a:rPr lang="en-US" altLang="en-US" dirty="0"/>
              <a:t>Warehouser’s lien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632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7A0B6CB9-5959-4880-9121-3A0BD06D8A56}" type="slidenum">
              <a:rPr lang="en-US" altLang="en-US" smtClean="0"/>
              <a:pPr/>
              <a:t>43</a:t>
            </a:fld>
            <a:endParaRPr lang="en-US" altLang="en-US" dirty="0"/>
          </a:p>
        </p:txBody>
      </p:sp>
    </p:spTree>
    <p:extLst>
      <p:ext uri="{BB962C8B-B14F-4D97-AF65-F5344CB8AC3E}">
        <p14:creationId xmlns:p14="http://schemas.microsoft.com/office/powerpoint/2010/main" val="22779709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altLang="en-US" dirty="0"/>
              <a:t>Innkeepers, Carriers, Warehousers</a:t>
            </a:r>
          </a:p>
        </p:txBody>
      </p:sp>
      <p:sp>
        <p:nvSpPr>
          <p:cNvPr id="57347" name="Rectangle 3"/>
          <p:cNvSpPr>
            <a:spLocks noGrp="1" noChangeArrowheads="1"/>
          </p:cNvSpPr>
          <p:nvPr>
            <p:ph type="body" idx="1"/>
          </p:nvPr>
        </p:nvSpPr>
        <p:spPr/>
        <p:txBody>
          <a:bodyPr/>
          <a:lstStyle/>
          <a:p>
            <a:r>
              <a:rPr lang="en-US" altLang="en-US" b="1" dirty="0"/>
              <a:t>Warehouser’s lien </a:t>
            </a:r>
          </a:p>
          <a:p>
            <a:pPr lvl="1"/>
            <a:r>
              <a:rPr lang="en-US" altLang="en-US" dirty="0"/>
              <a:t>The right to retain possession of the goods until the satisfaction of the charges imposed on them</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73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6D1AE1B8-AB59-4D6C-B281-E9F705431736}" type="slidenum">
              <a:rPr lang="en-US" altLang="en-US" smtClean="0"/>
              <a:pPr/>
              <a:t>44</a:t>
            </a:fld>
            <a:endParaRPr lang="en-US" altLang="en-US" dirty="0"/>
          </a:p>
        </p:txBody>
      </p:sp>
    </p:spTree>
    <p:extLst>
      <p:ext uri="{BB962C8B-B14F-4D97-AF65-F5344CB8AC3E}">
        <p14:creationId xmlns:p14="http://schemas.microsoft.com/office/powerpoint/2010/main" val="19733511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dirty="0"/>
              <a:t>Question</a:t>
            </a:r>
          </a:p>
        </p:txBody>
      </p:sp>
      <p:sp>
        <p:nvSpPr>
          <p:cNvPr id="17411" name="Rectangle 3"/>
          <p:cNvSpPr>
            <a:spLocks noGrp="1" noChangeArrowheads="1"/>
          </p:cNvSpPr>
          <p:nvPr>
            <p:ph type="body" idx="1"/>
          </p:nvPr>
        </p:nvSpPr>
        <p:spPr/>
        <p:txBody>
          <a:bodyPr/>
          <a:lstStyle/>
          <a:p>
            <a:r>
              <a:rPr lang="en-US" altLang="en-US" dirty="0"/>
              <a:t>What type of property has substance and can be touched?</a:t>
            </a:r>
          </a:p>
          <a:p>
            <a:pPr marL="912812" lvl="1" indent="-514350">
              <a:buFont typeface="+mj-lt"/>
              <a:buAutoNum type="alphaUcPeriod"/>
            </a:pPr>
            <a:r>
              <a:rPr lang="en-US" altLang="en-US" dirty="0"/>
              <a:t>Intangible</a:t>
            </a:r>
          </a:p>
          <a:p>
            <a:pPr marL="912812" lvl="1" indent="-514350">
              <a:buFont typeface="+mj-lt"/>
              <a:buAutoNum type="alphaUcPeriod"/>
            </a:pPr>
            <a:r>
              <a:rPr lang="en-US" altLang="en-US" dirty="0"/>
              <a:t>Tangible</a:t>
            </a:r>
          </a:p>
          <a:p>
            <a:pPr marL="912812" lvl="1" indent="-514350">
              <a:buFont typeface="+mj-lt"/>
              <a:buAutoNum type="alphaUcPeriod"/>
            </a:pPr>
            <a:r>
              <a:rPr lang="en-US" altLang="en-US" dirty="0"/>
              <a:t>Touchable</a:t>
            </a:r>
          </a:p>
          <a:p>
            <a:pPr marL="912812" lvl="1" indent="-514350">
              <a:buFont typeface="+mj-lt"/>
              <a:buAutoNum type="alphaUcPeriod"/>
            </a:pPr>
            <a:r>
              <a:rPr lang="en-US" altLang="en-US" dirty="0"/>
              <a:t>Corporeal</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2578E2DF-FF85-44BD-AC20-274E4C868F2A}" type="slidenum">
              <a:rPr lang="en-US" altLang="en-US" smtClean="0"/>
              <a:pPr/>
              <a:t>5</a:t>
            </a:fld>
            <a:endParaRPr lang="en-US" altLang="en-US" dirty="0"/>
          </a:p>
        </p:txBody>
      </p:sp>
    </p:spTree>
    <p:extLst>
      <p:ext uri="{BB962C8B-B14F-4D97-AF65-F5344CB8AC3E}">
        <p14:creationId xmlns:p14="http://schemas.microsoft.com/office/powerpoint/2010/main" val="20957239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en-US" dirty="0"/>
              <a:t>Personal Property</a:t>
            </a:r>
          </a:p>
        </p:txBody>
      </p:sp>
      <p:sp>
        <p:nvSpPr>
          <p:cNvPr id="18435" name="Rectangle 3"/>
          <p:cNvSpPr>
            <a:spLocks noGrp="1" noChangeArrowheads="1"/>
          </p:cNvSpPr>
          <p:nvPr>
            <p:ph type="body" idx="1"/>
          </p:nvPr>
        </p:nvSpPr>
        <p:spPr/>
        <p:txBody>
          <a:bodyPr/>
          <a:lstStyle/>
          <a:p>
            <a:r>
              <a:rPr lang="en-US" altLang="en-US" dirty="0"/>
              <a:t>Tangible personal property </a:t>
            </a:r>
          </a:p>
          <a:p>
            <a:pPr lvl="1"/>
            <a:r>
              <a:rPr lang="en-US" altLang="en-US" dirty="0"/>
              <a:t>Property that has substance and that can be touched, such as a book, a pair of jeans, or a television set </a:t>
            </a:r>
          </a:p>
          <a:p>
            <a:pPr lvl="1"/>
            <a:r>
              <a:rPr lang="en-US" altLang="en-US" dirty="0"/>
              <a:t>Also called goods, or </a:t>
            </a:r>
            <a:r>
              <a:rPr lang="en-US" altLang="en-US" b="1" dirty="0"/>
              <a:t>chattels</a:t>
            </a:r>
            <a:r>
              <a:rPr lang="en-US" altLang="en-US" dirty="0"/>
              <a:t> </a:t>
            </a:r>
          </a:p>
          <a:p>
            <a:pPr lvl="1"/>
            <a:r>
              <a:rPr lang="en-US" altLang="en-US" dirty="0"/>
              <a:t>Is movable and includes animals and crops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84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FA092160-EA90-4B6C-8F92-CE099BEB27D9}" type="slidenum">
              <a:rPr lang="en-US" altLang="en-US" smtClean="0"/>
              <a:pPr/>
              <a:t>6</a:t>
            </a:fld>
            <a:endParaRPr lang="en-US" altLang="en-US" dirty="0"/>
          </a:p>
        </p:txBody>
      </p:sp>
    </p:spTree>
    <p:extLst>
      <p:ext uri="{BB962C8B-B14F-4D97-AF65-F5344CB8AC3E}">
        <p14:creationId xmlns:p14="http://schemas.microsoft.com/office/powerpoint/2010/main" val="7714317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en-US" dirty="0"/>
              <a:t>Question</a:t>
            </a:r>
          </a:p>
        </p:txBody>
      </p:sp>
      <p:sp>
        <p:nvSpPr>
          <p:cNvPr id="19459" name="Rectangle 3"/>
          <p:cNvSpPr>
            <a:spLocks noGrp="1" noChangeArrowheads="1"/>
          </p:cNvSpPr>
          <p:nvPr>
            <p:ph type="body" idx="1"/>
          </p:nvPr>
        </p:nvSpPr>
        <p:spPr/>
        <p:txBody>
          <a:bodyPr/>
          <a:lstStyle/>
          <a:p>
            <a:r>
              <a:rPr lang="en-US" altLang="en-US" dirty="0"/>
              <a:t>What type of property is not perceptible to the senses and cannot be touched?</a:t>
            </a:r>
          </a:p>
          <a:p>
            <a:pPr marL="912812" lvl="1" indent="-514350">
              <a:buFont typeface="+mj-lt"/>
              <a:buAutoNum type="alphaUcPeriod"/>
            </a:pPr>
            <a:r>
              <a:rPr lang="en-US" altLang="en-US" dirty="0"/>
              <a:t>Intangible</a:t>
            </a:r>
          </a:p>
          <a:p>
            <a:pPr marL="912812" lvl="1" indent="-514350">
              <a:buFont typeface="+mj-lt"/>
              <a:buAutoNum type="alphaUcPeriod"/>
            </a:pPr>
            <a:r>
              <a:rPr lang="en-US" altLang="en-US" dirty="0"/>
              <a:t>Tangible</a:t>
            </a:r>
          </a:p>
          <a:p>
            <a:pPr marL="912812" lvl="1" indent="-514350">
              <a:buFont typeface="+mj-lt"/>
              <a:buAutoNum type="alphaUcPeriod"/>
            </a:pPr>
            <a:r>
              <a:rPr lang="en-US" altLang="en-US" dirty="0"/>
              <a:t>Touchable</a:t>
            </a:r>
          </a:p>
          <a:p>
            <a:pPr marL="912812" lvl="1" indent="-514350">
              <a:buFont typeface="+mj-lt"/>
              <a:buAutoNum type="alphaUcPeriod"/>
            </a:pPr>
            <a:r>
              <a:rPr lang="en-US" altLang="en-US" dirty="0"/>
              <a:t>Corporeal</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946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E6CD96FE-5FC6-4420-8A97-A1BA10B6D2B6}" type="slidenum">
              <a:rPr lang="en-US" altLang="en-US" smtClean="0"/>
              <a:pPr/>
              <a:t>7</a:t>
            </a:fld>
            <a:endParaRPr lang="en-US" altLang="en-US" dirty="0"/>
          </a:p>
        </p:txBody>
      </p:sp>
    </p:spTree>
    <p:extLst>
      <p:ext uri="{BB962C8B-B14F-4D97-AF65-F5344CB8AC3E}">
        <p14:creationId xmlns:p14="http://schemas.microsoft.com/office/powerpoint/2010/main" val="22678724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Personal Property</a:t>
            </a:r>
          </a:p>
        </p:txBody>
      </p:sp>
      <p:sp>
        <p:nvSpPr>
          <p:cNvPr id="20483" name="Rectangle 3"/>
          <p:cNvSpPr>
            <a:spLocks noGrp="1" noChangeArrowheads="1"/>
          </p:cNvSpPr>
          <p:nvPr>
            <p:ph type="body" idx="1"/>
          </p:nvPr>
        </p:nvSpPr>
        <p:spPr/>
        <p:txBody>
          <a:bodyPr/>
          <a:lstStyle/>
          <a:p>
            <a:r>
              <a:rPr lang="en-US" altLang="en-US" dirty="0"/>
              <a:t>Intangible personal property</a:t>
            </a:r>
          </a:p>
          <a:p>
            <a:pPr lvl="1"/>
            <a:r>
              <a:rPr lang="en-US" altLang="en-US" dirty="0"/>
              <a:t>Property that is not perceptible to the senses and cannot be touched</a:t>
            </a:r>
          </a:p>
          <a:p>
            <a:pPr lvl="1"/>
            <a:r>
              <a:rPr lang="en-US" altLang="en-US" dirty="0"/>
              <a:t>Also called </a:t>
            </a:r>
            <a:r>
              <a:rPr lang="en-US" altLang="en-US" b="1" dirty="0"/>
              <a:t>chose in action</a:t>
            </a:r>
            <a:r>
              <a:rPr lang="en-US" altLang="en-US" dirty="0"/>
              <a:t>, which means evidence of the right to property but not the property itself</a:t>
            </a:r>
          </a:p>
          <a:p>
            <a:pPr marL="0"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0DA1CF89-F012-47E7-81FF-3399ABB86B8A}" type="slidenum">
              <a:rPr lang="en-US" altLang="en-US" smtClean="0"/>
              <a:pPr/>
              <a:t>8</a:t>
            </a:fld>
            <a:endParaRPr lang="en-US" altLang="en-US" dirty="0"/>
          </a:p>
        </p:txBody>
      </p:sp>
    </p:spTree>
    <p:extLst>
      <p:ext uri="{BB962C8B-B14F-4D97-AF65-F5344CB8AC3E}">
        <p14:creationId xmlns:p14="http://schemas.microsoft.com/office/powerpoint/2010/main" val="15238798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en-US" dirty="0"/>
              <a:t>Question</a:t>
            </a:r>
          </a:p>
        </p:txBody>
      </p:sp>
      <p:sp>
        <p:nvSpPr>
          <p:cNvPr id="21507" name="Rectangle 3"/>
          <p:cNvSpPr>
            <a:spLocks noGrp="1" noChangeArrowheads="1"/>
          </p:cNvSpPr>
          <p:nvPr>
            <p:ph type="body" idx="1"/>
          </p:nvPr>
        </p:nvSpPr>
        <p:spPr/>
        <p:txBody>
          <a:bodyPr/>
          <a:lstStyle/>
          <a:p>
            <a:r>
              <a:rPr lang="en-US" altLang="en-US" dirty="0"/>
              <a:t>Personal property owned solely by one person is called _________.</a:t>
            </a:r>
          </a:p>
          <a:p>
            <a:pPr marL="912812" lvl="1" indent="-514350">
              <a:buFont typeface="+mj-lt"/>
              <a:buAutoNum type="alphaUcPeriod"/>
            </a:pPr>
            <a:r>
              <a:rPr lang="en-US" altLang="en-US" dirty="0"/>
              <a:t>Custody</a:t>
            </a:r>
          </a:p>
          <a:p>
            <a:pPr marL="912812" lvl="1" indent="-514350">
              <a:buFont typeface="+mj-lt"/>
              <a:buAutoNum type="alphaUcPeriod"/>
            </a:pPr>
            <a:r>
              <a:rPr lang="en-US" altLang="en-US" dirty="0"/>
              <a:t>Possession</a:t>
            </a:r>
          </a:p>
          <a:p>
            <a:pPr marL="912812" lvl="1" indent="-514350">
              <a:buFont typeface="+mj-lt"/>
              <a:buAutoNum type="alphaUcPeriod"/>
            </a:pPr>
            <a:r>
              <a:rPr lang="en-US" altLang="en-US" dirty="0"/>
              <a:t>Severalty</a:t>
            </a:r>
          </a:p>
          <a:p>
            <a:pPr marL="912812" lvl="1" indent="-514350">
              <a:buFont typeface="+mj-lt"/>
              <a:buAutoNum type="alphaUcPeriod"/>
            </a:pPr>
            <a:r>
              <a:rPr lang="en-US" altLang="en-US" dirty="0"/>
              <a:t>Chattel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29-</a:t>
            </a:r>
            <a:fld id="{27AE5F42-DE66-4B9D-9A37-88725A432478}" type="slidenum">
              <a:rPr lang="en-US" altLang="en-US" smtClean="0"/>
              <a:pPr/>
              <a:t>9</a:t>
            </a:fld>
            <a:endParaRPr lang="en-US" altLang="en-US" dirty="0"/>
          </a:p>
        </p:txBody>
      </p:sp>
    </p:spTree>
    <p:extLst>
      <p:ext uri="{BB962C8B-B14F-4D97-AF65-F5344CB8AC3E}">
        <p14:creationId xmlns:p14="http://schemas.microsoft.com/office/powerpoint/2010/main" val="42748144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668F899-F7E3-4BB7-8565-4E25AC0230FE}"/>
</file>

<file path=customXml/itemProps2.xml><?xml version="1.0" encoding="utf-8"?>
<ds:datastoreItem xmlns:ds="http://schemas.openxmlformats.org/officeDocument/2006/customXml" ds:itemID="{75DED003-6099-46C1-A74C-4CEE8D64DEBB}">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customXml/itemProps3.xml><?xml version="1.0" encoding="utf-8"?>
<ds:datastoreItem xmlns:ds="http://schemas.openxmlformats.org/officeDocument/2006/customXml" ds:itemID="{3E05588A-D2D5-45D9-ADC4-4A461CD7384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1972</TotalTime>
  <Words>4810</Words>
  <Application>Microsoft Office PowerPoint</Application>
  <PresentationFormat>Widescreen</PresentationFormat>
  <Paragraphs>374</Paragraphs>
  <Slides>44</Slides>
  <Notes>41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44</vt:i4>
      </vt:variant>
    </vt:vector>
  </HeadingPairs>
  <TitlesOfParts>
    <vt:vector size="50" baseType="lpstr">
      <vt:lpstr>Arial</vt:lpstr>
      <vt:lpstr>Calibri</vt:lpstr>
      <vt:lpstr>Calibri Light</vt:lpstr>
      <vt:lpstr>Wingdings</vt:lpstr>
      <vt:lpstr>Wingdings 3</vt:lpstr>
      <vt:lpstr>Office Theme</vt:lpstr>
      <vt:lpstr>Personal Property  and Bailments</vt:lpstr>
      <vt:lpstr>Learning Objectives</vt:lpstr>
      <vt:lpstr>Learning Objectives</vt:lpstr>
      <vt:lpstr>Personal Property</vt:lpstr>
      <vt:lpstr>Question</vt:lpstr>
      <vt:lpstr>Personal Property</vt:lpstr>
      <vt:lpstr>Question</vt:lpstr>
      <vt:lpstr>Personal Property</vt:lpstr>
      <vt:lpstr>Question</vt:lpstr>
      <vt:lpstr>Ownership of Personal Property</vt:lpstr>
      <vt:lpstr>Ownership of Personal Property</vt:lpstr>
      <vt:lpstr>Ownership of Personal Property</vt:lpstr>
      <vt:lpstr>Lost, Misplaced, Abandoned, and Buried Property</vt:lpstr>
      <vt:lpstr>Lost, Misplaced, and Abandoned Property</vt:lpstr>
      <vt:lpstr>Lost, Misplaced, and Abandoned Property</vt:lpstr>
      <vt:lpstr>Question</vt:lpstr>
      <vt:lpstr>Lost, Misplaced, and Abandoned Property</vt:lpstr>
      <vt:lpstr>Gifts of Personal Property</vt:lpstr>
      <vt:lpstr>Uniform Transfers to Minors Act</vt:lpstr>
      <vt:lpstr>Gift in Causa Mortis</vt:lpstr>
      <vt:lpstr>Stolen Personal Property</vt:lpstr>
      <vt:lpstr>Question</vt:lpstr>
      <vt:lpstr>Bailments</vt:lpstr>
      <vt:lpstr>Bailments</vt:lpstr>
      <vt:lpstr>Question</vt:lpstr>
      <vt:lpstr>Bailments</vt:lpstr>
      <vt:lpstr>Bailments for Sole Benefit of Bailor</vt:lpstr>
      <vt:lpstr>Bailments for Sole Benefit of Bailor</vt:lpstr>
      <vt:lpstr>Bailments for Sole Benefit of Bailee</vt:lpstr>
      <vt:lpstr>Question</vt:lpstr>
      <vt:lpstr>Mutual-Benefit Bailments</vt:lpstr>
      <vt:lpstr>Mutual-Benefit Bailments</vt:lpstr>
      <vt:lpstr>Burden of Proof</vt:lpstr>
      <vt:lpstr>Innkeepers, Carriers, Warehousers</vt:lpstr>
      <vt:lpstr>Question</vt:lpstr>
      <vt:lpstr>Innkeepers, Carriers, Warehousers</vt:lpstr>
      <vt:lpstr>Common Carriers of Passengers</vt:lpstr>
      <vt:lpstr>Common Carriers of Passengers</vt:lpstr>
      <vt:lpstr>Common Carriers of Passengers</vt:lpstr>
      <vt:lpstr>Question</vt:lpstr>
      <vt:lpstr>Innkeepers, Carriers, Warehousers</vt:lpstr>
      <vt:lpstr>Innkeepers, Carriers, Warehousers</vt:lpstr>
      <vt:lpstr>Question</vt:lpstr>
      <vt:lpstr>Innkeepers, Carriers, Warehousers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181</cp:revision>
  <dcterms:created xsi:type="dcterms:W3CDTF">2015-07-14T20:11:18Z</dcterms:created>
  <dcterms:modified xsi:type="dcterms:W3CDTF">2018-12-11T08:09:55Z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6757000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