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2"/>
  </p:notesMasterIdLst>
  <p:sldIdLst>
    <p:sldId id="256" r:id="rId5"/>
    <p:sldId id="259" r:id="rId6"/>
    <p:sldId id="260" r:id="rId7"/>
    <p:sldId id="261" r:id="rId8"/>
    <p:sldId id="265" r:id="rId9"/>
    <p:sldId id="266" r:id="rId10"/>
    <p:sldId id="267" r:id="rId11"/>
    <p:sldId id="268" r:id="rId12"/>
    <p:sldId id="271" r:id="rId13"/>
    <p:sldId id="269" r:id="rId14"/>
    <p:sldId id="270" r:id="rId15"/>
    <p:sldId id="272" r:id="rId16"/>
    <p:sldId id="273" r:id="rId17"/>
    <p:sldId id="274" r:id="rId18"/>
    <p:sldId id="310" r:id="rId19"/>
    <p:sldId id="275" r:id="rId20"/>
    <p:sldId id="276" r:id="rId21"/>
    <p:sldId id="277" r:id="rId22"/>
    <p:sldId id="278" r:id="rId23"/>
    <p:sldId id="279" r:id="rId24"/>
    <p:sldId id="280" r:id="rId25"/>
    <p:sldId id="308" r:id="rId26"/>
    <p:sldId id="281" r:id="rId27"/>
    <p:sldId id="282" r:id="rId28"/>
    <p:sldId id="283" r:id="rId29"/>
    <p:sldId id="284" r:id="rId30"/>
    <p:sldId id="285" r:id="rId31"/>
    <p:sldId id="286" r:id="rId32"/>
    <p:sldId id="287" r:id="rId33"/>
    <p:sldId id="289" r:id="rId34"/>
    <p:sldId id="288" r:id="rId35"/>
    <p:sldId id="290" r:id="rId36"/>
    <p:sldId id="291" r:id="rId37"/>
    <p:sldId id="292" r:id="rId38"/>
    <p:sldId id="293" r:id="rId39"/>
    <p:sldId id="294" r:id="rId40"/>
    <p:sldId id="309" r:id="rId41"/>
    <p:sldId id="295" r:id="rId42"/>
    <p:sldId id="296" r:id="rId43"/>
    <p:sldId id="297" r:id="rId44"/>
    <p:sldId id="298" r:id="rId45"/>
    <p:sldId id="299" r:id="rId46"/>
    <p:sldId id="300" r:id="rId47"/>
    <p:sldId id="301" r:id="rId48"/>
    <p:sldId id="302" r:id="rId49"/>
    <p:sldId id="303" r:id="rId50"/>
    <p:sldId id="304"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37" autoAdjust="0"/>
  </p:normalViewPr>
  <p:slideViewPr>
    <p:cSldViewPr snapToGrid="0">
      <p:cViewPr varScale="1">
        <p:scale>
          <a:sx n="68" d="100"/>
          <a:sy n="68" d="100"/>
        </p:scale>
        <p:origin x="738" y="6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62DDA60-E052-46FB-B2DE-6ACD006D0637}" type="slidenum">
              <a:rPr lang="en-US" altLang="en-US"/>
              <a:pPr eaLnBrk="1" hangingPunct="1"/>
              <a:t>4</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b="0" dirty="0">
                <a:latin typeface="Arial" panose="020B0604020202020204" pitchFamily="34" charset="0"/>
              </a:rPr>
              <a:t>Commerce Clause </a:t>
            </a:r>
            <a:r>
              <a:rPr lang="en-US" altLang="en-US" dirty="0">
                <a:latin typeface="Arial" panose="020B0604020202020204" pitchFamily="34" charset="0"/>
              </a:rPr>
              <a:t>is found in Article I, Section 8, Clause 3, of the Constitution. At first, the courts interpreted this clause to mean that the federal courts could only regulate commercial activity if the activity passed between two or more states.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24779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Subtitle C of Title IX authorizes the SEC to develop a new agency known as the Office of Credit Ratings. These organizations are known in the industry as nationally recognized statistical rating organizations, or NRSROs.</a:t>
            </a:r>
          </a:p>
        </p:txBody>
      </p:sp>
      <p:sp>
        <p:nvSpPr>
          <p:cNvPr id="4" name="Slide Number Placeholder 3"/>
          <p:cNvSpPr>
            <a:spLocks noGrp="1"/>
          </p:cNvSpPr>
          <p:nvPr>
            <p:ph type="sldNum" sz="quarter" idx="10"/>
          </p:nvPr>
        </p:nvSpPr>
        <p:spPr/>
        <p:txBody>
          <a:bodyPr/>
          <a:lstStyle/>
          <a:p>
            <a:fld id="{5B1CC8F4-5623-496C-8F2C-A5D22BD68D8F}" type="slidenum">
              <a:rPr lang="en-US" smtClean="0"/>
              <a:t>16</a:t>
            </a:fld>
            <a:endParaRPr lang="en-US" dirty="0"/>
          </a:p>
        </p:txBody>
      </p:sp>
    </p:spTree>
    <p:extLst>
      <p:ext uri="{BB962C8B-B14F-4D97-AF65-F5344CB8AC3E}">
        <p14:creationId xmlns:p14="http://schemas.microsoft.com/office/powerpoint/2010/main" val="1942176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8F3895-C406-4BD0-8706-DD4C8E37DBC2}" type="slidenum">
              <a:rPr lang="en-US" altLang="en-US"/>
              <a:pPr eaLnBrk="1" hangingPunct="1"/>
              <a:t>17</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monopoly. See next slide.</a:t>
            </a:r>
          </a:p>
        </p:txBody>
      </p:sp>
    </p:spTree>
    <p:extLst>
      <p:ext uri="{BB962C8B-B14F-4D97-AF65-F5344CB8AC3E}">
        <p14:creationId xmlns:p14="http://schemas.microsoft.com/office/powerpoint/2010/main" val="1622397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72527C9-4963-4B63-915C-00854CC24F9A}" type="slidenum">
              <a:rPr lang="en-US" altLang="en-US"/>
              <a:pPr eaLnBrk="1" hangingPunct="1"/>
              <a:t>18</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Although most of the federal antitrust laws are based on the common law of England, some evidence suggests that earlier laws regulated competition among businesses. In A.D. 483, Emperor Zeno issued an edict to the Praetorian Prefect of Constantinople prohibiting price fixing and monopolies. The penalty for practicing a monopoly was forfeiture of property and exile from the empire. The penalty for price fixing was a fine of 40 pounds of gold. Courts that were negligent about carrying out the law were fined 50 pounds of gold.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31540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B96FF4C-ED1D-446B-8523-9639557BE07E}" type="slidenum">
              <a:rPr lang="en-US" altLang="en-US"/>
              <a:pPr eaLnBrk="1" hangingPunct="1"/>
              <a:t>19</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The courts use three standards to judge antitrust offenses: the per se violation standard, the rule-of-reason standard, and the quick-look standard. The three tests, however, sometimes represent moving targets that are easy to articulate but difficult to implement in a consistent and fair fashion.</a:t>
            </a:r>
          </a:p>
        </p:txBody>
      </p:sp>
    </p:spTree>
    <p:extLst>
      <p:ext uri="{BB962C8B-B14F-4D97-AF65-F5344CB8AC3E}">
        <p14:creationId xmlns:p14="http://schemas.microsoft.com/office/powerpoint/2010/main" val="1914138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E5DD616-45D7-4AD3-B9F3-77A2FDC80BE5}" type="slidenum">
              <a:rPr lang="en-US" altLang="en-US"/>
              <a:pPr eaLnBrk="1" hangingPunct="1"/>
              <a:t>20</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For example, price fixing is inherently unreasonable and therefore considered a </a:t>
            </a:r>
            <a:r>
              <a:rPr lang="en-US" altLang="en-US" i="1" dirty="0">
                <a:latin typeface="Arial" panose="020B0604020202020204" pitchFamily="34" charset="0"/>
              </a:rPr>
              <a:t>per se</a:t>
            </a:r>
            <a:r>
              <a:rPr lang="en-US" altLang="en-US" dirty="0">
                <a:latin typeface="Arial" panose="020B0604020202020204" pitchFamily="34" charset="0"/>
              </a:rPr>
              <a:t> violation. An agreement between competitors to divide territories among themselves to minimize competition would also be unlawful, even if the agreement helps the parties compete against other parties outside the agreement.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487922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E36AE3-46AE-49B4-AFCD-283965A3A20B}" type="slidenum">
              <a:rPr lang="en-US" altLang="en-US"/>
              <a:pPr eaLnBrk="1" hangingPunct="1"/>
              <a:t>21</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As a result, some practices that in fact limit competition may be legal. To determine if an anticompetitive practice is legal, the court considers such facts as the history of the restraint, the harm that results, the reason for the practice, and the purpose to be attained.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36988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court decides that this is the case, then the defendant assumes the burden of demonstrating to the court or the jury that the harm is negligible, nonexistent, or permissible.</a:t>
            </a:r>
          </a:p>
        </p:txBody>
      </p:sp>
      <p:sp>
        <p:nvSpPr>
          <p:cNvPr id="4" name="Slide Number Placeholder 3"/>
          <p:cNvSpPr>
            <a:spLocks noGrp="1"/>
          </p:cNvSpPr>
          <p:nvPr>
            <p:ph type="sldNum" sz="quarter" idx="10"/>
          </p:nvPr>
        </p:nvSpPr>
        <p:spPr/>
        <p:txBody>
          <a:bodyPr/>
          <a:lstStyle/>
          <a:p>
            <a:fld id="{5B1CC8F4-5623-496C-8F2C-A5D22BD68D8F}" type="slidenum">
              <a:rPr lang="en-US" smtClean="0"/>
              <a:t>22</a:t>
            </a:fld>
            <a:endParaRPr lang="en-US" dirty="0"/>
          </a:p>
        </p:txBody>
      </p:sp>
    </p:spTree>
    <p:extLst>
      <p:ext uri="{BB962C8B-B14F-4D97-AF65-F5344CB8AC3E}">
        <p14:creationId xmlns:p14="http://schemas.microsoft.com/office/powerpoint/2010/main" val="2796646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B10072A-1399-4130-9D53-88D0BA464F9B}" type="slidenum">
              <a:rPr lang="en-US" altLang="en-US"/>
              <a:pPr eaLnBrk="1" hangingPunct="1"/>
              <a:t>23</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A case in point involves the court’s distinction between resale price maintenance (RPM) agreements and quasi-RPM arrangements. RPM agreements have been outlawed by the court as a </a:t>
            </a:r>
            <a:r>
              <a:rPr lang="en-US" altLang="en-US" i="1" dirty="0">
                <a:latin typeface="Arial" panose="020B0604020202020204" pitchFamily="34" charset="0"/>
              </a:rPr>
              <a:t>per se </a:t>
            </a:r>
            <a:r>
              <a:rPr lang="en-US" altLang="en-US" dirty="0">
                <a:latin typeface="Arial" panose="020B0604020202020204" pitchFamily="34" charset="0"/>
              </a:rPr>
              <a:t>violation of antitrust law.</a:t>
            </a:r>
          </a:p>
        </p:txBody>
      </p:sp>
    </p:spTree>
    <p:extLst>
      <p:ext uri="{BB962C8B-B14F-4D97-AF65-F5344CB8AC3E}">
        <p14:creationId xmlns:p14="http://schemas.microsoft.com/office/powerpoint/2010/main" val="3034570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1CD6BD-8C2B-43E6-B84C-672386510BB9}" type="slidenum">
              <a:rPr lang="en-US" altLang="en-US"/>
              <a:pPr eaLnBrk="1" hangingPunct="1"/>
              <a:t>24</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Three principal antitrust statues made the Sherman Act more specific and, as a result, more effective. The Clayton Act of 1914, the Robinson–Patman Act of 1936, the Foreign Trade Antitrust Improvements Act, and the Federal Trade Commission Act of 1914 sought to prevent practices that reduced competition or favored the creation of monopolies.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240046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A01EF6-4DBB-4C9E-8A37-BD720AB20E62}" type="slidenum">
              <a:rPr lang="en-US" altLang="en-US"/>
              <a:pPr eaLnBrk="1" hangingPunct="1"/>
              <a:t>25</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Tying agreements and interlocking directorates are outlawed by the Clayton Act. Interlocking directorates are not entirely foolproof, however, because banks and common carriers are exempt. To fall under this part of the Clayton Act, at least one of the corporations must have an aggregate worth (capital, surplus, and individual profits) of more than $1 million.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89119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75927C-1D5A-40B5-AFA4-22E018316FC8}" type="slidenum">
              <a:rPr lang="en-US" altLang="en-US"/>
              <a:pPr eaLnBrk="1" hangingPunct="1"/>
              <a:t>5</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police power.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727651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86D6312-47CA-49EC-ACB6-3FB8E2B5F53B}" type="slidenum">
              <a:rPr lang="en-US" altLang="en-US"/>
              <a:pPr eaLnBrk="1" hangingPunct="1"/>
              <a:t>26</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Robinson–Patman Act. See next slide.</a:t>
            </a:r>
          </a:p>
        </p:txBody>
      </p:sp>
    </p:spTree>
    <p:extLst>
      <p:ext uri="{BB962C8B-B14F-4D97-AF65-F5344CB8AC3E}">
        <p14:creationId xmlns:p14="http://schemas.microsoft.com/office/powerpoint/2010/main" val="12090685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7538BD7-1741-4ABE-A684-1D42DABC0163}" type="slidenum">
              <a:rPr lang="en-US" altLang="en-US"/>
              <a:pPr eaLnBrk="1" hangingPunct="1"/>
              <a:t>27</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The Robinson–Patman Act deals with product pricing, advertising, and promotional allowances. However, nothing in the law is intended to prevent price differences due to cost of manufacture, sale, delivery, or bulk purchases.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84649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F22DEC-5341-42F1-BDAB-FDDD4A347D02}" type="slidenum">
              <a:rPr lang="en-US" altLang="en-US"/>
              <a:pPr eaLnBrk="1" hangingPunct="1"/>
              <a:t>28</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The act did not name specific unfair methods of competition. Instead, it has allowed the courts and the FTC to determine those unfair practices. The Federal Trade Commission Act was amended by the Wheeler–Lea Act and amendments in 1938 and 1975. This legislation authorized the FTC to act against unfair or deceptive acts without first proving the existence of anticompetitive behavior.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827445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238CF7-497B-4C2A-82FA-672DC6C64FC1}" type="slidenum">
              <a:rPr lang="en-US" altLang="en-US"/>
              <a:pPr eaLnBrk="1" hangingPunct="1"/>
              <a:t>29</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Unlike the other antitrust provisions supported by Congress, the FTAIA is designed to circumvent some of the restrictions placed on American companies by the Sherman Antitrust 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921822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7C44B0-5973-4227-ABB8-F9B28C5D48E5}" type="slidenum">
              <a:rPr lang="en-US" altLang="en-US"/>
              <a:pPr eaLnBrk="1" hangingPunct="1"/>
              <a:t>31</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List the various methods of corporate expansion-merger, consolidation, asset acquisition, and stock acquisition on the board. Have students explain each technique and ask them to help you create a list of the advantages and disadvantages of each. Finally, have students evaluate which technique is the most effective and which is the least effective.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98277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09C74D-B02B-41BA-916E-488602405705}" type="slidenum">
              <a:rPr lang="en-US" altLang="en-US"/>
              <a:pPr eaLnBrk="1" hangingPunct="1"/>
              <a:t>32</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dirty="0">
                <a:latin typeface="Arial" panose="020B0604020202020204" pitchFamily="34" charset="0"/>
              </a:rPr>
              <a:t>However, as in the case of mergers, SEC antifraud regulations can be applied to asset acquisitions if a proxy solicitation process is involved or if insider information is used to profit from the sale.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09035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797E67E-6D26-4DE5-A559-39EC17114B81}" type="slidenum">
              <a:rPr lang="en-US" altLang="en-US"/>
              <a:pPr eaLnBrk="1" hangingPunct="1"/>
              <a:t>33</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leveraged buyout. See next slide.</a:t>
            </a:r>
          </a:p>
        </p:txBody>
      </p:sp>
    </p:spTree>
    <p:extLst>
      <p:ext uri="{BB962C8B-B14F-4D97-AF65-F5344CB8AC3E}">
        <p14:creationId xmlns:p14="http://schemas.microsoft.com/office/powerpoint/2010/main" val="3972885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069EE2A-F1C6-4AD1-873B-D03CE94031B1}" type="slidenum">
              <a:rPr lang="en-US" altLang="en-US"/>
              <a:pPr eaLnBrk="1" hangingPunct="1"/>
              <a:t>34</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The potential buyers can then collect the money needed to purchase the outstanding shares by enlisting the support of a bank. The bank will lend a good portion of the money to the buyers, taking an enormous fee to support that loan.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071374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4E74E8-B9C4-4789-BB57-2B05C0EB06F6}" type="slidenum">
              <a:rPr lang="en-US" altLang="en-US"/>
              <a:pPr eaLnBrk="1" hangingPunct="1"/>
              <a:t>35</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investigate and define some of the terminology associated with mergers and acquisitions, including tender offers, poison pills, doomsday strategies, lockups, no-shop agreements, arbitrage, stakeholder, greenmail, shark repellents, corporate raiders, leveraged buyouts, white knights, turnabouts, veto stock, accelerated loans, supermajority, voting rights, and golden parachutes. </a:t>
            </a:r>
          </a:p>
        </p:txBody>
      </p:sp>
    </p:spTree>
    <p:extLst>
      <p:ext uri="{BB962C8B-B14F-4D97-AF65-F5344CB8AC3E}">
        <p14:creationId xmlns:p14="http://schemas.microsoft.com/office/powerpoint/2010/main" val="17494101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a newly </a:t>
            </a:r>
            <a:r>
              <a:rPr lang="en-US" b="1" dirty="0"/>
              <a:t>inverted company </a:t>
            </a:r>
            <a:r>
              <a:rPr lang="en-US" dirty="0"/>
              <a:t>(a corporate entity that has gone through the inversion process) may immediately take advantage of the </a:t>
            </a:r>
            <a:r>
              <a:rPr lang="en-US" b="1" dirty="0"/>
              <a:t>hopscotch loan </a:t>
            </a:r>
            <a:r>
              <a:rPr lang="en-US" dirty="0"/>
              <a:t>process, which permits a tax-free loan to flow from an established alien branch into the treasury of the new alien parent. Nothing is inherently illegal about the inversion strategy itself. There is, after all, no reason anyone, even an inverted company, must voluntarily pay a high tax bill if he or she (or it) can figure out a legal way to pay those same taxes at a lower rate.</a:t>
            </a:r>
          </a:p>
        </p:txBody>
      </p:sp>
      <p:sp>
        <p:nvSpPr>
          <p:cNvPr id="4" name="Slide Number Placeholder 3"/>
          <p:cNvSpPr>
            <a:spLocks noGrp="1"/>
          </p:cNvSpPr>
          <p:nvPr>
            <p:ph type="sldNum" sz="quarter" idx="10"/>
          </p:nvPr>
        </p:nvSpPr>
        <p:spPr/>
        <p:txBody>
          <a:bodyPr/>
          <a:lstStyle/>
          <a:p>
            <a:fld id="{5B1CC8F4-5623-496C-8F2C-A5D22BD68D8F}" type="slidenum">
              <a:rPr lang="en-US" smtClean="0"/>
              <a:t>37</a:t>
            </a:fld>
            <a:endParaRPr lang="en-US" dirty="0"/>
          </a:p>
        </p:txBody>
      </p:sp>
    </p:spTree>
    <p:extLst>
      <p:ext uri="{BB962C8B-B14F-4D97-AF65-F5344CB8AC3E}">
        <p14:creationId xmlns:p14="http://schemas.microsoft.com/office/powerpoint/2010/main" val="2611785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946580-7051-4394-A8A2-09429898AED5}" type="slidenum">
              <a:rPr lang="en-US" altLang="en-US"/>
              <a:pPr eaLnBrk="1" hangingPunct="1"/>
              <a:t>6</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The state government and the various subdivisions of the state government, from counties to cities to school boards to zoning districts, all play some role in the regulatory process. For example, the state grants incorporation status to corporate promoters and requires those promoters to appoint agents for the service of process. The state also collects incorporation fees, taxes corporate activities, regulates the assignment of corporate names, polices the actions of corporate managers, oversees corporate dissolutions, and creates new corporate entities, such as limited liability companies, franchises, and joint ventures. The states also police the assignment of permission for foreign and alien corporations to operate within the borders of the home state.</a:t>
            </a:r>
          </a:p>
        </p:txBody>
      </p:sp>
    </p:spTree>
    <p:extLst>
      <p:ext uri="{BB962C8B-B14F-4D97-AF65-F5344CB8AC3E}">
        <p14:creationId xmlns:p14="http://schemas.microsoft.com/office/powerpoint/2010/main" val="3119002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9E2A26-39F1-43DC-A019-1657D035DF1D}" type="slidenum">
              <a:rPr lang="en-US" altLang="en-US"/>
              <a:pPr eaLnBrk="1" hangingPunct="1"/>
              <a:t>40</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A </a:t>
            </a:r>
            <a:r>
              <a:rPr lang="en-US" altLang="en-US" b="1" dirty="0">
                <a:latin typeface="Arial" panose="020B0604020202020204" pitchFamily="34" charset="0"/>
              </a:rPr>
              <a:t>conglomerate expansion </a:t>
            </a:r>
            <a:r>
              <a:rPr lang="en-US" altLang="en-US" dirty="0">
                <a:latin typeface="Arial" panose="020B0604020202020204" pitchFamily="34" charset="0"/>
              </a:rPr>
              <a:t>joins two companies that were not in competition with each other, either because they dealt in different products or services or because they operated in different geographical areas.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889703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D64ACE-B3BB-46C7-8A4E-CA6DD526CF80}" type="slidenum">
              <a:rPr lang="en-US" altLang="en-US"/>
              <a:pPr eaLnBrk="1" hangingPunct="1"/>
              <a:t>42</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This advance notice allows the FTC to investigate the anticompetitive effects of the planned expansion. Should the FTC decide that the expansion will hurt competition, it can go to court and ask for an injunction to prevent the expansion.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433861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A781148-054B-483F-BC5C-BB2AE323C53D}" type="slidenum">
              <a:rPr lang="en-US" altLang="en-US"/>
              <a:pPr eaLnBrk="1" hangingPunct="1"/>
              <a:t>43</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The law requires that 60 days before concluding the agreement, the DOJ publish the complaint, the decree, and the CIS in the </a:t>
            </a:r>
            <a:r>
              <a:rPr lang="en-US" altLang="en-US" i="1" dirty="0">
                <a:latin typeface="Arial" panose="020B0604020202020204" pitchFamily="34" charset="0"/>
              </a:rPr>
              <a:t>Federal Register</a:t>
            </a:r>
            <a:r>
              <a:rPr lang="en-US" altLang="en-US" dirty="0">
                <a:latin typeface="Arial" panose="020B0604020202020204" pitchFamily="34" charset="0"/>
              </a:rPr>
              <a:t>. Publishing the documents gives people a chance to have input into the nature, purpose, and effects of the agreement. The </a:t>
            </a:r>
            <a:r>
              <a:rPr lang="en-US" altLang="en-US" i="1" dirty="0">
                <a:latin typeface="Arial" panose="020B0604020202020204" pitchFamily="34" charset="0"/>
              </a:rPr>
              <a:t>Federal Register </a:t>
            </a:r>
            <a:r>
              <a:rPr lang="en-US" altLang="en-US" dirty="0">
                <a:latin typeface="Arial" panose="020B0604020202020204" pitchFamily="34" charset="0"/>
              </a:rPr>
              <a:t>will then print these statements and observations.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856225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6537610-6612-4A1E-A32D-7DB8FDC62CA9}" type="slidenum">
              <a:rPr lang="en-US" altLang="en-US"/>
              <a:pPr eaLnBrk="1" hangingPunct="1"/>
              <a:t>44</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dirty="0">
                <a:latin typeface="Arial" panose="020B0604020202020204" pitchFamily="34" charset="0"/>
              </a:rPr>
              <a:t>The primary goal of the DOJ, however, is not to stop mergers outright but instead to help the parties negotiate a merger that can be completed without violating the law. Such agreements are referred to as </a:t>
            </a:r>
            <a:r>
              <a:rPr lang="en-US" altLang="en-US" b="1" dirty="0">
                <a:latin typeface="Arial" panose="020B0604020202020204" pitchFamily="34" charset="0"/>
              </a:rPr>
              <a:t>consent decrees</a:t>
            </a:r>
            <a:r>
              <a:rPr lang="en-US" altLang="en-US" dirty="0">
                <a:latin typeface="Arial" panose="020B0604020202020204" pitchFamily="34" charset="0"/>
              </a:rPr>
              <a:t>. The Justice Department’s antitrust consent decrees are, in turn, regulated by a federal statute known as the </a:t>
            </a:r>
            <a:r>
              <a:rPr lang="en-US" altLang="en-US" b="1" dirty="0">
                <a:latin typeface="Arial" panose="020B0604020202020204" pitchFamily="34" charset="0"/>
              </a:rPr>
              <a:t>Antitrust Procedures and Penalties Act </a:t>
            </a:r>
            <a:r>
              <a:rPr lang="en-US" altLang="en-US" dirty="0">
                <a:latin typeface="Arial" panose="020B0604020202020204" pitchFamily="34" charset="0"/>
              </a:rPr>
              <a:t>or simply as the </a:t>
            </a:r>
            <a:r>
              <a:rPr lang="en-US" altLang="en-US" b="1" dirty="0">
                <a:latin typeface="Arial" panose="020B0604020202020204" pitchFamily="34" charset="0"/>
              </a:rPr>
              <a:t>Tunney Act</a:t>
            </a:r>
            <a:r>
              <a:rPr lang="en-US" altLang="en-US"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351770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8117B4-0FC9-4CEB-8D11-CEA64148ADAB}" type="slidenum">
              <a:rPr lang="en-US" altLang="en-US"/>
              <a:pPr eaLnBrk="1" hangingPunct="1"/>
              <a:t>45</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Under a </a:t>
            </a:r>
            <a:r>
              <a:rPr lang="en-US" altLang="en-US" i="1" dirty="0">
                <a:latin typeface="Arial" panose="020B0604020202020204" pitchFamily="34" charset="0"/>
              </a:rPr>
              <a:t>quo warranto </a:t>
            </a:r>
            <a:r>
              <a:rPr lang="en-US" altLang="en-US" dirty="0">
                <a:latin typeface="Arial" panose="020B0604020202020204" pitchFamily="34" charset="0"/>
              </a:rPr>
              <a:t>proceeding, the state revokes the corporation’s charter. Common examples of illegal actions forming the grounds for revocation include a failure to file annual reports, a failure to pay franchise taxes, or a failure to maintain a registered or statutory agent for service of process. Corporations formed fraudulently and those exceeding their authority may also be subject to a </a:t>
            </a:r>
            <a:r>
              <a:rPr lang="en-US" altLang="en-US" i="1" dirty="0">
                <a:latin typeface="Arial" panose="020B0604020202020204" pitchFamily="34" charset="0"/>
              </a:rPr>
              <a:t>quo warranto </a:t>
            </a:r>
            <a:r>
              <a:rPr lang="en-US" altLang="en-US" dirty="0">
                <a:latin typeface="Arial" panose="020B0604020202020204" pitchFamily="34" charset="0"/>
              </a:rPr>
              <a:t>proceeding.</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557104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5C9A6B-3692-4B44-ABA1-07E7B4106056}" type="slidenum">
              <a:rPr lang="en-US" altLang="en-US"/>
              <a:pPr eaLnBrk="1" hangingPunct="1"/>
              <a:t>46</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dirty="0">
                <a:latin typeface="Arial" panose="020B0604020202020204" pitchFamily="34" charset="0"/>
              </a:rPr>
              <a:t>Once the decision to dissolve has been approved, a statement of intent must be filed with the state government. The corporation will then cease business and notify creditors (by certified mail) and the public (by publication). After all claims have been received, corporate assets will be used first to pay creditors, with the surplus going to shareholders.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983318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75F5BBD-71F5-4414-B37C-D944314092C6}" type="slidenum">
              <a:rPr lang="en-US" altLang="en-US"/>
              <a:pPr eaLnBrk="1" hangingPunct="1"/>
              <a:t>47</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dirty="0">
                <a:latin typeface="Arial" panose="020B0604020202020204" pitchFamily="34" charset="0"/>
              </a:rPr>
              <a:t>The dissolution of an LLC can be initiated by the unanimous agreement of all of its members. Similarly, the dissolution can be triggered by the expulsion, bankruptcy, or withdrawal of a member. As is true with a partnership, a LLC does not stop business immediately upon the dissolution event. Dissolution must be distinguished from the winding up of the LLC, which effectively puts it out of business.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80532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0992A6-0A4E-4F0C-A769-3E21905246CD}" type="slidenum">
              <a:rPr lang="en-US" altLang="en-US"/>
              <a:pPr eaLnBrk="1" hangingPunct="1"/>
              <a:t>7</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security. See next slide.</a:t>
            </a:r>
          </a:p>
        </p:txBody>
      </p:sp>
    </p:spTree>
    <p:extLst>
      <p:ext uri="{BB962C8B-B14F-4D97-AF65-F5344CB8AC3E}">
        <p14:creationId xmlns:p14="http://schemas.microsoft.com/office/powerpoint/2010/main" val="1842558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3DDB85A-15F6-4985-9196-21BCBB8F9EB1}" type="slidenum">
              <a:rPr lang="en-US" altLang="en-US"/>
              <a:pPr eaLnBrk="1" hangingPunct="1"/>
              <a:t>8</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Two pieces of federal legislation that affect business are the Securities Act of 1933 and the Securities Exchange Act of 1934 (see Table 28-1). The primary purpose of these acts is to protect business investors by making certain that they are informed about the securities they purchase. The independent regulatory agency that carries out this function is the Securities and Exchange Commission (SEC). The SEC regulates the issuance of securities by corporations and partnerships.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52748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9EE4BE9-AAA9-46FA-A1B0-239841595215}" type="slidenum">
              <a:rPr lang="en-US" altLang="en-US"/>
              <a:pPr eaLnBrk="1" hangingPunct="1"/>
              <a:t>10</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The Securities Act of 1933 regulates the issuance of new securities by corporations and partnerships. Offers of securities by mail or through interstate or foreign commerce must be registered with the SEC. A registration statement and a prospectus must be filed with the SEC.</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02137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6725C12-44C6-4F89-986F-220BC9BF5944}" type="slidenum">
              <a:rPr lang="en-US" altLang="en-US"/>
              <a:pPr eaLnBrk="1" hangingPunct="1"/>
              <a:t>11</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The act prohibits insiders, including officers and directors, from realizing profit from any purchase and sale of securities within any period of less than six months. The courts have held that insiders are not permitted to trade on information until that information has been made available to the public.</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90658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derivative is sometimes called a derivative contract and sometimes a derivative instrument. Derivatives can be used to manage risk as long as they are handled properly. In contrast, the misuse of derivatives can be disastrous, as was demonstrated during the 21st-century financial crisis.</a:t>
            </a:r>
          </a:p>
        </p:txBody>
      </p:sp>
      <p:sp>
        <p:nvSpPr>
          <p:cNvPr id="4" name="Slide Number Placeholder 3"/>
          <p:cNvSpPr>
            <a:spLocks noGrp="1"/>
          </p:cNvSpPr>
          <p:nvPr>
            <p:ph type="sldNum" sz="quarter" idx="10"/>
          </p:nvPr>
        </p:nvSpPr>
        <p:spPr/>
        <p:txBody>
          <a:bodyPr/>
          <a:lstStyle/>
          <a:p>
            <a:fld id="{5B1CC8F4-5623-496C-8F2C-A5D22BD68D8F}" type="slidenum">
              <a:rPr lang="en-US" smtClean="0"/>
              <a:t>12</a:t>
            </a:fld>
            <a:endParaRPr lang="en-US" dirty="0"/>
          </a:p>
        </p:txBody>
      </p:sp>
    </p:spTree>
    <p:extLst>
      <p:ext uri="{BB962C8B-B14F-4D97-AF65-F5344CB8AC3E}">
        <p14:creationId xmlns:p14="http://schemas.microsoft.com/office/powerpoint/2010/main" val="2234302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 has the power to regulate security-based swaps that are traded on the exchanges.</a:t>
            </a:r>
          </a:p>
        </p:txBody>
      </p:sp>
      <p:sp>
        <p:nvSpPr>
          <p:cNvPr id="4" name="Slide Number Placeholder 3"/>
          <p:cNvSpPr>
            <a:spLocks noGrp="1"/>
          </p:cNvSpPr>
          <p:nvPr>
            <p:ph type="sldNum" sz="quarter" idx="10"/>
          </p:nvPr>
        </p:nvSpPr>
        <p:spPr/>
        <p:txBody>
          <a:bodyPr/>
          <a:lstStyle/>
          <a:p>
            <a:fld id="{5B1CC8F4-5623-496C-8F2C-A5D22BD68D8F}" type="slidenum">
              <a:rPr lang="en-US" smtClean="0"/>
              <a:t>13</a:t>
            </a:fld>
            <a:endParaRPr lang="en-US" dirty="0"/>
          </a:p>
        </p:txBody>
      </p:sp>
    </p:spTree>
    <p:extLst>
      <p:ext uri="{BB962C8B-B14F-4D97-AF65-F5344CB8AC3E}">
        <p14:creationId xmlns:p14="http://schemas.microsoft.com/office/powerpoint/2010/main" val="2956396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29"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normAutofit fontScale="90000"/>
          </a:bodyPr>
          <a:lstStyle/>
          <a:p>
            <a:r>
              <a:rPr lang="en-US" b="1" dirty="0"/>
              <a:t>Government Regulation </a:t>
            </a:r>
            <a:br>
              <a:rPr lang="en-US" b="1" dirty="0"/>
            </a:br>
            <a:r>
              <a:rPr lang="en-US" b="1" dirty="0"/>
              <a:t>of the Corporate Entity</a:t>
            </a:r>
          </a:p>
        </p:txBody>
      </p:sp>
      <p:sp>
        <p:nvSpPr>
          <p:cNvPr id="3" name="Subtitle 2"/>
          <p:cNvSpPr>
            <a:spLocks noGrp="1"/>
          </p:cNvSpPr>
          <p:nvPr>
            <p:ph type="subTitle" idx="1"/>
          </p:nvPr>
        </p:nvSpPr>
        <p:spPr>
          <a:xfrm>
            <a:off x="671209" y="4609707"/>
            <a:ext cx="4766553" cy="1479808"/>
          </a:xfrm>
        </p:spPr>
        <p:txBody>
          <a:bodyPr/>
          <a:lstStyle/>
          <a:p>
            <a:r>
              <a:rPr lang="en-US" dirty="0"/>
              <a:t>Chapter 28</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Securities Act of 1933</a:t>
            </a:r>
          </a:p>
        </p:txBody>
      </p:sp>
      <p:sp>
        <p:nvSpPr>
          <p:cNvPr id="24579" name="Rectangle 5"/>
          <p:cNvSpPr>
            <a:spLocks noGrp="1" noChangeArrowheads="1"/>
          </p:cNvSpPr>
          <p:nvPr>
            <p:ph type="body" idx="1"/>
          </p:nvPr>
        </p:nvSpPr>
        <p:spPr/>
        <p:txBody>
          <a:bodyPr/>
          <a:lstStyle/>
          <a:p>
            <a:r>
              <a:rPr lang="en-US" altLang="en-US" b="1" dirty="0"/>
              <a:t>Registration statement </a:t>
            </a:r>
          </a:p>
          <a:p>
            <a:pPr lvl="1"/>
            <a:r>
              <a:rPr lang="en-US" altLang="en-US" dirty="0"/>
              <a:t>Contains detailed information about the corporation, including data about its management, capitalization, and financial condition</a:t>
            </a:r>
            <a:endParaRPr lang="en-US" altLang="en-US" sz="1000" dirty="0"/>
          </a:p>
          <a:p>
            <a:r>
              <a:rPr lang="en-US" altLang="en-US" b="1" dirty="0"/>
              <a:t>Prospectus</a:t>
            </a:r>
          </a:p>
          <a:p>
            <a:pPr lvl="1"/>
            <a:r>
              <a:rPr lang="en-US" altLang="en-US" dirty="0"/>
              <a:t>Contains much of the same information but in a condensed and simplified form</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F8C5D206-922C-4833-A51B-26779D5406E2}" type="slidenum">
              <a:rPr lang="en-US" altLang="en-US" smtClean="0"/>
              <a:pPr/>
              <a:t>10</a:t>
            </a:fld>
            <a:endParaRPr lang="en-US" altLang="en-US" dirty="0"/>
          </a:p>
        </p:txBody>
      </p:sp>
    </p:spTree>
    <p:extLst>
      <p:ext uri="{BB962C8B-B14F-4D97-AF65-F5344CB8AC3E}">
        <p14:creationId xmlns:p14="http://schemas.microsoft.com/office/powerpoint/2010/main" val="784325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altLang="en-US" dirty="0"/>
              <a:t>Securities Exchange Act of 1934</a:t>
            </a:r>
          </a:p>
        </p:txBody>
      </p:sp>
      <p:sp>
        <p:nvSpPr>
          <p:cNvPr id="25603" name="Rectangle 5"/>
          <p:cNvSpPr>
            <a:spLocks noGrp="1" noChangeArrowheads="1"/>
          </p:cNvSpPr>
          <p:nvPr>
            <p:ph type="body" idx="1"/>
          </p:nvPr>
        </p:nvSpPr>
        <p:spPr/>
        <p:txBody>
          <a:bodyPr/>
          <a:lstStyle/>
          <a:p>
            <a:r>
              <a:rPr lang="en-US" altLang="en-US" dirty="0"/>
              <a:t>Established the </a:t>
            </a:r>
            <a:r>
              <a:rPr lang="en-US" dirty="0"/>
              <a:t>Securities and Exchange Commission (</a:t>
            </a:r>
            <a:r>
              <a:rPr lang="en-US" altLang="en-US" dirty="0"/>
              <a:t>SEC)</a:t>
            </a:r>
          </a:p>
          <a:p>
            <a:r>
              <a:rPr lang="en-US" altLang="en-US" dirty="0"/>
              <a:t>Deals with the subsequent trading in securities </a:t>
            </a:r>
          </a:p>
          <a:p>
            <a:r>
              <a:rPr lang="en-US" altLang="en-US" dirty="0"/>
              <a:t>Requires periodic reports of financial information concerning registered securities and prohibits manipulative and deceptive actions in the sale and purchase of securities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37F5B73D-D86C-4601-8C19-7BC4A3F4F845}" type="slidenum">
              <a:rPr lang="en-US" altLang="en-US" smtClean="0"/>
              <a:pPr/>
              <a:t>11</a:t>
            </a:fld>
            <a:endParaRPr lang="en-US" altLang="en-US" dirty="0"/>
          </a:p>
        </p:txBody>
      </p:sp>
    </p:spTree>
    <p:extLst>
      <p:ext uri="{BB962C8B-B14F-4D97-AF65-F5344CB8AC3E}">
        <p14:creationId xmlns:p14="http://schemas.microsoft.com/office/powerpoint/2010/main" val="2997149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The Wall Street Transparency and Accountability Act</a:t>
            </a:r>
          </a:p>
        </p:txBody>
      </p:sp>
      <p:sp>
        <p:nvSpPr>
          <p:cNvPr id="27651" name="Content Placeholder 2"/>
          <p:cNvSpPr>
            <a:spLocks noGrp="1"/>
          </p:cNvSpPr>
          <p:nvPr>
            <p:ph idx="1"/>
          </p:nvPr>
        </p:nvSpPr>
        <p:spPr/>
        <p:txBody>
          <a:bodyPr/>
          <a:lstStyle/>
          <a:p>
            <a:r>
              <a:rPr lang="en-US" altLang="en-US" b="1" dirty="0"/>
              <a:t>Derivative</a:t>
            </a:r>
            <a:r>
              <a:rPr lang="en-US" altLang="en-US" dirty="0"/>
              <a:t> </a:t>
            </a:r>
          </a:p>
          <a:p>
            <a:pPr lvl="1"/>
            <a:r>
              <a:rPr lang="en-US" altLang="en-US" dirty="0"/>
              <a:t>A financial tool whose value emerges from a variable item, such as an interest rate, a stock index, or a commodity like fuel or crops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A984B281-4ADD-4754-937D-E0386960C7C8}" type="slidenum">
              <a:rPr lang="en-US" altLang="en-US" smtClean="0"/>
              <a:pPr/>
              <a:t>12</a:t>
            </a:fld>
            <a:endParaRPr lang="en-US" altLang="en-US" dirty="0"/>
          </a:p>
        </p:txBody>
      </p:sp>
    </p:spTree>
    <p:extLst>
      <p:ext uri="{BB962C8B-B14F-4D97-AF65-F5344CB8AC3E}">
        <p14:creationId xmlns:p14="http://schemas.microsoft.com/office/powerpoint/2010/main" val="356869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The Wall Street Transparency and Accountability Act</a:t>
            </a:r>
          </a:p>
        </p:txBody>
      </p:sp>
      <p:sp>
        <p:nvSpPr>
          <p:cNvPr id="28675" name="Content Placeholder 2"/>
          <p:cNvSpPr>
            <a:spLocks noGrp="1"/>
          </p:cNvSpPr>
          <p:nvPr>
            <p:ph idx="1"/>
          </p:nvPr>
        </p:nvSpPr>
        <p:spPr/>
        <p:txBody>
          <a:bodyPr/>
          <a:lstStyle/>
          <a:p>
            <a:r>
              <a:rPr lang="en-US" altLang="en-US" b="1" dirty="0"/>
              <a:t>Security-based swaps </a:t>
            </a:r>
          </a:p>
          <a:p>
            <a:pPr lvl="1"/>
            <a:r>
              <a:rPr lang="en-US" altLang="en-US" dirty="0"/>
              <a:t>Swaps based on (1) a single security, (2) a loan, (3) a narrow-based group or index of securities, or (4) events relating to a single issuer or issuers of securities in a narrow-based security index</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0831E24E-BF4C-4964-B202-E52DACE5D29F}" type="slidenum">
              <a:rPr lang="en-US" altLang="en-US" smtClean="0"/>
              <a:pPr/>
              <a:t>13</a:t>
            </a:fld>
            <a:endParaRPr lang="en-US" altLang="en-US" dirty="0"/>
          </a:p>
        </p:txBody>
      </p:sp>
    </p:spTree>
    <p:extLst>
      <p:ext uri="{BB962C8B-B14F-4D97-AF65-F5344CB8AC3E}">
        <p14:creationId xmlns:p14="http://schemas.microsoft.com/office/powerpoint/2010/main" val="445771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Title IX Investor Protection and Securities Reform Act</a:t>
            </a:r>
          </a:p>
        </p:txBody>
      </p:sp>
      <p:sp>
        <p:nvSpPr>
          <p:cNvPr id="29699" name="Content Placeholder 2"/>
          <p:cNvSpPr>
            <a:spLocks noGrp="1"/>
          </p:cNvSpPr>
          <p:nvPr>
            <p:ph idx="1"/>
          </p:nvPr>
        </p:nvSpPr>
        <p:spPr/>
        <p:txBody>
          <a:bodyPr>
            <a:normAutofit/>
          </a:bodyPr>
          <a:lstStyle/>
          <a:p>
            <a:r>
              <a:rPr lang="en-US" altLang="en-US" dirty="0"/>
              <a:t>Creates the Office of Investor Advocate and authorizes the office to appoint an ombudsman</a:t>
            </a:r>
          </a:p>
          <a:p>
            <a:r>
              <a:rPr lang="en-US" altLang="en-US" dirty="0"/>
              <a:t>Improves the regulation of credit rating institutions</a:t>
            </a:r>
          </a:p>
          <a:p>
            <a:r>
              <a:rPr lang="en-US" altLang="en-US" dirty="0"/>
              <a:t>Alters the use of asset-backed securities</a:t>
            </a:r>
          </a:p>
          <a:p>
            <a:r>
              <a:rPr lang="en-US" altLang="en-US" dirty="0"/>
              <a:t>Improves shareholder democracy</a:t>
            </a:r>
          </a:p>
          <a:p>
            <a:r>
              <a:rPr lang="en-US" altLang="en-US" dirty="0"/>
              <a:t>Enhances whistleblowing opportunities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400DE384-E441-468D-A67E-C81CE62E349B}" type="slidenum">
              <a:rPr lang="en-US" altLang="en-US" smtClean="0"/>
              <a:pPr/>
              <a:t>14</a:t>
            </a:fld>
            <a:endParaRPr lang="en-US" altLang="en-US" dirty="0"/>
          </a:p>
        </p:txBody>
      </p:sp>
    </p:spTree>
    <p:extLst>
      <p:ext uri="{BB962C8B-B14F-4D97-AF65-F5344CB8AC3E}">
        <p14:creationId xmlns:p14="http://schemas.microsoft.com/office/powerpoint/2010/main" val="3808850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B9F89-8594-40DE-9BEA-AC0AF0EB5704}"/>
              </a:ext>
            </a:extLst>
          </p:cNvPr>
          <p:cNvSpPr>
            <a:spLocks noGrp="1"/>
          </p:cNvSpPr>
          <p:nvPr>
            <p:ph type="title"/>
          </p:nvPr>
        </p:nvSpPr>
        <p:spPr/>
        <p:txBody>
          <a:bodyPr/>
          <a:lstStyle/>
          <a:p>
            <a:r>
              <a:rPr lang="en-US" altLang="en-US" dirty="0"/>
              <a:t>Title IX Investor Protection and Securities Reform Act</a:t>
            </a:r>
            <a:endParaRPr lang="en-US" dirty="0"/>
          </a:p>
        </p:txBody>
      </p:sp>
      <p:sp>
        <p:nvSpPr>
          <p:cNvPr id="3" name="Content Placeholder 2">
            <a:extLst>
              <a:ext uri="{FF2B5EF4-FFF2-40B4-BE49-F238E27FC236}">
                <a16:creationId xmlns:a16="http://schemas.microsoft.com/office/drawing/2014/main" id="{477C8067-E282-4CD8-8EBF-9DEDCBC23980}"/>
              </a:ext>
            </a:extLst>
          </p:cNvPr>
          <p:cNvSpPr>
            <a:spLocks noGrp="1"/>
          </p:cNvSpPr>
          <p:nvPr>
            <p:ph idx="1"/>
          </p:nvPr>
        </p:nvSpPr>
        <p:spPr/>
        <p:txBody>
          <a:bodyPr/>
          <a:lstStyle/>
          <a:p>
            <a:r>
              <a:rPr lang="en-US" altLang="en-US" b="1" dirty="0"/>
              <a:t>Office of Investor Advocate (OIA)</a:t>
            </a:r>
          </a:p>
          <a:p>
            <a:pPr lvl="1"/>
            <a:r>
              <a:rPr lang="en-US" altLang="en-US" dirty="0"/>
              <a:t>Purpose is to help make the work of broker–dealers and investment advisors (IAs) more transparent</a:t>
            </a:r>
          </a:p>
          <a:p>
            <a:r>
              <a:rPr lang="en-US" altLang="en-US" dirty="0"/>
              <a:t>Gives the SEC the power to make new regulations</a:t>
            </a:r>
          </a:p>
          <a:p>
            <a:endParaRPr lang="en-US" dirty="0"/>
          </a:p>
        </p:txBody>
      </p:sp>
      <p:sp>
        <p:nvSpPr>
          <p:cNvPr id="4" name="Footer Placeholder 3">
            <a:extLst>
              <a:ext uri="{FF2B5EF4-FFF2-40B4-BE49-F238E27FC236}">
                <a16:creationId xmlns:a16="http://schemas.microsoft.com/office/drawing/2014/main" id="{756A565C-0F11-4B7D-9D7B-E207D32B0BA1}"/>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DC449195-609B-4057-9DA8-7180874B8D4F}"/>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400DE384-E441-468D-A67E-C81CE62E349B}" type="slidenum">
              <a:rPr lang="en-US" altLang="en-US" smtClean="0"/>
              <a:pPr/>
              <a:t>15</a:t>
            </a:fld>
            <a:endParaRPr lang="en-US" altLang="en-US" dirty="0"/>
          </a:p>
        </p:txBody>
      </p:sp>
    </p:spTree>
    <p:extLst>
      <p:ext uri="{BB962C8B-B14F-4D97-AF65-F5344CB8AC3E}">
        <p14:creationId xmlns:p14="http://schemas.microsoft.com/office/powerpoint/2010/main" val="1930371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Title IX Investor Protection and Securities Reform Act</a:t>
            </a:r>
          </a:p>
        </p:txBody>
      </p:sp>
      <p:sp>
        <p:nvSpPr>
          <p:cNvPr id="30723" name="Content Placeholder 2"/>
          <p:cNvSpPr>
            <a:spLocks noGrp="1"/>
          </p:cNvSpPr>
          <p:nvPr>
            <p:ph idx="1"/>
          </p:nvPr>
        </p:nvSpPr>
        <p:spPr/>
        <p:txBody>
          <a:bodyPr/>
          <a:lstStyle/>
          <a:p>
            <a:r>
              <a:rPr lang="en-US" altLang="en-US" b="1" dirty="0"/>
              <a:t>Office of Credit Ratings </a:t>
            </a:r>
          </a:p>
          <a:p>
            <a:pPr lvl="1"/>
            <a:r>
              <a:rPr lang="en-US" altLang="en-US" dirty="0"/>
              <a:t>Purpose is to watch those organizations that issue credit ratings</a:t>
            </a:r>
          </a:p>
          <a:p>
            <a:pPr lvl="1"/>
            <a:r>
              <a:rPr lang="en-US" altLang="en-US" dirty="0"/>
              <a:t>Key elements in the financial structure of the U.S. economy because organizations that issue credit ratings open or close the door on the ability of investors and borrowers to enter the marketplace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696F533C-6D45-4BD1-9AE7-ABF33C787145}" type="slidenum">
              <a:rPr lang="en-US" altLang="en-US" smtClean="0"/>
              <a:pPr/>
              <a:t>16</a:t>
            </a:fld>
            <a:endParaRPr lang="en-US" altLang="en-US" dirty="0"/>
          </a:p>
        </p:txBody>
      </p:sp>
    </p:spTree>
    <p:extLst>
      <p:ext uri="{BB962C8B-B14F-4D97-AF65-F5344CB8AC3E}">
        <p14:creationId xmlns:p14="http://schemas.microsoft.com/office/powerpoint/2010/main" val="2214299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Question</a:t>
            </a:r>
          </a:p>
        </p:txBody>
      </p:sp>
      <p:sp>
        <p:nvSpPr>
          <p:cNvPr id="31747" name="Rectangle 3"/>
          <p:cNvSpPr>
            <a:spLocks noGrp="1" noChangeArrowheads="1"/>
          </p:cNvSpPr>
          <p:nvPr>
            <p:ph type="body" idx="1"/>
          </p:nvPr>
        </p:nvSpPr>
        <p:spPr/>
        <p:txBody>
          <a:bodyPr/>
          <a:lstStyle/>
          <a:p>
            <a:r>
              <a:rPr lang="en-US" altLang="en-US" dirty="0"/>
              <a:t>What is the exclusive control of a market by a business enterprise?</a:t>
            </a:r>
          </a:p>
          <a:p>
            <a:pPr marL="912812" lvl="1" indent="-514350">
              <a:buFont typeface="+mj-lt"/>
              <a:buAutoNum type="alphaUcPeriod"/>
            </a:pPr>
            <a:r>
              <a:rPr lang="en-US" altLang="en-US" dirty="0"/>
              <a:t>Parcheesi</a:t>
            </a:r>
          </a:p>
          <a:p>
            <a:pPr marL="912812" lvl="1" indent="-514350">
              <a:buFont typeface="+mj-lt"/>
              <a:buAutoNum type="alphaUcPeriod"/>
            </a:pPr>
            <a:r>
              <a:rPr lang="en-US" altLang="en-US" dirty="0"/>
              <a:t>Oligopoly</a:t>
            </a:r>
          </a:p>
          <a:p>
            <a:pPr marL="912812" lvl="1" indent="-514350">
              <a:buFont typeface="+mj-lt"/>
              <a:buAutoNum type="alphaUcPeriod"/>
            </a:pPr>
            <a:r>
              <a:rPr lang="en-US" altLang="en-US" dirty="0"/>
              <a:t>Panopoly</a:t>
            </a:r>
          </a:p>
          <a:p>
            <a:pPr marL="912812" lvl="1" indent="-514350">
              <a:buFont typeface="+mj-lt"/>
              <a:buAutoNum type="alphaUcPeriod"/>
            </a:pPr>
            <a:r>
              <a:rPr lang="en-US" altLang="en-US" dirty="0"/>
              <a:t>Monopoly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8FC6B649-64B6-44A2-B407-CCD0818F4F73}" type="slidenum">
              <a:rPr lang="en-US" altLang="en-US" smtClean="0"/>
              <a:pPr/>
              <a:t>17</a:t>
            </a:fld>
            <a:endParaRPr lang="en-US" altLang="en-US" dirty="0"/>
          </a:p>
        </p:txBody>
      </p:sp>
    </p:spTree>
    <p:extLst>
      <p:ext uri="{BB962C8B-B14F-4D97-AF65-F5344CB8AC3E}">
        <p14:creationId xmlns:p14="http://schemas.microsoft.com/office/powerpoint/2010/main" val="2468071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altLang="en-US" dirty="0"/>
              <a:t>Antitrust Regulation</a:t>
            </a:r>
          </a:p>
        </p:txBody>
      </p:sp>
      <p:sp>
        <p:nvSpPr>
          <p:cNvPr id="32771" name="Rectangle 5"/>
          <p:cNvSpPr>
            <a:spLocks noGrp="1" noChangeArrowheads="1"/>
          </p:cNvSpPr>
          <p:nvPr>
            <p:ph type="body" idx="1"/>
          </p:nvPr>
        </p:nvSpPr>
        <p:spPr/>
        <p:txBody>
          <a:bodyPr/>
          <a:lstStyle/>
          <a:p>
            <a:r>
              <a:rPr lang="en-US" altLang="en-US" b="1" dirty="0"/>
              <a:t>Monopoly </a:t>
            </a:r>
          </a:p>
          <a:p>
            <a:pPr lvl="1"/>
            <a:r>
              <a:rPr lang="en-US" altLang="en-US" dirty="0"/>
              <a:t>The exclusive control of a market by a business enterprise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068F4122-A589-401B-92F5-EA10F201504E}" type="slidenum">
              <a:rPr lang="en-US" altLang="en-US" smtClean="0"/>
              <a:pPr/>
              <a:t>18</a:t>
            </a:fld>
            <a:endParaRPr lang="en-US" altLang="en-US" dirty="0"/>
          </a:p>
        </p:txBody>
      </p:sp>
    </p:spTree>
    <p:extLst>
      <p:ext uri="{BB962C8B-B14F-4D97-AF65-F5344CB8AC3E}">
        <p14:creationId xmlns:p14="http://schemas.microsoft.com/office/powerpoint/2010/main" val="3394910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Sherman Antitrust Act</a:t>
            </a:r>
          </a:p>
        </p:txBody>
      </p:sp>
      <p:sp>
        <p:nvSpPr>
          <p:cNvPr id="33795" name="Rectangle 5"/>
          <p:cNvSpPr>
            <a:spLocks noGrp="1" noChangeArrowheads="1"/>
          </p:cNvSpPr>
          <p:nvPr>
            <p:ph type="body" idx="1"/>
          </p:nvPr>
        </p:nvSpPr>
        <p:spPr/>
        <p:txBody>
          <a:bodyPr/>
          <a:lstStyle/>
          <a:p>
            <a:r>
              <a:rPr lang="en-US" altLang="en-US" dirty="0"/>
              <a:t>Prohibits contracts, combinations, and conspiracies in restraint of trade</a:t>
            </a:r>
          </a:p>
          <a:p>
            <a:r>
              <a:rPr lang="en-US" altLang="en-US" dirty="0"/>
              <a:t>Also prohibits monopolization, attempts to monopolize, and combinations or conspiracies to monopolize any part of interstate or foreign commerce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F91DF766-B176-41EC-8370-9CC90497BF80}" type="slidenum">
              <a:rPr lang="en-US" altLang="en-US" smtClean="0"/>
              <a:pPr/>
              <a:t>19</a:t>
            </a:fld>
            <a:endParaRPr lang="en-US" altLang="en-US" dirty="0"/>
          </a:p>
        </p:txBody>
      </p:sp>
    </p:spTree>
    <p:extLst>
      <p:ext uri="{BB962C8B-B14F-4D97-AF65-F5344CB8AC3E}">
        <p14:creationId xmlns:p14="http://schemas.microsoft.com/office/powerpoint/2010/main" val="1322841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50" indent="-514350">
              <a:buFont typeface="+mj-lt"/>
              <a:buAutoNum type="arabicPeriod"/>
            </a:pPr>
            <a:r>
              <a:rPr lang="en-US" altLang="en-US" dirty="0"/>
              <a:t>Describe the birth of the strong central government that evolved in American politics</a:t>
            </a:r>
          </a:p>
          <a:p>
            <a:pPr marL="514350" indent="-514350">
              <a:buFont typeface="+mj-lt"/>
              <a:buAutoNum type="arabicPeriod"/>
            </a:pPr>
            <a:r>
              <a:rPr lang="en-US" altLang="en-US" dirty="0"/>
              <a:t>Describe the source of state power to regulate business</a:t>
            </a:r>
          </a:p>
          <a:p>
            <a:pPr marL="514350" indent="-514350">
              <a:buFont typeface="+mj-lt"/>
              <a:buAutoNum type="arabicPeriod"/>
            </a:pPr>
            <a:r>
              <a:rPr lang="en-US" altLang="en-US" dirty="0"/>
              <a:t>Explain how the Securities and Exchange Commission prevents unfair practices</a:t>
            </a:r>
          </a:p>
          <a:p>
            <a:pPr marL="514350" indent="-514350">
              <a:buFont typeface="+mj-lt"/>
              <a:buAutoNum type="arabicPeriod"/>
            </a:pPr>
            <a:r>
              <a:rPr lang="en-US" altLang="en-US" dirty="0"/>
              <a:t>Explain </a:t>
            </a:r>
            <a:r>
              <a:rPr lang="en-US" altLang="en-US" i="1" dirty="0"/>
              <a:t>per se </a:t>
            </a:r>
            <a:r>
              <a:rPr lang="en-US" altLang="en-US" dirty="0"/>
              <a:t>antitrust violations of antitrust law</a:t>
            </a:r>
          </a:p>
          <a:p>
            <a:pPr marL="514350" indent="-514350">
              <a:buFont typeface="+mj-lt"/>
              <a:buAutoNum type="arabicPeriod"/>
            </a:pPr>
            <a:r>
              <a:rPr lang="en-US" altLang="en-US" dirty="0"/>
              <a:t>Explain the rule-of-reason standard in antitrust law</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548495DC-EBB1-4CEF-A715-D1FC3C6343DD}" type="slidenum">
              <a:rPr lang="en-US" altLang="en-US" smtClean="0"/>
              <a:pPr/>
              <a:t>2</a:t>
            </a:fld>
            <a:endParaRPr lang="en-US" altLang="en-US" dirty="0"/>
          </a:p>
        </p:txBody>
      </p:sp>
    </p:spTree>
    <p:extLst>
      <p:ext uri="{BB962C8B-B14F-4D97-AF65-F5344CB8AC3E}">
        <p14:creationId xmlns:p14="http://schemas.microsoft.com/office/powerpoint/2010/main" val="512756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Sherman Antitrust Act</a:t>
            </a:r>
          </a:p>
        </p:txBody>
      </p:sp>
      <p:sp>
        <p:nvSpPr>
          <p:cNvPr id="34819" name="Rectangle 3"/>
          <p:cNvSpPr>
            <a:spLocks noGrp="1" noChangeArrowheads="1"/>
          </p:cNvSpPr>
          <p:nvPr>
            <p:ph type="body" idx="1"/>
          </p:nvPr>
        </p:nvSpPr>
        <p:spPr/>
        <p:txBody>
          <a:bodyPr/>
          <a:lstStyle/>
          <a:p>
            <a:r>
              <a:rPr lang="en-US" altLang="en-US" b="1" i="1" dirty="0"/>
              <a:t>Per se </a:t>
            </a:r>
            <a:r>
              <a:rPr lang="en-US" altLang="en-US" b="1" dirty="0"/>
              <a:t>violations</a:t>
            </a:r>
          </a:p>
          <a:p>
            <a:pPr lvl="1"/>
            <a:r>
              <a:rPr lang="en-US" altLang="en-US" dirty="0"/>
              <a:t>The practice is so contrary to antitrust policy that harm is presumed and the practice is prohibited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E0AF2F31-6E95-4FF7-B146-948D3017C270}" type="slidenum">
              <a:rPr lang="en-US" altLang="en-US" smtClean="0"/>
              <a:pPr/>
              <a:t>20</a:t>
            </a:fld>
            <a:endParaRPr lang="en-US" altLang="en-US" dirty="0"/>
          </a:p>
        </p:txBody>
      </p:sp>
    </p:spTree>
    <p:extLst>
      <p:ext uri="{BB962C8B-B14F-4D97-AF65-F5344CB8AC3E}">
        <p14:creationId xmlns:p14="http://schemas.microsoft.com/office/powerpoint/2010/main" val="3322804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Sherman Antitrust Act</a:t>
            </a:r>
          </a:p>
        </p:txBody>
      </p:sp>
      <p:sp>
        <p:nvSpPr>
          <p:cNvPr id="35843" name="Rectangle 3"/>
          <p:cNvSpPr>
            <a:spLocks noGrp="1" noChangeArrowheads="1"/>
          </p:cNvSpPr>
          <p:nvPr>
            <p:ph type="body" idx="1"/>
          </p:nvPr>
        </p:nvSpPr>
        <p:spPr/>
        <p:txBody>
          <a:bodyPr/>
          <a:lstStyle/>
          <a:p>
            <a:r>
              <a:rPr lang="en-US" altLang="en-US" b="1" dirty="0"/>
              <a:t>Rule-of-reason standard </a:t>
            </a:r>
          </a:p>
          <a:p>
            <a:pPr lvl="1"/>
            <a:r>
              <a:rPr lang="en-US" altLang="en-US" dirty="0"/>
              <a:t>Will stop certain practices only if they are an unreasonable restriction of competition</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D01B586A-9968-4CC1-961F-43DF78FDF0FA}" type="slidenum">
              <a:rPr lang="en-US" altLang="en-US" smtClean="0"/>
              <a:pPr/>
              <a:t>21</a:t>
            </a:fld>
            <a:endParaRPr lang="en-US" altLang="en-US" dirty="0"/>
          </a:p>
        </p:txBody>
      </p:sp>
    </p:spTree>
    <p:extLst>
      <p:ext uri="{BB962C8B-B14F-4D97-AF65-F5344CB8AC3E}">
        <p14:creationId xmlns:p14="http://schemas.microsoft.com/office/powerpoint/2010/main" val="33833805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Sherman Antitrust Act</a:t>
            </a:r>
            <a:endParaRPr lang="en-US" dirty="0"/>
          </a:p>
        </p:txBody>
      </p:sp>
      <p:sp>
        <p:nvSpPr>
          <p:cNvPr id="3" name="Content Placeholder 2"/>
          <p:cNvSpPr>
            <a:spLocks noGrp="1"/>
          </p:cNvSpPr>
          <p:nvPr>
            <p:ph idx="1"/>
          </p:nvPr>
        </p:nvSpPr>
        <p:spPr/>
        <p:txBody>
          <a:bodyPr/>
          <a:lstStyle/>
          <a:p>
            <a:r>
              <a:rPr lang="en-US" dirty="0"/>
              <a:t> </a:t>
            </a:r>
            <a:r>
              <a:rPr lang="en-US" b="1" dirty="0"/>
              <a:t>Quick-look standard </a:t>
            </a:r>
          </a:p>
          <a:p>
            <a:pPr lvl="1"/>
            <a:r>
              <a:rPr lang="en-US" dirty="0"/>
              <a:t>A court will look at the evidence in an antitrust case and determine whether an objective observer with an elementary knowledge of the financial world would see that the arrangement under scrutiny could damage competition by hurting the consumer and impairing the marketplace itself</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842A4573-339F-4BF8-AD7E-E4B19E8136BD}"/>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400DE384-E441-468D-A67E-C81CE62E349B}" type="slidenum">
              <a:rPr lang="en-US" altLang="en-US" smtClean="0"/>
              <a:pPr/>
              <a:t>22</a:t>
            </a:fld>
            <a:endParaRPr lang="en-US" altLang="en-US" dirty="0"/>
          </a:p>
        </p:txBody>
      </p:sp>
    </p:spTree>
    <p:extLst>
      <p:ext uri="{BB962C8B-B14F-4D97-AF65-F5344CB8AC3E}">
        <p14:creationId xmlns:p14="http://schemas.microsoft.com/office/powerpoint/2010/main" val="2826340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The Evolving Nature of the Triple Threat</a:t>
            </a:r>
          </a:p>
        </p:txBody>
      </p:sp>
      <p:sp>
        <p:nvSpPr>
          <p:cNvPr id="36867" name="Rectangle 5"/>
          <p:cNvSpPr>
            <a:spLocks noGrp="1" noChangeArrowheads="1"/>
          </p:cNvSpPr>
          <p:nvPr>
            <p:ph type="body" idx="1"/>
          </p:nvPr>
        </p:nvSpPr>
        <p:spPr/>
        <p:txBody>
          <a:bodyPr/>
          <a:lstStyle/>
          <a:p>
            <a:r>
              <a:rPr lang="en-US" altLang="en-US" b="1" dirty="0"/>
              <a:t>Resale price maintenance (RPM) agreement </a:t>
            </a:r>
          </a:p>
          <a:p>
            <a:pPr lvl="1"/>
            <a:r>
              <a:rPr lang="en-US" altLang="en-US" dirty="0"/>
              <a:t>A retailer and a manufacturer agree that the retailer will sell certain products at a price set by the manufacturer</a:t>
            </a:r>
            <a:endParaRPr lang="en-US" altLang="en-US" sz="1000" dirty="0"/>
          </a:p>
          <a:p>
            <a:r>
              <a:rPr lang="en-US" altLang="en-US" b="1" dirty="0"/>
              <a:t>Quasi-RPM arrangement</a:t>
            </a:r>
          </a:p>
          <a:p>
            <a:pPr lvl="1"/>
            <a:r>
              <a:rPr lang="en-US" altLang="en-US" dirty="0"/>
              <a:t>A manufacturer lets retailers know the price that it expects to see on an item and then declines to sell that item to any retailer that does not list the item at that price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FD19EC7E-C9C4-437F-A929-92F537B6E610}" type="slidenum">
              <a:rPr lang="en-US" altLang="en-US" smtClean="0"/>
              <a:pPr/>
              <a:t>23</a:t>
            </a:fld>
            <a:endParaRPr lang="en-US" altLang="en-US" dirty="0"/>
          </a:p>
        </p:txBody>
      </p:sp>
    </p:spTree>
    <p:extLst>
      <p:ext uri="{BB962C8B-B14F-4D97-AF65-F5344CB8AC3E}">
        <p14:creationId xmlns:p14="http://schemas.microsoft.com/office/powerpoint/2010/main" val="516658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Clayton Act</a:t>
            </a:r>
          </a:p>
        </p:txBody>
      </p:sp>
      <p:sp>
        <p:nvSpPr>
          <p:cNvPr id="37891" name="Rectangle 3"/>
          <p:cNvSpPr>
            <a:spLocks noGrp="1" noChangeArrowheads="1"/>
          </p:cNvSpPr>
          <p:nvPr>
            <p:ph type="body" idx="1"/>
          </p:nvPr>
        </p:nvSpPr>
        <p:spPr/>
        <p:txBody>
          <a:bodyPr/>
          <a:lstStyle/>
          <a:p>
            <a:r>
              <a:rPr lang="en-US" altLang="en-US" dirty="0"/>
              <a:t>Congress passed the Clayton Act to police specific business practices that could be used to create a monopoly</a:t>
            </a:r>
            <a:endParaRPr lang="en-US" altLang="en-US" sz="1000" dirty="0"/>
          </a:p>
          <a:p>
            <a:r>
              <a:rPr lang="en-US" altLang="en-US" b="1" dirty="0"/>
              <a:t>Tying agreements</a:t>
            </a:r>
            <a:r>
              <a:rPr lang="en-US" altLang="en-US" dirty="0"/>
              <a:t>, </a:t>
            </a:r>
            <a:r>
              <a:rPr lang="en-US" altLang="en-US" b="1" dirty="0"/>
              <a:t>interlocking directorates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E7AB366D-F6C0-4D06-AE1D-E00A73480DE3}" type="slidenum">
              <a:rPr lang="en-US" altLang="en-US" smtClean="0"/>
              <a:pPr/>
              <a:t>24</a:t>
            </a:fld>
            <a:endParaRPr lang="en-US" altLang="en-US" dirty="0"/>
          </a:p>
        </p:txBody>
      </p:sp>
    </p:spTree>
    <p:extLst>
      <p:ext uri="{BB962C8B-B14F-4D97-AF65-F5344CB8AC3E}">
        <p14:creationId xmlns:p14="http://schemas.microsoft.com/office/powerpoint/2010/main" val="3808615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dirty="0"/>
              <a:t>Clayton Act</a:t>
            </a:r>
          </a:p>
        </p:txBody>
      </p:sp>
      <p:sp>
        <p:nvSpPr>
          <p:cNvPr id="38915" name="Rectangle 5"/>
          <p:cNvSpPr>
            <a:spLocks noGrp="1" noChangeArrowheads="1"/>
          </p:cNvSpPr>
          <p:nvPr>
            <p:ph type="body" idx="1"/>
          </p:nvPr>
        </p:nvSpPr>
        <p:spPr/>
        <p:txBody>
          <a:bodyPr/>
          <a:lstStyle/>
          <a:p>
            <a:r>
              <a:rPr lang="en-US" altLang="en-US" b="1" dirty="0"/>
              <a:t>Tying agreements </a:t>
            </a:r>
          </a:p>
          <a:p>
            <a:pPr lvl="1"/>
            <a:r>
              <a:rPr lang="en-US" altLang="en-US" dirty="0"/>
              <a:t>Occur when one party refuses to sell a product unless the buyer also purchases another product tied to the first product</a:t>
            </a:r>
            <a:endParaRPr lang="en-US" altLang="en-US" sz="1000" dirty="0"/>
          </a:p>
          <a:p>
            <a:r>
              <a:rPr lang="en-US" altLang="en-US" b="1" dirty="0"/>
              <a:t>Interlocking directorates</a:t>
            </a:r>
          </a:p>
          <a:p>
            <a:pPr lvl="1"/>
            <a:r>
              <a:rPr lang="en-US" altLang="en-US" dirty="0"/>
              <a:t>Occur when individuals serve as directors of two corporations that are competitors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9A9F3DAD-C391-4611-96E7-A869526E62BA}" type="slidenum">
              <a:rPr lang="en-US" altLang="en-US" smtClean="0"/>
              <a:pPr/>
              <a:t>25</a:t>
            </a:fld>
            <a:endParaRPr lang="en-US" altLang="en-US" dirty="0"/>
          </a:p>
        </p:txBody>
      </p:sp>
    </p:spTree>
    <p:extLst>
      <p:ext uri="{BB962C8B-B14F-4D97-AF65-F5344CB8AC3E}">
        <p14:creationId xmlns:p14="http://schemas.microsoft.com/office/powerpoint/2010/main" val="1996878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Question</a:t>
            </a:r>
          </a:p>
        </p:txBody>
      </p:sp>
      <p:sp>
        <p:nvSpPr>
          <p:cNvPr id="39939" name="Rectangle 3"/>
          <p:cNvSpPr>
            <a:spLocks noGrp="1" noChangeArrowheads="1"/>
          </p:cNvSpPr>
          <p:nvPr>
            <p:ph type="body" idx="1"/>
          </p:nvPr>
        </p:nvSpPr>
        <p:spPr/>
        <p:txBody>
          <a:bodyPr/>
          <a:lstStyle/>
          <a:p>
            <a:r>
              <a:rPr lang="en-US" altLang="en-US" dirty="0"/>
              <a:t>Which law prohibits a seller from charging different prices to different customers for the same product?</a:t>
            </a:r>
          </a:p>
          <a:p>
            <a:pPr marL="912812" lvl="1" indent="-514350">
              <a:buFont typeface="+mj-lt"/>
              <a:buAutoNum type="alphaUcPeriod"/>
            </a:pPr>
            <a:r>
              <a:rPr lang="en-US" altLang="en-US" dirty="0"/>
              <a:t>Sherman Antitrust Act</a:t>
            </a:r>
          </a:p>
          <a:p>
            <a:pPr marL="912812" lvl="1" indent="-514350">
              <a:buFont typeface="+mj-lt"/>
              <a:buAutoNum type="alphaUcPeriod"/>
            </a:pPr>
            <a:r>
              <a:rPr lang="en-US" altLang="en-US" dirty="0"/>
              <a:t>Securities Act of 1933</a:t>
            </a:r>
          </a:p>
          <a:p>
            <a:pPr marL="912812" lvl="1" indent="-514350">
              <a:buFont typeface="+mj-lt"/>
              <a:buAutoNum type="alphaUcPeriod"/>
            </a:pPr>
            <a:r>
              <a:rPr lang="en-US" altLang="en-US" dirty="0"/>
              <a:t>Clayton Act</a:t>
            </a:r>
          </a:p>
          <a:p>
            <a:pPr marL="912812" lvl="1" indent="-514350">
              <a:buFont typeface="+mj-lt"/>
              <a:buAutoNum type="alphaUcPeriod"/>
            </a:pPr>
            <a:r>
              <a:rPr lang="en-US" altLang="en-US" dirty="0"/>
              <a:t>Robinson–Patman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06C33405-C170-40CD-832A-6C4FD107B1F4}" type="slidenum">
              <a:rPr lang="en-US" altLang="en-US" smtClean="0"/>
              <a:pPr/>
              <a:t>26</a:t>
            </a:fld>
            <a:endParaRPr lang="en-US" altLang="en-US" dirty="0"/>
          </a:p>
        </p:txBody>
      </p:sp>
    </p:spTree>
    <p:extLst>
      <p:ext uri="{BB962C8B-B14F-4D97-AF65-F5344CB8AC3E}">
        <p14:creationId xmlns:p14="http://schemas.microsoft.com/office/powerpoint/2010/main" val="22953319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r>
              <a:rPr lang="en-US" altLang="en-US" dirty="0"/>
              <a:t>Robinson–Patman Act</a:t>
            </a:r>
          </a:p>
        </p:txBody>
      </p:sp>
      <p:sp>
        <p:nvSpPr>
          <p:cNvPr id="40963" name="Rectangle 5"/>
          <p:cNvSpPr>
            <a:spLocks noGrp="1" noChangeArrowheads="1"/>
          </p:cNvSpPr>
          <p:nvPr>
            <p:ph type="body" idx="1"/>
          </p:nvPr>
        </p:nvSpPr>
        <p:spPr/>
        <p:txBody>
          <a:bodyPr/>
          <a:lstStyle/>
          <a:p>
            <a:r>
              <a:rPr lang="en-US" altLang="en-US" dirty="0"/>
              <a:t>Prohibits a seller from charging different prices to different customers for the same product when such differences might injure competition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F934AD28-3CF3-48AF-A677-88A804B6F7CD}" type="slidenum">
              <a:rPr lang="en-US" altLang="en-US" smtClean="0"/>
              <a:pPr/>
              <a:t>27</a:t>
            </a:fld>
            <a:endParaRPr lang="en-US" altLang="en-US" dirty="0"/>
          </a:p>
        </p:txBody>
      </p:sp>
    </p:spTree>
    <p:extLst>
      <p:ext uri="{BB962C8B-B14F-4D97-AF65-F5344CB8AC3E}">
        <p14:creationId xmlns:p14="http://schemas.microsoft.com/office/powerpoint/2010/main" val="30321016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dirty="0"/>
              <a:t>Federal Trade Commission Act</a:t>
            </a:r>
          </a:p>
        </p:txBody>
      </p:sp>
      <p:sp>
        <p:nvSpPr>
          <p:cNvPr id="41987" name="Rectangle 5"/>
          <p:cNvSpPr>
            <a:spLocks noGrp="1" noChangeArrowheads="1"/>
          </p:cNvSpPr>
          <p:nvPr>
            <p:ph type="body" idx="1"/>
          </p:nvPr>
        </p:nvSpPr>
        <p:spPr/>
        <p:txBody>
          <a:bodyPr/>
          <a:lstStyle/>
          <a:p>
            <a:r>
              <a:rPr lang="en-US" altLang="en-US" dirty="0"/>
              <a:t>Established the Federal Trade Commission (FTC)</a:t>
            </a:r>
          </a:p>
          <a:p>
            <a:r>
              <a:rPr lang="en-US" altLang="en-US" dirty="0"/>
              <a:t>Declares that “unfair methods of competition, and unfair or deceptive practices in or affecting commerce are hereby declared unlawful”</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0754264D-533E-4FB4-B7F4-9A997B2FC86C}" type="slidenum">
              <a:rPr lang="en-US" altLang="en-US" smtClean="0"/>
              <a:pPr/>
              <a:t>28</a:t>
            </a:fld>
            <a:endParaRPr lang="en-US" altLang="en-US" dirty="0"/>
          </a:p>
        </p:txBody>
      </p:sp>
    </p:spTree>
    <p:extLst>
      <p:ext uri="{BB962C8B-B14F-4D97-AF65-F5344CB8AC3E}">
        <p14:creationId xmlns:p14="http://schemas.microsoft.com/office/powerpoint/2010/main" val="6531740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lstStyle/>
          <a:p>
            <a:r>
              <a:rPr lang="en-US" altLang="en-US" dirty="0"/>
              <a:t>The Foreign Trade Antitrust Improvements Act (FTAIA)</a:t>
            </a:r>
          </a:p>
        </p:txBody>
      </p:sp>
      <p:sp>
        <p:nvSpPr>
          <p:cNvPr id="43011" name="Rectangle 5"/>
          <p:cNvSpPr>
            <a:spLocks noGrp="1" noChangeArrowheads="1"/>
          </p:cNvSpPr>
          <p:nvPr>
            <p:ph type="body" idx="1"/>
          </p:nvPr>
        </p:nvSpPr>
        <p:spPr/>
        <p:txBody>
          <a:bodyPr/>
          <a:lstStyle/>
          <a:p>
            <a:r>
              <a:rPr lang="en-US" altLang="en-US" dirty="0"/>
              <a:t>Objective is to permit American companies operating in foreign markets to have a fighting chance against foreign competitors that are not subject to the strict antimonopoly provisions of the act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E26CBEF0-F475-46BA-AE58-7BEC6746AE37}" type="slidenum">
              <a:rPr lang="en-US" altLang="en-US" smtClean="0"/>
              <a:pPr/>
              <a:t>29</a:t>
            </a:fld>
            <a:endParaRPr lang="en-US" altLang="en-US" dirty="0"/>
          </a:p>
        </p:txBody>
      </p:sp>
    </p:spTree>
    <p:extLst>
      <p:ext uri="{BB962C8B-B14F-4D97-AF65-F5344CB8AC3E}">
        <p14:creationId xmlns:p14="http://schemas.microsoft.com/office/powerpoint/2010/main" val="3055518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normAutofit fontScale="92500" lnSpcReduction="10000"/>
          </a:bodyPr>
          <a:lstStyle/>
          <a:p>
            <a:pPr marL="514350" indent="-514350">
              <a:buFont typeface="+mj-lt"/>
              <a:buAutoNum type="arabicPeriod" startAt="6"/>
            </a:pPr>
            <a:r>
              <a:rPr lang="en-US" altLang="en-US" dirty="0"/>
              <a:t>Outline the general provisions of all post</a:t>
            </a:r>
            <a:r>
              <a:rPr lang="en-US" dirty="0"/>
              <a:t>–</a:t>
            </a:r>
            <a:r>
              <a:rPr lang="en-US" altLang="en-US" dirty="0"/>
              <a:t>Sherman antitrust laws</a:t>
            </a:r>
          </a:p>
          <a:p>
            <a:pPr marL="514350" indent="-514350">
              <a:buFont typeface="+mj-lt"/>
              <a:buAutoNum type="arabicPeriod" startAt="6"/>
            </a:pPr>
            <a:r>
              <a:rPr lang="en-US" altLang="en-US" dirty="0"/>
              <a:t>Define the various techniques of corporate expansion</a:t>
            </a:r>
          </a:p>
          <a:p>
            <a:pPr marL="514350" indent="-514350">
              <a:buFont typeface="+mj-lt"/>
              <a:buAutoNum type="arabicPeriod" startAt="6"/>
            </a:pPr>
            <a:r>
              <a:rPr lang="en-US" altLang="en-US" dirty="0"/>
              <a:t>Contrast the roles of the Securities and Exchange Commission with that of the Federal Trade Commission in corporate expansion</a:t>
            </a:r>
          </a:p>
          <a:p>
            <a:pPr marL="514350" indent="-514350">
              <a:buFont typeface="+mj-lt"/>
              <a:buAutoNum type="arabicPeriod" startAt="6"/>
            </a:pPr>
            <a:r>
              <a:rPr lang="en-US" altLang="en-US" dirty="0"/>
              <a:t>Identify the two ways that a corporation may undergo dissolution</a:t>
            </a:r>
          </a:p>
          <a:p>
            <a:pPr marL="514350" indent="-514350">
              <a:buFont typeface="+mj-lt"/>
              <a:buAutoNum type="arabicPeriod" startAt="6"/>
            </a:pPr>
            <a:r>
              <a:rPr lang="en-US" altLang="en-US" dirty="0"/>
              <a:t>Explain the circumstances under which a limited liability company may undergo dissolution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D9F25A0C-4B4D-48F0-8BF6-E7B170E9FC58}" type="slidenum">
              <a:rPr lang="en-US" altLang="en-US" smtClean="0"/>
              <a:pPr/>
              <a:t>3</a:t>
            </a:fld>
            <a:endParaRPr lang="en-US" altLang="en-US" dirty="0"/>
          </a:p>
        </p:txBody>
      </p:sp>
    </p:spTree>
    <p:extLst>
      <p:ext uri="{BB962C8B-B14F-4D97-AF65-F5344CB8AC3E}">
        <p14:creationId xmlns:p14="http://schemas.microsoft.com/office/powerpoint/2010/main" val="1007197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a:spLocks noGrp="1" noChangeArrowheads="1"/>
          </p:cNvSpPr>
          <p:nvPr>
            <p:ph type="title"/>
          </p:nvPr>
        </p:nvSpPr>
        <p:spPr/>
        <p:txBody>
          <a:bodyPr/>
          <a:lstStyle/>
          <a:p>
            <a:r>
              <a:rPr lang="en-US" altLang="en-US" dirty="0"/>
              <a:t>Types of Corporate Expansion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59"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28-</a:t>
            </a:r>
            <a:fld id="{86B71AB9-5626-4E33-9DBA-D4EEDE048723}" type="slidenum">
              <a:rPr lang="en-US" altLang="en-US"/>
              <a:pPr eaLnBrk="1" hangingPunct="1"/>
              <a:t>30</a:t>
            </a:fld>
            <a:endParaRPr lang="en-US" altLang="en-US" dirty="0"/>
          </a:p>
        </p:txBody>
      </p:sp>
      <p:pic>
        <p:nvPicPr>
          <p:cNvPr id="3" name="Picture 2" descr="No other area of corporate activity has been scrutinized by the government more closely in &#10;recent years than the area of corporate expansion (see Table 28-2). As noted previously, &#10;several governmental agencies may be involved in any given corporate expansion venture, &#10;including the Department of Justice and the Federal Communications Commission." title="Types of Corporate Expansion"/>
          <p:cNvPicPr>
            <a:picLocks noChangeAspect="1"/>
          </p:cNvPicPr>
          <p:nvPr/>
        </p:nvPicPr>
        <p:blipFill>
          <a:blip r:embed="rId2"/>
          <a:stretch>
            <a:fillRect/>
          </a:stretch>
        </p:blipFill>
        <p:spPr>
          <a:xfrm>
            <a:off x="2494294" y="1813243"/>
            <a:ext cx="7203413" cy="4679631"/>
          </a:xfrm>
          <a:prstGeom prst="rect">
            <a:avLst/>
          </a:prstGeom>
        </p:spPr>
      </p:pic>
    </p:spTree>
    <p:extLst>
      <p:ext uri="{BB962C8B-B14F-4D97-AF65-F5344CB8AC3E}">
        <p14:creationId xmlns:p14="http://schemas.microsoft.com/office/powerpoint/2010/main" val="888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Expansion Tactics and Securities Law</a:t>
            </a:r>
          </a:p>
        </p:txBody>
      </p:sp>
      <p:sp>
        <p:nvSpPr>
          <p:cNvPr id="44035" name="Rectangle 5"/>
          <p:cNvSpPr>
            <a:spLocks noGrp="1" noChangeArrowheads="1"/>
          </p:cNvSpPr>
          <p:nvPr>
            <p:ph type="body" idx="1"/>
          </p:nvPr>
        </p:nvSpPr>
        <p:spPr/>
        <p:txBody>
          <a:bodyPr/>
          <a:lstStyle/>
          <a:p>
            <a:r>
              <a:rPr lang="en-US" altLang="en-US" b="1" dirty="0"/>
              <a:t>Merger</a:t>
            </a:r>
            <a:r>
              <a:rPr lang="en-US" altLang="en-US" dirty="0"/>
              <a:t> </a:t>
            </a:r>
          </a:p>
          <a:p>
            <a:pPr lvl="1"/>
            <a:r>
              <a:rPr lang="en-US" altLang="en-US" dirty="0"/>
              <a:t>Involves two corporations, one of which is absorbed by the other</a:t>
            </a:r>
            <a:endParaRPr lang="en-US" altLang="en-US" sz="1000" dirty="0"/>
          </a:p>
          <a:p>
            <a:r>
              <a:rPr lang="en-US" altLang="en-US" b="1" dirty="0"/>
              <a:t>Consolidation</a:t>
            </a:r>
          </a:p>
          <a:p>
            <a:pPr lvl="1"/>
            <a:r>
              <a:rPr lang="en-US" altLang="en-US" dirty="0"/>
              <a:t>Both companies disappear, and a new company carries on the business under a new name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855C268B-8C69-497A-9E2E-32414BDFB3EE}" type="slidenum">
              <a:rPr lang="en-US" altLang="en-US" smtClean="0"/>
              <a:pPr/>
              <a:t>31</a:t>
            </a:fld>
            <a:endParaRPr lang="en-US" altLang="en-US" dirty="0"/>
          </a:p>
        </p:txBody>
      </p:sp>
    </p:spTree>
    <p:extLst>
      <p:ext uri="{BB962C8B-B14F-4D97-AF65-F5344CB8AC3E}">
        <p14:creationId xmlns:p14="http://schemas.microsoft.com/office/powerpoint/2010/main" val="17080243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Expansion Tactics and Securities Law</a:t>
            </a:r>
          </a:p>
        </p:txBody>
      </p:sp>
      <p:sp>
        <p:nvSpPr>
          <p:cNvPr id="46083" name="Rectangle 3"/>
          <p:cNvSpPr>
            <a:spLocks noGrp="1" noChangeArrowheads="1"/>
          </p:cNvSpPr>
          <p:nvPr>
            <p:ph type="body" idx="1"/>
          </p:nvPr>
        </p:nvSpPr>
        <p:spPr/>
        <p:txBody>
          <a:bodyPr/>
          <a:lstStyle/>
          <a:p>
            <a:r>
              <a:rPr lang="en-US" altLang="en-US" b="1" dirty="0"/>
              <a:t>Asset acquisition </a:t>
            </a:r>
          </a:p>
          <a:p>
            <a:pPr lvl="1"/>
            <a:r>
              <a:rPr lang="en-US" altLang="en-US" dirty="0"/>
              <a:t>One corporation purchases all the property of a second corporation</a:t>
            </a:r>
          </a:p>
          <a:p>
            <a:pPr lvl="1"/>
            <a:r>
              <a:rPr lang="en-US" altLang="en-US" dirty="0"/>
              <a:t>Advantages</a:t>
            </a:r>
          </a:p>
          <a:p>
            <a:pPr lvl="2"/>
            <a:r>
              <a:rPr lang="en-US" altLang="en-US" dirty="0"/>
              <a:t>Easy and efficient because the only formality required is approval by the directors and shareholders of the corporation</a:t>
            </a:r>
          </a:p>
          <a:p>
            <a:pPr lvl="2"/>
            <a:r>
              <a:rPr lang="en-US" altLang="en-US" dirty="0"/>
              <a:t>The buyer need not purchase all of the assets of the seller</a:t>
            </a:r>
          </a:p>
          <a:p>
            <a:pPr lvl="2"/>
            <a:r>
              <a:rPr lang="en-US" altLang="en-US" dirty="0"/>
              <a:t>Barring some exceptions, no debts or other liabilities are transferred from seller to buyer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64F2920C-8C6A-4A46-922A-EF9A2A683A5F}" type="slidenum">
              <a:rPr lang="en-US" altLang="en-US" smtClean="0"/>
              <a:pPr/>
              <a:t>32</a:t>
            </a:fld>
            <a:endParaRPr lang="en-US" altLang="en-US" dirty="0"/>
          </a:p>
        </p:txBody>
      </p:sp>
    </p:spTree>
    <p:extLst>
      <p:ext uri="{BB962C8B-B14F-4D97-AF65-F5344CB8AC3E}">
        <p14:creationId xmlns:p14="http://schemas.microsoft.com/office/powerpoint/2010/main" val="15373931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Question</a:t>
            </a:r>
          </a:p>
        </p:txBody>
      </p:sp>
      <p:sp>
        <p:nvSpPr>
          <p:cNvPr id="47107" name="Rectangle 3"/>
          <p:cNvSpPr>
            <a:spLocks noGrp="1" noChangeArrowheads="1"/>
          </p:cNvSpPr>
          <p:nvPr>
            <p:ph type="body" idx="1"/>
          </p:nvPr>
        </p:nvSpPr>
        <p:spPr/>
        <p:txBody>
          <a:bodyPr/>
          <a:lstStyle/>
          <a:p>
            <a:r>
              <a:rPr lang="en-US" altLang="en-US" dirty="0"/>
              <a:t>In a(n) _____________, a controlling portion of the stock in a corporation is purchased by a group of shareholders.</a:t>
            </a:r>
          </a:p>
          <a:p>
            <a:pPr marL="912812" lvl="1" indent="-514350">
              <a:buFont typeface="+mj-lt"/>
              <a:buAutoNum type="alphaUcPeriod"/>
            </a:pPr>
            <a:r>
              <a:rPr lang="en-US" altLang="en-US" dirty="0"/>
              <a:t>Asset acquisition</a:t>
            </a:r>
          </a:p>
          <a:p>
            <a:pPr marL="912812" lvl="1" indent="-514350">
              <a:buFont typeface="+mj-lt"/>
              <a:buAutoNum type="alphaUcPeriod"/>
            </a:pPr>
            <a:r>
              <a:rPr lang="en-US" altLang="en-US" dirty="0"/>
              <a:t>Debt acquisition</a:t>
            </a:r>
          </a:p>
          <a:p>
            <a:pPr marL="912812" lvl="1" indent="-514350">
              <a:buFont typeface="+mj-lt"/>
              <a:buAutoNum type="alphaUcPeriod"/>
            </a:pPr>
            <a:r>
              <a:rPr lang="en-US" altLang="en-US" dirty="0"/>
              <a:t>Leveraged buyout</a:t>
            </a:r>
          </a:p>
          <a:p>
            <a:pPr marL="912812" lvl="1" indent="-514350">
              <a:buFont typeface="+mj-lt"/>
              <a:buAutoNum type="alphaUcPeriod"/>
            </a:pPr>
            <a:r>
              <a:rPr lang="en-US" altLang="en-US" dirty="0"/>
              <a:t>Junk bond sale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35189802-CAA3-4355-B907-EC16AE54C2E5}" type="slidenum">
              <a:rPr lang="en-US" altLang="en-US" smtClean="0"/>
              <a:pPr/>
              <a:t>33</a:t>
            </a:fld>
            <a:endParaRPr lang="en-US" altLang="en-US" dirty="0"/>
          </a:p>
        </p:txBody>
      </p:sp>
    </p:spTree>
    <p:extLst>
      <p:ext uri="{BB962C8B-B14F-4D97-AF65-F5344CB8AC3E}">
        <p14:creationId xmlns:p14="http://schemas.microsoft.com/office/powerpoint/2010/main" val="7684673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Expansion Tactics and Securities Law</a:t>
            </a:r>
          </a:p>
        </p:txBody>
      </p:sp>
      <p:sp>
        <p:nvSpPr>
          <p:cNvPr id="48131" name="Rectangle 3"/>
          <p:cNvSpPr>
            <a:spLocks noGrp="1" noChangeArrowheads="1"/>
          </p:cNvSpPr>
          <p:nvPr>
            <p:ph type="body" idx="1"/>
          </p:nvPr>
        </p:nvSpPr>
        <p:spPr/>
        <p:txBody>
          <a:bodyPr/>
          <a:lstStyle/>
          <a:p>
            <a:r>
              <a:rPr lang="en-US" altLang="en-US" b="1" dirty="0"/>
              <a:t>Stock acquisition</a:t>
            </a:r>
          </a:p>
          <a:p>
            <a:pPr lvl="1"/>
            <a:r>
              <a:rPr lang="en-US" altLang="en-US" dirty="0"/>
              <a:t>The buyer purchases enough stock in a corporation to gain voting control of that corporation</a:t>
            </a:r>
            <a:endParaRPr lang="en-US" altLang="en-US" sz="1000" dirty="0"/>
          </a:p>
          <a:p>
            <a:r>
              <a:rPr lang="en-US" altLang="en-US" b="1" dirty="0"/>
              <a:t>Leveraged buyout (LBO)</a:t>
            </a:r>
          </a:p>
          <a:p>
            <a:pPr lvl="1"/>
            <a:r>
              <a:rPr lang="en-US" altLang="en-US" dirty="0"/>
              <a:t>A controlling portion of the stock in a corporation is purchased by a group of shareholders, often several outsiders but sometimes a team of officers and directors of the company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E50A5D0B-044F-4AE5-A347-9E5E7229C526}" type="slidenum">
              <a:rPr lang="en-US" altLang="en-US" smtClean="0"/>
              <a:pPr/>
              <a:t>34</a:t>
            </a:fld>
            <a:endParaRPr lang="en-US" altLang="en-US" dirty="0"/>
          </a:p>
        </p:txBody>
      </p:sp>
    </p:spTree>
    <p:extLst>
      <p:ext uri="{BB962C8B-B14F-4D97-AF65-F5344CB8AC3E}">
        <p14:creationId xmlns:p14="http://schemas.microsoft.com/office/powerpoint/2010/main" val="8781077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Expansion Tactics and Securities Law</a:t>
            </a:r>
          </a:p>
        </p:txBody>
      </p:sp>
      <p:sp>
        <p:nvSpPr>
          <p:cNvPr id="49155" name="Rectangle 3"/>
          <p:cNvSpPr>
            <a:spLocks noGrp="1" noChangeArrowheads="1"/>
          </p:cNvSpPr>
          <p:nvPr>
            <p:ph type="body" idx="1"/>
          </p:nvPr>
        </p:nvSpPr>
        <p:spPr/>
        <p:txBody>
          <a:bodyPr/>
          <a:lstStyle/>
          <a:p>
            <a:r>
              <a:rPr lang="en-US" altLang="en-US" b="1" dirty="0"/>
              <a:t>Tender offer</a:t>
            </a:r>
          </a:p>
          <a:p>
            <a:pPr lvl="1"/>
            <a:r>
              <a:rPr lang="en-US" altLang="en-US" dirty="0"/>
              <a:t>The buyer or suitor makes a public offer to buy voting stock in a </a:t>
            </a:r>
            <a:r>
              <a:rPr lang="en-US" altLang="en-US" b="1" dirty="0"/>
              <a:t>target corporation</a:t>
            </a:r>
            <a:endParaRPr lang="en-US" altLang="en-US" sz="1000" dirty="0"/>
          </a:p>
          <a:p>
            <a:r>
              <a:rPr lang="en-US" altLang="en-US" dirty="0"/>
              <a:t>A successful tender offer occurs once the buyer has purchased enough of the voting stock to satisfy the original goal</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81A064C3-95E7-46AA-9226-B8C856B8D1B5}" type="slidenum">
              <a:rPr lang="en-US" altLang="en-US" smtClean="0"/>
              <a:pPr/>
              <a:t>35</a:t>
            </a:fld>
            <a:endParaRPr lang="en-US" altLang="en-US" dirty="0"/>
          </a:p>
        </p:txBody>
      </p:sp>
    </p:spTree>
    <p:extLst>
      <p:ext uri="{BB962C8B-B14F-4D97-AF65-F5344CB8AC3E}">
        <p14:creationId xmlns:p14="http://schemas.microsoft.com/office/powerpoint/2010/main" val="19465064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Stock Acquisition Techniques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79" name="Slide Number Placeholder 2"/>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28-</a:t>
            </a:r>
            <a:fld id="{8165B2B0-FE5C-440E-BC1C-5E7A0739B789}" type="slidenum">
              <a:rPr lang="en-US" altLang="en-US"/>
              <a:pPr eaLnBrk="1" hangingPunct="1"/>
              <a:t>36</a:t>
            </a:fld>
            <a:endParaRPr lang="en-US" altLang="en-US" dirty="0"/>
          </a:p>
        </p:txBody>
      </p:sp>
      <p:pic>
        <p:nvPicPr>
          <p:cNvPr id="3" name="Picture 2" descr="In a stock acquisition, the buyer purchases enough stock in a &#10;corporation to gain voting control of that corporation. Stock acquisitions come in many &#10;shapes and sizes (see Table 28-3)." title="Stock Acquisition Techniques"/>
          <p:cNvPicPr>
            <a:picLocks noChangeAspect="1"/>
          </p:cNvPicPr>
          <p:nvPr/>
        </p:nvPicPr>
        <p:blipFill>
          <a:blip r:embed="rId2"/>
          <a:stretch>
            <a:fillRect/>
          </a:stretch>
        </p:blipFill>
        <p:spPr>
          <a:xfrm>
            <a:off x="1112824" y="1918550"/>
            <a:ext cx="9966353" cy="4103328"/>
          </a:xfrm>
          <a:prstGeom prst="rect">
            <a:avLst/>
          </a:prstGeom>
        </p:spPr>
      </p:pic>
    </p:spTree>
    <p:extLst>
      <p:ext uri="{BB962C8B-B14F-4D97-AF65-F5344CB8AC3E}">
        <p14:creationId xmlns:p14="http://schemas.microsoft.com/office/powerpoint/2010/main" val="17487531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Stock Acquisition</a:t>
            </a:r>
          </a:p>
        </p:txBody>
      </p:sp>
      <p:sp>
        <p:nvSpPr>
          <p:cNvPr id="3" name="Content Placeholder 2"/>
          <p:cNvSpPr>
            <a:spLocks noGrp="1"/>
          </p:cNvSpPr>
          <p:nvPr>
            <p:ph idx="1"/>
          </p:nvPr>
        </p:nvSpPr>
        <p:spPr/>
        <p:txBody>
          <a:bodyPr/>
          <a:lstStyle/>
          <a:p>
            <a:r>
              <a:rPr lang="en-US" b="1" dirty="0"/>
              <a:t>Inversion</a:t>
            </a:r>
          </a:p>
          <a:p>
            <a:pPr lvl="1"/>
            <a:r>
              <a:rPr lang="en-US" dirty="0"/>
              <a:t>Typically occurs when an American corporation buys an alien corporation and then reincorporates in that alien’s national base </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9E85C775-4EBF-4CC6-8DB1-084D9AC7F06D}"/>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400DE384-E441-468D-A67E-C81CE62E349B}" type="slidenum">
              <a:rPr lang="en-US" altLang="en-US" smtClean="0"/>
              <a:pPr/>
              <a:t>37</a:t>
            </a:fld>
            <a:endParaRPr lang="en-US" altLang="en-US" dirty="0"/>
          </a:p>
        </p:txBody>
      </p:sp>
    </p:spTree>
    <p:extLst>
      <p:ext uri="{BB962C8B-B14F-4D97-AF65-F5344CB8AC3E}">
        <p14:creationId xmlns:p14="http://schemas.microsoft.com/office/powerpoint/2010/main" val="2377515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6"/>
          <p:cNvSpPr>
            <a:spLocks noGrp="1" noChangeArrowheads="1"/>
          </p:cNvSpPr>
          <p:nvPr>
            <p:ph type="title"/>
          </p:nvPr>
        </p:nvSpPr>
        <p:spPr/>
        <p:txBody>
          <a:bodyPr/>
          <a:lstStyle/>
          <a:p>
            <a:r>
              <a:rPr lang="en-US" altLang="en-US" dirty="0"/>
              <a:t>Post-Offer Antitakeover Tactics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3"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28-</a:t>
            </a:r>
            <a:fld id="{394CCFE5-D96F-44A1-9CED-18FF7A88169D}" type="slidenum">
              <a:rPr lang="en-US" altLang="en-US"/>
              <a:pPr eaLnBrk="1" hangingPunct="1"/>
              <a:t>38</a:t>
            </a:fld>
            <a:endParaRPr lang="en-US" altLang="en-US" dirty="0"/>
          </a:p>
        </p:txBody>
      </p:sp>
      <p:pic>
        <p:nvPicPr>
          <p:cNvPr id="3" name="Picture 2" descr="To avoid being taken over by a hostile bidder, the management of a corporation can institute both post-offer (see Table 28-4)" title="Post-Offer Antitakeover Tactics"/>
          <p:cNvPicPr>
            <a:picLocks noChangeAspect="1"/>
          </p:cNvPicPr>
          <p:nvPr/>
        </p:nvPicPr>
        <p:blipFill>
          <a:blip r:embed="rId2"/>
          <a:stretch>
            <a:fillRect/>
          </a:stretch>
        </p:blipFill>
        <p:spPr>
          <a:xfrm>
            <a:off x="1836505" y="1765561"/>
            <a:ext cx="8518990" cy="4590789"/>
          </a:xfrm>
          <a:prstGeom prst="rect">
            <a:avLst/>
          </a:prstGeom>
        </p:spPr>
      </p:pic>
    </p:spTree>
    <p:extLst>
      <p:ext uri="{BB962C8B-B14F-4D97-AF65-F5344CB8AC3E}">
        <p14:creationId xmlns:p14="http://schemas.microsoft.com/office/powerpoint/2010/main" val="38173671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p:cNvSpPr>
            <a:spLocks noGrp="1" noChangeArrowheads="1"/>
          </p:cNvSpPr>
          <p:nvPr>
            <p:ph type="title"/>
          </p:nvPr>
        </p:nvSpPr>
        <p:spPr/>
        <p:txBody>
          <a:bodyPr/>
          <a:lstStyle/>
          <a:p>
            <a:r>
              <a:rPr lang="en-US" altLang="en-US" dirty="0"/>
              <a:t>Pre-Offer Antitakeover Tactics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7"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28-</a:t>
            </a:r>
            <a:fld id="{3E61D218-D19C-46F9-8EDD-E48CC7570E36}" type="slidenum">
              <a:rPr lang="en-US" altLang="en-US"/>
              <a:pPr eaLnBrk="1" hangingPunct="1"/>
              <a:t>39</a:t>
            </a:fld>
            <a:endParaRPr lang="en-US" altLang="en-US" dirty="0"/>
          </a:p>
        </p:txBody>
      </p:sp>
      <p:pic>
        <p:nvPicPr>
          <p:cNvPr id="3" name="Picture 2" descr="To avoid being taken over by a hostile bidder, the management of a corporation can institute both post-offer (see Table 28-4) and pre-offer tactics (see &#10;Table 28-5)." title="Pre-Offer Anti-takeover Tactics"/>
          <p:cNvPicPr>
            <a:picLocks noChangeAspect="1"/>
          </p:cNvPicPr>
          <p:nvPr/>
        </p:nvPicPr>
        <p:blipFill>
          <a:blip r:embed="rId2"/>
          <a:stretch>
            <a:fillRect/>
          </a:stretch>
        </p:blipFill>
        <p:spPr>
          <a:xfrm>
            <a:off x="1325073" y="1828800"/>
            <a:ext cx="9541854" cy="4443326"/>
          </a:xfrm>
          <a:prstGeom prst="rect">
            <a:avLst/>
          </a:prstGeom>
        </p:spPr>
      </p:pic>
    </p:spTree>
    <p:extLst>
      <p:ext uri="{BB962C8B-B14F-4D97-AF65-F5344CB8AC3E}">
        <p14:creationId xmlns:p14="http://schemas.microsoft.com/office/powerpoint/2010/main" val="2061367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US" altLang="en-US" dirty="0"/>
              <a:t>The Constitution and the Corporate Entity</a:t>
            </a:r>
          </a:p>
        </p:txBody>
      </p:sp>
      <p:sp>
        <p:nvSpPr>
          <p:cNvPr id="16387" name="Rectangle 5"/>
          <p:cNvSpPr>
            <a:spLocks noGrp="1" noChangeArrowheads="1"/>
          </p:cNvSpPr>
          <p:nvPr>
            <p:ph type="body" idx="1"/>
          </p:nvPr>
        </p:nvSpPr>
        <p:spPr/>
        <p:txBody>
          <a:bodyPr/>
          <a:lstStyle/>
          <a:p>
            <a:r>
              <a:rPr lang="en-US" altLang="en-US" b="1" dirty="0"/>
              <a:t>Commerce clause </a:t>
            </a:r>
          </a:p>
          <a:p>
            <a:pPr lvl="1"/>
            <a:r>
              <a:rPr lang="en-US" altLang="en-US" dirty="0"/>
              <a:t>States that “Congress shall have the Power...to regulate Commerce with foreign nations, and among the several States”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BCB389C1-D247-48EA-8362-080EDEAC2C3F}" type="slidenum">
              <a:rPr lang="en-US" altLang="en-US" smtClean="0"/>
              <a:pPr/>
              <a:t>4</a:t>
            </a:fld>
            <a:endParaRPr lang="en-US" altLang="en-US" dirty="0"/>
          </a:p>
        </p:txBody>
      </p:sp>
    </p:spTree>
    <p:extLst>
      <p:ext uri="{BB962C8B-B14F-4D97-AF65-F5344CB8AC3E}">
        <p14:creationId xmlns:p14="http://schemas.microsoft.com/office/powerpoint/2010/main" val="36370067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title"/>
          </p:nvPr>
        </p:nvSpPr>
        <p:spPr/>
        <p:txBody>
          <a:bodyPr/>
          <a:lstStyle/>
          <a:p>
            <a:r>
              <a:rPr lang="en-US" altLang="en-US" dirty="0"/>
              <a:t>Expansion Attempts</a:t>
            </a:r>
          </a:p>
        </p:txBody>
      </p:sp>
      <p:sp>
        <p:nvSpPr>
          <p:cNvPr id="53251" name="Rectangle 5"/>
          <p:cNvSpPr>
            <a:spLocks noGrp="1" noChangeArrowheads="1"/>
          </p:cNvSpPr>
          <p:nvPr>
            <p:ph type="body" idx="1"/>
          </p:nvPr>
        </p:nvSpPr>
        <p:spPr/>
        <p:txBody>
          <a:bodyPr/>
          <a:lstStyle/>
          <a:p>
            <a:r>
              <a:rPr lang="en-US" altLang="en-US" b="1" dirty="0"/>
              <a:t>Horizontal expansion </a:t>
            </a:r>
          </a:p>
          <a:p>
            <a:pPr lvl="1"/>
            <a:r>
              <a:rPr lang="en-US" altLang="en-US" dirty="0"/>
              <a:t>Occurs between companies that are involved in the same business</a:t>
            </a:r>
          </a:p>
          <a:p>
            <a:pPr lvl="1"/>
            <a:r>
              <a:rPr lang="en-US" altLang="en-US" dirty="0"/>
              <a:t>Often results in monopolies</a:t>
            </a:r>
            <a:endParaRPr lang="en-US" altLang="en-US" sz="1000" dirty="0"/>
          </a:p>
          <a:p>
            <a:r>
              <a:rPr lang="en-US" altLang="en-US" b="1" dirty="0"/>
              <a:t>Vertical expansion </a:t>
            </a:r>
          </a:p>
          <a:p>
            <a:pPr lvl="1"/>
            <a:r>
              <a:rPr lang="en-US" altLang="en-US" dirty="0"/>
              <a:t>Occurs between companies that were in a customer–supplier relationship</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78DD48B4-830F-4397-B400-8541AFB65E22}" type="slidenum">
              <a:rPr lang="en-US" altLang="en-US" smtClean="0"/>
              <a:pPr/>
              <a:t>40</a:t>
            </a:fld>
            <a:endParaRPr lang="en-US" altLang="en-US" dirty="0"/>
          </a:p>
        </p:txBody>
      </p:sp>
    </p:spTree>
    <p:extLst>
      <p:ext uri="{BB962C8B-B14F-4D97-AF65-F5344CB8AC3E}">
        <p14:creationId xmlns:p14="http://schemas.microsoft.com/office/powerpoint/2010/main" val="13439781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6"/>
          <p:cNvSpPr>
            <a:spLocks noGrp="1" noChangeArrowheads="1"/>
          </p:cNvSpPr>
          <p:nvPr>
            <p:ph type="title"/>
          </p:nvPr>
        </p:nvSpPr>
        <p:spPr/>
        <p:txBody>
          <a:bodyPr/>
          <a:lstStyle/>
          <a:p>
            <a:r>
              <a:rPr lang="en-US" altLang="en-US" dirty="0"/>
              <a:t>Antitrust Law and Corporate Expansion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5"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28-</a:t>
            </a:r>
            <a:fld id="{725E3876-1A4F-4D92-8014-9F684A8EF8CA}" type="slidenum">
              <a:rPr lang="en-US" altLang="en-US"/>
              <a:pPr eaLnBrk="1" hangingPunct="1"/>
              <a:t>41</a:t>
            </a:fld>
            <a:endParaRPr lang="en-US" altLang="en-US" dirty="0"/>
          </a:p>
        </p:txBody>
      </p:sp>
      <p:pic>
        <p:nvPicPr>
          <p:cNvPr id="3" name="Picture 2" descr="One way that companies can create monopolies is through a corporate expansion &#10;effort. Antitrust law does not focus on corporate expansion techniques. Instead, it looks at &#10;how an expansion attempt will affect competition in the marketplace (see Table 28-6)." title="Antitrust Law and "/>
          <p:cNvPicPr>
            <a:picLocks noChangeAspect="1"/>
          </p:cNvPicPr>
          <p:nvPr/>
        </p:nvPicPr>
        <p:blipFill>
          <a:blip r:embed="rId2"/>
          <a:stretch>
            <a:fillRect/>
          </a:stretch>
        </p:blipFill>
        <p:spPr>
          <a:xfrm>
            <a:off x="1051127" y="1987603"/>
            <a:ext cx="10089746" cy="4232222"/>
          </a:xfrm>
          <a:prstGeom prst="rect">
            <a:avLst/>
          </a:prstGeom>
        </p:spPr>
      </p:pic>
    </p:spTree>
    <p:extLst>
      <p:ext uri="{BB962C8B-B14F-4D97-AF65-F5344CB8AC3E}">
        <p14:creationId xmlns:p14="http://schemas.microsoft.com/office/powerpoint/2010/main" val="4113306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Grp="1" noChangeArrowheads="1"/>
          </p:cNvSpPr>
          <p:nvPr>
            <p:ph type="title"/>
          </p:nvPr>
        </p:nvSpPr>
        <p:spPr/>
        <p:txBody>
          <a:bodyPr/>
          <a:lstStyle/>
          <a:p>
            <a:r>
              <a:rPr lang="en-US" altLang="en-US" dirty="0"/>
              <a:t>Hart-Scott-Rodino Antitrust Act</a:t>
            </a:r>
          </a:p>
        </p:txBody>
      </p:sp>
      <p:sp>
        <p:nvSpPr>
          <p:cNvPr id="55299" name="Rectangle 5"/>
          <p:cNvSpPr>
            <a:spLocks noGrp="1" noChangeArrowheads="1"/>
          </p:cNvSpPr>
          <p:nvPr>
            <p:ph type="body" idx="1"/>
          </p:nvPr>
        </p:nvSpPr>
        <p:spPr/>
        <p:txBody>
          <a:bodyPr/>
          <a:lstStyle/>
          <a:p>
            <a:r>
              <a:rPr lang="en-US" altLang="en-US" dirty="0"/>
              <a:t>Designed to police any expansion attempts that might harm competition in the marketplace</a:t>
            </a:r>
          </a:p>
          <a:p>
            <a:r>
              <a:rPr lang="en-US" altLang="en-US" dirty="0"/>
              <a:t>Requires corporations that are setting up an expansion attempt to notify the FTC before the deal is completed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A4AAD244-C1DA-4BEC-863A-0A0E829E912F}" type="slidenum">
              <a:rPr lang="en-US" altLang="en-US" smtClean="0"/>
              <a:pPr/>
              <a:t>42</a:t>
            </a:fld>
            <a:endParaRPr lang="en-US" altLang="en-US" dirty="0"/>
          </a:p>
        </p:txBody>
      </p:sp>
    </p:spTree>
    <p:extLst>
      <p:ext uri="{BB962C8B-B14F-4D97-AF65-F5344CB8AC3E}">
        <p14:creationId xmlns:p14="http://schemas.microsoft.com/office/powerpoint/2010/main" val="26239693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dirty="0"/>
              <a:t>The Tunney Antitrust Act</a:t>
            </a:r>
          </a:p>
        </p:txBody>
      </p:sp>
      <p:sp>
        <p:nvSpPr>
          <p:cNvPr id="56323" name="Rectangle 3"/>
          <p:cNvSpPr>
            <a:spLocks noGrp="1" noChangeArrowheads="1"/>
          </p:cNvSpPr>
          <p:nvPr>
            <p:ph type="body" idx="1"/>
          </p:nvPr>
        </p:nvSpPr>
        <p:spPr/>
        <p:txBody>
          <a:bodyPr/>
          <a:lstStyle/>
          <a:p>
            <a:r>
              <a:rPr lang="en-US" altLang="en-US" dirty="0"/>
              <a:t>Requires that the Department of Justice (DOJ) defend its support of a consent decree by sending the decree to the federal court along with a complaint and a </a:t>
            </a:r>
            <a:r>
              <a:rPr lang="en-US" altLang="en-US" b="1" dirty="0"/>
              <a:t>competitive impact statement (CIS)</a:t>
            </a: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992D24F9-FC30-4593-9CE9-7AEA308E3230}" type="slidenum">
              <a:rPr lang="en-US" altLang="en-US" smtClean="0"/>
              <a:pPr/>
              <a:t>43</a:t>
            </a:fld>
            <a:endParaRPr lang="en-US" altLang="en-US" dirty="0"/>
          </a:p>
        </p:txBody>
      </p:sp>
    </p:spTree>
    <p:extLst>
      <p:ext uri="{BB962C8B-B14F-4D97-AF65-F5344CB8AC3E}">
        <p14:creationId xmlns:p14="http://schemas.microsoft.com/office/powerpoint/2010/main" val="4354549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The Tunney Antitrust Act</a:t>
            </a:r>
          </a:p>
        </p:txBody>
      </p:sp>
      <p:sp>
        <p:nvSpPr>
          <p:cNvPr id="57347" name="Rectangle 3"/>
          <p:cNvSpPr>
            <a:spLocks noGrp="1" noChangeArrowheads="1"/>
          </p:cNvSpPr>
          <p:nvPr>
            <p:ph type="body" idx="1"/>
          </p:nvPr>
        </p:nvSpPr>
        <p:spPr/>
        <p:txBody>
          <a:bodyPr/>
          <a:lstStyle/>
          <a:p>
            <a:r>
              <a:rPr lang="en-US" altLang="en-US" b="1" dirty="0"/>
              <a:t>Competitive impact statement</a:t>
            </a:r>
          </a:p>
          <a:p>
            <a:pPr lvl="1"/>
            <a:r>
              <a:rPr lang="en-US" altLang="en-US" dirty="0"/>
              <a:t>Document that clarifies any potential antitrust problems inherent within the proposed expansion and the solutions to those problems suggested by the decree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5CB8ADF3-1B2B-47BA-9846-6162F3A59455}" type="slidenum">
              <a:rPr lang="en-US" altLang="en-US" smtClean="0"/>
              <a:pPr/>
              <a:t>44</a:t>
            </a:fld>
            <a:endParaRPr lang="en-US" altLang="en-US" dirty="0"/>
          </a:p>
        </p:txBody>
      </p:sp>
    </p:spTree>
    <p:extLst>
      <p:ext uri="{BB962C8B-B14F-4D97-AF65-F5344CB8AC3E}">
        <p14:creationId xmlns:p14="http://schemas.microsoft.com/office/powerpoint/2010/main" val="10019234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en-US" dirty="0"/>
              <a:t>The Government and the End of the Corporate Entity</a:t>
            </a:r>
          </a:p>
        </p:txBody>
      </p:sp>
      <p:sp>
        <p:nvSpPr>
          <p:cNvPr id="58371" name="Rectangle 3"/>
          <p:cNvSpPr>
            <a:spLocks noGrp="1" noChangeArrowheads="1"/>
          </p:cNvSpPr>
          <p:nvPr>
            <p:ph type="body" idx="1"/>
          </p:nvPr>
        </p:nvSpPr>
        <p:spPr/>
        <p:txBody>
          <a:bodyPr/>
          <a:lstStyle/>
          <a:p>
            <a:r>
              <a:rPr lang="en-US" altLang="en-US" dirty="0"/>
              <a:t>Grounds for involuntary dissolution at the request of a shareholder include the following:</a:t>
            </a:r>
          </a:p>
          <a:p>
            <a:pPr lvl="1"/>
            <a:r>
              <a:rPr lang="en-US" altLang="en-US" dirty="0"/>
              <a:t>Evidence of illegal, oppressive, or fraudulent acts</a:t>
            </a:r>
          </a:p>
          <a:p>
            <a:pPr lvl="1"/>
            <a:r>
              <a:rPr lang="en-US" altLang="en-US" dirty="0"/>
              <a:t>A misapplication or waste of corporate assets</a:t>
            </a:r>
          </a:p>
          <a:p>
            <a:pPr lvl="1"/>
            <a:r>
              <a:rPr lang="en-US" altLang="en-US" dirty="0"/>
              <a:t>A deadlock of directors that threatens irreparable harm</a:t>
            </a:r>
          </a:p>
          <a:p>
            <a:pPr lvl="1"/>
            <a:r>
              <a:rPr lang="en-US" altLang="en-US" dirty="0"/>
              <a:t>Evidence that a dissolution is necessary to protect the rights of the complaining shareholder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4ADBCA71-8313-489E-894A-4219FFD9535D}" type="slidenum">
              <a:rPr lang="en-US" altLang="en-US" smtClean="0"/>
              <a:pPr/>
              <a:t>45</a:t>
            </a:fld>
            <a:endParaRPr lang="en-US" altLang="en-US" dirty="0"/>
          </a:p>
        </p:txBody>
      </p:sp>
    </p:spTree>
    <p:extLst>
      <p:ext uri="{BB962C8B-B14F-4D97-AF65-F5344CB8AC3E}">
        <p14:creationId xmlns:p14="http://schemas.microsoft.com/office/powerpoint/2010/main" val="23958177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en-US" dirty="0"/>
              <a:t>Voluntary Dissolution</a:t>
            </a:r>
          </a:p>
        </p:txBody>
      </p:sp>
      <p:sp>
        <p:nvSpPr>
          <p:cNvPr id="59395" name="Rectangle 3"/>
          <p:cNvSpPr>
            <a:spLocks noGrp="1" noChangeArrowheads="1"/>
          </p:cNvSpPr>
          <p:nvPr>
            <p:ph type="body" idx="1"/>
          </p:nvPr>
        </p:nvSpPr>
        <p:spPr/>
        <p:txBody>
          <a:bodyPr/>
          <a:lstStyle/>
          <a:p>
            <a:r>
              <a:rPr lang="en-US" altLang="en-US" dirty="0"/>
              <a:t>A corporation can be dissolved </a:t>
            </a:r>
            <a:r>
              <a:rPr lang="en-US" altLang="en-US" b="1" dirty="0"/>
              <a:t>voluntarily</a:t>
            </a:r>
            <a:r>
              <a:rPr lang="en-US" altLang="en-US" dirty="0"/>
              <a:t> by the unanimous approval of the shareholders or by a positive vote of the directors with the approval of two-thirds of the shareholders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542F3B48-8F4C-4DC1-8F33-64C95906C7A3}" type="slidenum">
              <a:rPr lang="en-US" altLang="en-US" smtClean="0"/>
              <a:pPr/>
              <a:t>46</a:t>
            </a:fld>
            <a:endParaRPr lang="en-US" altLang="en-US" dirty="0"/>
          </a:p>
        </p:txBody>
      </p:sp>
    </p:spTree>
    <p:extLst>
      <p:ext uri="{BB962C8B-B14F-4D97-AF65-F5344CB8AC3E}">
        <p14:creationId xmlns:p14="http://schemas.microsoft.com/office/powerpoint/2010/main" val="22495367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dirty="0"/>
              <a:t>Dissolution of a Limited Liability Company</a:t>
            </a:r>
          </a:p>
        </p:txBody>
      </p:sp>
      <p:sp>
        <p:nvSpPr>
          <p:cNvPr id="60419" name="Rectangle 3"/>
          <p:cNvSpPr>
            <a:spLocks noGrp="1" noChangeArrowheads="1"/>
          </p:cNvSpPr>
          <p:nvPr>
            <p:ph type="body" idx="1"/>
          </p:nvPr>
        </p:nvSpPr>
        <p:spPr/>
        <p:txBody>
          <a:bodyPr/>
          <a:lstStyle/>
          <a:p>
            <a:r>
              <a:rPr lang="en-US" altLang="en-US" dirty="0"/>
              <a:t>Circumstances of dissolution</a:t>
            </a:r>
          </a:p>
          <a:p>
            <a:r>
              <a:rPr lang="en-US" altLang="en-US" dirty="0"/>
              <a:t>Effects of dissolution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23875DEA-7B10-4764-AB8D-11E16922E895}" type="slidenum">
              <a:rPr lang="en-US" altLang="en-US" smtClean="0"/>
              <a:pPr/>
              <a:t>47</a:t>
            </a:fld>
            <a:endParaRPr lang="en-US" altLang="en-US" dirty="0"/>
          </a:p>
        </p:txBody>
      </p:sp>
    </p:spTree>
    <p:extLst>
      <p:ext uri="{BB962C8B-B14F-4D97-AF65-F5344CB8AC3E}">
        <p14:creationId xmlns:p14="http://schemas.microsoft.com/office/powerpoint/2010/main" val="425261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Question</a:t>
            </a:r>
          </a:p>
        </p:txBody>
      </p:sp>
      <p:sp>
        <p:nvSpPr>
          <p:cNvPr id="20483" name="Rectangle 3"/>
          <p:cNvSpPr>
            <a:spLocks noGrp="1" noChangeArrowheads="1"/>
          </p:cNvSpPr>
          <p:nvPr>
            <p:ph type="body" idx="1"/>
          </p:nvPr>
        </p:nvSpPr>
        <p:spPr/>
        <p:txBody>
          <a:bodyPr/>
          <a:lstStyle/>
          <a:p>
            <a:r>
              <a:rPr lang="en-US" altLang="en-US" dirty="0"/>
              <a:t>What is the state’s authority to restrict private rights to promote and maintain public health, safety, welfare, and morals called?</a:t>
            </a:r>
          </a:p>
          <a:p>
            <a:pPr marL="912812" lvl="1" indent="-514350">
              <a:buFont typeface="+mj-lt"/>
              <a:buAutoNum type="alphaUcPeriod"/>
            </a:pPr>
            <a:r>
              <a:rPr lang="en-US" altLang="en-US" dirty="0"/>
              <a:t>Expert power</a:t>
            </a:r>
          </a:p>
          <a:p>
            <a:pPr marL="912812" lvl="1" indent="-514350">
              <a:buFont typeface="+mj-lt"/>
              <a:buAutoNum type="alphaUcPeriod"/>
            </a:pPr>
            <a:r>
              <a:rPr lang="en-US" altLang="en-US" dirty="0"/>
              <a:t>Political power</a:t>
            </a:r>
          </a:p>
          <a:p>
            <a:pPr marL="912812" lvl="1" indent="-514350">
              <a:buFont typeface="+mj-lt"/>
              <a:buAutoNum type="alphaUcPeriod"/>
            </a:pPr>
            <a:r>
              <a:rPr lang="en-US" altLang="en-US" dirty="0"/>
              <a:t>Police power</a:t>
            </a:r>
          </a:p>
          <a:p>
            <a:pPr marL="912812" lvl="1" indent="-514350">
              <a:buFont typeface="+mj-lt"/>
              <a:buAutoNum type="alphaUcPeriod"/>
            </a:pPr>
            <a:r>
              <a:rPr lang="en-US" altLang="en-US" dirty="0"/>
              <a:t>Military power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1E602201-9106-4DC1-821F-97E93260B67E}" type="slidenum">
              <a:rPr lang="en-US" altLang="en-US" smtClean="0"/>
              <a:pPr/>
              <a:t>5</a:t>
            </a:fld>
            <a:endParaRPr lang="en-US" altLang="en-US" dirty="0"/>
          </a:p>
        </p:txBody>
      </p:sp>
    </p:spTree>
    <p:extLst>
      <p:ext uri="{BB962C8B-B14F-4D97-AF65-F5344CB8AC3E}">
        <p14:creationId xmlns:p14="http://schemas.microsoft.com/office/powerpoint/2010/main" val="2021438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r>
              <a:rPr lang="en-US" altLang="en-US" dirty="0"/>
              <a:t>Residual State Power over Commerce and Corporate Law</a:t>
            </a:r>
          </a:p>
        </p:txBody>
      </p:sp>
      <p:sp>
        <p:nvSpPr>
          <p:cNvPr id="21507" name="Rectangle 5"/>
          <p:cNvSpPr>
            <a:spLocks noGrp="1" noChangeArrowheads="1"/>
          </p:cNvSpPr>
          <p:nvPr>
            <p:ph type="body" idx="1"/>
          </p:nvPr>
        </p:nvSpPr>
        <p:spPr/>
        <p:txBody>
          <a:bodyPr/>
          <a:lstStyle/>
          <a:p>
            <a:r>
              <a:rPr lang="en-US" altLang="en-US" b="1" dirty="0"/>
              <a:t>Police power </a:t>
            </a:r>
          </a:p>
          <a:p>
            <a:pPr lvl="1"/>
            <a:r>
              <a:rPr lang="en-US" altLang="en-US" dirty="0"/>
              <a:t>The state’s authority to restrict private rights to promote and maintain public health, safety, welfare, and morals</a:t>
            </a:r>
            <a:endParaRPr lang="en-US" altLang="en-US" sz="1000" dirty="0"/>
          </a:p>
          <a:p>
            <a:r>
              <a:rPr lang="en-US" altLang="en-US" dirty="0"/>
              <a:t>A state has police power simply by virtue of its existence as a legitimate governmental authority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7925544E-90C3-4407-8445-527B9C657C6F}" type="slidenum">
              <a:rPr lang="en-US" altLang="en-US" smtClean="0"/>
              <a:pPr/>
              <a:t>6</a:t>
            </a:fld>
            <a:endParaRPr lang="en-US" altLang="en-US" dirty="0"/>
          </a:p>
        </p:txBody>
      </p:sp>
    </p:spTree>
    <p:extLst>
      <p:ext uri="{BB962C8B-B14F-4D97-AF65-F5344CB8AC3E}">
        <p14:creationId xmlns:p14="http://schemas.microsoft.com/office/powerpoint/2010/main" val="3737733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Question</a:t>
            </a:r>
          </a:p>
        </p:txBody>
      </p:sp>
      <p:sp>
        <p:nvSpPr>
          <p:cNvPr id="22531" name="Rectangle 3"/>
          <p:cNvSpPr>
            <a:spLocks noGrp="1" noChangeArrowheads="1"/>
          </p:cNvSpPr>
          <p:nvPr>
            <p:ph type="body" idx="1"/>
          </p:nvPr>
        </p:nvSpPr>
        <p:spPr/>
        <p:txBody>
          <a:bodyPr/>
          <a:lstStyle/>
          <a:p>
            <a:r>
              <a:rPr lang="en-US" altLang="en-US" dirty="0"/>
              <a:t>Which monetary investment expects a return solely because of another person’s efforts?</a:t>
            </a:r>
          </a:p>
          <a:p>
            <a:pPr marL="912812" lvl="1" indent="-514350">
              <a:buFont typeface="+mj-lt"/>
              <a:buAutoNum type="alphaUcPeriod"/>
            </a:pPr>
            <a:r>
              <a:rPr lang="en-US" altLang="en-US" dirty="0"/>
              <a:t>Stock</a:t>
            </a:r>
          </a:p>
          <a:p>
            <a:pPr marL="912812" lvl="1" indent="-514350">
              <a:buFont typeface="+mj-lt"/>
              <a:buAutoNum type="alphaUcPeriod"/>
            </a:pPr>
            <a:r>
              <a:rPr lang="en-US" altLang="en-US" dirty="0"/>
              <a:t>Share</a:t>
            </a:r>
          </a:p>
          <a:p>
            <a:pPr marL="912812" lvl="1" indent="-514350">
              <a:buFont typeface="+mj-lt"/>
              <a:buAutoNum type="alphaUcPeriod"/>
            </a:pPr>
            <a:r>
              <a:rPr lang="en-US" altLang="en-US" dirty="0"/>
              <a:t>Security</a:t>
            </a:r>
          </a:p>
          <a:p>
            <a:pPr marL="912812" lvl="1" indent="-514350">
              <a:buFont typeface="+mj-lt"/>
              <a:buAutoNum type="alphaUcPeriod"/>
            </a:pPr>
            <a:r>
              <a:rPr lang="en-US" altLang="en-US" dirty="0"/>
              <a:t>Allocation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A2959C0A-CB32-4DEB-A488-82AE6E77E189}" type="slidenum">
              <a:rPr lang="en-US" altLang="en-US" smtClean="0"/>
              <a:pPr/>
              <a:t>7</a:t>
            </a:fld>
            <a:endParaRPr lang="en-US" altLang="en-US" dirty="0"/>
          </a:p>
        </p:txBody>
      </p:sp>
    </p:spTree>
    <p:extLst>
      <p:ext uri="{BB962C8B-B14F-4D97-AF65-F5344CB8AC3E}">
        <p14:creationId xmlns:p14="http://schemas.microsoft.com/office/powerpoint/2010/main" val="2419197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Securities Regulation of the Corporate Entity</a:t>
            </a:r>
          </a:p>
        </p:txBody>
      </p:sp>
      <p:sp>
        <p:nvSpPr>
          <p:cNvPr id="23555" name="Rectangle 3"/>
          <p:cNvSpPr>
            <a:spLocks noGrp="1" noChangeArrowheads="1"/>
          </p:cNvSpPr>
          <p:nvPr>
            <p:ph type="body" idx="1"/>
          </p:nvPr>
        </p:nvSpPr>
        <p:spPr/>
        <p:txBody>
          <a:bodyPr/>
          <a:lstStyle/>
          <a:p>
            <a:r>
              <a:rPr lang="en-US" altLang="en-US" b="1" dirty="0"/>
              <a:t>Security </a:t>
            </a:r>
          </a:p>
          <a:p>
            <a:pPr lvl="1"/>
            <a:r>
              <a:rPr lang="en-US" altLang="en-US" dirty="0"/>
              <a:t>A monetary investment that expects a return solely because of another person’s efforts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28-</a:t>
            </a:r>
            <a:fld id="{6E9590FB-F470-4F06-81E0-EF13AD714926}" type="slidenum">
              <a:rPr lang="en-US" altLang="en-US" smtClean="0"/>
              <a:pPr/>
              <a:t>8</a:t>
            </a:fld>
            <a:endParaRPr lang="en-US" altLang="en-US" dirty="0"/>
          </a:p>
        </p:txBody>
      </p:sp>
    </p:spTree>
    <p:extLst>
      <p:ext uri="{BB962C8B-B14F-4D97-AF65-F5344CB8AC3E}">
        <p14:creationId xmlns:p14="http://schemas.microsoft.com/office/powerpoint/2010/main" val="842866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Securities and Antitrust Regulations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7"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28-</a:t>
            </a:r>
            <a:fld id="{E5F64ED6-E6F5-44CF-9B72-691DD6F12A0D}" type="slidenum">
              <a:rPr lang="en-US" altLang="en-US"/>
              <a:pPr eaLnBrk="1" hangingPunct="1"/>
              <a:t>9</a:t>
            </a:fld>
            <a:endParaRPr lang="en-US" altLang="en-US" dirty="0"/>
          </a:p>
        </p:txBody>
      </p:sp>
      <p:pic>
        <p:nvPicPr>
          <p:cNvPr id="3" name="Picture 2" descr="Two pieces of federal legislation that affect business are the Securities Act of 1933 and the &#10;Securities Exchange Act of 1934 (see Table 28-1). The primary purpose of these acts is to &#10;protect business investors by making certain that they are informed about the securities &#10;they purchase." title="Securities and Antitrust Regulations"/>
          <p:cNvPicPr>
            <a:picLocks noChangeAspect="1"/>
          </p:cNvPicPr>
          <p:nvPr/>
        </p:nvPicPr>
        <p:blipFill>
          <a:blip r:embed="rId2"/>
          <a:stretch>
            <a:fillRect/>
          </a:stretch>
        </p:blipFill>
        <p:spPr>
          <a:xfrm>
            <a:off x="3458749" y="1835467"/>
            <a:ext cx="5274503" cy="4657407"/>
          </a:xfrm>
          <a:prstGeom prst="rect">
            <a:avLst/>
          </a:prstGeom>
        </p:spPr>
      </p:pic>
    </p:spTree>
    <p:extLst>
      <p:ext uri="{BB962C8B-B14F-4D97-AF65-F5344CB8AC3E}">
        <p14:creationId xmlns:p14="http://schemas.microsoft.com/office/powerpoint/2010/main" val="4753073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FB7B7E-C00F-40DF-98F1-BC9737284911}">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2.xml><?xml version="1.0" encoding="utf-8"?>
<ds:datastoreItem xmlns:ds="http://schemas.openxmlformats.org/officeDocument/2006/customXml" ds:itemID="{3A5A6E79-9CFD-472D-AAFD-8582C4BE30AD}">
  <ds:schemaRefs>
    <ds:schemaRef ds:uri="http://schemas.microsoft.com/sharepoint/v3/contenttype/forms"/>
  </ds:schemaRefs>
</ds:datastoreItem>
</file>

<file path=customXml/itemProps3.xml><?xml version="1.0" encoding="utf-8"?>
<ds:datastoreItem xmlns:ds="http://schemas.openxmlformats.org/officeDocument/2006/customXml" ds:itemID="{EBEBB1B6-063B-4B3C-8F9C-6F91BE573013}"/>
</file>

<file path=docProps/app.xml><?xml version="1.0" encoding="utf-8"?>
<Properties xmlns="http://schemas.openxmlformats.org/officeDocument/2006/extended-properties" xmlns:vt="http://schemas.openxmlformats.org/officeDocument/2006/docPropsVTypes">
  <TotalTime>2082</TotalTime>
  <Words>4531</Words>
  <Application>Microsoft Office PowerPoint</Application>
  <PresentationFormat>Widescreen</PresentationFormat>
  <Paragraphs>341</Paragraphs>
  <Slides>47</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Calibri</vt:lpstr>
      <vt:lpstr>Calibri Light</vt:lpstr>
      <vt:lpstr>Wingdings</vt:lpstr>
      <vt:lpstr>Wingdings 3</vt:lpstr>
      <vt:lpstr>Office Theme</vt:lpstr>
      <vt:lpstr>Government Regulation  of the Corporate Entity</vt:lpstr>
      <vt:lpstr>Learning Objectives</vt:lpstr>
      <vt:lpstr>Learning Objectives</vt:lpstr>
      <vt:lpstr>The Constitution and the Corporate Entity</vt:lpstr>
      <vt:lpstr>Question</vt:lpstr>
      <vt:lpstr>Residual State Power over Commerce and Corporate Law</vt:lpstr>
      <vt:lpstr>Question</vt:lpstr>
      <vt:lpstr>Securities Regulation of the Corporate Entity</vt:lpstr>
      <vt:lpstr>Securities and Antitrust Regulations</vt:lpstr>
      <vt:lpstr>Securities Act of 1933</vt:lpstr>
      <vt:lpstr>Securities Exchange Act of 1934</vt:lpstr>
      <vt:lpstr>The Wall Street Transparency and Accountability Act</vt:lpstr>
      <vt:lpstr>The Wall Street Transparency and Accountability Act</vt:lpstr>
      <vt:lpstr>Title IX Investor Protection and Securities Reform Act</vt:lpstr>
      <vt:lpstr>Title IX Investor Protection and Securities Reform Act</vt:lpstr>
      <vt:lpstr>Title IX Investor Protection and Securities Reform Act</vt:lpstr>
      <vt:lpstr>Question</vt:lpstr>
      <vt:lpstr>Antitrust Regulation</vt:lpstr>
      <vt:lpstr>Sherman Antitrust Act</vt:lpstr>
      <vt:lpstr>Sherman Antitrust Act</vt:lpstr>
      <vt:lpstr>Sherman Antitrust Act</vt:lpstr>
      <vt:lpstr>Sherman Antitrust Act</vt:lpstr>
      <vt:lpstr>The Evolving Nature of the Triple Threat</vt:lpstr>
      <vt:lpstr>Clayton Act</vt:lpstr>
      <vt:lpstr>Clayton Act</vt:lpstr>
      <vt:lpstr>Question</vt:lpstr>
      <vt:lpstr>Robinson–Patman Act</vt:lpstr>
      <vt:lpstr>Federal Trade Commission Act</vt:lpstr>
      <vt:lpstr>The Foreign Trade Antitrust Improvements Act (FTAIA)</vt:lpstr>
      <vt:lpstr>Types of Corporate Expansion</vt:lpstr>
      <vt:lpstr>Expansion Tactics and Securities Law</vt:lpstr>
      <vt:lpstr>Expansion Tactics and Securities Law</vt:lpstr>
      <vt:lpstr>Question</vt:lpstr>
      <vt:lpstr>Expansion Tactics and Securities Law</vt:lpstr>
      <vt:lpstr>Expansion Tactics and Securities Law</vt:lpstr>
      <vt:lpstr>Stock Acquisition Techniques</vt:lpstr>
      <vt:lpstr>Stock Acquisition</vt:lpstr>
      <vt:lpstr>Post-Offer Antitakeover Tactics</vt:lpstr>
      <vt:lpstr>Pre-Offer Antitakeover Tactics</vt:lpstr>
      <vt:lpstr>Expansion Attempts</vt:lpstr>
      <vt:lpstr>Antitrust Law and Corporate Expansion</vt:lpstr>
      <vt:lpstr>Hart-Scott-Rodino Antitrust Act</vt:lpstr>
      <vt:lpstr>The Tunney Antitrust Act</vt:lpstr>
      <vt:lpstr>The Tunney Antitrust Act</vt:lpstr>
      <vt:lpstr>The Government and the End of the Corporate Entity</vt:lpstr>
      <vt:lpstr>Voluntary Dissolution</vt:lpstr>
      <vt:lpstr>Dissolution of a Limited Liability Company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226</cp:revision>
  <dcterms:created xsi:type="dcterms:W3CDTF">2015-07-14T20:11:18Z</dcterms:created>
  <dcterms:modified xsi:type="dcterms:W3CDTF">2018-12-11T08:07:24Z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6756900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