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256" r:id="rId5"/>
    <p:sldId id="259" r:id="rId6"/>
    <p:sldId id="260" r:id="rId7"/>
    <p:sldId id="261" r:id="rId8"/>
    <p:sldId id="262" r:id="rId9"/>
    <p:sldId id="263" r:id="rId10"/>
    <p:sldId id="264" r:id="rId11"/>
    <p:sldId id="265" r:id="rId12"/>
    <p:sldId id="266" r:id="rId13"/>
    <p:sldId id="299" r:id="rId14"/>
    <p:sldId id="267" r:id="rId15"/>
    <p:sldId id="269" r:id="rId16"/>
    <p:sldId id="300" r:id="rId17"/>
    <p:sldId id="270" r:id="rId18"/>
    <p:sldId id="272" r:id="rId19"/>
    <p:sldId id="301" r:id="rId20"/>
    <p:sldId id="273" r:id="rId21"/>
    <p:sldId id="274" r:id="rId22"/>
    <p:sldId id="275" r:id="rId23"/>
    <p:sldId id="276" r:id="rId24"/>
    <p:sldId id="277" r:id="rId25"/>
    <p:sldId id="278" r:id="rId26"/>
    <p:sldId id="304" r:id="rId27"/>
    <p:sldId id="280" r:id="rId28"/>
    <p:sldId id="281" r:id="rId29"/>
    <p:sldId id="282" r:id="rId30"/>
    <p:sldId id="30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6"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1765" autoAdjust="0"/>
  </p:normalViewPr>
  <p:slideViewPr>
    <p:cSldViewPr snapToGrid="0">
      <p:cViewPr varScale="1">
        <p:scale>
          <a:sx n="64" d="100"/>
          <a:sy n="64" d="100"/>
        </p:scale>
        <p:origin x="900" y="6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2055362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D4BE5DF-01CB-4606-9A35-08BF4F0787B7}" type="slidenum">
              <a:rPr lang="en-US" altLang="en-US"/>
              <a:pPr eaLnBrk="1" hangingPunct="1"/>
              <a:t>11</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Legal scholars and business experts have put forth five theories regarding how corporations should be managed: governmental control, independent director control, managerial control, stakeholder control, and shareholder democratic control.</a:t>
            </a:r>
          </a:p>
        </p:txBody>
      </p:sp>
    </p:spTree>
    <p:extLst>
      <p:ext uri="{BB962C8B-B14F-4D97-AF65-F5344CB8AC3E}">
        <p14:creationId xmlns:p14="http://schemas.microsoft.com/office/powerpoint/2010/main" val="2507686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74A2B1-9196-4CF3-B11C-605C2C8F6329}" type="slidenum">
              <a:rPr lang="en-US" altLang="en-US"/>
              <a:pPr eaLnBrk="1" hangingPunct="1"/>
              <a:t>12</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Usually, the corporate outsiders named are government officials. These specially educated government officials would make corporate decisions in an objective manner, based on the needs of the entire society and the economy as a whole. Opponents of this theory label such an approach socialistic and point to the relatively poor record of many socialist economies as evidence of the impracticality of this approach.</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86768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groups have already implemented requirements to ensure the addition of independent directors to the boards of many corporations.</a:t>
            </a:r>
          </a:p>
        </p:txBody>
      </p:sp>
      <p:sp>
        <p:nvSpPr>
          <p:cNvPr id="4" name="Slide Number Placeholder 3"/>
          <p:cNvSpPr>
            <a:spLocks noGrp="1"/>
          </p:cNvSpPr>
          <p:nvPr>
            <p:ph type="sldNum" sz="quarter" idx="10"/>
          </p:nvPr>
        </p:nvSpPr>
        <p:spPr/>
        <p:txBody>
          <a:bodyPr/>
          <a:lstStyle/>
          <a:p>
            <a:fld id="{5B1CC8F4-5623-496C-8F2C-A5D22BD68D8F}" type="slidenum">
              <a:rPr lang="en-US" smtClean="0"/>
              <a:t>13</a:t>
            </a:fld>
            <a:endParaRPr lang="en-US" dirty="0"/>
          </a:p>
        </p:txBody>
      </p:sp>
    </p:spTree>
    <p:extLst>
      <p:ext uri="{BB962C8B-B14F-4D97-AF65-F5344CB8AC3E}">
        <p14:creationId xmlns:p14="http://schemas.microsoft.com/office/powerpoint/2010/main" val="403755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AC21B5-06DE-4001-816E-B38BBFA4ADB6}" type="slidenum">
              <a:rPr lang="en-US" altLang="en-US"/>
              <a:pPr eaLnBrk="1" hangingPunct="1"/>
              <a:t>14</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There is, of course, an opt-out rule that permits some corporations to sidestep the independent directors’ rule if they are a “controlled” company.</a:t>
            </a:r>
          </a:p>
        </p:txBody>
      </p:sp>
    </p:spTree>
    <p:extLst>
      <p:ext uri="{BB962C8B-B14F-4D97-AF65-F5344CB8AC3E}">
        <p14:creationId xmlns:p14="http://schemas.microsoft.com/office/powerpoint/2010/main" val="1072408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F5E10D-4E61-44B0-9F81-AF4B8A4CD9FB}" type="slidenum">
              <a:rPr lang="en-US" altLang="en-US"/>
              <a:pPr eaLnBrk="1" hangingPunct="1"/>
              <a:t>15</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Individuals who favor managerial control would insulate the managers from shareholders by limiting the shareholders’ power to vote and making it difficult for shareholders to sue managers. Opponents of managerial control argue that corporate managers may tend to be self-interested and, as a result, make relatively shortsighted decisions.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88072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people who have a stake in the corporate decision-making process, beyond shareholders, directors, and officers, argue that many corporate decisions, such as a decision to open or close a factory, affect the community through consumers, suppliers, employees, and community neighbors. Consequently, all of these stakeholders and more should be represented on the boards of directors of all major corporations.</a:t>
            </a:r>
          </a:p>
        </p:txBody>
      </p:sp>
      <p:sp>
        <p:nvSpPr>
          <p:cNvPr id="4" name="Slide Number Placeholder 3"/>
          <p:cNvSpPr>
            <a:spLocks noGrp="1"/>
          </p:cNvSpPr>
          <p:nvPr>
            <p:ph type="sldNum" sz="quarter" idx="10"/>
          </p:nvPr>
        </p:nvSpPr>
        <p:spPr/>
        <p:txBody>
          <a:bodyPr/>
          <a:lstStyle/>
          <a:p>
            <a:fld id="{5B1CC8F4-5623-496C-8F2C-A5D22BD68D8F}" type="slidenum">
              <a:rPr lang="en-US" smtClean="0"/>
              <a:t>16</a:t>
            </a:fld>
            <a:endParaRPr lang="en-US" dirty="0"/>
          </a:p>
        </p:txBody>
      </p:sp>
    </p:spTree>
    <p:extLst>
      <p:ext uri="{BB962C8B-B14F-4D97-AF65-F5344CB8AC3E}">
        <p14:creationId xmlns:p14="http://schemas.microsoft.com/office/powerpoint/2010/main" val="2944603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3FC928-B17B-4FF2-9EA3-18819BBAEBD6}" type="slidenum">
              <a:rPr lang="en-US" altLang="en-US"/>
              <a:pPr eaLnBrk="1" hangingPunct="1"/>
              <a:t>17</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As the real owners of the corporation, the shareholders have a right to say how their money and their property should be used. Supporters of shareholder democracy would make management more responsive to shareholders by giving shareholders greater voting control and making it easier for them to take managers to court. Opponents of this theory point out that most shareholders are removed from the center of corporate activity and therefore cannot make the same type of informed decisions that the managers can make.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93122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give minority shareholders an opportunity to elect one or more directors, some states permit cumulative voting. This procedure allows minority shareholders an opportunity to be represented on the board of directors.</a:t>
            </a:r>
          </a:p>
        </p:txBody>
      </p:sp>
      <p:sp>
        <p:nvSpPr>
          <p:cNvPr id="4" name="Slide Number Placeholder 3"/>
          <p:cNvSpPr>
            <a:spLocks noGrp="1"/>
          </p:cNvSpPr>
          <p:nvPr>
            <p:ph type="sldNum" sz="quarter" idx="10"/>
          </p:nvPr>
        </p:nvSpPr>
        <p:spPr/>
        <p:txBody>
          <a:bodyPr/>
          <a:lstStyle/>
          <a:p>
            <a:fld id="{5B1CC8F4-5623-496C-8F2C-A5D22BD68D8F}" type="slidenum">
              <a:rPr lang="en-US" smtClean="0"/>
              <a:t>19</a:t>
            </a:fld>
            <a:endParaRPr lang="en-US" dirty="0"/>
          </a:p>
        </p:txBody>
      </p:sp>
    </p:spTree>
    <p:extLst>
      <p:ext uri="{BB962C8B-B14F-4D97-AF65-F5344CB8AC3E}">
        <p14:creationId xmlns:p14="http://schemas.microsoft.com/office/powerpoint/2010/main" val="147333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4A5D0A-EFB0-49DF-A3E0-0A1E93B54F64}" type="slidenum">
              <a:rPr lang="en-US" altLang="en-US"/>
              <a:pPr eaLnBrk="1" hangingPunct="1"/>
              <a:t>20</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proxy solicitation.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57145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705B1C-87D5-44E2-8C32-C2F548820BB8}" type="slidenum">
              <a:rPr lang="en-US" altLang="en-US"/>
              <a:pPr eaLnBrk="1" hangingPunct="1"/>
              <a:t>21</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A </a:t>
            </a:r>
            <a:r>
              <a:rPr lang="en-US" altLang="en-US" b="1" dirty="0">
                <a:latin typeface="Arial" panose="020B0604020202020204" pitchFamily="34" charset="0"/>
              </a:rPr>
              <a:t>proxy </a:t>
            </a:r>
            <a:r>
              <a:rPr lang="en-US" altLang="en-US" dirty="0">
                <a:latin typeface="Arial" panose="020B0604020202020204" pitchFamily="34" charset="0"/>
              </a:rPr>
              <a:t>is the authority given to one shareholder to cast another shareholder’s votes. Proxy solicitation also refers to the actual document that is used to request the right to vote the other shareholders’ votes. The minority shareholder’s voting power increases as the number of proxies held rises. Because majority shareholders, including management, can also solicit proxies, a struggle between the two groups, known as a </a:t>
            </a:r>
            <a:r>
              <a:rPr lang="en-US" altLang="en-US" b="0" dirty="0">
                <a:latin typeface="Arial" panose="020B0604020202020204" pitchFamily="34" charset="0"/>
              </a:rPr>
              <a:t>proxy contest</a:t>
            </a:r>
            <a:r>
              <a:rPr lang="en-US" altLang="en-US" dirty="0">
                <a:latin typeface="Arial" panose="020B0604020202020204" pitchFamily="34" charset="0"/>
              </a:rPr>
              <a:t>, often results. Specifically, the law requires that anyone soliciting a proxy must disclose the identity of the solicitor, the reason behind the solicitation, and all other crucial facts that the shareholders will need to make an informed decision about the proxy. The document that communicates this information to the shareholders is called a </a:t>
            </a:r>
            <a:r>
              <a:rPr lang="en-US" altLang="en-US" b="0" dirty="0">
                <a:latin typeface="Arial" panose="020B0604020202020204" pitchFamily="34" charset="0"/>
              </a:rPr>
              <a:t>proxy statement</a:t>
            </a:r>
            <a:r>
              <a:rPr lang="en-US" altLang="en-US" dirty="0">
                <a:latin typeface="Arial" panose="020B0604020202020204" pitchFamily="34" charset="0"/>
              </a:rPr>
              <a:t>. Generally, the solicitation includes a card called a proxy card that can be returned to the solicitor.</a:t>
            </a:r>
          </a:p>
        </p:txBody>
      </p:sp>
    </p:spTree>
    <p:extLst>
      <p:ext uri="{BB962C8B-B14F-4D97-AF65-F5344CB8AC3E}">
        <p14:creationId xmlns:p14="http://schemas.microsoft.com/office/powerpoint/2010/main" val="1589193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A73488D-5A33-42FF-B2E3-E99623FE069F}" type="slidenum">
              <a:rPr lang="en-US" altLang="en-US"/>
              <a:pPr eaLnBrk="1" hangingPunct="1"/>
              <a:t>2</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857365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F13512-DFB9-4321-88AF-E3AEC840DE9B}" type="slidenum">
              <a:rPr lang="en-US" altLang="en-US"/>
              <a:pPr eaLnBrk="1" hangingPunct="1"/>
              <a:t>22</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Another way for shareholders to exercise their voting power to shape corporate decision making is the shareholder proposal. Because shareholder proposals are placed in the proxy materials that are sent from corporate management to shareholders, they are closely allied with the proxy solicitation process and also governed by the Securities Exchange Act of 1934.</a:t>
            </a:r>
          </a:p>
          <a:p>
            <a:endParaRPr lang="en-US" altLang="en-US" dirty="0">
              <a:latin typeface="Arial" panose="020B0604020202020204" pitchFamily="34" charset="0"/>
            </a:endParaRPr>
          </a:p>
          <a:p>
            <a:r>
              <a:rPr lang="en-US" sz="1200" b="0" i="0" u="none" strike="noStrike" kern="1200" baseline="0" dirty="0">
                <a:solidFill>
                  <a:schemeClr val="tx1"/>
                </a:solidFill>
                <a:latin typeface="+mn-lt"/>
                <a:ea typeface="+mn-ea"/>
                <a:cs typeface="+mn-cs"/>
              </a:rPr>
              <a:t>Shareholder proposals, sometimes referred to as shareholder resolutions, have traditionally been among the weakest of shareholder voting tactics. One reason is that for many years, such proposals were not taken seriously by the directors and officers of most corporations, a situation that was exacerbated by the fact that the courts did not appear to take them seriously either.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532149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latin typeface="Arial" panose="020B0604020202020204" pitchFamily="34" charset="0"/>
              </a:rPr>
              <a:t>Sometimes, the trustee is one of the shareholders; at other times, the trustee is an outsider. </a:t>
            </a:r>
            <a:r>
              <a:rPr lang="en-US" sz="1200" b="0" i="0" u="none" strike="noStrike" kern="1200" baseline="0" dirty="0">
                <a:solidFill>
                  <a:schemeClr val="tx1"/>
                </a:solidFill>
                <a:latin typeface="+mn-lt"/>
                <a:ea typeface="+mn-ea"/>
                <a:cs typeface="+mn-cs"/>
              </a:rPr>
              <a:t>Generally, once a voting trust has been created, it cannot be ended until the specified time period has run its course. </a:t>
            </a:r>
            <a:r>
              <a:rPr lang="en-US" altLang="en-US" b="0" dirty="0">
                <a:latin typeface="Arial" panose="020B0604020202020204" pitchFamily="34" charset="0"/>
              </a:rPr>
              <a:t>Voting trusts must be in writing and must be filed with the corporation.</a:t>
            </a:r>
          </a:p>
          <a:p>
            <a:endParaRPr lang="en-US" altLang="en-US" b="1" dirty="0">
              <a:latin typeface="Arial" panose="020B0604020202020204" pitchFamily="34" charset="0"/>
            </a:endParaRPr>
          </a:p>
          <a:p>
            <a:r>
              <a:rPr lang="en-US" altLang="en-US" b="1" dirty="0">
                <a:latin typeface="Arial" panose="020B0604020202020204" pitchFamily="34" charset="0"/>
              </a:rPr>
              <a:t>Background Information</a:t>
            </a:r>
          </a:p>
          <a:p>
            <a:r>
              <a:rPr lang="en-US" altLang="en-US" dirty="0">
                <a:latin typeface="Arial" panose="020B0604020202020204" pitchFamily="34" charset="0"/>
              </a:rPr>
              <a:t>States often use the following criteria to identify a true voting trust: There is a grant of voting rights for an indefinite period of time, the acquisition of voting control of the corporation is the common purpose of the shareholders to the trust, and the voting rights are separated from the other attributes of stock ownership.</a:t>
            </a:r>
          </a:p>
        </p:txBody>
      </p:sp>
      <p:sp>
        <p:nvSpPr>
          <p:cNvPr id="4" name="Slide Number Placeholder 3"/>
          <p:cNvSpPr>
            <a:spLocks noGrp="1"/>
          </p:cNvSpPr>
          <p:nvPr>
            <p:ph type="sldNum" sz="quarter" idx="5"/>
          </p:nvPr>
        </p:nvSpPr>
        <p:spPr/>
        <p:txBody>
          <a:bodyPr/>
          <a:lstStyle/>
          <a:p>
            <a:fld id="{5B1CC8F4-5623-496C-8F2C-A5D22BD68D8F}" type="slidenum">
              <a:rPr lang="en-US" smtClean="0"/>
              <a:t>23</a:t>
            </a:fld>
            <a:endParaRPr lang="en-US" dirty="0"/>
          </a:p>
        </p:txBody>
      </p:sp>
    </p:spTree>
    <p:extLst>
      <p:ext uri="{BB962C8B-B14F-4D97-AF65-F5344CB8AC3E}">
        <p14:creationId xmlns:p14="http://schemas.microsoft.com/office/powerpoint/2010/main" val="1887039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Pooling agreements </a:t>
            </a:r>
            <a:r>
              <a:rPr lang="en-US" dirty="0"/>
              <a:t>are also known as shareholder agreements or voting agreements. Pooling agreements are also the weakest voting arrangement because shareholders can change their votes at the last minute.</a:t>
            </a:r>
          </a:p>
        </p:txBody>
      </p:sp>
      <p:sp>
        <p:nvSpPr>
          <p:cNvPr id="4" name="Slide Number Placeholder 3"/>
          <p:cNvSpPr>
            <a:spLocks noGrp="1"/>
          </p:cNvSpPr>
          <p:nvPr>
            <p:ph type="sldNum" sz="quarter" idx="10"/>
          </p:nvPr>
        </p:nvSpPr>
        <p:spPr/>
        <p:txBody>
          <a:bodyPr/>
          <a:lstStyle/>
          <a:p>
            <a:fld id="{5B1CC8F4-5623-496C-8F2C-A5D22BD68D8F}" type="slidenum">
              <a:rPr lang="en-US" smtClean="0"/>
              <a:t>24</a:t>
            </a:fld>
            <a:endParaRPr lang="en-US" dirty="0"/>
          </a:p>
        </p:txBody>
      </p:sp>
    </p:spTree>
    <p:extLst>
      <p:ext uri="{BB962C8B-B14F-4D97-AF65-F5344CB8AC3E}">
        <p14:creationId xmlns:p14="http://schemas.microsoft.com/office/powerpoint/2010/main" val="3238507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A7F8F4-D669-4291-ADFF-36E613984201}" type="slidenum">
              <a:rPr lang="en-US" altLang="en-US"/>
              <a:pPr eaLnBrk="1" hangingPunct="1"/>
              <a:t>25</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These rights include the right to vote, the right to receive dividends, the right to transfer shares, the right to purchase newly issued stock, and the right to examine corporate books and records. If shareholders have been denied any of these rights, they can bring a direct suit to make up for any loss they have suffered.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60721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E4EE56-A9DF-4BE4-B87B-262BD389C89B}" type="slidenum">
              <a:rPr lang="en-US" altLang="en-US"/>
              <a:pPr eaLnBrk="1" hangingPunct="1"/>
              <a:t>26</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American Law Institute Principles state: “A director or officer who makes a business judgment in good faith fulfills the duty if the director or officer is not interested in the subject of the business judgment; is informed with respect to the subject of the business judgment to the extent…appropriate under the circumstances; and rationally believes that the business judgment is in the best interest of the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770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court hears a case challenging a manager’s decision, that court will consider the following three rules in judging that conduct: the business judgment rule, the fairness rule, and the actual authority rule (see Table 27-2).</a:t>
            </a:r>
          </a:p>
        </p:txBody>
      </p:sp>
      <p:sp>
        <p:nvSpPr>
          <p:cNvPr id="4" name="Slide Number Placeholder 3"/>
          <p:cNvSpPr>
            <a:spLocks noGrp="1"/>
          </p:cNvSpPr>
          <p:nvPr>
            <p:ph type="sldNum" sz="quarter" idx="10"/>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2721043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4B65E5-9E86-488C-8EAE-D14F7DD1EA4B}" type="slidenum">
              <a:rPr lang="en-US" altLang="en-US"/>
              <a:pPr eaLnBrk="1" hangingPunct="1"/>
              <a:t>28</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a:t>
            </a:r>
            <a:r>
              <a:rPr lang="en-US" altLang="en-US" b="0" dirty="0">
                <a:latin typeface="Arial" panose="020B0604020202020204" pitchFamily="34" charset="0"/>
              </a:rPr>
              <a:t>business judgment rule</a:t>
            </a:r>
            <a:r>
              <a:rPr lang="en-US" altLang="en-US" dirty="0">
                <a:latin typeface="Arial" panose="020B0604020202020204" pitchFamily="34" charset="0"/>
              </a:rPr>
              <a:t>, the court will not interfere with most business decisions. The rule protects managers who act with due care and in good faith, as long as their decisions are lawful and in the best interests of the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17257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AA4BE6-18B1-4AB7-B474-479132137AAF}" type="slidenum">
              <a:rPr lang="en-US" altLang="en-US"/>
              <a:pPr eaLnBrk="1" hangingPunct="1"/>
              <a:t>29</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Protecting directors and officers in this way encourages people to become corporate managers and reassures them that they will be protected when they make difficult business decisions. The business judgment rule emerges from the duty of due diligence that a manager owes to the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581875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DD9749-593E-4B4E-8A77-3F8AAEC53919}" type="slidenum">
              <a:rPr lang="en-US" altLang="en-US"/>
              <a:pPr eaLnBrk="1" hangingPunct="1"/>
              <a:t>30</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b="0" dirty="0">
                <a:latin typeface="Arial" panose="020B0604020202020204" pitchFamily="34" charset="0"/>
              </a:rPr>
              <a:t>The fairness rule does not automatically declare managers disloyal if they profit from a corporate decision. Rather, it allows the court to examine the decision to determine its basic fairness to the corporation.</a:t>
            </a:r>
          </a:p>
          <a:p>
            <a:endParaRPr lang="en-US" altLang="en-US" b="1"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Ask students to write about the purpose of the fairness rule and its effectiveness. How large a role does ethics play in the fairness rule? Should laws be passed to ensure that corporate managers abide by the standards of the fairness rule?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8098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229A64-B5E9-48FF-9A82-609E009AAF6D}" type="slidenum">
              <a:rPr lang="en-US" altLang="en-US"/>
              <a:pPr eaLnBrk="1" hangingPunct="1"/>
              <a:t>31</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The SEC identifies the following classes of individuals who might be at risk of finding themselves on the wrong end of an insider trading case. Naturally, corporate directors, officers, and employees can easily get themselves tangled in such cases if they use material, nonpublic, factual data in their trades. However, also at risk are family members, business colleagues, and friends of such corporate insiders. </a:t>
            </a:r>
          </a:p>
        </p:txBody>
      </p:sp>
    </p:spTree>
    <p:extLst>
      <p:ext uri="{BB962C8B-B14F-4D97-AF65-F5344CB8AC3E}">
        <p14:creationId xmlns:p14="http://schemas.microsoft.com/office/powerpoint/2010/main" val="3635427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0E17DF-519C-440C-9FFA-777596658D55}" type="slidenum">
              <a:rPr lang="en-US" altLang="en-US"/>
              <a:pPr eaLnBrk="1" hangingPunct="1"/>
              <a:t>4</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board of directors. See next slide.</a:t>
            </a:r>
          </a:p>
        </p:txBody>
      </p:sp>
    </p:spTree>
    <p:extLst>
      <p:ext uri="{BB962C8B-B14F-4D97-AF65-F5344CB8AC3E}">
        <p14:creationId xmlns:p14="http://schemas.microsoft.com/office/powerpoint/2010/main" val="1458358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C83E48-50F1-47EB-B017-E9F06FE8DA43}" type="slidenum">
              <a:rPr lang="en-US" altLang="en-US"/>
              <a:pPr eaLnBrk="1" hangingPunct="1"/>
              <a:t>32</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Before taking such an opportunity, a manager must first offer it to the corporation by informing other managers and shareholders. If the corporation rejects the opportunity, then the manager is free to take that opportunity.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545857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A33C1FB-2C9C-46CE-B148-A1BA1BA89605}" type="slidenum">
              <a:rPr lang="en-US" altLang="en-US"/>
              <a:pPr eaLnBrk="1" hangingPunct="1"/>
              <a:t>33</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Actual Authority Rule. See next slide.</a:t>
            </a:r>
          </a:p>
        </p:txBody>
      </p:sp>
    </p:spTree>
    <p:extLst>
      <p:ext uri="{BB962C8B-B14F-4D97-AF65-F5344CB8AC3E}">
        <p14:creationId xmlns:p14="http://schemas.microsoft.com/office/powerpoint/2010/main" val="569392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96A68E-6C7F-4DCC-A0C6-8739A8049B6E}" type="slidenum">
              <a:rPr lang="en-US" altLang="en-US"/>
              <a:pPr eaLnBrk="1" hangingPunct="1"/>
              <a:t>34</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Corporate managers are also held to a third duty, that is, the duty to act within actual authority. The authority spoken of here includes those powers that have been granted to managers by virtue of their position within the corporation. The duties of the directors and officers of the corporation are outlined in the appropriate state statutes, in the articles of incorporation, in the regulations issued by government bodies such as the SEC, in relevant case law, and in the bylaws of the company.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767602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4E0458-3281-4392-A6D9-6841FD41D2D2}" type="slidenum">
              <a:rPr lang="en-US" altLang="en-US"/>
              <a:pPr eaLnBrk="1" hangingPunct="1"/>
              <a:t>35</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A voluntary protective measure is one that permits corporate shareholders to fashion their bylaws so as to limit or eliminate the liability of directors for decisions made while carrying out their duties. Such measures would allow recovery of damages only if the director deliberately broke the law, deliberately violated the duty of loyalty, deliberately violated the duty of good faith, or improperly benefited from the transaction in question. Automatic protective measures grant the same type of immunity by state law, regardless of the action or inaction of corporate shareholders. The final measure would allow lawsuits against managers even in the cases noted earlier but would place a cap on the amount of money damages that can be recovered against directors.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305893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84FBEC-7C5A-4EA9-BAF7-EA8819CBDE8C}" type="slidenum">
              <a:rPr lang="en-US" altLang="en-US"/>
              <a:pPr eaLnBrk="1" hangingPunct="1"/>
              <a:t>36</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Sarbanes</a:t>
            </a:r>
            <a:r>
              <a:rPr lang="en-US" altLang="en-US" dirty="0"/>
              <a:t>–</a:t>
            </a:r>
            <a:r>
              <a:rPr lang="en-US" altLang="en-US" dirty="0">
                <a:latin typeface="Arial" panose="020B0604020202020204" pitchFamily="34" charset="0"/>
              </a:rPr>
              <a:t>Oxley Act. See next slide.</a:t>
            </a:r>
          </a:p>
        </p:txBody>
      </p:sp>
    </p:spTree>
    <p:extLst>
      <p:ext uri="{BB962C8B-B14F-4D97-AF65-F5344CB8AC3E}">
        <p14:creationId xmlns:p14="http://schemas.microsoft.com/office/powerpoint/2010/main" val="8278840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5C4F29-B571-49DE-AF54-A5751459F393}" type="slidenum">
              <a:rPr lang="en-US" altLang="en-US"/>
              <a:pPr eaLnBrk="1" hangingPunct="1"/>
              <a:t>37</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a:lnSpc>
                <a:spcPct val="90000"/>
              </a:lnSpc>
            </a:pPr>
            <a:r>
              <a:rPr lang="en-US" altLang="en-US" dirty="0">
                <a:latin typeface="Arial" panose="020B0604020202020204" pitchFamily="34" charset="0"/>
              </a:rPr>
              <a:t>The new rules have led some legal commentators to suggest a series of steps that corporate directors should take when faced with suspected wrongdoing within their company. Seven steps are recommended: (1) Once a legal violation has been uncovered (or even suspected), the activity must cease instantly; (2) any and all consequences that have flowed from the violation should be uncovered and stopped immediately; (3) any attempt to engage in a cover-up, and in fact, any actions that can be remotely perceived as a cover-up, must be avoided religiously; (4) notification of the violation must be made to the proper authorities; (5) investigations must be made to uncover any similar or related activities that may be illegal; (6) the cause or causes of the legal violations must be determined; and (7) an action plan must be created and executed to punish the violators and to prevent any future violations.</a:t>
            </a:r>
          </a:p>
          <a:p>
            <a:pPr>
              <a:lnSpc>
                <a:spcPct val="90000"/>
              </a:lnSpc>
            </a:pPr>
            <a:endParaRPr lang="en-US" altLang="en-US" dirty="0">
              <a:latin typeface="Arial" panose="020B0604020202020204" pitchFamily="34" charset="0"/>
            </a:endParaRPr>
          </a:p>
        </p:txBody>
      </p:sp>
    </p:spTree>
    <p:extLst>
      <p:ext uri="{BB962C8B-B14F-4D97-AF65-F5344CB8AC3E}">
        <p14:creationId xmlns:p14="http://schemas.microsoft.com/office/powerpoint/2010/main" val="27821514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6C7AD7-D975-4556-B2BA-63B8AEABF516}" type="slidenum">
              <a:rPr lang="en-US" altLang="en-US"/>
              <a:pPr eaLnBrk="1" hangingPunct="1"/>
              <a:t>39</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A shareholder’s right by statute to inspect the records of the corporation is usually limited to inspections for proper purposes at an appropriate time and place. Idle curiosity and an intent that unreasonably interferes with or embarrasses corporate management would prompt officers or directors to refuse shareholders’ requests to examine corporate accounts, minutes, and records. Shareholders have the right to share in dividends after they have been declared by the board of directors. Once declared, a dividend becomes a debt of the corporation and enforceable by law, as is any other debt.</a:t>
            </a:r>
          </a:p>
        </p:txBody>
      </p:sp>
    </p:spTree>
    <p:extLst>
      <p:ext uri="{BB962C8B-B14F-4D97-AF65-F5344CB8AC3E}">
        <p14:creationId xmlns:p14="http://schemas.microsoft.com/office/powerpoint/2010/main" val="2259997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B175EA-B0BF-460D-8485-657FAB03F4C6}" type="slidenum">
              <a:rPr lang="en-US" altLang="en-US"/>
              <a:pPr eaLnBrk="1" hangingPunct="1"/>
              <a:t>40</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preemptive right. See next slide.</a:t>
            </a:r>
          </a:p>
        </p:txBody>
      </p:sp>
    </p:spTree>
    <p:extLst>
      <p:ext uri="{BB962C8B-B14F-4D97-AF65-F5344CB8AC3E}">
        <p14:creationId xmlns:p14="http://schemas.microsoft.com/office/powerpoint/2010/main" val="22397556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14B4F4-44E7-45EA-921E-96F1A50E2D28}" type="slidenum">
              <a:rPr lang="en-US" altLang="en-US"/>
              <a:pPr eaLnBrk="1" hangingPunct="1"/>
              <a:t>41</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In early corporate history, the preemptive right was regarded as so basic that it was assumed to exist in most situations unless there was a contrary express provision. Today, however, the preemptive right is no longer considered basic in most jurisdictions, because the cost of preemptive rights may frequently exceed their benefits. Now, no preemptive rights exist unless explicitly stated in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46190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F577DB-4E27-40C4-A225-AC74CE367577}" type="slidenum">
              <a:rPr lang="en-US" altLang="en-US"/>
              <a:pPr eaLnBrk="1" hangingPunct="1"/>
              <a:t>42</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members of a limited liability company can choose to manage the business themselves, or they can hire outside management. An LLC that is run by the members themselves is called a member-managed LLC, whereas one operated by outside managers is referred to as a manager-managed LLC.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54774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EF6524-7B20-4275-BB34-C719FFA17BFD}" type="slidenum">
              <a:rPr lang="en-US" altLang="en-US"/>
              <a:pPr eaLnBrk="1" hangingPunct="1"/>
              <a:t>5</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Most state incorporation statutes provide that a corporation’s business affairs are to be managed under the direction of a board of directors. The board of directors establishes broad policies, and the officers and other employees implement those policies.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71114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F6C18C-7019-47DB-BE3B-9DA067DAF1E4}" type="slidenum">
              <a:rPr lang="en-US" altLang="en-US"/>
              <a:pPr eaLnBrk="1" hangingPunct="1"/>
              <a:t>6</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Directors are elected at the annual meeting of the shareholders. Generally, directors hold office for one or two years. The number of directors on the board varies between eight and twelve. Usually, several directors are elected as a group to maintain continuity; this procedure permits one-third of the board to be elected annually.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01247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4439A7-60A2-482E-9D8C-EE396D1DA198}" type="slidenum">
              <a:rPr lang="en-US" altLang="en-US"/>
              <a:pPr eaLnBrk="1" hangingPunct="1"/>
              <a:t>7</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the roles of directors and officers differ, they are frequently assumed by the same people. An individual may be both chief executive officer and chair of the board of the same corporation. Directors and officers can also be shareholders in the corporation.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50917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555850-9A26-4590-BBD2-F5937B628663}" type="slidenum">
              <a:rPr lang="en-US" altLang="en-US"/>
              <a:pPr eaLnBrk="1" hangingPunct="1"/>
              <a:t>8</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shareholders.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52180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B70FF4-912F-42F5-BBDA-2BF9DB10AA7B}" type="slidenum">
              <a:rPr lang="en-US" altLang="en-US"/>
              <a:pPr eaLnBrk="1" hangingPunct="1"/>
              <a:t>9</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The most effective way for a shareholder to obtain corporate power is to purchase more stock. Unfortunately, purchasing additional stock is not always possible, either because the shareholder does not have the financial leverage needed to purchase enough shares to gain corporate control or because there are no shares available to purchase. Another way to gain operating power is to work with the shares that the shareholder already owns but increase voting power in other ways.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09190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3437888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Managing the Corporate </a:t>
            </a:r>
            <a:br>
              <a:rPr lang="en-US" b="1" dirty="0"/>
            </a:br>
            <a:r>
              <a:rPr lang="en-US" b="1" dirty="0"/>
              <a:t>Entity</a:t>
            </a:r>
          </a:p>
        </p:txBody>
      </p:sp>
      <p:sp>
        <p:nvSpPr>
          <p:cNvPr id="3" name="Subtitle 2"/>
          <p:cNvSpPr>
            <a:spLocks noGrp="1"/>
          </p:cNvSpPr>
          <p:nvPr>
            <p:ph type="subTitle" idx="1"/>
          </p:nvPr>
        </p:nvSpPr>
        <p:spPr>
          <a:xfrm>
            <a:off x="671209" y="4609707"/>
            <a:ext cx="4766553" cy="1479808"/>
          </a:xfrm>
        </p:spPr>
        <p:txBody>
          <a:bodyPr/>
          <a:lstStyle/>
          <a:p>
            <a:r>
              <a:rPr lang="en-US" dirty="0"/>
              <a:t>Chapter 27</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Stakeholders of the Corporation</a:t>
            </a:r>
          </a:p>
        </p:txBody>
      </p:sp>
      <p:sp>
        <p:nvSpPr>
          <p:cNvPr id="3" name="Content Placeholder 2"/>
          <p:cNvSpPr>
            <a:spLocks noGrp="1"/>
          </p:cNvSpPr>
          <p:nvPr>
            <p:ph idx="1"/>
          </p:nvPr>
        </p:nvSpPr>
        <p:spPr/>
        <p:txBody>
          <a:bodyPr>
            <a:normAutofit/>
          </a:bodyPr>
          <a:lstStyle/>
          <a:p>
            <a:r>
              <a:rPr lang="en-US" b="1" dirty="0"/>
              <a:t>Stakeholders</a:t>
            </a:r>
          </a:p>
          <a:p>
            <a:pPr lvl="1"/>
            <a:r>
              <a:rPr lang="en-US" dirty="0"/>
              <a:t>Those individuals and coalitions who, while officially outside of the corporate decision-making structure and outside the corporate ownership establishment, are dramatically affected by the results of corporate decision making </a:t>
            </a:r>
          </a:p>
          <a:p>
            <a:pPr lvl="1"/>
            <a:r>
              <a:rPr lang="en-US" dirty="0"/>
              <a:t>Representatives from employees’ unions; consumer protection organizations; suppliers; customers; clients; environmental protection groups; and the local, state, national, and international communities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B1CED3AA-FBD3-4F84-B950-3DE795E95EA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10</a:t>
            </a:fld>
            <a:endParaRPr lang="en-US" altLang="en-US" dirty="0"/>
          </a:p>
        </p:txBody>
      </p:sp>
    </p:spTree>
    <p:extLst>
      <p:ext uri="{BB962C8B-B14F-4D97-AF65-F5344CB8AC3E}">
        <p14:creationId xmlns:p14="http://schemas.microsoft.com/office/powerpoint/2010/main" val="2551829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Theories of Corporate Governance</a:t>
            </a:r>
          </a:p>
        </p:txBody>
      </p:sp>
      <p:sp>
        <p:nvSpPr>
          <p:cNvPr id="22531" name="Rectangle 5"/>
          <p:cNvSpPr>
            <a:spLocks noGrp="1" noChangeArrowheads="1"/>
          </p:cNvSpPr>
          <p:nvPr>
            <p:ph type="body" idx="1"/>
          </p:nvPr>
        </p:nvSpPr>
        <p:spPr/>
        <p:txBody>
          <a:bodyPr/>
          <a:lstStyle/>
          <a:p>
            <a:r>
              <a:rPr lang="en-US" altLang="en-US" dirty="0"/>
              <a:t>Governmental control </a:t>
            </a:r>
          </a:p>
          <a:p>
            <a:r>
              <a:rPr lang="en-US" altLang="en-US" dirty="0"/>
              <a:t>Independent director control </a:t>
            </a:r>
          </a:p>
          <a:p>
            <a:r>
              <a:rPr lang="en-US" altLang="en-US" dirty="0"/>
              <a:t>Managerial control</a:t>
            </a:r>
          </a:p>
          <a:p>
            <a:r>
              <a:rPr lang="en-US" altLang="en-US" dirty="0"/>
              <a:t>Stakeholder control</a:t>
            </a:r>
          </a:p>
          <a:p>
            <a:r>
              <a:rPr lang="en-US" altLang="en-US" dirty="0"/>
              <a:t>Shareholder democratic control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68F01D82-24DD-43AE-88DC-285657D0593C}" type="slidenum">
              <a:rPr lang="en-US" altLang="en-US" smtClean="0"/>
              <a:pPr/>
              <a:t>11</a:t>
            </a:fld>
            <a:endParaRPr lang="en-US" altLang="en-US" dirty="0"/>
          </a:p>
        </p:txBody>
      </p:sp>
    </p:spTree>
    <p:extLst>
      <p:ext uri="{BB962C8B-B14F-4D97-AF65-F5344CB8AC3E}">
        <p14:creationId xmlns:p14="http://schemas.microsoft.com/office/powerpoint/2010/main" val="4265671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Theories of Corporate Governance</a:t>
            </a:r>
          </a:p>
        </p:txBody>
      </p:sp>
      <p:sp>
        <p:nvSpPr>
          <p:cNvPr id="24579" name="Rectangle 3"/>
          <p:cNvSpPr>
            <a:spLocks noGrp="1" noChangeArrowheads="1"/>
          </p:cNvSpPr>
          <p:nvPr>
            <p:ph type="body" idx="1"/>
          </p:nvPr>
        </p:nvSpPr>
        <p:spPr/>
        <p:txBody>
          <a:bodyPr/>
          <a:lstStyle/>
          <a:p>
            <a:r>
              <a:rPr lang="en-US" altLang="en-US" b="1" dirty="0"/>
              <a:t>Governmental control </a:t>
            </a:r>
          </a:p>
          <a:p>
            <a:pPr lvl="1"/>
            <a:r>
              <a:rPr lang="en-US" altLang="en-US" dirty="0"/>
              <a:t>Based on the belief that because corporate decision making influences more individuals and groups than just the shareholders and the managers, corporate decisions should be made by an impartial group of corporate outsiders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8021D1F-8A08-4719-95F8-F00D139E901F}" type="slidenum">
              <a:rPr lang="en-US" altLang="en-US" smtClean="0"/>
              <a:pPr/>
              <a:t>12</a:t>
            </a:fld>
            <a:endParaRPr lang="en-US" altLang="en-US" dirty="0"/>
          </a:p>
        </p:txBody>
      </p:sp>
    </p:spTree>
    <p:extLst>
      <p:ext uri="{BB962C8B-B14F-4D97-AF65-F5344CB8AC3E}">
        <p14:creationId xmlns:p14="http://schemas.microsoft.com/office/powerpoint/2010/main" val="1998243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Theories of Corporate Governance</a:t>
            </a:r>
            <a:endParaRPr lang="en-US" dirty="0"/>
          </a:p>
        </p:txBody>
      </p:sp>
      <p:sp>
        <p:nvSpPr>
          <p:cNvPr id="3" name="Content Placeholder 2"/>
          <p:cNvSpPr>
            <a:spLocks noGrp="1"/>
          </p:cNvSpPr>
          <p:nvPr>
            <p:ph idx="1"/>
          </p:nvPr>
        </p:nvSpPr>
        <p:spPr/>
        <p:txBody>
          <a:bodyPr/>
          <a:lstStyle/>
          <a:p>
            <a:r>
              <a:rPr lang="en-US" dirty="0"/>
              <a:t>Independent director control</a:t>
            </a:r>
          </a:p>
          <a:p>
            <a:pPr lvl="1"/>
            <a:r>
              <a:rPr lang="en-US" dirty="0"/>
              <a:t>Most effective way to ensure that corporate decisions are made in the best interests of those affected is to make certain that the decision makers themselves are not affected by those decisions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D5D81FC-505A-4A62-8918-AD6FCE2A7DF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13</a:t>
            </a:fld>
            <a:endParaRPr lang="en-US" altLang="en-US" dirty="0"/>
          </a:p>
        </p:txBody>
      </p:sp>
    </p:spTree>
    <p:extLst>
      <p:ext uri="{BB962C8B-B14F-4D97-AF65-F5344CB8AC3E}">
        <p14:creationId xmlns:p14="http://schemas.microsoft.com/office/powerpoint/2010/main" val="2802990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Theories of Corporate Governance</a:t>
            </a:r>
          </a:p>
        </p:txBody>
      </p:sp>
      <p:sp>
        <p:nvSpPr>
          <p:cNvPr id="25603" name="Rectangle 3"/>
          <p:cNvSpPr>
            <a:spLocks noGrp="1" noChangeArrowheads="1"/>
          </p:cNvSpPr>
          <p:nvPr>
            <p:ph type="body" idx="1"/>
          </p:nvPr>
        </p:nvSpPr>
        <p:spPr/>
        <p:txBody>
          <a:bodyPr>
            <a:normAutofit/>
          </a:bodyPr>
          <a:lstStyle/>
          <a:p>
            <a:r>
              <a:rPr lang="en-US" altLang="en-US" b="1" dirty="0"/>
              <a:t>Independent directors</a:t>
            </a:r>
          </a:p>
          <a:p>
            <a:pPr lvl="1"/>
            <a:r>
              <a:rPr lang="en-US" altLang="en-US" dirty="0"/>
              <a:t>Directors who have no family members employed by the corporation, who are not themselves employed by the corporation, or, if they were at one time employed by the corporation, have not been on the staff for at least three years</a:t>
            </a:r>
          </a:p>
          <a:p>
            <a:r>
              <a:rPr lang="en-US" altLang="en-US" b="1" dirty="0"/>
              <a:t>Controlled company </a:t>
            </a:r>
          </a:p>
          <a:p>
            <a:pPr lvl="1"/>
            <a:r>
              <a:rPr lang="en-US" altLang="en-US" dirty="0"/>
              <a:t>One that has more than half its voting power concentrated in one individual or a small group of people who always vote together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83CDF1E9-C33D-4454-A491-A2185518F0F3}" type="slidenum">
              <a:rPr lang="en-US" altLang="en-US" smtClean="0"/>
              <a:pPr/>
              <a:t>14</a:t>
            </a:fld>
            <a:endParaRPr lang="en-US" altLang="en-US" dirty="0"/>
          </a:p>
        </p:txBody>
      </p:sp>
    </p:spTree>
    <p:extLst>
      <p:ext uri="{BB962C8B-B14F-4D97-AF65-F5344CB8AC3E}">
        <p14:creationId xmlns:p14="http://schemas.microsoft.com/office/powerpoint/2010/main" val="1717262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Theories of Corporate Governance</a:t>
            </a:r>
          </a:p>
        </p:txBody>
      </p:sp>
      <p:sp>
        <p:nvSpPr>
          <p:cNvPr id="27651" name="Rectangle 3"/>
          <p:cNvSpPr>
            <a:spLocks noGrp="1" noChangeArrowheads="1"/>
          </p:cNvSpPr>
          <p:nvPr>
            <p:ph idx="1"/>
          </p:nvPr>
        </p:nvSpPr>
        <p:spPr/>
        <p:txBody>
          <a:bodyPr/>
          <a:lstStyle/>
          <a:p>
            <a:r>
              <a:rPr lang="en-US" altLang="en-US" b="1" dirty="0"/>
              <a:t>Managerial control </a:t>
            </a:r>
          </a:p>
          <a:p>
            <a:pPr lvl="1"/>
            <a:r>
              <a:rPr lang="en-US" altLang="en-US" dirty="0"/>
              <a:t>The officers and the directors of a corporation are in the best position for judging not only the needs of the corporation but also the needs of the community and the needs of society at large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E4A55F62-B0A5-4F24-8C3F-E73861D661D4}" type="slidenum">
              <a:rPr lang="en-US" altLang="en-US" smtClean="0"/>
              <a:pPr/>
              <a:t>15</a:t>
            </a:fld>
            <a:endParaRPr lang="en-US" altLang="en-US" dirty="0"/>
          </a:p>
        </p:txBody>
      </p:sp>
    </p:spTree>
    <p:extLst>
      <p:ext uri="{BB962C8B-B14F-4D97-AF65-F5344CB8AC3E}">
        <p14:creationId xmlns:p14="http://schemas.microsoft.com/office/powerpoint/2010/main" val="1792719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Theories of Corporate Governance</a:t>
            </a:r>
            <a:endParaRPr lang="en-US" dirty="0"/>
          </a:p>
        </p:txBody>
      </p:sp>
      <p:sp>
        <p:nvSpPr>
          <p:cNvPr id="3" name="Content Placeholder 2"/>
          <p:cNvSpPr>
            <a:spLocks noGrp="1"/>
          </p:cNvSpPr>
          <p:nvPr>
            <p:ph idx="1"/>
          </p:nvPr>
        </p:nvSpPr>
        <p:spPr/>
        <p:txBody>
          <a:bodyPr/>
          <a:lstStyle/>
          <a:p>
            <a:r>
              <a:rPr lang="en-US" b="1" dirty="0"/>
              <a:t>Stakeholder control </a:t>
            </a:r>
          </a:p>
          <a:p>
            <a:pPr lvl="1"/>
            <a:r>
              <a:rPr lang="en-US" dirty="0"/>
              <a:t>Based on the idea that corporate decision making affects more individuals and groups than just the shareholders and the managers of the corporation</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A3E9BBDD-521D-47C6-83AF-5A9573C3DB7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16</a:t>
            </a:fld>
            <a:endParaRPr lang="en-US" altLang="en-US" dirty="0"/>
          </a:p>
        </p:txBody>
      </p:sp>
    </p:spTree>
    <p:extLst>
      <p:ext uri="{BB962C8B-B14F-4D97-AF65-F5344CB8AC3E}">
        <p14:creationId xmlns:p14="http://schemas.microsoft.com/office/powerpoint/2010/main" val="1726577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Theories of Corporate Governance</a:t>
            </a:r>
          </a:p>
        </p:txBody>
      </p:sp>
      <p:sp>
        <p:nvSpPr>
          <p:cNvPr id="28675" name="Rectangle 3"/>
          <p:cNvSpPr>
            <a:spLocks noGrp="1" noChangeArrowheads="1"/>
          </p:cNvSpPr>
          <p:nvPr>
            <p:ph type="body" idx="1"/>
          </p:nvPr>
        </p:nvSpPr>
        <p:spPr/>
        <p:txBody>
          <a:bodyPr/>
          <a:lstStyle/>
          <a:p>
            <a:r>
              <a:rPr lang="en-US" altLang="en-US" b="1" dirty="0"/>
              <a:t>Shareholder democracy</a:t>
            </a:r>
          </a:p>
          <a:p>
            <a:pPr lvl="1"/>
            <a:r>
              <a:rPr lang="en-US" altLang="en-US" dirty="0"/>
              <a:t>Shareholders have the right to run the corporation, because without their money, the corporation would not be able to survive</a:t>
            </a:r>
          </a:p>
          <a:p>
            <a:pPr lvl="1"/>
            <a:r>
              <a:rPr lang="en-US" altLang="en-US" dirty="0"/>
              <a:t>Also known as </a:t>
            </a:r>
            <a:r>
              <a:rPr lang="en-US" altLang="en-US" b="1" dirty="0"/>
              <a:t>corporate democracy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D73264B6-2315-41E0-90C8-51BCEF136730}" type="slidenum">
              <a:rPr lang="en-US" altLang="en-US" smtClean="0"/>
              <a:pPr/>
              <a:t>17</a:t>
            </a:fld>
            <a:endParaRPr lang="en-US" altLang="en-US" dirty="0"/>
          </a:p>
        </p:txBody>
      </p:sp>
    </p:spTree>
    <p:extLst>
      <p:ext uri="{BB962C8B-B14F-4D97-AF65-F5344CB8AC3E}">
        <p14:creationId xmlns:p14="http://schemas.microsoft.com/office/powerpoint/2010/main" val="2870688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r>
              <a:rPr lang="en-US" altLang="en-US" dirty="0"/>
              <a:t>Shareholder Control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69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27-</a:t>
            </a:r>
            <a:fld id="{A8B5D8E2-4FC2-41DB-B4BA-C98D8EB8C710}" type="slidenum">
              <a:rPr lang="en-US" altLang="en-US"/>
              <a:pPr eaLnBrk="1" hangingPunct="1"/>
              <a:t>18</a:t>
            </a:fld>
            <a:endParaRPr lang="en-US" altLang="en-US" dirty="0"/>
          </a:p>
        </p:txBody>
      </p:sp>
      <p:pic>
        <p:nvPicPr>
          <p:cNvPr id="3" name="Picture 2" descr="Shareholders can influence corporate decision making through their voting powers and through their right to initiate a lawsuit against managers (see Table 27-1)." title="Shareholder Control"/>
          <p:cNvPicPr>
            <a:picLocks noChangeAspect="1"/>
          </p:cNvPicPr>
          <p:nvPr/>
        </p:nvPicPr>
        <p:blipFill>
          <a:blip r:embed="rId2"/>
          <a:stretch>
            <a:fillRect/>
          </a:stretch>
        </p:blipFill>
        <p:spPr>
          <a:xfrm>
            <a:off x="2872073" y="1883699"/>
            <a:ext cx="6447854" cy="4565306"/>
          </a:xfrm>
          <a:prstGeom prst="rect">
            <a:avLst/>
          </a:prstGeom>
        </p:spPr>
      </p:pic>
    </p:spTree>
    <p:extLst>
      <p:ext uri="{BB962C8B-B14F-4D97-AF65-F5344CB8AC3E}">
        <p14:creationId xmlns:p14="http://schemas.microsoft.com/office/powerpoint/2010/main" val="4065264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Shareholder Voting Control</a:t>
            </a:r>
          </a:p>
        </p:txBody>
      </p:sp>
      <p:sp>
        <p:nvSpPr>
          <p:cNvPr id="30723" name="Content Placeholder 2"/>
          <p:cNvSpPr>
            <a:spLocks noGrp="1"/>
          </p:cNvSpPr>
          <p:nvPr>
            <p:ph idx="1"/>
          </p:nvPr>
        </p:nvSpPr>
        <p:spPr/>
        <p:txBody>
          <a:bodyPr/>
          <a:lstStyle/>
          <a:p>
            <a:r>
              <a:rPr lang="en-US" altLang="en-US" b="1" dirty="0"/>
              <a:t>Cumulative voting </a:t>
            </a:r>
          </a:p>
          <a:p>
            <a:pPr lvl="1"/>
            <a:r>
              <a:rPr lang="en-US" altLang="en-US" dirty="0"/>
              <a:t>Allows shareholders to multiply the number of their voting shares by the number of directors to be elected</a:t>
            </a:r>
          </a:p>
          <a:p>
            <a:pPr lvl="1"/>
            <a:r>
              <a:rPr lang="en-US" altLang="en-US" dirty="0"/>
              <a:t>All these votes may be cast for one candidate or distributed among several candidates</a:t>
            </a:r>
          </a:p>
          <a:p>
            <a:pPr lvl="1"/>
            <a:r>
              <a:rPr lang="en-US" altLang="en-US" dirty="0"/>
              <a:t>Allows minority shareholders an opportunity to be represented on the board of directors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C9BF609B-585A-4F0A-9F15-EFCFD0486B7F}" type="slidenum">
              <a:rPr lang="en-US" altLang="en-US" smtClean="0"/>
              <a:pPr/>
              <a:t>19</a:t>
            </a:fld>
            <a:endParaRPr lang="en-US" altLang="en-US" dirty="0"/>
          </a:p>
        </p:txBody>
      </p:sp>
    </p:spTree>
    <p:extLst>
      <p:ext uri="{BB962C8B-B14F-4D97-AF65-F5344CB8AC3E}">
        <p14:creationId xmlns:p14="http://schemas.microsoft.com/office/powerpoint/2010/main" val="3336491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Explain the central dilemma of corporate governance</a:t>
            </a:r>
          </a:p>
          <a:p>
            <a:pPr marL="514350" indent="-514350">
              <a:buFont typeface="+mj-lt"/>
              <a:buAutoNum type="arabicPeriod"/>
            </a:pPr>
            <a:r>
              <a:rPr lang="en-US" altLang="en-US" dirty="0"/>
              <a:t>Describe the functions of directors, officers, and shareholders</a:t>
            </a:r>
          </a:p>
          <a:p>
            <a:pPr marL="514350" indent="-514350">
              <a:buFont typeface="+mj-lt"/>
              <a:buAutoNum type="arabicPeriod"/>
            </a:pPr>
            <a:r>
              <a:rPr lang="en-US" altLang="en-US" dirty="0"/>
              <a:t>List the five theories of corporate governance</a:t>
            </a:r>
          </a:p>
          <a:p>
            <a:pPr marL="514350" indent="-514350">
              <a:buFont typeface="+mj-lt"/>
              <a:buAutoNum type="arabicPeriod"/>
            </a:pPr>
            <a:r>
              <a:rPr lang="en-US" altLang="en-US" dirty="0"/>
              <a:t>Describe cumulative voting and proxy solicitation</a:t>
            </a:r>
          </a:p>
          <a:p>
            <a:pPr marL="514350" indent="-514350">
              <a:buFont typeface="+mj-lt"/>
              <a:buAutoNum type="arabicPeriod"/>
            </a:pPr>
            <a:r>
              <a:rPr lang="en-US" altLang="en-US" dirty="0"/>
              <a:t>Explain shareholder proposals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2</a:t>
            </a:fld>
            <a:endParaRPr lang="en-US" altLang="en-US" dirty="0"/>
          </a:p>
        </p:txBody>
      </p:sp>
    </p:spTree>
    <p:extLst>
      <p:ext uri="{BB962C8B-B14F-4D97-AF65-F5344CB8AC3E}">
        <p14:creationId xmlns:p14="http://schemas.microsoft.com/office/powerpoint/2010/main" val="2933387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Question</a:t>
            </a:r>
          </a:p>
        </p:txBody>
      </p:sp>
      <p:sp>
        <p:nvSpPr>
          <p:cNvPr id="31747" name="Rectangle 3"/>
          <p:cNvSpPr>
            <a:spLocks noGrp="1" noChangeArrowheads="1"/>
          </p:cNvSpPr>
          <p:nvPr>
            <p:ph type="body" idx="1"/>
          </p:nvPr>
        </p:nvSpPr>
        <p:spPr/>
        <p:txBody>
          <a:bodyPr/>
          <a:lstStyle/>
          <a:p>
            <a:r>
              <a:rPr lang="en-US" altLang="en-US" dirty="0"/>
              <a:t>What is the process by which one shareholder asks another for his or her voting right called?</a:t>
            </a:r>
          </a:p>
          <a:p>
            <a:pPr marL="912812" lvl="1" indent="-514350">
              <a:buFont typeface="+mj-lt"/>
              <a:buAutoNum type="alphaUcPeriod"/>
            </a:pPr>
            <a:r>
              <a:rPr lang="en-US" altLang="en-US" dirty="0"/>
              <a:t>Proxy solicitation </a:t>
            </a:r>
          </a:p>
          <a:p>
            <a:pPr marL="912812" lvl="1" indent="-514350">
              <a:buFont typeface="+mj-lt"/>
              <a:buAutoNum type="alphaUcPeriod"/>
            </a:pPr>
            <a:r>
              <a:rPr lang="en-US" altLang="en-US" dirty="0"/>
              <a:t>Proxy contest</a:t>
            </a:r>
          </a:p>
          <a:p>
            <a:pPr marL="912812" lvl="1" indent="-514350">
              <a:buFont typeface="+mj-lt"/>
              <a:buAutoNum type="alphaUcPeriod"/>
            </a:pPr>
            <a:r>
              <a:rPr lang="en-US" altLang="en-US" dirty="0"/>
              <a:t>Proxy card</a:t>
            </a:r>
          </a:p>
          <a:p>
            <a:pPr marL="912812" lvl="1" indent="-514350">
              <a:buFont typeface="+mj-lt"/>
              <a:buAutoNum type="alphaUcPeriod"/>
            </a:pPr>
            <a:r>
              <a:rPr lang="en-US" altLang="en-US" dirty="0"/>
              <a:t>Proxy statement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27817260-6C3A-4AE9-A644-15BB01B2F9D4}" type="slidenum">
              <a:rPr lang="en-US" altLang="en-US" smtClean="0"/>
              <a:pPr/>
              <a:t>20</a:t>
            </a:fld>
            <a:endParaRPr lang="en-US" altLang="en-US" dirty="0"/>
          </a:p>
        </p:txBody>
      </p:sp>
    </p:spTree>
    <p:extLst>
      <p:ext uri="{BB962C8B-B14F-4D97-AF65-F5344CB8AC3E}">
        <p14:creationId xmlns:p14="http://schemas.microsoft.com/office/powerpoint/2010/main" val="290326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Proxy Voting</a:t>
            </a:r>
          </a:p>
        </p:txBody>
      </p:sp>
      <p:sp>
        <p:nvSpPr>
          <p:cNvPr id="32771" name="Rectangle 5"/>
          <p:cNvSpPr>
            <a:spLocks noGrp="1" noChangeArrowheads="1"/>
          </p:cNvSpPr>
          <p:nvPr>
            <p:ph type="body" idx="1"/>
          </p:nvPr>
        </p:nvSpPr>
        <p:spPr/>
        <p:txBody>
          <a:bodyPr/>
          <a:lstStyle/>
          <a:p>
            <a:r>
              <a:rPr lang="en-US" altLang="en-US" b="1" dirty="0"/>
              <a:t>Proxy solicitation </a:t>
            </a:r>
          </a:p>
          <a:p>
            <a:pPr lvl="1"/>
            <a:r>
              <a:rPr lang="en-US" altLang="en-US" dirty="0"/>
              <a:t>The process by which one shareholder asks another for his or her voting right</a:t>
            </a:r>
          </a:p>
          <a:p>
            <a:r>
              <a:rPr lang="en-US" altLang="en-US" b="1" dirty="0"/>
              <a:t>Proxy contest</a:t>
            </a:r>
          </a:p>
          <a:p>
            <a:r>
              <a:rPr lang="en-US" altLang="en-US" b="1" dirty="0"/>
              <a:t>Proxy statement</a:t>
            </a:r>
          </a:p>
          <a:p>
            <a:r>
              <a:rPr lang="en-US" altLang="en-US" dirty="0"/>
              <a:t>Proxy card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809AF0BC-2EE0-4A37-ADC6-42C359C08E89}" type="slidenum">
              <a:rPr lang="en-US" altLang="en-US" smtClean="0"/>
              <a:pPr/>
              <a:t>21</a:t>
            </a:fld>
            <a:endParaRPr lang="en-US" altLang="en-US" dirty="0"/>
          </a:p>
        </p:txBody>
      </p:sp>
    </p:spTree>
    <p:extLst>
      <p:ext uri="{BB962C8B-B14F-4D97-AF65-F5344CB8AC3E}">
        <p14:creationId xmlns:p14="http://schemas.microsoft.com/office/powerpoint/2010/main" val="4167887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Shareholder Proposal</a:t>
            </a:r>
          </a:p>
        </p:txBody>
      </p:sp>
      <p:sp>
        <p:nvSpPr>
          <p:cNvPr id="33795" name="Rectangle 5"/>
          <p:cNvSpPr>
            <a:spLocks noGrp="1" noChangeArrowheads="1"/>
          </p:cNvSpPr>
          <p:nvPr>
            <p:ph type="body" idx="1"/>
          </p:nvPr>
        </p:nvSpPr>
        <p:spPr/>
        <p:txBody>
          <a:bodyPr/>
          <a:lstStyle/>
          <a:p>
            <a:r>
              <a:rPr lang="en-US" altLang="en-US" dirty="0"/>
              <a:t>A suggestion about a broad company policy or procedure that is submitted by a shareholder</a:t>
            </a:r>
          </a:p>
          <a:p>
            <a:r>
              <a:rPr lang="en-US" altLang="en-US" dirty="0"/>
              <a:t>Must concern something that affects all shareholders</a:t>
            </a:r>
          </a:p>
          <a:p>
            <a:r>
              <a:rPr lang="en-US" altLang="en-US" dirty="0"/>
              <a:t>Sometimes referred to as </a:t>
            </a:r>
            <a:r>
              <a:rPr lang="en-US" altLang="en-US" b="1" dirty="0"/>
              <a:t>shareholder resolutions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74D10BC4-9B22-4F7F-8F37-875B2CE5FB6F}" type="slidenum">
              <a:rPr lang="en-US" altLang="en-US" smtClean="0"/>
              <a:pPr/>
              <a:t>22</a:t>
            </a:fld>
            <a:endParaRPr lang="en-US" altLang="en-US" dirty="0"/>
          </a:p>
        </p:txBody>
      </p:sp>
    </p:spTree>
    <p:extLst>
      <p:ext uri="{BB962C8B-B14F-4D97-AF65-F5344CB8AC3E}">
        <p14:creationId xmlns:p14="http://schemas.microsoft.com/office/powerpoint/2010/main" val="33994610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4A754-C10E-4FBD-8EFA-20E634B97377}"/>
              </a:ext>
            </a:extLst>
          </p:cNvPr>
          <p:cNvSpPr>
            <a:spLocks noGrp="1"/>
          </p:cNvSpPr>
          <p:nvPr>
            <p:ph type="title"/>
          </p:nvPr>
        </p:nvSpPr>
        <p:spPr/>
        <p:txBody>
          <a:bodyPr/>
          <a:lstStyle/>
          <a:p>
            <a:r>
              <a:rPr lang="en-US" altLang="en-US" dirty="0"/>
              <a:t>Voting Trust</a:t>
            </a:r>
            <a:endParaRPr lang="en-US" dirty="0"/>
          </a:p>
        </p:txBody>
      </p:sp>
      <p:sp>
        <p:nvSpPr>
          <p:cNvPr id="3" name="Content Placeholder 2">
            <a:extLst>
              <a:ext uri="{FF2B5EF4-FFF2-40B4-BE49-F238E27FC236}">
                <a16:creationId xmlns:a16="http://schemas.microsoft.com/office/drawing/2014/main" id="{EA0ACDCB-B663-4BE2-A817-FDF7097F8B8B}"/>
              </a:ext>
            </a:extLst>
          </p:cNvPr>
          <p:cNvSpPr>
            <a:spLocks noGrp="1"/>
          </p:cNvSpPr>
          <p:nvPr>
            <p:ph idx="1"/>
          </p:nvPr>
        </p:nvSpPr>
        <p:spPr/>
        <p:txBody>
          <a:bodyPr/>
          <a:lstStyle/>
          <a:p>
            <a:r>
              <a:rPr lang="en-US" altLang="en-US" dirty="0"/>
              <a:t>An agreement among shareholders to transfer their voting rights to a trustee</a:t>
            </a:r>
          </a:p>
          <a:p>
            <a:r>
              <a:rPr lang="en-US" altLang="en-US" b="1" dirty="0"/>
              <a:t>Trustee</a:t>
            </a:r>
          </a:p>
          <a:p>
            <a:pPr lvl="1"/>
            <a:r>
              <a:rPr lang="en-US" altLang="en-US" dirty="0"/>
              <a:t>A person who is entrusted with the management and control of another’s property or the rights associated with that property</a:t>
            </a:r>
          </a:p>
          <a:p>
            <a:endParaRPr lang="en-US" altLang="en-US" dirty="0"/>
          </a:p>
          <a:p>
            <a:endParaRPr lang="en-US" dirty="0"/>
          </a:p>
        </p:txBody>
      </p:sp>
      <p:sp>
        <p:nvSpPr>
          <p:cNvPr id="4" name="Footer Placeholder 3">
            <a:extLst>
              <a:ext uri="{FF2B5EF4-FFF2-40B4-BE49-F238E27FC236}">
                <a16:creationId xmlns:a16="http://schemas.microsoft.com/office/drawing/2014/main" id="{E7A10234-86A6-4AFD-985A-8D7FBEB2D939}"/>
              </a:ext>
            </a:extLst>
          </p:cNvPr>
          <p:cNvSpPr>
            <a:spLocks noGrp="1"/>
          </p:cNvSpPr>
          <p:nvPr>
            <p:ph type="ftr" sz="quarter" idx="11"/>
          </p:nvPr>
        </p:nvSpPr>
        <p:spPr/>
        <p:txBody>
          <a:bodyPr/>
          <a:lstStyle/>
          <a:p>
            <a:r>
              <a:rPr lang="en-US"/>
              <a:t>Copyright © 2017 McGraw-Hill Education. All rights reserved. No reproduction or distribution without the prior written consent of McGraw-Hill Education.</a:t>
            </a:r>
            <a:endParaRPr lang="en-US" dirty="0"/>
          </a:p>
        </p:txBody>
      </p:sp>
      <p:sp>
        <p:nvSpPr>
          <p:cNvPr id="6" name="Slide Number Placeholder 1">
            <a:extLst>
              <a:ext uri="{FF2B5EF4-FFF2-40B4-BE49-F238E27FC236}">
                <a16:creationId xmlns:a16="http://schemas.microsoft.com/office/drawing/2014/main" id="{E3B419E2-B090-48B0-8C7A-62522390ED1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23</a:t>
            </a:fld>
            <a:endParaRPr lang="en-US" altLang="en-US" dirty="0"/>
          </a:p>
        </p:txBody>
      </p:sp>
    </p:spTree>
    <p:extLst>
      <p:ext uri="{BB962C8B-B14F-4D97-AF65-F5344CB8AC3E}">
        <p14:creationId xmlns:p14="http://schemas.microsoft.com/office/powerpoint/2010/main" val="40683035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Pooling Agreements</a:t>
            </a:r>
          </a:p>
        </p:txBody>
      </p:sp>
      <p:sp>
        <p:nvSpPr>
          <p:cNvPr id="35843" name="Content Placeholder 2"/>
          <p:cNvSpPr>
            <a:spLocks noGrp="1"/>
          </p:cNvSpPr>
          <p:nvPr>
            <p:ph idx="1"/>
          </p:nvPr>
        </p:nvSpPr>
        <p:spPr/>
        <p:txBody>
          <a:bodyPr/>
          <a:lstStyle/>
          <a:p>
            <a:r>
              <a:rPr lang="en-US" altLang="en-US" dirty="0"/>
              <a:t>Shareholders join in a temporary arrangement and agree to vote the same way on a particular issue</a:t>
            </a:r>
          </a:p>
          <a:p>
            <a:r>
              <a:rPr lang="en-US" altLang="en-US" dirty="0"/>
              <a:t>Shareholders retain control of their own votes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5FF5BF99-A1E2-42D5-ABA6-7983BD80CEE4}" type="slidenum">
              <a:rPr lang="en-US" altLang="en-US" smtClean="0"/>
              <a:pPr/>
              <a:t>24</a:t>
            </a:fld>
            <a:endParaRPr lang="en-US" altLang="en-US" dirty="0"/>
          </a:p>
        </p:txBody>
      </p:sp>
    </p:spTree>
    <p:extLst>
      <p:ext uri="{BB962C8B-B14F-4D97-AF65-F5344CB8AC3E}">
        <p14:creationId xmlns:p14="http://schemas.microsoft.com/office/powerpoint/2010/main" val="4140803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Shareholder Lawsuits</a:t>
            </a:r>
          </a:p>
        </p:txBody>
      </p:sp>
      <p:sp>
        <p:nvSpPr>
          <p:cNvPr id="36867" name="Rectangle 5"/>
          <p:cNvSpPr>
            <a:spLocks noGrp="1" noChangeArrowheads="1"/>
          </p:cNvSpPr>
          <p:nvPr>
            <p:ph type="body" idx="1"/>
          </p:nvPr>
        </p:nvSpPr>
        <p:spPr/>
        <p:txBody>
          <a:bodyPr/>
          <a:lstStyle/>
          <a:p>
            <a:r>
              <a:rPr lang="en-US" altLang="en-US" b="1" dirty="0"/>
              <a:t>Direct suit  </a:t>
            </a:r>
          </a:p>
          <a:p>
            <a:pPr lvl="1"/>
            <a:r>
              <a:rPr lang="en-US" altLang="en-US" dirty="0"/>
              <a:t>Brought by shareholders who have been deprived of a right that belongs to them as shareholders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EFD6E640-3B46-4D3C-9DCA-2A56D1054B6F}" type="slidenum">
              <a:rPr lang="en-US" altLang="en-US" smtClean="0"/>
              <a:pPr/>
              <a:t>25</a:t>
            </a:fld>
            <a:endParaRPr lang="en-US" altLang="en-US" dirty="0"/>
          </a:p>
        </p:txBody>
      </p:sp>
    </p:spTree>
    <p:extLst>
      <p:ext uri="{BB962C8B-B14F-4D97-AF65-F5344CB8AC3E}">
        <p14:creationId xmlns:p14="http://schemas.microsoft.com/office/powerpoint/2010/main" val="791044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Shareholder Lawsuits</a:t>
            </a:r>
          </a:p>
        </p:txBody>
      </p:sp>
      <p:sp>
        <p:nvSpPr>
          <p:cNvPr id="37891" name="Rectangle 3"/>
          <p:cNvSpPr>
            <a:spLocks noGrp="1" noChangeArrowheads="1"/>
          </p:cNvSpPr>
          <p:nvPr>
            <p:ph type="body" idx="1"/>
          </p:nvPr>
        </p:nvSpPr>
        <p:spPr/>
        <p:txBody>
          <a:bodyPr/>
          <a:lstStyle/>
          <a:p>
            <a:r>
              <a:rPr lang="en-US" altLang="en-US" b="1" dirty="0"/>
              <a:t>Derivative suit </a:t>
            </a:r>
          </a:p>
          <a:p>
            <a:pPr lvl="1"/>
            <a:r>
              <a:rPr lang="en-US" altLang="en-US" dirty="0"/>
              <a:t>Allows shareholders to sue corporate management on behalf of the corporation</a:t>
            </a:r>
            <a:endParaRPr lang="en-US" altLang="en-US" sz="1000" dirty="0"/>
          </a:p>
          <a:p>
            <a:r>
              <a:rPr lang="en-US" altLang="en-US" b="1" dirty="0"/>
              <a:t>Rule of contemporary ownership</a:t>
            </a:r>
          </a:p>
          <a:p>
            <a:pPr lvl="1"/>
            <a:r>
              <a:rPr lang="en-US" altLang="en-US" dirty="0"/>
              <a:t>A shareholder must own stock at the time of the injury and at the time of the suit to bring a derivative suit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085D9C47-C8CA-4656-8830-169C1DAE58A5}" type="slidenum">
              <a:rPr lang="en-US" altLang="en-US" smtClean="0"/>
              <a:pPr/>
              <a:t>26</a:t>
            </a:fld>
            <a:endParaRPr lang="en-US" altLang="en-US" dirty="0"/>
          </a:p>
        </p:txBody>
      </p:sp>
    </p:spTree>
    <p:extLst>
      <p:ext uri="{BB962C8B-B14F-4D97-AF65-F5344CB8AC3E}">
        <p14:creationId xmlns:p14="http://schemas.microsoft.com/office/powerpoint/2010/main" val="765599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 Rule Situation Explanation</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pic>
        <p:nvPicPr>
          <p:cNvPr id="5" name="Picture 4" descr="When a court hears a case challenging a manager’s decision, that court will consider the &#10;following three rules in judging that conduct: the business judgment rule, the fairness rule, &#10;and the actual authority rule (see Table 27-2)." title="Management Rule Situation Explanation"/>
          <p:cNvPicPr>
            <a:picLocks noChangeAspect="1"/>
          </p:cNvPicPr>
          <p:nvPr/>
        </p:nvPicPr>
        <p:blipFill>
          <a:blip r:embed="rId3"/>
          <a:stretch>
            <a:fillRect/>
          </a:stretch>
        </p:blipFill>
        <p:spPr>
          <a:xfrm>
            <a:off x="1488022" y="1874036"/>
            <a:ext cx="9215957" cy="4618838"/>
          </a:xfrm>
          <a:prstGeom prst="rect">
            <a:avLst/>
          </a:prstGeom>
        </p:spPr>
      </p:pic>
      <p:sp>
        <p:nvSpPr>
          <p:cNvPr id="6" name="Slide Number Placeholder 1">
            <a:extLst>
              <a:ext uri="{FF2B5EF4-FFF2-40B4-BE49-F238E27FC236}">
                <a16:creationId xmlns:a16="http://schemas.microsoft.com/office/drawing/2014/main" id="{9429CF07-DE08-4434-A384-3198A11EE67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137335-050E-4F82-B2B3-329E2B9FD3F4}" type="slidenum">
              <a:rPr lang="en-US" altLang="en-US" smtClean="0"/>
              <a:pPr/>
              <a:t>27</a:t>
            </a:fld>
            <a:endParaRPr lang="en-US" altLang="en-US" dirty="0"/>
          </a:p>
        </p:txBody>
      </p:sp>
    </p:spTree>
    <p:extLst>
      <p:ext uri="{BB962C8B-B14F-4D97-AF65-F5344CB8AC3E}">
        <p14:creationId xmlns:p14="http://schemas.microsoft.com/office/powerpoint/2010/main" val="34432228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Governance Responsibilities</a:t>
            </a:r>
          </a:p>
        </p:txBody>
      </p:sp>
      <p:sp>
        <p:nvSpPr>
          <p:cNvPr id="39939" name="Rectangle 3"/>
          <p:cNvSpPr>
            <a:spLocks noGrp="1" noChangeArrowheads="1"/>
          </p:cNvSpPr>
          <p:nvPr>
            <p:ph type="body" idx="1"/>
          </p:nvPr>
        </p:nvSpPr>
        <p:spPr/>
        <p:txBody>
          <a:bodyPr/>
          <a:lstStyle/>
          <a:p>
            <a:r>
              <a:rPr lang="en-US" altLang="en-US" b="1" dirty="0"/>
              <a:t>Business judgment rule</a:t>
            </a:r>
          </a:p>
          <a:p>
            <a:pPr lvl="1"/>
            <a:r>
              <a:rPr lang="en-US" altLang="en-US" dirty="0"/>
              <a:t>Results from the commonsense belief that based on their education, experience, and knowledge, managers are in the best position to run the corporation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64C84962-EC77-4F60-A5E6-773FB34AF20C}" type="slidenum">
              <a:rPr lang="en-US" altLang="en-US" smtClean="0"/>
              <a:pPr/>
              <a:t>28</a:t>
            </a:fld>
            <a:endParaRPr lang="en-US" altLang="en-US" dirty="0"/>
          </a:p>
        </p:txBody>
      </p:sp>
    </p:spTree>
    <p:extLst>
      <p:ext uri="{BB962C8B-B14F-4D97-AF65-F5344CB8AC3E}">
        <p14:creationId xmlns:p14="http://schemas.microsoft.com/office/powerpoint/2010/main" val="21095967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The Business Judgment Rule</a:t>
            </a:r>
          </a:p>
        </p:txBody>
      </p:sp>
      <p:sp>
        <p:nvSpPr>
          <p:cNvPr id="40963" name="Rectangle 5"/>
          <p:cNvSpPr>
            <a:spLocks noGrp="1" noChangeArrowheads="1"/>
          </p:cNvSpPr>
          <p:nvPr>
            <p:ph type="body" idx="1"/>
          </p:nvPr>
        </p:nvSpPr>
        <p:spPr/>
        <p:txBody>
          <a:bodyPr/>
          <a:lstStyle/>
          <a:p>
            <a:r>
              <a:rPr lang="en-US" altLang="en-US" b="1" dirty="0"/>
              <a:t>Duty of due diligence </a:t>
            </a:r>
            <a:r>
              <a:rPr lang="en-US" altLang="en-US" dirty="0"/>
              <a:t>says that when acting on behalf of the corporation, a manager must act: </a:t>
            </a:r>
          </a:p>
          <a:p>
            <a:pPr lvl="1"/>
            <a:r>
              <a:rPr lang="en-US" altLang="en-US" dirty="0"/>
              <a:t>Legally</a:t>
            </a:r>
          </a:p>
          <a:p>
            <a:pPr lvl="1"/>
            <a:r>
              <a:rPr lang="en-US" altLang="en-US" dirty="0"/>
              <a:t>In good faith</a:t>
            </a:r>
          </a:p>
          <a:p>
            <a:pPr lvl="1"/>
            <a:r>
              <a:rPr lang="en-US" altLang="en-US" dirty="0"/>
              <a:t>Using the same level of due care that an ordinarily prudent individual would use in a comparable situation</a:t>
            </a:r>
          </a:p>
          <a:p>
            <a:pPr lvl="1"/>
            <a:r>
              <a:rPr lang="en-US" altLang="en-US" dirty="0"/>
              <a:t>Loyally in the reasonable belief that the best interests of the company are being met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F7B04737-34EC-4CB2-9C53-68FD2AFE0847}" type="slidenum">
              <a:rPr lang="en-US" altLang="en-US" smtClean="0"/>
              <a:pPr/>
              <a:t>29</a:t>
            </a:fld>
            <a:endParaRPr lang="en-US" altLang="en-US" dirty="0"/>
          </a:p>
        </p:txBody>
      </p:sp>
    </p:spTree>
    <p:extLst>
      <p:ext uri="{BB962C8B-B14F-4D97-AF65-F5344CB8AC3E}">
        <p14:creationId xmlns:p14="http://schemas.microsoft.com/office/powerpoint/2010/main" val="1644580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Distinguish between voting trusts and pooling agreements</a:t>
            </a:r>
          </a:p>
          <a:p>
            <a:pPr marL="514350" indent="-514350">
              <a:buFont typeface="+mj-lt"/>
              <a:buAutoNum type="arabicPeriod" startAt="6"/>
            </a:pPr>
            <a:r>
              <a:rPr lang="en-US" altLang="en-US" dirty="0"/>
              <a:t>Explain shareholder direct suits, shareholder derivative suits, and the demand futility doctrine</a:t>
            </a:r>
          </a:p>
          <a:p>
            <a:pPr marL="514350" indent="-514350">
              <a:buFont typeface="+mj-lt"/>
              <a:buAutoNum type="arabicPeriod" startAt="6"/>
            </a:pPr>
            <a:r>
              <a:rPr lang="en-US" altLang="en-US" dirty="0"/>
              <a:t>Contrast the business judgment rule with the fairness rule</a:t>
            </a:r>
          </a:p>
          <a:p>
            <a:pPr marL="514350" indent="-514350">
              <a:buFont typeface="+mj-lt"/>
              <a:buAutoNum type="arabicPeriod" startAt="6"/>
            </a:pPr>
            <a:r>
              <a:rPr lang="en-US" altLang="en-US" dirty="0"/>
              <a:t>List the rights that belong to shareholders</a:t>
            </a:r>
          </a:p>
          <a:p>
            <a:pPr marL="514350" indent="-514350">
              <a:buFont typeface="+mj-lt"/>
              <a:buAutoNum type="arabicPeriod" startAt="6"/>
            </a:pPr>
            <a:r>
              <a:rPr lang="en-US" altLang="en-US" dirty="0"/>
              <a:t>Explain the management of a limited liability company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5AB6910-102F-4A65-8373-2E76B405BEEA}" type="slidenum">
              <a:rPr lang="en-US" altLang="en-US" smtClean="0"/>
              <a:pPr/>
              <a:t>3</a:t>
            </a:fld>
            <a:endParaRPr lang="en-US" altLang="en-US" dirty="0"/>
          </a:p>
        </p:txBody>
      </p:sp>
    </p:spTree>
    <p:extLst>
      <p:ext uri="{BB962C8B-B14F-4D97-AF65-F5344CB8AC3E}">
        <p14:creationId xmlns:p14="http://schemas.microsoft.com/office/powerpoint/2010/main" val="41616018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The Fairness Rule</a:t>
            </a:r>
          </a:p>
        </p:txBody>
      </p:sp>
      <p:sp>
        <p:nvSpPr>
          <p:cNvPr id="41987" name="Rectangle 5"/>
          <p:cNvSpPr>
            <a:spLocks noGrp="1" noChangeArrowheads="1"/>
          </p:cNvSpPr>
          <p:nvPr>
            <p:ph type="body" idx="1"/>
          </p:nvPr>
        </p:nvSpPr>
        <p:spPr/>
        <p:txBody>
          <a:bodyPr/>
          <a:lstStyle/>
          <a:p>
            <a:r>
              <a:rPr lang="en-US" altLang="en-US" dirty="0"/>
              <a:t>Requires managers to be fair to the corporation when they personally benefit from their business decisions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9E11F5FE-CCBD-49CA-BF57-E85A1C73B32F}" type="slidenum">
              <a:rPr lang="en-US" altLang="en-US" smtClean="0"/>
              <a:pPr/>
              <a:t>30</a:t>
            </a:fld>
            <a:endParaRPr lang="en-US" altLang="en-US" dirty="0"/>
          </a:p>
        </p:txBody>
      </p:sp>
    </p:spTree>
    <p:extLst>
      <p:ext uri="{BB962C8B-B14F-4D97-AF65-F5344CB8AC3E}">
        <p14:creationId xmlns:p14="http://schemas.microsoft.com/office/powerpoint/2010/main" val="3180175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The Insider Trading Rule</a:t>
            </a:r>
          </a:p>
        </p:txBody>
      </p:sp>
      <p:sp>
        <p:nvSpPr>
          <p:cNvPr id="43011" name="Rectangle 5"/>
          <p:cNvSpPr>
            <a:spLocks noGrp="1" noChangeArrowheads="1"/>
          </p:cNvSpPr>
          <p:nvPr>
            <p:ph type="body" idx="1"/>
          </p:nvPr>
        </p:nvSpPr>
        <p:spPr/>
        <p:txBody>
          <a:bodyPr/>
          <a:lstStyle/>
          <a:p>
            <a:r>
              <a:rPr lang="en-US" altLang="en-US" dirty="0"/>
              <a:t>Directors and officers often possess </a:t>
            </a:r>
            <a:r>
              <a:rPr lang="en-US" altLang="en-US" b="1" dirty="0"/>
              <a:t>inside information</a:t>
            </a:r>
            <a:r>
              <a:rPr lang="en-US" altLang="en-US" dirty="0"/>
              <a:t> and qualify as insiders</a:t>
            </a:r>
          </a:p>
          <a:p>
            <a:r>
              <a:rPr lang="en-US" altLang="en-US" dirty="0"/>
              <a:t>Insiders who use material, nonpublic, factual data that they have in their possession by virtue of their corporate office to trade securities in violation of the fiduciary duties they owe to the corporation and its shareholders have engaged in illegal </a:t>
            </a:r>
            <a:r>
              <a:rPr lang="en-US" altLang="en-US" b="1" dirty="0"/>
              <a:t>insider trading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85AAB429-503C-4D2D-80CC-4C87526D72D5}" type="slidenum">
              <a:rPr lang="en-US" altLang="en-US" smtClean="0"/>
              <a:pPr/>
              <a:t>31</a:t>
            </a:fld>
            <a:endParaRPr lang="en-US" altLang="en-US" dirty="0"/>
          </a:p>
        </p:txBody>
      </p:sp>
    </p:spTree>
    <p:extLst>
      <p:ext uri="{BB962C8B-B14F-4D97-AF65-F5344CB8AC3E}">
        <p14:creationId xmlns:p14="http://schemas.microsoft.com/office/powerpoint/2010/main" val="15863140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The Corporate Opportunity Doctrine</a:t>
            </a:r>
          </a:p>
        </p:txBody>
      </p:sp>
      <p:sp>
        <p:nvSpPr>
          <p:cNvPr id="44035" name="Rectangle 5"/>
          <p:cNvSpPr>
            <a:spLocks noGrp="1" noChangeArrowheads="1"/>
          </p:cNvSpPr>
          <p:nvPr>
            <p:ph type="body" idx="1"/>
          </p:nvPr>
        </p:nvSpPr>
        <p:spPr/>
        <p:txBody>
          <a:bodyPr/>
          <a:lstStyle/>
          <a:p>
            <a:r>
              <a:rPr lang="en-US" altLang="en-US" dirty="0"/>
              <a:t>States that corporate managers cannot take a corporate business opportunity for themselves if they know that the corporation would be interested in that opportunity as well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FA7896F4-5978-4A8E-BD57-0E32BA6FAB2E}" type="slidenum">
              <a:rPr lang="en-US" altLang="en-US" smtClean="0"/>
              <a:pPr/>
              <a:t>32</a:t>
            </a:fld>
            <a:endParaRPr lang="en-US" altLang="en-US" dirty="0"/>
          </a:p>
        </p:txBody>
      </p:sp>
    </p:spTree>
    <p:extLst>
      <p:ext uri="{BB962C8B-B14F-4D97-AF65-F5344CB8AC3E}">
        <p14:creationId xmlns:p14="http://schemas.microsoft.com/office/powerpoint/2010/main" val="28057919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Question</a:t>
            </a:r>
          </a:p>
        </p:txBody>
      </p:sp>
      <p:sp>
        <p:nvSpPr>
          <p:cNvPr id="45059" name="Rectangle 3"/>
          <p:cNvSpPr>
            <a:spLocks noGrp="1" noChangeArrowheads="1"/>
          </p:cNvSpPr>
          <p:nvPr>
            <p:ph type="body" idx="1"/>
          </p:nvPr>
        </p:nvSpPr>
        <p:spPr/>
        <p:txBody>
          <a:bodyPr/>
          <a:lstStyle/>
          <a:p>
            <a:r>
              <a:rPr lang="en-US" altLang="en-US" dirty="0"/>
              <a:t>Which rule states that a manager may be held liable if he or she exceeds his or her authority and the corporation is harmed as a result?</a:t>
            </a:r>
          </a:p>
          <a:p>
            <a:pPr marL="912812" lvl="1" indent="-514350">
              <a:buFont typeface="+mj-lt"/>
              <a:buAutoNum type="alphaUcPeriod"/>
            </a:pPr>
            <a:r>
              <a:rPr lang="en-US" altLang="en-US" dirty="0"/>
              <a:t>Insider Trading Rule</a:t>
            </a:r>
          </a:p>
          <a:p>
            <a:pPr marL="912812" lvl="1" indent="-514350">
              <a:buFont typeface="+mj-lt"/>
              <a:buAutoNum type="alphaUcPeriod"/>
            </a:pPr>
            <a:r>
              <a:rPr lang="en-US" altLang="en-US" dirty="0"/>
              <a:t>Corporate Opportunity Rule</a:t>
            </a:r>
          </a:p>
          <a:p>
            <a:pPr marL="912812" lvl="1" indent="-514350">
              <a:buFont typeface="+mj-lt"/>
              <a:buAutoNum type="alphaUcPeriod"/>
            </a:pPr>
            <a:r>
              <a:rPr lang="en-US" altLang="en-US" dirty="0"/>
              <a:t>Actual Authority Rule</a:t>
            </a:r>
          </a:p>
          <a:p>
            <a:pPr marL="912812" lvl="1" indent="-514350">
              <a:buFont typeface="+mj-lt"/>
              <a:buAutoNum type="alphaUcPeriod"/>
            </a:pPr>
            <a:r>
              <a:rPr lang="en-US" altLang="en-US" dirty="0"/>
              <a:t>Fairness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DDB5CACC-D8CD-43D6-BD69-784214736431}" type="slidenum">
              <a:rPr lang="en-US" altLang="en-US" smtClean="0"/>
              <a:pPr/>
              <a:t>33</a:t>
            </a:fld>
            <a:endParaRPr lang="en-US" altLang="en-US" dirty="0"/>
          </a:p>
        </p:txBody>
      </p:sp>
    </p:spTree>
    <p:extLst>
      <p:ext uri="{BB962C8B-B14F-4D97-AF65-F5344CB8AC3E}">
        <p14:creationId xmlns:p14="http://schemas.microsoft.com/office/powerpoint/2010/main" val="3816655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dirty="0"/>
              <a:t>The Actual Authority Rule</a:t>
            </a:r>
          </a:p>
        </p:txBody>
      </p:sp>
      <p:sp>
        <p:nvSpPr>
          <p:cNvPr id="46083" name="Rectangle 5"/>
          <p:cNvSpPr>
            <a:spLocks noGrp="1" noChangeArrowheads="1"/>
          </p:cNvSpPr>
          <p:nvPr>
            <p:ph type="body" idx="1"/>
          </p:nvPr>
        </p:nvSpPr>
        <p:spPr/>
        <p:txBody>
          <a:bodyPr/>
          <a:lstStyle/>
          <a:p>
            <a:r>
              <a:rPr lang="en-US" altLang="en-US" dirty="0"/>
              <a:t>States that a manager may be held liable if he or she exceeds his or her authority and the corporation is harmed as a result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F8141D90-7C4C-4DD7-8225-93A68DFA1CA3}" type="slidenum">
              <a:rPr lang="en-US" altLang="en-US" smtClean="0"/>
              <a:pPr/>
              <a:t>34</a:t>
            </a:fld>
            <a:endParaRPr lang="en-US" altLang="en-US" dirty="0"/>
          </a:p>
        </p:txBody>
      </p:sp>
    </p:spTree>
    <p:extLst>
      <p:ext uri="{BB962C8B-B14F-4D97-AF65-F5344CB8AC3E}">
        <p14:creationId xmlns:p14="http://schemas.microsoft.com/office/powerpoint/2010/main" val="1209962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altLang="en-US" dirty="0"/>
              <a:t>Efforts to Limit Responsibility</a:t>
            </a:r>
          </a:p>
        </p:txBody>
      </p:sp>
      <p:sp>
        <p:nvSpPr>
          <p:cNvPr id="47107" name="Rectangle 5"/>
          <p:cNvSpPr>
            <a:spLocks noGrp="1" noChangeArrowheads="1"/>
          </p:cNvSpPr>
          <p:nvPr>
            <p:ph type="body" idx="1"/>
          </p:nvPr>
        </p:nvSpPr>
        <p:spPr/>
        <p:txBody>
          <a:bodyPr/>
          <a:lstStyle/>
          <a:p>
            <a:r>
              <a:rPr lang="en-US" altLang="en-US" dirty="0"/>
              <a:t>Voluntary protective measures </a:t>
            </a:r>
          </a:p>
          <a:p>
            <a:r>
              <a:rPr lang="en-US" altLang="en-US" dirty="0"/>
              <a:t>Automatic protective measures</a:t>
            </a:r>
          </a:p>
          <a:p>
            <a:r>
              <a:rPr lang="en-US" altLang="en-US" dirty="0"/>
              <a:t>Protective measures that limit the amount of damages that can be recovered against directors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E1C5A161-C935-4A4D-A2E3-659105E76581}" type="slidenum">
              <a:rPr lang="en-US" altLang="en-US" smtClean="0"/>
              <a:pPr/>
              <a:t>35</a:t>
            </a:fld>
            <a:endParaRPr lang="en-US" altLang="en-US" dirty="0"/>
          </a:p>
        </p:txBody>
      </p:sp>
    </p:spTree>
    <p:extLst>
      <p:ext uri="{BB962C8B-B14F-4D97-AF65-F5344CB8AC3E}">
        <p14:creationId xmlns:p14="http://schemas.microsoft.com/office/powerpoint/2010/main" val="111196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Question</a:t>
            </a:r>
          </a:p>
        </p:txBody>
      </p:sp>
      <p:sp>
        <p:nvSpPr>
          <p:cNvPr id="48131" name="Rectangle 3"/>
          <p:cNvSpPr>
            <a:spLocks noGrp="1" noChangeArrowheads="1"/>
          </p:cNvSpPr>
          <p:nvPr>
            <p:ph type="body" idx="1"/>
          </p:nvPr>
        </p:nvSpPr>
        <p:spPr/>
        <p:txBody>
          <a:bodyPr/>
          <a:lstStyle/>
          <a:p>
            <a:r>
              <a:rPr lang="en-US" altLang="en-US" dirty="0"/>
              <a:t>Which law places a duty on the directors of corporations to monitor whether their corporation is conforming to all legal requirements?</a:t>
            </a:r>
          </a:p>
          <a:p>
            <a:pPr marL="912812" lvl="1" indent="-514350">
              <a:buFont typeface="+mj-lt"/>
              <a:buAutoNum type="alphaUcPeriod"/>
            </a:pPr>
            <a:r>
              <a:rPr lang="en-US" altLang="en-US" dirty="0"/>
              <a:t>Taft–Hartley Act</a:t>
            </a:r>
          </a:p>
          <a:p>
            <a:pPr marL="912812" lvl="1" indent="-514350">
              <a:buFont typeface="+mj-lt"/>
              <a:buAutoNum type="alphaUcPeriod"/>
            </a:pPr>
            <a:r>
              <a:rPr lang="en-US" altLang="en-US" dirty="0"/>
              <a:t>Sarbanes – Oxley Act</a:t>
            </a:r>
          </a:p>
          <a:p>
            <a:pPr marL="912812" lvl="1" indent="-514350">
              <a:buFont typeface="+mj-lt"/>
              <a:buAutoNum type="alphaUcPeriod"/>
            </a:pPr>
            <a:r>
              <a:rPr lang="en-US" altLang="en-US" dirty="0"/>
              <a:t>U.S. Sentencing Commission</a:t>
            </a:r>
          </a:p>
          <a:p>
            <a:pPr marL="912812" lvl="1" indent="-514350">
              <a:buFont typeface="+mj-lt"/>
              <a:buAutoNum type="alphaUcPeriod"/>
            </a:pPr>
            <a:r>
              <a:rPr lang="en-US" altLang="en-US" dirty="0"/>
              <a:t>McCain–Clinton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0945EB36-CC2D-4ED9-85CD-BC87328AE867}" type="slidenum">
              <a:rPr lang="en-US" altLang="en-US" smtClean="0"/>
              <a:pPr/>
              <a:t>36</a:t>
            </a:fld>
            <a:endParaRPr lang="en-US" altLang="en-US" dirty="0"/>
          </a:p>
        </p:txBody>
      </p:sp>
    </p:spTree>
    <p:extLst>
      <p:ext uri="{BB962C8B-B14F-4D97-AF65-F5344CB8AC3E}">
        <p14:creationId xmlns:p14="http://schemas.microsoft.com/office/powerpoint/2010/main" val="589527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p:txBody>
          <a:bodyPr/>
          <a:lstStyle/>
          <a:p>
            <a:r>
              <a:rPr lang="en-US" altLang="en-US" dirty="0"/>
              <a:t>Efforts to Increase Responsibility</a:t>
            </a:r>
          </a:p>
        </p:txBody>
      </p:sp>
      <p:sp>
        <p:nvSpPr>
          <p:cNvPr id="49155" name="Rectangle 5"/>
          <p:cNvSpPr>
            <a:spLocks noGrp="1" noChangeArrowheads="1"/>
          </p:cNvSpPr>
          <p:nvPr>
            <p:ph type="body" idx="1"/>
          </p:nvPr>
        </p:nvSpPr>
        <p:spPr/>
        <p:txBody>
          <a:bodyPr>
            <a:normAutofit/>
          </a:bodyPr>
          <a:lstStyle/>
          <a:p>
            <a:r>
              <a:rPr lang="en-US" altLang="en-US" dirty="0"/>
              <a:t>Sarbanes–Oxley Act</a:t>
            </a:r>
          </a:p>
          <a:p>
            <a:pPr lvl="1"/>
            <a:r>
              <a:rPr lang="en-US" altLang="en-US" dirty="0"/>
              <a:t>Places an affirmative duty on the directors of publicly traded corporations to monitor whether their corporation is conforming to all legal requirements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B20F6916-9326-4A67-9C6E-A643490157B2}" type="slidenum">
              <a:rPr lang="en-US" altLang="en-US" smtClean="0"/>
              <a:pPr/>
              <a:t>37</a:t>
            </a:fld>
            <a:endParaRPr lang="en-US" altLang="en-US" dirty="0"/>
          </a:p>
        </p:txBody>
      </p:sp>
    </p:spTree>
    <p:extLst>
      <p:ext uri="{BB962C8B-B14F-4D97-AF65-F5344CB8AC3E}">
        <p14:creationId xmlns:p14="http://schemas.microsoft.com/office/powerpoint/2010/main" val="17678173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Efforts to Increase Responsibility</a:t>
            </a:r>
          </a:p>
        </p:txBody>
      </p:sp>
      <p:sp>
        <p:nvSpPr>
          <p:cNvPr id="50179" name="Content Placeholder 2"/>
          <p:cNvSpPr>
            <a:spLocks noGrp="1"/>
          </p:cNvSpPr>
          <p:nvPr>
            <p:ph idx="1"/>
          </p:nvPr>
        </p:nvSpPr>
        <p:spPr/>
        <p:txBody>
          <a:bodyPr/>
          <a:lstStyle/>
          <a:p>
            <a:r>
              <a:rPr lang="en-US" altLang="en-US" b="1" dirty="0"/>
              <a:t>U.S. Sentencing Commission </a:t>
            </a:r>
          </a:p>
          <a:p>
            <a:pPr lvl="1"/>
            <a:r>
              <a:rPr lang="en-US" altLang="en-US" dirty="0"/>
              <a:t>Issued a set of rules that control the discretion of the federal courts in issuing fines against corporations found guilty of criminal activities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D25ABF2D-064F-48D4-87A2-FFCDFD08F942}" type="slidenum">
              <a:rPr lang="en-US" altLang="en-US" smtClean="0"/>
              <a:pPr/>
              <a:t>38</a:t>
            </a:fld>
            <a:endParaRPr lang="en-US" altLang="en-US" dirty="0"/>
          </a:p>
        </p:txBody>
      </p:sp>
    </p:spTree>
    <p:extLst>
      <p:ext uri="{BB962C8B-B14F-4D97-AF65-F5344CB8AC3E}">
        <p14:creationId xmlns:p14="http://schemas.microsoft.com/office/powerpoint/2010/main" val="2378310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Shareholder Rights</a:t>
            </a:r>
          </a:p>
        </p:txBody>
      </p:sp>
      <p:sp>
        <p:nvSpPr>
          <p:cNvPr id="51203" name="Rectangle 3"/>
          <p:cNvSpPr>
            <a:spLocks noGrp="1" noChangeArrowheads="1"/>
          </p:cNvSpPr>
          <p:nvPr>
            <p:ph type="body" idx="1"/>
          </p:nvPr>
        </p:nvSpPr>
        <p:spPr/>
        <p:txBody>
          <a:bodyPr/>
          <a:lstStyle/>
          <a:p>
            <a:r>
              <a:rPr lang="en-US" altLang="en-US" dirty="0"/>
              <a:t>Right to examine corporate records </a:t>
            </a:r>
          </a:p>
          <a:p>
            <a:r>
              <a:rPr lang="en-US" altLang="en-US" dirty="0"/>
              <a:t>Right to share in dividends </a:t>
            </a:r>
          </a:p>
          <a:p>
            <a:r>
              <a:rPr lang="en-US" altLang="en-US" dirty="0"/>
              <a:t>Right to transfer shares of stock </a:t>
            </a:r>
          </a:p>
          <a:p>
            <a:r>
              <a:rPr lang="en-US" altLang="en-US" dirty="0"/>
              <a:t>Preemptive rights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6C536004-751B-42F3-B2AF-DE06828A25F9}" type="slidenum">
              <a:rPr lang="en-US" altLang="en-US" smtClean="0"/>
              <a:pPr/>
              <a:t>39</a:t>
            </a:fld>
            <a:endParaRPr lang="en-US" altLang="en-US" dirty="0"/>
          </a:p>
        </p:txBody>
      </p:sp>
    </p:spTree>
    <p:extLst>
      <p:ext uri="{BB962C8B-B14F-4D97-AF65-F5344CB8AC3E}">
        <p14:creationId xmlns:p14="http://schemas.microsoft.com/office/powerpoint/2010/main" val="120722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A (n) ____________ manages the business affairs of a corporation. </a:t>
            </a:r>
          </a:p>
          <a:p>
            <a:pPr marL="912812" lvl="1" indent="-514350">
              <a:buFont typeface="+mj-lt"/>
              <a:buAutoNum type="alphaUcPeriod"/>
            </a:pPr>
            <a:r>
              <a:rPr lang="en-US" altLang="en-US" dirty="0"/>
              <a:t>Managing committee</a:t>
            </a:r>
          </a:p>
          <a:p>
            <a:pPr marL="912812" lvl="1" indent="-514350">
              <a:buFont typeface="+mj-lt"/>
              <a:buAutoNum type="alphaUcPeriod"/>
            </a:pPr>
            <a:r>
              <a:rPr lang="en-US" altLang="en-US" dirty="0"/>
              <a:t>Operations group</a:t>
            </a:r>
          </a:p>
          <a:p>
            <a:pPr marL="912812" lvl="1" indent="-514350">
              <a:buFont typeface="+mj-lt"/>
              <a:buAutoNum type="alphaUcPeriod"/>
            </a:pPr>
            <a:r>
              <a:rPr lang="en-US" altLang="en-US" dirty="0"/>
              <a:t>Board of directors</a:t>
            </a:r>
          </a:p>
          <a:p>
            <a:pPr marL="912812" lvl="1" indent="-514350">
              <a:buFont typeface="+mj-lt"/>
              <a:buAutoNum type="alphaUcPeriod"/>
            </a:pPr>
            <a:r>
              <a:rPr lang="en-US" altLang="en-US" dirty="0"/>
              <a:t>Board of executives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32F7D5E4-23EE-48C4-ABA6-CE60E366998B}" type="slidenum">
              <a:rPr lang="en-US" altLang="en-US" smtClean="0"/>
              <a:pPr/>
              <a:t>4</a:t>
            </a:fld>
            <a:endParaRPr lang="en-US" altLang="en-US" dirty="0"/>
          </a:p>
        </p:txBody>
      </p:sp>
    </p:spTree>
    <p:extLst>
      <p:ext uri="{BB962C8B-B14F-4D97-AF65-F5344CB8AC3E}">
        <p14:creationId xmlns:p14="http://schemas.microsoft.com/office/powerpoint/2010/main" val="29287044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Question</a:t>
            </a:r>
          </a:p>
        </p:txBody>
      </p:sp>
      <p:sp>
        <p:nvSpPr>
          <p:cNvPr id="52227" name="Rectangle 3"/>
          <p:cNvSpPr>
            <a:spLocks noGrp="1" noChangeArrowheads="1"/>
          </p:cNvSpPr>
          <p:nvPr>
            <p:ph type="body" idx="1"/>
          </p:nvPr>
        </p:nvSpPr>
        <p:spPr/>
        <p:txBody>
          <a:bodyPr/>
          <a:lstStyle/>
          <a:p>
            <a:r>
              <a:rPr lang="en-US" altLang="en-US" dirty="0"/>
              <a:t>What is the shareholders’ right to purchase a proportionate share of every new offering of stock called?</a:t>
            </a:r>
          </a:p>
          <a:p>
            <a:pPr marL="912812" lvl="1" indent="-514350">
              <a:buFont typeface="+mj-lt"/>
              <a:buAutoNum type="alphaUcPeriod"/>
            </a:pPr>
            <a:r>
              <a:rPr lang="en-US" altLang="en-US" dirty="0"/>
              <a:t>Pro-emptive right</a:t>
            </a:r>
          </a:p>
          <a:p>
            <a:pPr marL="912812" lvl="1" indent="-514350">
              <a:buFont typeface="+mj-lt"/>
              <a:buAutoNum type="alphaUcPeriod"/>
            </a:pPr>
            <a:r>
              <a:rPr lang="en-US" altLang="en-US" dirty="0"/>
              <a:t>Preemptive strike</a:t>
            </a:r>
          </a:p>
          <a:p>
            <a:pPr marL="912812" lvl="1" indent="-514350">
              <a:buFont typeface="+mj-lt"/>
              <a:buAutoNum type="alphaUcPeriod"/>
            </a:pPr>
            <a:r>
              <a:rPr lang="en-US" altLang="en-US" dirty="0"/>
              <a:t>Preemptive right</a:t>
            </a:r>
          </a:p>
          <a:p>
            <a:pPr marL="912812" lvl="1" indent="-514350">
              <a:buFont typeface="+mj-lt"/>
              <a:buAutoNum type="alphaUcPeriod"/>
            </a:pPr>
            <a:r>
              <a:rPr lang="en-US" altLang="en-US" dirty="0"/>
              <a:t>Defensive right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18C0AD94-D0EE-4A47-9791-0EE45D785A90}" type="slidenum">
              <a:rPr lang="en-US" altLang="en-US" smtClean="0"/>
              <a:pPr/>
              <a:t>40</a:t>
            </a:fld>
            <a:endParaRPr lang="en-US" altLang="en-US" dirty="0"/>
          </a:p>
        </p:txBody>
      </p:sp>
    </p:spTree>
    <p:extLst>
      <p:ext uri="{BB962C8B-B14F-4D97-AF65-F5344CB8AC3E}">
        <p14:creationId xmlns:p14="http://schemas.microsoft.com/office/powerpoint/2010/main" val="29028809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Preemptive Rights</a:t>
            </a:r>
          </a:p>
        </p:txBody>
      </p:sp>
      <p:sp>
        <p:nvSpPr>
          <p:cNvPr id="53251" name="Rectangle 5"/>
          <p:cNvSpPr>
            <a:spLocks noGrp="1" noChangeArrowheads="1"/>
          </p:cNvSpPr>
          <p:nvPr>
            <p:ph type="body" idx="1"/>
          </p:nvPr>
        </p:nvSpPr>
        <p:spPr/>
        <p:txBody>
          <a:bodyPr/>
          <a:lstStyle/>
          <a:p>
            <a:r>
              <a:rPr lang="en-US" altLang="en-US" dirty="0"/>
              <a:t>Shareholders’ right to purchase a proportionate share of every new offering of stock by the corporation unless the right is denied or limited by the corporate charter or by state law</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010CB551-D776-4EBA-8D7D-7F56D3FF635E}" type="slidenum">
              <a:rPr lang="en-US" altLang="en-US" smtClean="0"/>
              <a:pPr/>
              <a:t>41</a:t>
            </a:fld>
            <a:endParaRPr lang="en-US" altLang="en-US" dirty="0"/>
          </a:p>
        </p:txBody>
      </p:sp>
    </p:spTree>
    <p:extLst>
      <p:ext uri="{BB962C8B-B14F-4D97-AF65-F5344CB8AC3E}">
        <p14:creationId xmlns:p14="http://schemas.microsoft.com/office/powerpoint/2010/main" val="32933650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Governance of a Limited Liability Company (LLC)</a:t>
            </a:r>
          </a:p>
        </p:txBody>
      </p:sp>
      <p:sp>
        <p:nvSpPr>
          <p:cNvPr id="54275" name="Rectangle 3"/>
          <p:cNvSpPr>
            <a:spLocks noGrp="1" noChangeArrowheads="1"/>
          </p:cNvSpPr>
          <p:nvPr>
            <p:ph type="body" idx="1"/>
          </p:nvPr>
        </p:nvSpPr>
        <p:spPr/>
        <p:txBody>
          <a:bodyPr/>
          <a:lstStyle/>
          <a:p>
            <a:r>
              <a:rPr lang="en-US" altLang="en-US" dirty="0"/>
              <a:t>Member-managed LLCs  </a:t>
            </a:r>
          </a:p>
          <a:p>
            <a:r>
              <a:rPr lang="en-US" altLang="en-US" dirty="0"/>
              <a:t>Manager-managed LLCs </a:t>
            </a:r>
          </a:p>
          <a:p>
            <a:r>
              <a:rPr lang="en-US" altLang="en-US" dirty="0"/>
              <a:t>Fiduciary duties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27C02967-AED9-4670-9041-5A49E7072EDB}" type="slidenum">
              <a:rPr lang="en-US" altLang="en-US" smtClean="0"/>
              <a:pPr/>
              <a:t>42</a:t>
            </a:fld>
            <a:endParaRPr lang="en-US" altLang="en-US" dirty="0"/>
          </a:p>
        </p:txBody>
      </p:sp>
    </p:spTree>
    <p:extLst>
      <p:ext uri="{BB962C8B-B14F-4D97-AF65-F5344CB8AC3E}">
        <p14:creationId xmlns:p14="http://schemas.microsoft.com/office/powerpoint/2010/main" val="3255196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Directors of the Corporation</a:t>
            </a:r>
          </a:p>
        </p:txBody>
      </p:sp>
      <p:sp>
        <p:nvSpPr>
          <p:cNvPr id="17411" name="Rectangle 5"/>
          <p:cNvSpPr>
            <a:spLocks noGrp="1" noChangeArrowheads="1"/>
          </p:cNvSpPr>
          <p:nvPr>
            <p:ph type="body" idx="1"/>
          </p:nvPr>
        </p:nvSpPr>
        <p:spPr/>
        <p:txBody>
          <a:bodyPr/>
          <a:lstStyle/>
          <a:p>
            <a:r>
              <a:rPr lang="en-US" altLang="en-US" dirty="0"/>
              <a:t>Board of directors </a:t>
            </a:r>
          </a:p>
          <a:p>
            <a:pPr lvl="1"/>
            <a:r>
              <a:rPr lang="en-US" altLang="en-US" dirty="0"/>
              <a:t>Manages the business affairs of a corporation </a:t>
            </a:r>
          </a:p>
          <a:p>
            <a:pPr lvl="1"/>
            <a:r>
              <a:rPr lang="en-US" altLang="en-US" dirty="0"/>
              <a:t>Elected by the shareholders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DBBB28AF-F8B6-49BB-99AC-572A10D376DA}" type="slidenum">
              <a:rPr lang="en-US" altLang="en-US" smtClean="0"/>
              <a:pPr/>
              <a:t>5</a:t>
            </a:fld>
            <a:endParaRPr lang="en-US" altLang="en-US" dirty="0"/>
          </a:p>
        </p:txBody>
      </p:sp>
    </p:spTree>
    <p:extLst>
      <p:ext uri="{BB962C8B-B14F-4D97-AF65-F5344CB8AC3E}">
        <p14:creationId xmlns:p14="http://schemas.microsoft.com/office/powerpoint/2010/main" val="3279227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Time Commitment of Directors</a:t>
            </a:r>
          </a:p>
        </p:txBody>
      </p:sp>
      <p:sp>
        <p:nvSpPr>
          <p:cNvPr id="18435" name="Rectangle 5"/>
          <p:cNvSpPr>
            <a:spLocks noGrp="1" noChangeArrowheads="1"/>
          </p:cNvSpPr>
          <p:nvPr>
            <p:ph type="body" idx="1"/>
          </p:nvPr>
        </p:nvSpPr>
        <p:spPr/>
        <p:txBody>
          <a:bodyPr/>
          <a:lstStyle/>
          <a:p>
            <a:r>
              <a:rPr lang="en-US" altLang="en-US" dirty="0"/>
              <a:t>The basic time commitment for a director is approximately 30 days per year, but depending upon need, availability, and interest, it can be 40, 60, 80, or even more days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C498749E-B468-440F-A38E-4B662EE3EAE1}" type="slidenum">
              <a:rPr lang="en-US" altLang="en-US" smtClean="0"/>
              <a:pPr/>
              <a:t>6</a:t>
            </a:fld>
            <a:endParaRPr lang="en-US" altLang="en-US" dirty="0"/>
          </a:p>
        </p:txBody>
      </p:sp>
    </p:spTree>
    <p:extLst>
      <p:ext uri="{BB962C8B-B14F-4D97-AF65-F5344CB8AC3E}">
        <p14:creationId xmlns:p14="http://schemas.microsoft.com/office/powerpoint/2010/main" val="3768827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Officers of the Corporation</a:t>
            </a:r>
          </a:p>
        </p:txBody>
      </p:sp>
      <p:sp>
        <p:nvSpPr>
          <p:cNvPr id="19459" name="Rectangle 5"/>
          <p:cNvSpPr>
            <a:spLocks noGrp="1" noChangeArrowheads="1"/>
          </p:cNvSpPr>
          <p:nvPr>
            <p:ph type="body" idx="1"/>
          </p:nvPr>
        </p:nvSpPr>
        <p:spPr/>
        <p:txBody>
          <a:bodyPr/>
          <a:lstStyle/>
          <a:p>
            <a:r>
              <a:rPr lang="en-US" altLang="en-US" dirty="0"/>
              <a:t>Officers have the authority of general agents for the operation of the normal business of the corporation</a:t>
            </a:r>
          </a:p>
          <a:p>
            <a:pPr lvl="1"/>
            <a:r>
              <a:rPr lang="en-US" altLang="en-US" dirty="0"/>
              <a:t>President, vice presidents, a secretary, and treasurer</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A770C562-588D-47C5-913A-D30C70A6000F}" type="slidenum">
              <a:rPr lang="en-US" altLang="en-US" smtClean="0"/>
              <a:pPr/>
              <a:t>7</a:t>
            </a:fld>
            <a:endParaRPr lang="en-US" altLang="en-US" dirty="0"/>
          </a:p>
        </p:txBody>
      </p:sp>
    </p:spTree>
    <p:extLst>
      <p:ext uri="{BB962C8B-B14F-4D97-AF65-F5344CB8AC3E}">
        <p14:creationId xmlns:p14="http://schemas.microsoft.com/office/powerpoint/2010/main" val="2240785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Question</a:t>
            </a:r>
          </a:p>
        </p:txBody>
      </p:sp>
      <p:sp>
        <p:nvSpPr>
          <p:cNvPr id="20483" name="Rectangle 3"/>
          <p:cNvSpPr>
            <a:spLocks noGrp="1" noChangeArrowheads="1"/>
          </p:cNvSpPr>
          <p:nvPr>
            <p:ph type="body" idx="1"/>
          </p:nvPr>
        </p:nvSpPr>
        <p:spPr/>
        <p:txBody>
          <a:bodyPr/>
          <a:lstStyle/>
          <a:p>
            <a:r>
              <a:rPr lang="en-US" altLang="en-US" dirty="0"/>
              <a:t>The ___________ are (is) the owners of the corporation. </a:t>
            </a:r>
          </a:p>
          <a:p>
            <a:pPr marL="912812" lvl="1" indent="-514350">
              <a:buFont typeface="+mj-lt"/>
              <a:buAutoNum type="alphaUcPeriod"/>
            </a:pPr>
            <a:r>
              <a:rPr lang="en-US" altLang="en-US" dirty="0"/>
              <a:t>Managers</a:t>
            </a:r>
          </a:p>
          <a:p>
            <a:pPr marL="912812" lvl="1" indent="-514350">
              <a:buFont typeface="+mj-lt"/>
              <a:buAutoNum type="alphaUcPeriod"/>
            </a:pPr>
            <a:r>
              <a:rPr lang="en-US" altLang="en-US" dirty="0"/>
              <a:t>Executive committee</a:t>
            </a:r>
          </a:p>
          <a:p>
            <a:pPr marL="912812" lvl="1" indent="-514350">
              <a:buFont typeface="+mj-lt"/>
              <a:buAutoNum type="alphaUcPeriod"/>
            </a:pPr>
            <a:r>
              <a:rPr lang="en-US" altLang="en-US" dirty="0"/>
              <a:t>Shareholders</a:t>
            </a:r>
          </a:p>
          <a:p>
            <a:pPr marL="912812" lvl="1" indent="-514350">
              <a:buFont typeface="+mj-lt"/>
              <a:buAutoNum type="alphaUcPeriod"/>
            </a:pPr>
            <a:r>
              <a:rPr lang="en-US" altLang="en-US" dirty="0"/>
              <a:t>Board of directors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90EC8F53-EB31-48BF-9ABC-C939B0E87179}" type="slidenum">
              <a:rPr lang="en-US" altLang="en-US" smtClean="0"/>
              <a:pPr/>
              <a:t>8</a:t>
            </a:fld>
            <a:endParaRPr lang="en-US" altLang="en-US" dirty="0"/>
          </a:p>
        </p:txBody>
      </p:sp>
    </p:spTree>
    <p:extLst>
      <p:ext uri="{BB962C8B-B14F-4D97-AF65-F5344CB8AC3E}">
        <p14:creationId xmlns:p14="http://schemas.microsoft.com/office/powerpoint/2010/main" val="4119132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Shareholders of the Corporation</a:t>
            </a:r>
          </a:p>
        </p:txBody>
      </p:sp>
      <p:sp>
        <p:nvSpPr>
          <p:cNvPr id="21507" name="Rectangle 5"/>
          <p:cNvSpPr>
            <a:spLocks noGrp="1" noChangeArrowheads="1"/>
          </p:cNvSpPr>
          <p:nvPr>
            <p:ph type="body" idx="1"/>
          </p:nvPr>
        </p:nvSpPr>
        <p:spPr/>
        <p:txBody>
          <a:bodyPr/>
          <a:lstStyle/>
          <a:p>
            <a:r>
              <a:rPr lang="en-US" altLang="en-US" dirty="0"/>
              <a:t>The shareholders are the owners of the corporation</a:t>
            </a:r>
            <a:endParaRPr lang="en-US" altLang="en-US" sz="1000" dirty="0"/>
          </a:p>
          <a:p>
            <a:r>
              <a:rPr lang="en-US" altLang="en-US" dirty="0"/>
              <a:t>The more shares that a shareholder owns, the more voting power that shareholder has in the running of the corporation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27-</a:t>
            </a:r>
            <a:fld id="{C4CE0740-8E44-4901-9E90-AB4858ED2584}" type="slidenum">
              <a:rPr lang="en-US" altLang="en-US" smtClean="0"/>
              <a:pPr/>
              <a:t>9</a:t>
            </a:fld>
            <a:endParaRPr lang="en-US" altLang="en-US" dirty="0"/>
          </a:p>
        </p:txBody>
      </p:sp>
    </p:spTree>
    <p:extLst>
      <p:ext uri="{BB962C8B-B14F-4D97-AF65-F5344CB8AC3E}">
        <p14:creationId xmlns:p14="http://schemas.microsoft.com/office/powerpoint/2010/main" val="10055047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F91034-AFEE-462A-BCF2-18778892F042}">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0AD65217-40FE-4DF2-BF3B-4A7B8D9ACDB6}">
  <ds:schemaRefs>
    <ds:schemaRef ds:uri="http://schemas.microsoft.com/sharepoint/v3/contenttype/forms"/>
  </ds:schemaRefs>
</ds:datastoreItem>
</file>

<file path=customXml/itemProps3.xml><?xml version="1.0" encoding="utf-8"?>
<ds:datastoreItem xmlns:ds="http://schemas.openxmlformats.org/officeDocument/2006/customXml" ds:itemID="{C1E8520A-33AC-4D87-88D6-1F21595BF8BA}"/>
</file>

<file path=docProps/app.xml><?xml version="1.0" encoding="utf-8"?>
<Properties xmlns="http://schemas.openxmlformats.org/officeDocument/2006/extended-properties" xmlns:vt="http://schemas.openxmlformats.org/officeDocument/2006/docPropsVTypes">
  <TotalTime>3073</TotalTime>
  <Words>4642</Words>
  <Application>Microsoft Office PowerPoint</Application>
  <PresentationFormat>Widescreen</PresentationFormat>
  <Paragraphs>332</Paragraphs>
  <Slides>42</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Wingdings</vt:lpstr>
      <vt:lpstr>Wingdings 3</vt:lpstr>
      <vt:lpstr>Office Theme</vt:lpstr>
      <vt:lpstr>Managing the Corporate  Entity</vt:lpstr>
      <vt:lpstr>Learning Objectives</vt:lpstr>
      <vt:lpstr>Learning Objectives</vt:lpstr>
      <vt:lpstr>Question</vt:lpstr>
      <vt:lpstr>Directors of the Corporation</vt:lpstr>
      <vt:lpstr>Time Commitment of Directors</vt:lpstr>
      <vt:lpstr>Officers of the Corporation</vt:lpstr>
      <vt:lpstr>Question</vt:lpstr>
      <vt:lpstr>Shareholders of the Corporation</vt:lpstr>
      <vt:lpstr>Stakeholders of the Corporation</vt:lpstr>
      <vt:lpstr>Theories of Corporate Governance</vt:lpstr>
      <vt:lpstr>Theories of Corporate Governance</vt:lpstr>
      <vt:lpstr>Theories of Corporate Governance</vt:lpstr>
      <vt:lpstr>Theories of Corporate Governance</vt:lpstr>
      <vt:lpstr>Theories of Corporate Governance</vt:lpstr>
      <vt:lpstr>Theories of Corporate Governance</vt:lpstr>
      <vt:lpstr>Theories of Corporate Governance</vt:lpstr>
      <vt:lpstr>Shareholder Control</vt:lpstr>
      <vt:lpstr>Shareholder Voting Control</vt:lpstr>
      <vt:lpstr>Question</vt:lpstr>
      <vt:lpstr>Proxy Voting</vt:lpstr>
      <vt:lpstr>Shareholder Proposal</vt:lpstr>
      <vt:lpstr>Voting Trust</vt:lpstr>
      <vt:lpstr>Pooling Agreements</vt:lpstr>
      <vt:lpstr>Shareholder Lawsuits</vt:lpstr>
      <vt:lpstr>Shareholder Lawsuits</vt:lpstr>
      <vt:lpstr>Management Rule Situation Explanation</vt:lpstr>
      <vt:lpstr>Governance Responsibilities</vt:lpstr>
      <vt:lpstr>The Business Judgment Rule</vt:lpstr>
      <vt:lpstr>The Fairness Rule</vt:lpstr>
      <vt:lpstr>The Insider Trading Rule</vt:lpstr>
      <vt:lpstr>The Corporate Opportunity Doctrine</vt:lpstr>
      <vt:lpstr>Question</vt:lpstr>
      <vt:lpstr>The Actual Authority Rule</vt:lpstr>
      <vt:lpstr>Efforts to Limit Responsibility</vt:lpstr>
      <vt:lpstr>Question</vt:lpstr>
      <vt:lpstr>Efforts to Increase Responsibility</vt:lpstr>
      <vt:lpstr>Efforts to Increase Responsibility</vt:lpstr>
      <vt:lpstr>Shareholder Rights</vt:lpstr>
      <vt:lpstr>Question</vt:lpstr>
      <vt:lpstr>Preemptive Rights</vt:lpstr>
      <vt:lpstr>Governance of a Limited Liability Company (LLC)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192</cp:revision>
  <dcterms:created xsi:type="dcterms:W3CDTF">2015-07-14T20:11:18Z</dcterms:created>
  <dcterms:modified xsi:type="dcterms:W3CDTF">2018-12-11T08:03:07Z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