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256" r:id="rId5"/>
    <p:sldId id="259" r:id="rId6"/>
    <p:sldId id="260" r:id="rId7"/>
    <p:sldId id="261" r:id="rId8"/>
    <p:sldId id="262" r:id="rId9"/>
    <p:sldId id="263" r:id="rId10"/>
    <p:sldId id="293" r:id="rId11"/>
    <p:sldId id="294" r:id="rId12"/>
    <p:sldId id="295" r:id="rId13"/>
    <p:sldId id="296" r:id="rId14"/>
    <p:sldId id="297" r:id="rId15"/>
    <p:sldId id="265" r:id="rId16"/>
    <p:sldId id="266" r:id="rId17"/>
    <p:sldId id="267" r:id="rId18"/>
    <p:sldId id="268" r:id="rId19"/>
    <p:sldId id="269" r:id="rId20"/>
    <p:sldId id="270" r:id="rId21"/>
    <p:sldId id="271" r:id="rId22"/>
    <p:sldId id="272" r:id="rId23"/>
    <p:sldId id="273" r:id="rId24"/>
    <p:sldId id="274" r:id="rId25"/>
    <p:sldId id="299" r:id="rId26"/>
    <p:sldId id="275" r:id="rId27"/>
    <p:sldId id="276" r:id="rId28"/>
    <p:sldId id="277" r:id="rId29"/>
    <p:sldId id="278" r:id="rId30"/>
    <p:sldId id="279" r:id="rId31"/>
    <p:sldId id="305" r:id="rId32"/>
    <p:sldId id="280" r:id="rId33"/>
    <p:sldId id="281" r:id="rId34"/>
    <p:sldId id="282" r:id="rId35"/>
    <p:sldId id="283" r:id="rId36"/>
    <p:sldId id="284" r:id="rId37"/>
    <p:sldId id="285" r:id="rId38"/>
    <p:sldId id="286" r:id="rId39"/>
    <p:sldId id="287" r:id="rId40"/>
    <p:sldId id="288" r:id="rId41"/>
    <p:sldId id="301" r:id="rId42"/>
    <p:sldId id="302" r:id="rId43"/>
    <p:sldId id="291" r:id="rId44"/>
    <p:sldId id="303" r:id="rId45"/>
    <p:sldId id="304"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3692" autoAdjust="0"/>
  </p:normalViewPr>
  <p:slideViewPr>
    <p:cSldViewPr snapToGrid="0">
      <p:cViewPr varScale="1">
        <p:scale>
          <a:sx n="68" d="100"/>
          <a:sy n="68" d="100"/>
        </p:scale>
        <p:origin x="708" y="60"/>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05C7FE-ECBA-46CB-90F6-6F667369FBE1}" type="slidenum">
              <a:rPr lang="en-US" altLang="en-US"/>
              <a:pPr eaLnBrk="1" hangingPunct="1"/>
              <a:t>2</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451349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F5BB84-34A6-4C8B-993A-F8C099AFC75C}" type="slidenum">
              <a:rPr lang="en-US" altLang="en-US"/>
              <a:pPr eaLnBrk="1" hangingPunct="1"/>
              <a:t>13</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public. See next slide.</a:t>
            </a:r>
          </a:p>
        </p:txBody>
      </p:sp>
    </p:spTree>
    <p:extLst>
      <p:ext uri="{BB962C8B-B14F-4D97-AF65-F5344CB8AC3E}">
        <p14:creationId xmlns:p14="http://schemas.microsoft.com/office/powerpoint/2010/main" val="199696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6933D6-954B-48BF-9D61-5138ACD8E879}" type="slidenum">
              <a:rPr lang="en-US" altLang="en-US"/>
              <a:pPr eaLnBrk="1" hangingPunct="1"/>
              <a:t>14</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Large private corporations generally sell their stock to the public at large and are therefore often referred to as public corporations. When the owners of a private corporation decide to sell stock to the public at large, financial experts report that the corporation is about to “go public.”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42872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5CA9CE-53A8-4BE3-B671-DD5236BEC553}" type="slidenum">
              <a:rPr lang="en-US" altLang="en-US"/>
              <a:pPr eaLnBrk="1" hangingPunct="1"/>
              <a:t>15</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In most instances, they are public utilities, which provide the public with such essentials as water, gas, and electricity. </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76520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A10B9B-0861-46E5-AC22-F95853CDE043}" type="slidenum">
              <a:rPr lang="en-US" altLang="en-US"/>
              <a:pPr eaLnBrk="1" hangingPunct="1"/>
              <a:t>16</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look through issues of </a:t>
            </a:r>
            <a:r>
              <a:rPr lang="en-US" altLang="en-US" i="1" dirty="0">
                <a:latin typeface="Arial" panose="020B0604020202020204" pitchFamily="34" charset="0"/>
              </a:rPr>
              <a:t>The Wall Street Journal</a:t>
            </a:r>
            <a:r>
              <a:rPr lang="en-US" altLang="en-US" dirty="0">
                <a:latin typeface="Arial" panose="020B0604020202020204" pitchFamily="34" charset="0"/>
              </a:rPr>
              <a:t>, </a:t>
            </a:r>
            <a:r>
              <a:rPr lang="en-US" altLang="en-US" i="1" dirty="0">
                <a:latin typeface="Arial" panose="020B0604020202020204" pitchFamily="34" charset="0"/>
              </a:rPr>
              <a:t>Fortune</a:t>
            </a:r>
            <a:r>
              <a:rPr lang="en-US" altLang="en-US" dirty="0">
                <a:latin typeface="Arial" panose="020B0604020202020204" pitchFamily="34" charset="0"/>
              </a:rPr>
              <a:t>, </a:t>
            </a:r>
            <a:r>
              <a:rPr lang="en-US" altLang="en-US" i="1" dirty="0">
                <a:latin typeface="Arial" panose="020B0604020202020204" pitchFamily="34" charset="0"/>
              </a:rPr>
              <a:t>BusinessWeek</a:t>
            </a:r>
            <a:r>
              <a:rPr lang="en-US" altLang="en-US" dirty="0">
                <a:latin typeface="Arial" panose="020B0604020202020204" pitchFamily="34" charset="0"/>
              </a:rPr>
              <a:t>, and other business-related publications and check the Internet for stories about the efforts of states to attract corporations. American Airlines, Sears, Saturn, and BMW are examples of corporations that have negotiated favorable arrangements with various states. Ask students to report on their findings in class.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73741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24CF7D-FAE0-46B4-81BE-6537A6319086}" type="slidenum">
              <a:rPr lang="en-US" altLang="en-US"/>
              <a:pPr eaLnBrk="1" hangingPunct="1"/>
              <a:t>17</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certificate of authority. See next slide.</a:t>
            </a:r>
          </a:p>
        </p:txBody>
      </p:sp>
    </p:spTree>
    <p:extLst>
      <p:ext uri="{BB962C8B-B14F-4D97-AF65-F5344CB8AC3E}">
        <p14:creationId xmlns:p14="http://schemas.microsoft.com/office/powerpoint/2010/main" val="558930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6894D3-5B55-4251-A2D9-F289B1B8DEA7}" type="slidenum">
              <a:rPr lang="en-US" altLang="en-US"/>
              <a:pPr eaLnBrk="1" hangingPunct="1"/>
              <a:t>18</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Certification of authority is obtained by filling out an application, along with other required documents, and submitting them to the secretary of state. It is important for the applying corporation to consult the secretary of state to ensure that all statutes are being followed.</a:t>
            </a:r>
          </a:p>
        </p:txBody>
      </p:sp>
    </p:spTree>
    <p:extLst>
      <p:ext uri="{BB962C8B-B14F-4D97-AF65-F5344CB8AC3E}">
        <p14:creationId xmlns:p14="http://schemas.microsoft.com/office/powerpoint/2010/main" val="445933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23ED70-57E3-4F0B-86E9-5DB593E7FCCF}" type="slidenum">
              <a:rPr lang="en-US" altLang="en-US"/>
              <a:pPr eaLnBrk="1" hangingPunct="1"/>
              <a:t>19</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State business corporation statutes generally accommodate closely held corporations by allowing them to have a few directors or a sole director and president, with no voting shares in the hands of the public.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76040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364A1A-7B8B-4E6D-BE41-E3CF81B24A0A}" type="slidenum">
              <a:rPr lang="en-US" altLang="en-US"/>
              <a:pPr eaLnBrk="1" hangingPunct="1"/>
              <a:t>20</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In this way, they avoid double taxation. There are, however, several restrictions on S corporations. These restrictions include limits on the number and types of owners that can be involved in such an entity. Consequently, many individuals now look to limited liability companies to escape double taxation.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34269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82A39E-83AB-4032-84CD-452DC2D2C004}" type="slidenum">
              <a:rPr lang="en-US" altLang="en-US"/>
              <a:pPr eaLnBrk="1" hangingPunct="1"/>
              <a:t>21</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In addition, LLCs are statutory, which means that they may come into existence only if the owners follow the precise steps laid out in the state code by the state legislature. The owners of an LLC are called members. The people who run the LLC are called managers. Later in this chapter, we discuss the formation details of an LLC. Chapter 27 also includes a discussion of the duties and responsibilities of the members and the managers of an LLC.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28268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22</a:t>
            </a:fld>
            <a:endParaRPr lang="en-US" dirty="0"/>
          </a:p>
        </p:txBody>
      </p:sp>
    </p:spTree>
    <p:extLst>
      <p:ext uri="{BB962C8B-B14F-4D97-AF65-F5344CB8AC3E}">
        <p14:creationId xmlns:p14="http://schemas.microsoft.com/office/powerpoint/2010/main" val="3681451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9BDF85-8446-4A66-AB3F-B25124041AA4}" type="slidenum">
              <a:rPr lang="en-US" altLang="en-US"/>
              <a:pPr eaLnBrk="1" hangingPunct="1"/>
              <a:t>4</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corporation. See next slide.</a:t>
            </a:r>
          </a:p>
        </p:txBody>
      </p:sp>
    </p:spTree>
    <p:extLst>
      <p:ext uri="{BB962C8B-B14F-4D97-AF65-F5344CB8AC3E}">
        <p14:creationId xmlns:p14="http://schemas.microsoft.com/office/powerpoint/2010/main" val="31382670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23</a:t>
            </a:fld>
            <a:endParaRPr lang="en-US" dirty="0"/>
          </a:p>
        </p:txBody>
      </p:sp>
    </p:spTree>
    <p:extLst>
      <p:ext uri="{BB962C8B-B14F-4D97-AF65-F5344CB8AC3E}">
        <p14:creationId xmlns:p14="http://schemas.microsoft.com/office/powerpoint/2010/main" val="3958649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773400-731C-4F61-A66C-0B5BEFD528E4}" type="slidenum">
              <a:rPr lang="en-US" altLang="en-US"/>
              <a:pPr eaLnBrk="1" hangingPunct="1"/>
              <a:t>24</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Any transactions by the promoter on behalf of the corporation before incorporation are considered to be pre-incorporation transactions. These transactions must be ratified by the corporation after it is formed if they are to be valid and binding on the corporation. </a:t>
            </a:r>
          </a:p>
        </p:txBody>
      </p:sp>
    </p:spTree>
    <p:extLst>
      <p:ext uri="{BB962C8B-B14F-4D97-AF65-F5344CB8AC3E}">
        <p14:creationId xmlns:p14="http://schemas.microsoft.com/office/powerpoint/2010/main" val="3796780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1A47E4-0ECC-42F0-94D7-5123E554AD26}" type="slidenum">
              <a:rPr lang="en-US" altLang="en-US"/>
              <a:pPr eaLnBrk="1" hangingPunct="1"/>
              <a:t>25</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novation. See next slide.</a:t>
            </a:r>
          </a:p>
        </p:txBody>
      </p:sp>
    </p:spTree>
    <p:extLst>
      <p:ext uri="{BB962C8B-B14F-4D97-AF65-F5344CB8AC3E}">
        <p14:creationId xmlns:p14="http://schemas.microsoft.com/office/powerpoint/2010/main" val="2914858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81EB8C-31FE-4748-BE8F-90E0A61CF58B}" type="slidenum">
              <a:rPr lang="en-US" altLang="en-US"/>
              <a:pPr eaLnBrk="1" hangingPunct="1"/>
              <a:t>26</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promoter may also include an automatic release clause in all contracts negotiated for the unborn corporation. However, the release clause must do more than simply include the corporation as a party to the contract. It must also specifically release the promoters from liability.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28311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097218-C671-41EB-B8AF-4FDB6D590594}" type="slidenum">
              <a:rPr lang="en-US" altLang="en-US"/>
              <a:pPr eaLnBrk="1" hangingPunct="1"/>
              <a:t>27</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Some state incorporation statutes are very strict, requiring detailed information in the articles of incorporation. Typically this information includes the following:</a:t>
            </a:r>
          </a:p>
          <a:p>
            <a:r>
              <a:rPr lang="en-US" altLang="en-US" dirty="0">
                <a:latin typeface="Arial" panose="020B0604020202020204" pitchFamily="34" charset="0"/>
              </a:rPr>
              <a:t>• The corporation’s name</a:t>
            </a:r>
          </a:p>
          <a:p>
            <a:r>
              <a:rPr lang="en-US" altLang="en-US" dirty="0">
                <a:latin typeface="Arial" panose="020B0604020202020204" pitchFamily="34" charset="0"/>
              </a:rPr>
              <a:t>• The duration of the corporation</a:t>
            </a:r>
          </a:p>
          <a:p>
            <a:r>
              <a:rPr lang="en-US" altLang="en-US" dirty="0">
                <a:latin typeface="Arial" panose="020B0604020202020204" pitchFamily="34" charset="0"/>
              </a:rPr>
              <a:t>• The purpose(s) of the corporation</a:t>
            </a:r>
          </a:p>
          <a:p>
            <a:r>
              <a:rPr lang="en-US" altLang="en-US" dirty="0">
                <a:latin typeface="Arial" panose="020B0604020202020204" pitchFamily="34" charset="0"/>
              </a:rPr>
              <a:t>• The number and classes of shares</a:t>
            </a:r>
          </a:p>
          <a:p>
            <a:r>
              <a:rPr lang="en-US" altLang="en-US" dirty="0">
                <a:latin typeface="Arial" panose="020B0604020202020204" pitchFamily="34" charset="0"/>
              </a:rPr>
              <a:t>• The shareholders’ rights in relation to shares, classes of shares, and special shares</a:t>
            </a:r>
          </a:p>
          <a:p>
            <a:r>
              <a:rPr lang="en-US" altLang="en-US" dirty="0">
                <a:latin typeface="Arial" panose="020B0604020202020204" pitchFamily="34" charset="0"/>
              </a:rPr>
              <a:t>• The shareholders’ right to buy new shares</a:t>
            </a:r>
          </a:p>
          <a:p>
            <a:r>
              <a:rPr lang="en-US" altLang="en-US" dirty="0">
                <a:latin typeface="Arial" panose="020B0604020202020204" pitchFamily="34" charset="0"/>
              </a:rPr>
              <a:t>• The addresses of its original registered (statutory) office and its original registered (statutory) agent</a:t>
            </a:r>
          </a:p>
          <a:p>
            <a:r>
              <a:rPr lang="en-US" altLang="en-US" dirty="0">
                <a:latin typeface="Arial" panose="020B0604020202020204" pitchFamily="34" charset="0"/>
              </a:rPr>
              <a:t>• The number of directors plus the names and addresses of the initial directors</a:t>
            </a:r>
          </a:p>
          <a:p>
            <a:r>
              <a:rPr lang="en-US" altLang="en-US" dirty="0">
                <a:latin typeface="Arial" panose="020B0604020202020204" pitchFamily="34" charset="0"/>
              </a:rPr>
              <a:t>• Each incorporator’s name and address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872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5DDA5A-F93D-47CE-81F4-369FFA45FA39}" type="slidenum">
              <a:rPr lang="en-US" altLang="en-US"/>
              <a:pPr eaLnBrk="1" hangingPunct="1"/>
              <a:t>29</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 corporation’s certificate of incorporation may be changed; however, it costs time and money to do so. With variations from state to state, parts of the certificate that can be changed include the corporate name, corporate purpose, and office address. Also, the duration of the corporation can be extended or renewed, and the number of shares can be increased or decreased.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1684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0A1E31-E9C3-4AE9-A140-B8D60474CB79}" type="slidenum">
              <a:rPr lang="en-US" altLang="en-US"/>
              <a:pPr eaLnBrk="1" hangingPunct="1"/>
              <a:t>30</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bylaws. See next slide.</a:t>
            </a:r>
          </a:p>
        </p:txBody>
      </p:sp>
    </p:spTree>
    <p:extLst>
      <p:ext uri="{BB962C8B-B14F-4D97-AF65-F5344CB8AC3E}">
        <p14:creationId xmlns:p14="http://schemas.microsoft.com/office/powerpoint/2010/main" val="429962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5A9756-6B33-4B48-9257-D0832F74DA53}" type="slidenum">
              <a:rPr lang="en-US" altLang="en-US"/>
              <a:pPr eaLnBrk="1" hangingPunct="1"/>
              <a:t>31</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Nevertheless, the first order of business at an incorporator-run meeting is to elect the directors. In addition to the appointment of the first directors, the adoption of bylaws, or regulations, also occurs at the organizational meeting.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342750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42DD08-5EE8-443F-8871-220B559370F0}" type="slidenum">
              <a:rPr lang="en-US" altLang="en-US"/>
              <a:pPr eaLnBrk="1" hangingPunct="1"/>
              <a:t>32</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If neither the articles nor the operating agreement include a duration statement, then some state statutes set an automatic duration period, generally of 30 years. In contrast, in the absence of a duration statement, other state statutes set an unlimited duration. The name of the LLC must include the term “Limited Liability Company” or those words abbreviated, or be followed by the word “Limited” or the abbreviation “Ltd.” In addition, the name of the LLC must not be the same as the name of another LLC or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191653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30DF78-134C-4681-950C-7AE3755AAEB6}" type="slidenum">
              <a:rPr lang="en-US" altLang="en-US"/>
              <a:pPr eaLnBrk="1" hangingPunct="1"/>
              <a:t>33</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179923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8D2D47-1139-46DB-88AE-9B6A6AB76AA6}" type="slidenum">
              <a:rPr lang="en-US" altLang="en-US"/>
              <a:pPr eaLnBrk="1" hangingPunct="1"/>
              <a:t>5</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Although capitalism originated in Europe, it flourished in the United States in the 19th century because the American economic system at that time provided the perfect engine for capitalistic progress. The corporation of today, however, bears little resemblance to the corporate entity as it emerged in the 19th century. Nevertheless, the corporate structure that exists today provides the needed power, protection, and protocols to deal with future economic problems and to profit from future economic opportunities. </a:t>
            </a:r>
            <a:endParaRPr lang="en-US" altLang="en-US" dirty="0">
              <a:latin typeface="Arial" panose="020B0604020202020204" pitchFamily="34" charset="0"/>
            </a:endParaRPr>
          </a:p>
        </p:txBody>
      </p:sp>
    </p:spTree>
    <p:extLst>
      <p:ext uri="{BB962C8B-B14F-4D97-AF65-F5344CB8AC3E}">
        <p14:creationId xmlns:p14="http://schemas.microsoft.com/office/powerpoint/2010/main" val="3922390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79AA0E-1FDD-4816-B1A3-D19A557A168E}" type="slidenum">
              <a:rPr lang="en-US" altLang="en-US"/>
              <a:pPr eaLnBrk="1" hangingPunct="1"/>
              <a:t>34</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A corporation whose existence is the result of the incorporators having fully or substantially complied with the relevant corporation statutes is a </a:t>
            </a:r>
            <a:r>
              <a:rPr lang="en-US" altLang="en-US" b="0" i="1" dirty="0">
                <a:latin typeface="Arial" panose="020B0604020202020204" pitchFamily="34" charset="0"/>
              </a:rPr>
              <a:t>de jure </a:t>
            </a:r>
            <a:r>
              <a:rPr lang="en-US" altLang="en-US" b="0" dirty="0">
                <a:latin typeface="Arial" panose="020B0604020202020204" pitchFamily="34" charset="0"/>
              </a:rPr>
              <a:t>corporation</a:t>
            </a:r>
            <a:r>
              <a:rPr lang="en-US" altLang="en-US" b="1" dirty="0">
                <a:latin typeface="Arial" panose="020B0604020202020204" pitchFamily="34" charset="0"/>
              </a:rPr>
              <a:t>. </a:t>
            </a:r>
            <a:r>
              <a:rPr lang="en-US" altLang="en-US" dirty="0">
                <a:latin typeface="Arial" panose="020B0604020202020204" pitchFamily="34" charset="0"/>
              </a:rPr>
              <a:t>Its status as a corporation cannot be challenged by private citizens or the state.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21630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88F827-A2EA-47D8-A1D0-1D5038241B40}" type="slidenum">
              <a:rPr lang="en-US" altLang="en-US"/>
              <a:pPr eaLnBrk="1" hangingPunct="1"/>
              <a:t>35</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Usually, if only some minor requirement has been left unsatisfied, the court will hold that there has been a good faith attempt to incorporate. Only the state can directly challenge the existence of a </a:t>
            </a:r>
            <a:r>
              <a:rPr lang="en-US" altLang="en-US" i="1" dirty="0">
                <a:latin typeface="Arial" panose="020B0604020202020204" pitchFamily="34" charset="0"/>
              </a:rPr>
              <a:t>de facto </a:t>
            </a:r>
            <a:r>
              <a:rPr lang="en-US" altLang="en-US" dirty="0">
                <a:latin typeface="Arial" panose="020B0604020202020204" pitchFamily="34" charset="0"/>
              </a:rPr>
              <a:t>corporation. Thus, a </a:t>
            </a:r>
            <a:r>
              <a:rPr lang="en-US" altLang="en-US" i="1" dirty="0">
                <a:latin typeface="Arial" panose="020B0604020202020204" pitchFamily="34" charset="0"/>
              </a:rPr>
              <a:t>de facto </a:t>
            </a:r>
            <a:r>
              <a:rPr lang="en-US" altLang="en-US" dirty="0">
                <a:latin typeface="Arial" panose="020B0604020202020204" pitchFamily="34" charset="0"/>
              </a:rPr>
              <a:t>corporation has the same rights, privileges, and duties as a </a:t>
            </a:r>
            <a:r>
              <a:rPr lang="en-US" altLang="en-US" i="1" dirty="0">
                <a:latin typeface="Arial" panose="020B0604020202020204" pitchFamily="34" charset="0"/>
              </a:rPr>
              <a:t>de jure </a:t>
            </a:r>
            <a:r>
              <a:rPr lang="en-US" altLang="en-US" dirty="0">
                <a:latin typeface="Arial" panose="020B0604020202020204" pitchFamily="34" charset="0"/>
              </a:rPr>
              <a:t>corporation as far as anyone other than the state is concerned.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68123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16D5A3-BECF-40E2-B649-3CDF2BAB4792}" type="slidenum">
              <a:rPr lang="en-US" altLang="en-US"/>
              <a:pPr eaLnBrk="1" hangingPunct="1"/>
              <a:t>36</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Corporation by </a:t>
            </a:r>
            <a:r>
              <a:rPr lang="en-US" altLang="en-US" i="1" dirty="0">
                <a:latin typeface="Arial" panose="020B0604020202020204" pitchFamily="34" charset="0"/>
              </a:rPr>
              <a:t>estoppel </a:t>
            </a:r>
            <a:r>
              <a:rPr lang="en-US" altLang="en-US" dirty="0">
                <a:latin typeface="Arial" panose="020B0604020202020204" pitchFamily="34" charset="0"/>
              </a:rPr>
              <a:t>does not create a real corporation. Instead, it is a legal fiction used by the courts on a case-by-case basis to prevent injustice. Generally, but not always, it is applied in contract cases rather than in tort cases.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15236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9A2C8C-F686-4F17-B9FC-60FBFB9AB289}" type="slidenum">
              <a:rPr lang="en-US" altLang="en-US"/>
              <a:pPr eaLnBrk="1" hangingPunct="1"/>
              <a:t>37</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shareholders of small close corporations are more likely to fall victim to piercing the corporate veil than are the shareholders of large corporations because the shareholders of a close corporation are often also the original incorporators, as well as the directors and officers of the corporation, and thus may neglect to follow the corporate formalities required by statute and may fail to keep corporate property and business separate from their personal property and business. Thus, the court will sometimes find that the corporation is nothing more than the </a:t>
            </a:r>
            <a:r>
              <a:rPr lang="en-US" altLang="en-US" b="1" dirty="0">
                <a:latin typeface="Arial" panose="020B0604020202020204" pitchFamily="34" charset="0"/>
              </a:rPr>
              <a:t>alter ego </a:t>
            </a:r>
            <a:r>
              <a:rPr lang="en-US" altLang="en-US" dirty="0">
                <a:latin typeface="Arial" panose="020B0604020202020204" pitchFamily="34" charset="0"/>
              </a:rPr>
              <a:t>(other self) of the original incorporators.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996141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 courts respect the separate corporate identity of most subsidiaries, they cannot allow a subsidiary to be used by the parent so that the parent can escape liability, especially if the instrumentality was set up in the first place to commit fraud. When a corporation is set up as a mere instrumentality of a parent, it is sometimes referred to as a </a:t>
            </a:r>
            <a:r>
              <a:rPr lang="en-US" b="1" dirty="0"/>
              <a:t>dummy corporation </a:t>
            </a:r>
            <a:r>
              <a:rPr lang="en-US" dirty="0"/>
              <a:t>or a </a:t>
            </a:r>
            <a:r>
              <a:rPr lang="en-US" b="1" dirty="0"/>
              <a:t>corporate shell</a:t>
            </a:r>
            <a:r>
              <a:rPr lang="en-US" dirty="0"/>
              <a:t>.</a:t>
            </a:r>
          </a:p>
        </p:txBody>
      </p:sp>
      <p:sp>
        <p:nvSpPr>
          <p:cNvPr id="4" name="Slide Number Placeholder 3"/>
          <p:cNvSpPr>
            <a:spLocks noGrp="1"/>
          </p:cNvSpPr>
          <p:nvPr>
            <p:ph type="sldNum" sz="quarter" idx="10"/>
          </p:nvPr>
        </p:nvSpPr>
        <p:spPr/>
        <p:txBody>
          <a:bodyPr/>
          <a:lstStyle/>
          <a:p>
            <a:fld id="{5B1CC8F4-5623-496C-8F2C-A5D22BD68D8F}" type="slidenum">
              <a:rPr lang="en-US" smtClean="0"/>
              <a:t>38</a:t>
            </a:fld>
            <a:endParaRPr lang="en-US" dirty="0"/>
          </a:p>
        </p:txBody>
      </p:sp>
    </p:spTree>
    <p:extLst>
      <p:ext uri="{BB962C8B-B14F-4D97-AF65-F5344CB8AC3E}">
        <p14:creationId xmlns:p14="http://schemas.microsoft.com/office/powerpoint/2010/main" val="5219257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39</a:t>
            </a:fld>
            <a:endParaRPr lang="en-US" dirty="0"/>
          </a:p>
        </p:txBody>
      </p:sp>
    </p:spTree>
    <p:extLst>
      <p:ext uri="{BB962C8B-B14F-4D97-AF65-F5344CB8AC3E}">
        <p14:creationId xmlns:p14="http://schemas.microsoft.com/office/powerpoint/2010/main" val="7496992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FE304C-F88B-4AE5-B428-518AF9C539F3}" type="slidenum">
              <a:rPr lang="en-US" altLang="en-US"/>
              <a:pPr eaLnBrk="1" hangingPunct="1"/>
              <a:t>40</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A corporation’s board of directors has the sole authority to determine the amount, time, place, and manner of dividend payment. Typically, the directors’ declaration of a dividend sets a cutoff date—the date by which a shareholder must hold corporate stock of record to receive payment.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368326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holders of common stock are paid dividends when the corporation elects to make such a distribution. Holders of common stock risk whatever they invest.</a:t>
            </a:r>
          </a:p>
        </p:txBody>
      </p:sp>
      <p:sp>
        <p:nvSpPr>
          <p:cNvPr id="4" name="Slide Number Placeholder 3"/>
          <p:cNvSpPr>
            <a:spLocks noGrp="1"/>
          </p:cNvSpPr>
          <p:nvPr>
            <p:ph type="sldNum" sz="quarter" idx="10"/>
          </p:nvPr>
        </p:nvSpPr>
        <p:spPr/>
        <p:txBody>
          <a:bodyPr/>
          <a:lstStyle/>
          <a:p>
            <a:fld id="{5B1CC8F4-5623-496C-8F2C-A5D22BD68D8F}" type="slidenum">
              <a:rPr lang="en-US" smtClean="0"/>
              <a:t>41</a:t>
            </a:fld>
            <a:endParaRPr lang="en-US" dirty="0"/>
          </a:p>
        </p:txBody>
      </p:sp>
    </p:spTree>
    <p:extLst>
      <p:ext uri="{BB962C8B-B14F-4D97-AF65-F5344CB8AC3E}">
        <p14:creationId xmlns:p14="http://schemas.microsoft.com/office/powerpoint/2010/main" val="94396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915239-DA05-4B1D-ABD6-091A8CB2541E}" type="slidenum">
              <a:rPr lang="en-US" altLang="en-US"/>
              <a:pPr eaLnBrk="1" hangingPunct="1"/>
              <a:t>6</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dirty="0">
                <a:latin typeface="Arial" panose="020B0604020202020204" pitchFamily="34" charset="0"/>
              </a:rPr>
              <a:t>Today one of the most attractive features of the corporate way of doing business is its limited liability. Thus, the most that an investor can lose is the amount of money used to purchase his or her </a:t>
            </a:r>
            <a:r>
              <a:rPr lang="en-US" altLang="en-US" b="1" dirty="0">
                <a:latin typeface="Arial" panose="020B0604020202020204" pitchFamily="34" charset="0"/>
              </a:rPr>
              <a:t>shares </a:t>
            </a:r>
            <a:r>
              <a:rPr lang="en-US" altLang="en-US" dirty="0">
                <a:latin typeface="Arial" panose="020B0604020202020204" pitchFamily="34" charset="0"/>
              </a:rPr>
              <a:t>of the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98932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1722BB-FB9E-46C9-A061-DC9F08067A0D}" type="slidenum">
              <a:rPr lang="en-US" altLang="en-US"/>
              <a:pPr eaLnBrk="1" hangingPunct="1"/>
              <a:t>7</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stock certificate. See next slide.</a:t>
            </a:r>
          </a:p>
        </p:txBody>
      </p:sp>
    </p:spTree>
    <p:extLst>
      <p:ext uri="{BB962C8B-B14F-4D97-AF65-F5344CB8AC3E}">
        <p14:creationId xmlns:p14="http://schemas.microsoft.com/office/powerpoint/2010/main" val="2071871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D5F375-BFE5-4EE8-B25D-97A4F638F314}" type="slidenum">
              <a:rPr lang="en-US" altLang="en-US"/>
              <a:pPr eaLnBrk="1" hangingPunct="1"/>
              <a:t>8</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obtain the annual reports of three or four corporations. Annual reports are available at most public libraries, on the Internet, or directly from local corporations. Ask students to analyze the reports and select companies for investment. Have students explain the rationale for their choices. </a:t>
            </a:r>
          </a:p>
        </p:txBody>
      </p:sp>
    </p:spTree>
    <p:extLst>
      <p:ext uri="{BB962C8B-B14F-4D97-AF65-F5344CB8AC3E}">
        <p14:creationId xmlns:p14="http://schemas.microsoft.com/office/powerpoint/2010/main" val="1184513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Moreover, the existence of a corporation is not affected by the death, incapacity, or bankruptcy of a manager or shareholder. A corporation is also considered an artificially created legal person under provisions of the U.S. Constitution. </a:t>
            </a:r>
          </a:p>
          <a:p>
            <a:endParaRPr lang="en-US" dirty="0"/>
          </a:p>
          <a:p>
            <a:r>
              <a:rPr lang="en-US" altLang="en-US" b="1" dirty="0">
                <a:latin typeface="Arial" panose="020B0604020202020204" pitchFamily="34" charset="0"/>
              </a:rPr>
              <a:t>Background Information</a:t>
            </a:r>
          </a:p>
          <a:p>
            <a:r>
              <a:rPr lang="en-US" altLang="en-US" dirty="0">
                <a:latin typeface="Arial" panose="020B0604020202020204" pitchFamily="34" charset="0"/>
              </a:rPr>
              <a:t>In the Roman Empire, corporations were recognized as entities with legal identities separate from those of their individual members. As business organizations grew more powerful, the Roman government created mandates to control and tax these early corporations.</a:t>
            </a:r>
          </a:p>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9</a:t>
            </a:fld>
            <a:endParaRPr lang="en-US" dirty="0"/>
          </a:p>
        </p:txBody>
      </p:sp>
    </p:spTree>
    <p:extLst>
      <p:ext uri="{BB962C8B-B14F-4D97-AF65-F5344CB8AC3E}">
        <p14:creationId xmlns:p14="http://schemas.microsoft.com/office/powerpoint/2010/main" val="1051305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titles that affect the Securities Exchange Commission are Title VII, the Wall Street Transparency and Accountability Act, and Title IX, the Investor Protection and Securities Reform Act of 2010.</a:t>
            </a:r>
          </a:p>
        </p:txBody>
      </p:sp>
      <p:sp>
        <p:nvSpPr>
          <p:cNvPr id="4" name="Slide Number Placeholder 3"/>
          <p:cNvSpPr>
            <a:spLocks noGrp="1"/>
          </p:cNvSpPr>
          <p:nvPr>
            <p:ph type="sldNum" sz="quarter" idx="5"/>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164539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8D8E41-2AA8-4ACC-8485-F305E02C6F0C}" type="slidenum">
              <a:rPr lang="en-US" altLang="en-US"/>
              <a:pPr eaLnBrk="1" hangingPunct="1"/>
              <a:t>12</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b="1" dirty="0">
                <a:latin typeface="Arial" panose="020B0604020202020204" pitchFamily="34" charset="0"/>
              </a:rPr>
              <a:t>Dividends </a:t>
            </a:r>
            <a:r>
              <a:rPr lang="en-US" altLang="en-US" dirty="0">
                <a:latin typeface="Arial" panose="020B0604020202020204" pitchFamily="34" charset="0"/>
              </a:rPr>
              <a:t>are the net profits, or surplus, set aside for the shareholders. </a:t>
            </a:r>
            <a:r>
              <a:rPr lang="en-US" altLang="en-US" b="1" dirty="0">
                <a:latin typeface="Arial" panose="020B0604020202020204" pitchFamily="34" charset="0"/>
              </a:rPr>
              <a:t>Shareholders </a:t>
            </a:r>
            <a:r>
              <a:rPr lang="en-US" altLang="en-US" dirty="0">
                <a:latin typeface="Arial" panose="020B0604020202020204" pitchFamily="34" charset="0"/>
              </a:rPr>
              <a:t>(or stockholders, as they are also known) are the persons who own units of interest (shares of stock) in a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90465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The Corporate Entity</a:t>
            </a:r>
          </a:p>
        </p:txBody>
      </p:sp>
      <p:sp>
        <p:nvSpPr>
          <p:cNvPr id="3" name="Subtitle 2"/>
          <p:cNvSpPr>
            <a:spLocks noGrp="1"/>
          </p:cNvSpPr>
          <p:nvPr>
            <p:ph type="subTitle" idx="1"/>
          </p:nvPr>
        </p:nvSpPr>
        <p:spPr>
          <a:xfrm>
            <a:off x="671209" y="4609707"/>
            <a:ext cx="4766553" cy="1479808"/>
          </a:xfrm>
        </p:spPr>
        <p:txBody>
          <a:bodyPr/>
          <a:lstStyle/>
          <a:p>
            <a:r>
              <a:rPr lang="en-US" dirty="0"/>
              <a:t>Chapter 26</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Federal Congressional Action: Congress and the Dodd–Frank Act</a:t>
            </a:r>
          </a:p>
        </p:txBody>
      </p:sp>
      <p:sp>
        <p:nvSpPr>
          <p:cNvPr id="9" name="Content Placeholder 8"/>
          <p:cNvSpPr>
            <a:spLocks noGrp="1"/>
          </p:cNvSpPr>
          <p:nvPr>
            <p:ph idx="1"/>
          </p:nvPr>
        </p:nvSpPr>
        <p:spPr/>
        <p:txBody>
          <a:bodyPr>
            <a:noAutofit/>
          </a:bodyPr>
          <a:lstStyle/>
          <a:p>
            <a:r>
              <a:rPr lang="en-US" dirty="0"/>
              <a:t>Congress included provisions in the Dodd–Frank Act to deal with the shortcomings and the errors of the securities industry, which stands at the heart of corporate ownership</a:t>
            </a:r>
          </a:p>
          <a:p>
            <a:r>
              <a:rPr lang="en-US" dirty="0"/>
              <a:t>The clause reads, “Congress shall have Power To . . . regulate Commerce with foreign Nations and among the several states”</a:t>
            </a:r>
            <a:endParaRPr lang="en-US" sz="1000" dirty="0"/>
          </a:p>
          <a:p>
            <a:r>
              <a:rPr lang="en-US" dirty="0"/>
              <a:t>Dodd–Frank Act is long, involved, and complicated</a:t>
            </a:r>
          </a:p>
          <a:p>
            <a:pPr lvl="1"/>
            <a:r>
              <a:rPr lang="en-US" dirty="0"/>
              <a:t>It is divided into 16 titles, many of which are named as individual acts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3C940E41-6C9C-40AA-A0AB-272B3E63B5E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10</a:t>
            </a:fld>
            <a:endParaRPr lang="en-US" altLang="en-US" dirty="0"/>
          </a:p>
        </p:txBody>
      </p:sp>
    </p:spTree>
    <p:extLst>
      <p:ext uri="{BB962C8B-B14F-4D97-AF65-F5344CB8AC3E}">
        <p14:creationId xmlns:p14="http://schemas.microsoft.com/office/powerpoint/2010/main" val="3610636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Judicial Action: State Common Law Decisions</a:t>
            </a:r>
          </a:p>
        </p:txBody>
      </p:sp>
      <p:sp>
        <p:nvSpPr>
          <p:cNvPr id="3" name="Content Placeholder 2"/>
          <p:cNvSpPr>
            <a:spLocks noGrp="1"/>
          </p:cNvSpPr>
          <p:nvPr>
            <p:ph idx="1"/>
          </p:nvPr>
        </p:nvSpPr>
        <p:spPr/>
        <p:txBody>
          <a:bodyPr/>
          <a:lstStyle/>
          <a:p>
            <a:r>
              <a:rPr lang="en-US" altLang="en-US" b="1" dirty="0"/>
              <a:t>Corporativism </a:t>
            </a:r>
          </a:p>
          <a:p>
            <a:pPr lvl="1"/>
            <a:r>
              <a:rPr lang="en-US" altLang="en-US" dirty="0"/>
              <a:t>The process of doing business as a self-governing business association, or corporation</a:t>
            </a:r>
          </a:p>
          <a:p>
            <a:pPr lvl="1"/>
            <a:r>
              <a:rPr lang="en-US" altLang="en-US" dirty="0"/>
              <a:t>Also called </a:t>
            </a:r>
            <a:r>
              <a:rPr lang="en-US" altLang="en-US" b="1" dirty="0"/>
              <a:t>associative corporativism</a:t>
            </a:r>
          </a:p>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19184BD-4579-486F-8C85-93C887F3BFD5}"/>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11</a:t>
            </a:fld>
            <a:endParaRPr lang="en-US" altLang="en-US" dirty="0"/>
          </a:p>
        </p:txBody>
      </p:sp>
    </p:spTree>
    <p:extLst>
      <p:ext uri="{BB962C8B-B14F-4D97-AF65-F5344CB8AC3E}">
        <p14:creationId xmlns:p14="http://schemas.microsoft.com/office/powerpoint/2010/main" val="1003313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Types of Corporate Entities</a:t>
            </a:r>
          </a:p>
        </p:txBody>
      </p:sp>
      <p:sp>
        <p:nvSpPr>
          <p:cNvPr id="20483" name="Rectangle 3"/>
          <p:cNvSpPr>
            <a:spLocks noGrp="1" noChangeArrowheads="1"/>
          </p:cNvSpPr>
          <p:nvPr>
            <p:ph type="body" idx="1"/>
          </p:nvPr>
        </p:nvSpPr>
        <p:spPr/>
        <p:txBody>
          <a:bodyPr/>
          <a:lstStyle/>
          <a:p>
            <a:r>
              <a:rPr lang="en-US" altLang="en-US" b="1" dirty="0"/>
              <a:t>Private corporation </a:t>
            </a:r>
          </a:p>
          <a:p>
            <a:pPr lvl="1"/>
            <a:r>
              <a:rPr lang="en-US" altLang="en-US" dirty="0"/>
              <a:t>A corporation formed by private persons to accomplish a task best undertaken by an entity that can raise large amounts of capital quickly or that can grant the protection of limited liability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6DAFBD37-46D2-44E9-8C30-BCE0F3233265}" type="slidenum">
              <a:rPr lang="en-US" altLang="en-US" smtClean="0"/>
              <a:pPr/>
              <a:t>12</a:t>
            </a:fld>
            <a:endParaRPr lang="en-US" altLang="en-US" dirty="0"/>
          </a:p>
        </p:txBody>
      </p:sp>
    </p:spTree>
    <p:extLst>
      <p:ext uri="{BB962C8B-B14F-4D97-AF65-F5344CB8AC3E}">
        <p14:creationId xmlns:p14="http://schemas.microsoft.com/office/powerpoint/2010/main" val="3901868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A ________ corporation is created by the federal, state, or local government for governmental purposes.</a:t>
            </a:r>
          </a:p>
          <a:p>
            <a:pPr marL="912812" lvl="1" indent="-514350">
              <a:buFont typeface="+mj-lt"/>
              <a:buAutoNum type="alphaUcPeriod"/>
            </a:pPr>
            <a:r>
              <a:rPr lang="en-US" altLang="en-US" dirty="0"/>
              <a:t>Private</a:t>
            </a:r>
          </a:p>
          <a:p>
            <a:pPr marL="912812" lvl="1" indent="-514350">
              <a:buFont typeface="+mj-lt"/>
              <a:buAutoNum type="alphaUcPeriod"/>
            </a:pPr>
            <a:r>
              <a:rPr lang="en-US" altLang="en-US" dirty="0"/>
              <a:t>Public</a:t>
            </a:r>
          </a:p>
          <a:p>
            <a:pPr marL="912812" lvl="1" indent="-514350">
              <a:buFont typeface="+mj-lt"/>
              <a:buAutoNum type="alphaUcPeriod"/>
            </a:pPr>
            <a:r>
              <a:rPr lang="en-US" altLang="en-US" dirty="0"/>
              <a:t>Classified</a:t>
            </a:r>
          </a:p>
          <a:p>
            <a:pPr marL="912812" lvl="1" indent="-514350">
              <a:buFont typeface="+mj-lt"/>
              <a:buAutoNum type="alphaUcPeriod"/>
            </a:pPr>
            <a:r>
              <a:rPr lang="en-US" altLang="en-US" dirty="0"/>
              <a:t>Clandestine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56D52A30-04AA-427D-8C95-0EAE3AD8E4F3}" type="slidenum">
              <a:rPr lang="en-US" altLang="en-US" smtClean="0"/>
              <a:pPr/>
              <a:t>13</a:t>
            </a:fld>
            <a:endParaRPr lang="en-US" altLang="en-US" dirty="0"/>
          </a:p>
        </p:txBody>
      </p:sp>
    </p:spTree>
    <p:extLst>
      <p:ext uri="{BB962C8B-B14F-4D97-AF65-F5344CB8AC3E}">
        <p14:creationId xmlns:p14="http://schemas.microsoft.com/office/powerpoint/2010/main" val="32277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Types of Corporate Entities</a:t>
            </a:r>
          </a:p>
        </p:txBody>
      </p:sp>
      <p:sp>
        <p:nvSpPr>
          <p:cNvPr id="22531" name="Rectangle 3"/>
          <p:cNvSpPr>
            <a:spLocks noGrp="1" noChangeArrowheads="1"/>
          </p:cNvSpPr>
          <p:nvPr>
            <p:ph type="body" idx="1"/>
          </p:nvPr>
        </p:nvSpPr>
        <p:spPr/>
        <p:txBody>
          <a:bodyPr/>
          <a:lstStyle/>
          <a:p>
            <a:r>
              <a:rPr lang="en-US" altLang="en-US" b="1" dirty="0"/>
              <a:t>Public corporation </a:t>
            </a:r>
          </a:p>
          <a:p>
            <a:pPr lvl="1"/>
            <a:r>
              <a:rPr lang="en-US" altLang="en-US" dirty="0"/>
              <a:t>A corporation created by the federal, state, or local government for governmental purposes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B5A51B3-8152-41E7-A067-5A526CE868E2}" type="slidenum">
              <a:rPr lang="en-US" altLang="en-US" smtClean="0"/>
              <a:pPr/>
              <a:t>14</a:t>
            </a:fld>
            <a:endParaRPr lang="en-US" altLang="en-US" dirty="0"/>
          </a:p>
        </p:txBody>
      </p:sp>
    </p:spTree>
    <p:extLst>
      <p:ext uri="{BB962C8B-B14F-4D97-AF65-F5344CB8AC3E}">
        <p14:creationId xmlns:p14="http://schemas.microsoft.com/office/powerpoint/2010/main" val="361259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Types of Corporate Entities</a:t>
            </a:r>
          </a:p>
        </p:txBody>
      </p:sp>
      <p:sp>
        <p:nvSpPr>
          <p:cNvPr id="23555" name="Rectangle 3"/>
          <p:cNvSpPr>
            <a:spLocks noGrp="1" noChangeArrowheads="1"/>
          </p:cNvSpPr>
          <p:nvPr>
            <p:ph type="body" idx="1"/>
          </p:nvPr>
        </p:nvSpPr>
        <p:spPr/>
        <p:txBody>
          <a:bodyPr/>
          <a:lstStyle/>
          <a:p>
            <a:r>
              <a:rPr lang="en-US" altLang="en-US" b="1" dirty="0"/>
              <a:t>Quasi-public corporations</a:t>
            </a:r>
          </a:p>
          <a:p>
            <a:pPr lvl="1"/>
            <a:r>
              <a:rPr lang="en-US" altLang="en-US" dirty="0"/>
              <a:t>Corporations that are privately organized for profit but also provide a service on which the public depends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84DF809F-D255-4A1F-AF5E-25B17CE7B1CA}" type="slidenum">
              <a:rPr lang="en-US" altLang="en-US" smtClean="0"/>
              <a:pPr/>
              <a:t>15</a:t>
            </a:fld>
            <a:endParaRPr lang="en-US" altLang="en-US" dirty="0"/>
          </a:p>
        </p:txBody>
      </p:sp>
    </p:spTree>
    <p:extLst>
      <p:ext uri="{BB962C8B-B14F-4D97-AF65-F5344CB8AC3E}">
        <p14:creationId xmlns:p14="http://schemas.microsoft.com/office/powerpoint/2010/main" val="3592895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Domestic, Foreign, and Alien Corporate Persons</a:t>
            </a:r>
          </a:p>
        </p:txBody>
      </p:sp>
      <p:sp>
        <p:nvSpPr>
          <p:cNvPr id="24579" name="Rectangle 3"/>
          <p:cNvSpPr>
            <a:spLocks noGrp="1" noChangeArrowheads="1"/>
          </p:cNvSpPr>
          <p:nvPr>
            <p:ph sz="half" idx="1"/>
          </p:nvPr>
        </p:nvSpPr>
        <p:spPr/>
        <p:txBody>
          <a:bodyPr/>
          <a:lstStyle/>
          <a:p>
            <a:r>
              <a:rPr lang="en-US" altLang="en-US" dirty="0"/>
              <a:t>A corporation is a </a:t>
            </a:r>
            <a:r>
              <a:rPr lang="en-US" altLang="en-US" b="1" dirty="0"/>
              <a:t>domestic corporation </a:t>
            </a:r>
            <a:r>
              <a:rPr lang="en-US" altLang="en-US" dirty="0"/>
              <a:t>in the state that grants its charter</a:t>
            </a:r>
            <a:endParaRPr lang="en-US" altLang="en-US" sz="1000" dirty="0"/>
          </a:p>
          <a:p>
            <a:r>
              <a:rPr lang="en-US" altLang="en-US" dirty="0"/>
              <a:t>It is a </a:t>
            </a:r>
            <a:r>
              <a:rPr lang="en-US" altLang="en-US" b="1" dirty="0"/>
              <a:t>foreign corporation </a:t>
            </a:r>
            <a:r>
              <a:rPr lang="en-US" altLang="en-US" dirty="0"/>
              <a:t>in all other states</a:t>
            </a:r>
          </a:p>
          <a:p>
            <a:endParaRPr lang="en-US" altLang="en-US" dirty="0"/>
          </a:p>
        </p:txBody>
      </p:sp>
      <p:sp>
        <p:nvSpPr>
          <p:cNvPr id="24580" name="Content Placeholder 2"/>
          <p:cNvSpPr>
            <a:spLocks noGrp="1"/>
          </p:cNvSpPr>
          <p:nvPr>
            <p:ph sz="half" idx="2"/>
          </p:nvPr>
        </p:nvSpPr>
        <p:spPr/>
        <p:txBody>
          <a:bodyPr/>
          <a:lstStyle/>
          <a:p>
            <a:r>
              <a:rPr lang="en-US" altLang="en-US" b="1" dirty="0"/>
              <a:t>Alien corporation </a:t>
            </a:r>
          </a:p>
          <a:p>
            <a:pPr lvl="1"/>
            <a:r>
              <a:rPr lang="en-US" altLang="en-US" dirty="0"/>
              <a:t>One that, though incorporated in a foreign country, is doing business in the United States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1"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6FC50A1F-0DCA-459B-888C-B2885CFD52BA}" type="slidenum">
              <a:rPr lang="en-US" altLang="en-US" smtClean="0"/>
              <a:pPr/>
              <a:t>16</a:t>
            </a:fld>
            <a:endParaRPr lang="en-US" altLang="en-US" dirty="0"/>
          </a:p>
        </p:txBody>
      </p:sp>
    </p:spTree>
    <p:extLst>
      <p:ext uri="{BB962C8B-B14F-4D97-AF65-F5344CB8AC3E}">
        <p14:creationId xmlns:p14="http://schemas.microsoft.com/office/powerpoint/2010/main" val="3164233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What document grants a foreign corporation permission to do business in another state?</a:t>
            </a:r>
          </a:p>
          <a:p>
            <a:pPr marL="912812" lvl="1" indent="-514350">
              <a:buFont typeface="+mj-lt"/>
              <a:buAutoNum type="alphaUcPeriod"/>
            </a:pPr>
            <a:r>
              <a:rPr lang="en-US" altLang="en-US" dirty="0"/>
              <a:t>Certificate of authority </a:t>
            </a:r>
          </a:p>
          <a:p>
            <a:pPr marL="912812" lvl="1" indent="-514350">
              <a:buFont typeface="+mj-lt"/>
              <a:buAutoNum type="alphaUcPeriod"/>
            </a:pPr>
            <a:r>
              <a:rPr lang="en-US" altLang="en-US" dirty="0"/>
              <a:t>Certificate of influence</a:t>
            </a:r>
          </a:p>
          <a:p>
            <a:pPr marL="912812" lvl="1" indent="-514350">
              <a:buFont typeface="+mj-lt"/>
              <a:buAutoNum type="alphaUcPeriod"/>
            </a:pPr>
            <a:r>
              <a:rPr lang="en-US" altLang="en-US" dirty="0"/>
              <a:t>Certificate of authenticity</a:t>
            </a:r>
          </a:p>
          <a:p>
            <a:pPr marL="912812" lvl="1" indent="-514350">
              <a:buFont typeface="+mj-lt"/>
              <a:buAutoNum type="alphaUcPeriod"/>
            </a:pPr>
            <a:r>
              <a:rPr lang="en-US" altLang="en-US" dirty="0"/>
              <a:t>Certificate of power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04C745B4-C8B2-461A-A7A7-82BF566C835F}" type="slidenum">
              <a:rPr lang="en-US" altLang="en-US" smtClean="0"/>
              <a:pPr/>
              <a:t>17</a:t>
            </a:fld>
            <a:endParaRPr lang="en-US" altLang="en-US" dirty="0"/>
          </a:p>
        </p:txBody>
      </p:sp>
    </p:spTree>
    <p:extLst>
      <p:ext uri="{BB962C8B-B14F-4D97-AF65-F5344CB8AC3E}">
        <p14:creationId xmlns:p14="http://schemas.microsoft.com/office/powerpoint/2010/main" val="530219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Domestic, Foreign, and Alien Corporate Persons</a:t>
            </a:r>
          </a:p>
        </p:txBody>
      </p:sp>
      <p:sp>
        <p:nvSpPr>
          <p:cNvPr id="26627" name="Rectangle 3"/>
          <p:cNvSpPr>
            <a:spLocks noGrp="1" noChangeArrowheads="1"/>
          </p:cNvSpPr>
          <p:nvPr>
            <p:ph type="body" idx="1"/>
          </p:nvPr>
        </p:nvSpPr>
        <p:spPr/>
        <p:txBody>
          <a:bodyPr/>
          <a:lstStyle/>
          <a:p>
            <a:r>
              <a:rPr lang="en-US" altLang="en-US" b="1" dirty="0"/>
              <a:t>Certificate of authority </a:t>
            </a:r>
          </a:p>
          <a:p>
            <a:pPr lvl="1"/>
            <a:r>
              <a:rPr lang="en-US" altLang="en-US" dirty="0"/>
              <a:t>A document that grants a foreign corporation permission to do business in another state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0D16A99E-E934-4F04-8FE1-2A39CC78C6D1}" type="slidenum">
              <a:rPr lang="en-US" altLang="en-US" smtClean="0"/>
              <a:pPr/>
              <a:t>18</a:t>
            </a:fld>
            <a:endParaRPr lang="en-US" altLang="en-US" dirty="0"/>
          </a:p>
        </p:txBody>
      </p:sp>
    </p:spTree>
    <p:extLst>
      <p:ext uri="{BB962C8B-B14F-4D97-AF65-F5344CB8AC3E}">
        <p14:creationId xmlns:p14="http://schemas.microsoft.com/office/powerpoint/2010/main" val="3113465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Close and S Corporations</a:t>
            </a:r>
          </a:p>
        </p:txBody>
      </p:sp>
      <p:sp>
        <p:nvSpPr>
          <p:cNvPr id="27651" name="Rectangle 5"/>
          <p:cNvSpPr>
            <a:spLocks noGrp="1" noChangeArrowheads="1"/>
          </p:cNvSpPr>
          <p:nvPr>
            <p:ph type="body" idx="1"/>
          </p:nvPr>
        </p:nvSpPr>
        <p:spPr/>
        <p:txBody>
          <a:bodyPr/>
          <a:lstStyle/>
          <a:p>
            <a:r>
              <a:rPr lang="en-US" altLang="en-US" b="1" dirty="0"/>
              <a:t>Close corporation </a:t>
            </a:r>
          </a:p>
          <a:p>
            <a:pPr lvl="1"/>
            <a:r>
              <a:rPr lang="en-US" altLang="en-US" dirty="0"/>
              <a:t>The outstanding shares of stock and managerial control are closely held by fewer than 50 shareholders (often members of the same family) or by one person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ED7EFC75-4240-4FE6-BE22-C571A7423AD5}" type="slidenum">
              <a:rPr lang="en-US" altLang="en-US" smtClean="0"/>
              <a:pPr/>
              <a:t>19</a:t>
            </a:fld>
            <a:endParaRPr lang="en-US" altLang="en-US" dirty="0"/>
          </a:p>
        </p:txBody>
      </p:sp>
    </p:spTree>
    <p:extLst>
      <p:ext uri="{BB962C8B-B14F-4D97-AF65-F5344CB8AC3E}">
        <p14:creationId xmlns:p14="http://schemas.microsoft.com/office/powerpoint/2010/main" val="3045073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Describe some strategies for avoiding a new 21st-century economic crisis</a:t>
            </a:r>
          </a:p>
          <a:p>
            <a:pPr marL="514350" indent="-514350">
              <a:buFont typeface="+mj-lt"/>
              <a:buAutoNum type="arabicPeriod"/>
            </a:pPr>
            <a:r>
              <a:rPr lang="en-US" altLang="en-US" dirty="0"/>
              <a:t>Explain what is meant by the term </a:t>
            </a:r>
            <a:r>
              <a:rPr lang="en-US" altLang="en-US" i="1" dirty="0"/>
              <a:t>corporation</a:t>
            </a:r>
            <a:endParaRPr lang="en-US" altLang="en-US" dirty="0"/>
          </a:p>
          <a:p>
            <a:pPr marL="514350" indent="-514350">
              <a:buFont typeface="+mj-lt"/>
              <a:buAutoNum type="arabicPeriod"/>
            </a:pPr>
            <a:r>
              <a:rPr lang="en-US" altLang="en-US" dirty="0"/>
              <a:t>List the four methods of protecting a corporation</a:t>
            </a:r>
          </a:p>
          <a:p>
            <a:pPr marL="514350" indent="-514350">
              <a:buFont typeface="+mj-lt"/>
              <a:buAutoNum type="arabicPeriod"/>
            </a:pPr>
            <a:r>
              <a:rPr lang="en-US" altLang="en-US" dirty="0"/>
              <a:t>Describe the differences among a private, a public, and a quasi-public corporation</a:t>
            </a:r>
          </a:p>
          <a:p>
            <a:pPr marL="514350" indent="-514350">
              <a:buFont typeface="+mj-lt"/>
              <a:buAutoNum type="arabicPeriod"/>
            </a:pPr>
            <a:r>
              <a:rPr lang="en-US" altLang="en-US" dirty="0"/>
              <a:t>Distinguish between a close and an S corporation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38ADE311-59F0-4FC1-BF2D-59E60E113AB6}" type="slidenum">
              <a:rPr lang="en-US" altLang="en-US" smtClean="0"/>
              <a:pPr/>
              <a:t>2</a:t>
            </a:fld>
            <a:endParaRPr lang="en-US" altLang="en-US" dirty="0"/>
          </a:p>
        </p:txBody>
      </p:sp>
    </p:spTree>
    <p:extLst>
      <p:ext uri="{BB962C8B-B14F-4D97-AF65-F5344CB8AC3E}">
        <p14:creationId xmlns:p14="http://schemas.microsoft.com/office/powerpoint/2010/main" val="1006942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Close and S Corporations</a:t>
            </a:r>
          </a:p>
        </p:txBody>
      </p:sp>
      <p:sp>
        <p:nvSpPr>
          <p:cNvPr id="28675" name="Rectangle 3"/>
          <p:cNvSpPr>
            <a:spLocks noGrp="1" noChangeArrowheads="1"/>
          </p:cNvSpPr>
          <p:nvPr>
            <p:ph type="body" idx="1"/>
          </p:nvPr>
        </p:nvSpPr>
        <p:spPr/>
        <p:txBody>
          <a:bodyPr/>
          <a:lstStyle/>
          <a:p>
            <a:r>
              <a:rPr lang="en-US" altLang="en-US" b="1" dirty="0"/>
              <a:t>S corporation </a:t>
            </a:r>
          </a:p>
          <a:p>
            <a:pPr lvl="1"/>
            <a:r>
              <a:rPr lang="en-US" altLang="en-US" dirty="0"/>
              <a:t>A corporation in which shareholders have agreed to have the profits (or losses) of the corporation taxed directly to them rather than to the corporation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438CB957-59EE-4D3E-A25D-76DF9505D212}" type="slidenum">
              <a:rPr lang="en-US" altLang="en-US" smtClean="0"/>
              <a:pPr/>
              <a:t>20</a:t>
            </a:fld>
            <a:endParaRPr lang="en-US" altLang="en-US" dirty="0"/>
          </a:p>
        </p:txBody>
      </p:sp>
    </p:spTree>
    <p:extLst>
      <p:ext uri="{BB962C8B-B14F-4D97-AF65-F5344CB8AC3E}">
        <p14:creationId xmlns:p14="http://schemas.microsoft.com/office/powerpoint/2010/main" val="252290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Limited Liability Companies, Joint Ventures, and Franchises</a:t>
            </a:r>
          </a:p>
        </p:txBody>
      </p:sp>
      <p:sp>
        <p:nvSpPr>
          <p:cNvPr id="29699" name="Rectangle 5"/>
          <p:cNvSpPr>
            <a:spLocks noGrp="1" noChangeArrowheads="1"/>
          </p:cNvSpPr>
          <p:nvPr>
            <p:ph type="body" idx="1"/>
          </p:nvPr>
        </p:nvSpPr>
        <p:spPr/>
        <p:txBody>
          <a:bodyPr/>
          <a:lstStyle/>
          <a:p>
            <a:r>
              <a:rPr lang="en-US" altLang="en-US" b="1" dirty="0"/>
              <a:t>Limited liability company (LLC)</a:t>
            </a:r>
          </a:p>
          <a:p>
            <a:pPr lvl="1"/>
            <a:r>
              <a:rPr lang="en-US" altLang="en-US" dirty="0"/>
              <a:t>Cross between a partnership and a corporation. </a:t>
            </a:r>
          </a:p>
          <a:p>
            <a:pPr lvl="1"/>
            <a:r>
              <a:rPr lang="en-US" altLang="en-US" dirty="0"/>
              <a:t>Offers the protection of limited liability to its owners. </a:t>
            </a:r>
          </a:p>
          <a:p>
            <a:pPr lvl="1"/>
            <a:r>
              <a:rPr lang="en-US" altLang="en-US" dirty="0"/>
              <a:t>Its tax liability flows through the LLC and to the owners. </a:t>
            </a:r>
          </a:p>
          <a:p>
            <a:pPr lvl="1"/>
            <a:r>
              <a:rPr lang="en-US" altLang="en-US" dirty="0"/>
              <a:t>Escapes the double taxation penalty that falls on corporate entities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4E7B1178-C4ED-4BBC-A906-6AB82F47C53B}" type="slidenum">
              <a:rPr lang="en-US" altLang="en-US" smtClean="0"/>
              <a:pPr/>
              <a:t>21</a:t>
            </a:fld>
            <a:endParaRPr lang="en-US" altLang="en-US" dirty="0"/>
          </a:p>
        </p:txBody>
      </p:sp>
    </p:spTree>
    <p:extLst>
      <p:ext uri="{BB962C8B-B14F-4D97-AF65-F5344CB8AC3E}">
        <p14:creationId xmlns:p14="http://schemas.microsoft.com/office/powerpoint/2010/main" val="2181005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Limited Liability Companies, Joint Ventures, and Franchises</a:t>
            </a:r>
          </a:p>
        </p:txBody>
      </p:sp>
      <p:sp>
        <p:nvSpPr>
          <p:cNvPr id="3" name="Content Placeholder 2"/>
          <p:cNvSpPr>
            <a:spLocks noGrp="1"/>
          </p:cNvSpPr>
          <p:nvPr>
            <p:ph idx="1"/>
          </p:nvPr>
        </p:nvSpPr>
        <p:spPr/>
        <p:txBody>
          <a:bodyPr>
            <a:normAutofit/>
          </a:bodyPr>
          <a:lstStyle/>
          <a:p>
            <a:r>
              <a:rPr lang="en-US" b="1" dirty="0"/>
              <a:t>Joint venture </a:t>
            </a:r>
            <a:r>
              <a:rPr lang="en-US" dirty="0"/>
              <a:t>(or </a:t>
            </a:r>
            <a:r>
              <a:rPr lang="en-US" b="1" dirty="0"/>
              <a:t>joint undertaking</a:t>
            </a:r>
            <a:r>
              <a:rPr lang="en-US" dirty="0"/>
              <a:t>)</a:t>
            </a:r>
            <a:r>
              <a:rPr lang="en-US" b="1" dirty="0"/>
              <a:t> </a:t>
            </a:r>
          </a:p>
          <a:p>
            <a:pPr lvl="1"/>
            <a:r>
              <a:rPr lang="en-US" dirty="0"/>
              <a:t>Involves a contractual arrangement by which individuals unite for a limited time to create a new entity in which the founders share control, expenses, and profits</a:t>
            </a:r>
          </a:p>
          <a:p>
            <a:r>
              <a:rPr lang="en-US" b="1" dirty="0"/>
              <a:t>Franchise</a:t>
            </a:r>
            <a:r>
              <a:rPr lang="en-US" dirty="0"/>
              <a:t> </a:t>
            </a:r>
          </a:p>
          <a:p>
            <a:pPr lvl="1"/>
            <a:r>
              <a:rPr lang="en-US" dirty="0"/>
              <a:t>A business arrangement that permits an individual, a group of investors, or another entity to lease the right to use a parent entity’s business operation, trademark, goods, services, and goodwill under a fee arrangement provided to the parent</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30D57D9-5FFA-44C2-AA12-77384639460E}"/>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22</a:t>
            </a:fld>
            <a:endParaRPr lang="en-US" altLang="en-US" dirty="0"/>
          </a:p>
        </p:txBody>
      </p:sp>
    </p:spTree>
    <p:extLst>
      <p:ext uri="{BB962C8B-B14F-4D97-AF65-F5344CB8AC3E}">
        <p14:creationId xmlns:p14="http://schemas.microsoft.com/office/powerpoint/2010/main" val="1657147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7"/>
          <p:cNvSpPr txBox="1">
            <a:spLocks noChangeArrowheads="1"/>
          </p:cNvSpPr>
          <p:nvPr/>
        </p:nvSpPr>
        <p:spPr bwMode="auto">
          <a:xfrm>
            <a:off x="7380201" y="1721247"/>
            <a:ext cx="160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dirty="0"/>
              <a:t>Figure 26-1</a:t>
            </a:r>
          </a:p>
        </p:txBody>
      </p:sp>
      <p:sp>
        <p:nvSpPr>
          <p:cNvPr id="30723" name="Title 2"/>
          <p:cNvSpPr>
            <a:spLocks noGrp="1"/>
          </p:cNvSpPr>
          <p:nvPr>
            <p:ph type="title"/>
          </p:nvPr>
        </p:nvSpPr>
        <p:spPr/>
        <p:txBody>
          <a:bodyPr/>
          <a:lstStyle/>
          <a:p>
            <a:r>
              <a:rPr lang="en-US" altLang="en-US" dirty="0"/>
              <a:t>Formation of the Corporate Entity</a:t>
            </a:r>
          </a:p>
        </p:txBody>
      </p:sp>
      <p:sp>
        <p:nvSpPr>
          <p:cNvPr id="3" name="Content Placeholder 2"/>
          <p:cNvSpPr>
            <a:spLocks noGrp="1"/>
          </p:cNvSpPr>
          <p:nvPr>
            <p:ph sz="half" idx="1"/>
          </p:nvPr>
        </p:nvSpPr>
        <p:spPr/>
        <p:txBody>
          <a:bodyPr>
            <a:normAutofit fontScale="92500" lnSpcReduction="10000"/>
          </a:bodyPr>
          <a:lstStyle/>
          <a:p>
            <a:r>
              <a:rPr lang="en-US" dirty="0"/>
              <a:t> A proper understanding of effective corporate formation necessitates an examination of promoters, the articles of incorporation, the corporate name, the approval of the articles, and commencement of business</a:t>
            </a:r>
          </a:p>
          <a:p>
            <a:r>
              <a:rPr lang="en-US" dirty="0"/>
              <a:t>Figure 26-1 illustrates the steps of the incorporation process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26-</a:t>
            </a:r>
            <a:fld id="{D5935701-1C68-447F-BE48-80DA123AEDA4}" type="slidenum">
              <a:rPr lang="en-US" altLang="en-US"/>
              <a:pPr eaLnBrk="1" hangingPunct="1"/>
              <a:t>23</a:t>
            </a:fld>
            <a:endParaRPr lang="en-US" altLang="en-US" dirty="0"/>
          </a:p>
        </p:txBody>
      </p:sp>
      <p:pic>
        <p:nvPicPr>
          <p:cNvPr id="11" name="Picture 2" descr=" A proper understanding of effective corporate formation necessitates &#10;an examination of promoters, the articles of incorporation, the corporate name, the approval of the articles, and commencement of business. Figure 26-1 illustrates the steps of &#10;the incorporation process." title="Steps in the Incorporation Proces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8005864" y="2141536"/>
            <a:ext cx="279885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7874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Promoters and Incorporators</a:t>
            </a:r>
          </a:p>
        </p:txBody>
      </p:sp>
      <p:sp>
        <p:nvSpPr>
          <p:cNvPr id="31747" name="Rectangle 5"/>
          <p:cNvSpPr>
            <a:spLocks noGrp="1" noChangeArrowheads="1"/>
          </p:cNvSpPr>
          <p:nvPr>
            <p:ph type="body" idx="1"/>
          </p:nvPr>
        </p:nvSpPr>
        <p:spPr/>
        <p:txBody>
          <a:bodyPr/>
          <a:lstStyle/>
          <a:p>
            <a:r>
              <a:rPr lang="en-US" altLang="en-US" b="1" dirty="0"/>
              <a:t>Promoters </a:t>
            </a:r>
          </a:p>
          <a:p>
            <a:pPr lvl="1"/>
            <a:r>
              <a:rPr lang="en-US" altLang="en-US" dirty="0"/>
              <a:t>The people who want to begin a new corporation or incorporate an existing business</a:t>
            </a:r>
            <a:endParaRPr lang="en-US" altLang="en-US" sz="1000" dirty="0"/>
          </a:p>
          <a:p>
            <a:r>
              <a:rPr lang="en-US" altLang="en-US" b="1" dirty="0"/>
              <a:t>Incorporators</a:t>
            </a:r>
            <a:r>
              <a:rPr lang="en-US" altLang="en-US" dirty="0"/>
              <a:t> </a:t>
            </a:r>
          </a:p>
          <a:p>
            <a:pPr lvl="1"/>
            <a:r>
              <a:rPr lang="en-US" altLang="en-US" dirty="0"/>
              <a:t>The people who actually sign the articles of incorporation and submit them to the appropriate state officials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811990A1-5366-4273-978F-9F92E0F1A35A}" type="slidenum">
              <a:rPr lang="en-US" altLang="en-US" smtClean="0"/>
              <a:pPr/>
              <a:t>24</a:t>
            </a:fld>
            <a:endParaRPr lang="en-US" altLang="en-US" dirty="0"/>
          </a:p>
        </p:txBody>
      </p:sp>
    </p:spTree>
    <p:extLst>
      <p:ext uri="{BB962C8B-B14F-4D97-AF65-F5344CB8AC3E}">
        <p14:creationId xmlns:p14="http://schemas.microsoft.com/office/powerpoint/2010/main" val="484356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What agreement releases a promoter from potential liability?</a:t>
            </a:r>
          </a:p>
          <a:p>
            <a:pPr marL="912812" lvl="1" indent="-514350">
              <a:buFont typeface="+mj-lt"/>
              <a:buAutoNum type="alphaUcPeriod"/>
            </a:pPr>
            <a:r>
              <a:rPr lang="en-US" altLang="en-US" dirty="0"/>
              <a:t>Certificate of authenticity</a:t>
            </a:r>
          </a:p>
          <a:p>
            <a:pPr marL="912812" lvl="1" indent="-514350">
              <a:buFont typeface="+mj-lt"/>
              <a:buAutoNum type="alphaUcPeriod"/>
            </a:pPr>
            <a:r>
              <a:rPr lang="en-US" altLang="en-US" dirty="0"/>
              <a:t>Novation</a:t>
            </a:r>
          </a:p>
          <a:p>
            <a:pPr marL="912812" lvl="1" indent="-514350">
              <a:buFont typeface="+mj-lt"/>
              <a:buAutoNum type="alphaUcPeriod"/>
            </a:pPr>
            <a:r>
              <a:rPr lang="en-US" altLang="en-US" dirty="0"/>
              <a:t>Flammation</a:t>
            </a:r>
          </a:p>
          <a:p>
            <a:pPr marL="912812" lvl="1" indent="-514350">
              <a:buFont typeface="+mj-lt"/>
              <a:buAutoNum type="alphaUcPeriod"/>
            </a:pPr>
            <a:r>
              <a:rPr lang="en-US" altLang="en-US" dirty="0"/>
              <a:t>Disclaimer notification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A057A13A-6BFC-481E-B25B-43E0B281AAC5}" type="slidenum">
              <a:rPr lang="en-US" altLang="en-US" smtClean="0"/>
              <a:pPr/>
              <a:t>25</a:t>
            </a:fld>
            <a:endParaRPr lang="en-US" altLang="en-US" dirty="0"/>
          </a:p>
        </p:txBody>
      </p:sp>
    </p:spTree>
    <p:extLst>
      <p:ext uri="{BB962C8B-B14F-4D97-AF65-F5344CB8AC3E}">
        <p14:creationId xmlns:p14="http://schemas.microsoft.com/office/powerpoint/2010/main" val="1880297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Novation</a:t>
            </a:r>
          </a:p>
        </p:txBody>
      </p:sp>
      <p:sp>
        <p:nvSpPr>
          <p:cNvPr id="33795" name="Rectangle 5"/>
          <p:cNvSpPr>
            <a:spLocks noGrp="1" noChangeArrowheads="1"/>
          </p:cNvSpPr>
          <p:nvPr>
            <p:ph type="body" idx="1"/>
          </p:nvPr>
        </p:nvSpPr>
        <p:spPr/>
        <p:txBody>
          <a:bodyPr/>
          <a:lstStyle/>
          <a:p>
            <a:r>
              <a:rPr lang="en-US" altLang="en-US" dirty="0"/>
              <a:t>The agreement releasing a promoter from potential liability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DFC94774-06DB-41AF-B7C0-4638C49C3AC5}" type="slidenum">
              <a:rPr lang="en-US" altLang="en-US" smtClean="0"/>
              <a:pPr/>
              <a:t>26</a:t>
            </a:fld>
            <a:endParaRPr lang="en-US" altLang="en-US" dirty="0"/>
          </a:p>
        </p:txBody>
      </p:sp>
    </p:spTree>
    <p:extLst>
      <p:ext uri="{BB962C8B-B14F-4D97-AF65-F5344CB8AC3E}">
        <p14:creationId xmlns:p14="http://schemas.microsoft.com/office/powerpoint/2010/main" val="508963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Articles of Incorporation</a:t>
            </a:r>
          </a:p>
        </p:txBody>
      </p:sp>
      <p:sp>
        <p:nvSpPr>
          <p:cNvPr id="34819" name="Rectangle 5"/>
          <p:cNvSpPr>
            <a:spLocks noGrp="1" noChangeArrowheads="1"/>
          </p:cNvSpPr>
          <p:nvPr>
            <p:ph type="body" idx="1"/>
          </p:nvPr>
        </p:nvSpPr>
        <p:spPr/>
        <p:txBody>
          <a:bodyPr/>
          <a:lstStyle/>
          <a:p>
            <a:r>
              <a:rPr lang="en-US" altLang="en-US" dirty="0"/>
              <a:t>The written applications to the state for permission to incorporate </a:t>
            </a:r>
          </a:p>
          <a:p>
            <a:r>
              <a:rPr lang="en-US" altLang="en-US" dirty="0"/>
              <a:t>Prepared by the corporation’s incorporators</a:t>
            </a:r>
          </a:p>
          <a:p>
            <a:r>
              <a:rPr lang="en-US" altLang="en-US" dirty="0"/>
              <a:t>Represent the legal boundaries within which a corporation must conduct its business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F720239C-B3A7-4863-8169-E48DBD881BFC}" type="slidenum">
              <a:rPr lang="en-US" altLang="en-US" smtClean="0"/>
              <a:pPr/>
              <a:t>27</a:t>
            </a:fld>
            <a:endParaRPr lang="en-US" altLang="en-US" dirty="0"/>
          </a:p>
        </p:txBody>
      </p:sp>
    </p:spTree>
    <p:extLst>
      <p:ext uri="{BB962C8B-B14F-4D97-AF65-F5344CB8AC3E}">
        <p14:creationId xmlns:p14="http://schemas.microsoft.com/office/powerpoint/2010/main" val="1278839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A734D46-3A0C-426F-B0AF-77C972291A38}"/>
              </a:ext>
            </a:extLst>
          </p:cNvPr>
          <p:cNvSpPr>
            <a:spLocks noGrp="1"/>
          </p:cNvSpPr>
          <p:nvPr>
            <p:ph type="title"/>
          </p:nvPr>
        </p:nvSpPr>
        <p:spPr/>
        <p:txBody>
          <a:bodyPr/>
          <a:lstStyle/>
          <a:p>
            <a:r>
              <a:rPr lang="en-US" dirty="0"/>
              <a:t>The Corporate Name</a:t>
            </a:r>
          </a:p>
        </p:txBody>
      </p:sp>
      <p:sp>
        <p:nvSpPr>
          <p:cNvPr id="9" name="Content Placeholder 8">
            <a:extLst>
              <a:ext uri="{FF2B5EF4-FFF2-40B4-BE49-F238E27FC236}">
                <a16:creationId xmlns:a16="http://schemas.microsoft.com/office/drawing/2014/main" id="{8A9AAF82-DAA7-4AEA-940E-349DA65C0A66}"/>
              </a:ext>
            </a:extLst>
          </p:cNvPr>
          <p:cNvSpPr>
            <a:spLocks noGrp="1"/>
          </p:cNvSpPr>
          <p:nvPr>
            <p:ph idx="1"/>
          </p:nvPr>
        </p:nvSpPr>
        <p:spPr/>
        <p:txBody>
          <a:bodyPr/>
          <a:lstStyle/>
          <a:p>
            <a:r>
              <a:rPr lang="en-US" dirty="0"/>
              <a:t>A corporation must choose a corporate name</a:t>
            </a:r>
          </a:p>
          <a:p>
            <a:r>
              <a:rPr lang="en-US" dirty="0"/>
              <a:t>The words or an abbreviation of the words corporation, company, or incorporated must appear somewhere in the corporate name</a:t>
            </a:r>
          </a:p>
          <a:p>
            <a:r>
              <a:rPr lang="en-US" dirty="0"/>
              <a:t>The corporation cannot choose a name that some other corporation already uses or a name that would confuse the new corporation with one already in existence</a:t>
            </a:r>
          </a:p>
        </p:txBody>
      </p:sp>
      <p:sp>
        <p:nvSpPr>
          <p:cNvPr id="4" name="Footer Placeholder 3">
            <a:extLst>
              <a:ext uri="{FF2B5EF4-FFF2-40B4-BE49-F238E27FC236}">
                <a16:creationId xmlns:a16="http://schemas.microsoft.com/office/drawing/2014/main" id="{3EF12A5A-63C4-4048-B493-37FF17EB4A3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4513CB2C-8F54-4846-A0CE-C4E7EF18DC7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28</a:t>
            </a:fld>
            <a:endParaRPr lang="en-US" altLang="en-US" dirty="0"/>
          </a:p>
        </p:txBody>
      </p:sp>
    </p:spTree>
    <p:extLst>
      <p:ext uri="{BB962C8B-B14F-4D97-AF65-F5344CB8AC3E}">
        <p14:creationId xmlns:p14="http://schemas.microsoft.com/office/powerpoint/2010/main" val="3617601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Approval of Articles</a:t>
            </a:r>
          </a:p>
        </p:txBody>
      </p:sp>
      <p:sp>
        <p:nvSpPr>
          <p:cNvPr id="35843" name="Rectangle 5"/>
          <p:cNvSpPr>
            <a:spLocks noGrp="1" noChangeArrowheads="1"/>
          </p:cNvSpPr>
          <p:nvPr>
            <p:ph type="body" idx="1"/>
          </p:nvPr>
        </p:nvSpPr>
        <p:spPr/>
        <p:txBody>
          <a:bodyPr/>
          <a:lstStyle/>
          <a:p>
            <a:r>
              <a:rPr lang="en-US" altLang="en-US" b="1" dirty="0"/>
              <a:t>Statutory agent </a:t>
            </a:r>
          </a:p>
          <a:p>
            <a:pPr lvl="1"/>
            <a:r>
              <a:rPr lang="en-US" altLang="en-US" dirty="0"/>
              <a:t>An individual who is designated to receive service of process when a lawsuit is filed against the corporation</a:t>
            </a:r>
          </a:p>
          <a:p>
            <a:r>
              <a:rPr lang="en-US" altLang="en-US" b="1" dirty="0"/>
              <a:t>Certificate of incorporation</a:t>
            </a:r>
          </a:p>
          <a:p>
            <a:pPr lvl="1"/>
            <a:r>
              <a:rPr lang="en-US" altLang="en-US" dirty="0"/>
              <a:t>The corporation’s official authorization to do business in the state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427B9AD2-72B9-4CBD-9938-5CBD1B7DA1BA}" type="slidenum">
              <a:rPr lang="en-US" altLang="en-US" smtClean="0"/>
              <a:pPr/>
              <a:t>29</a:t>
            </a:fld>
            <a:endParaRPr lang="en-US" altLang="en-US" dirty="0"/>
          </a:p>
        </p:txBody>
      </p:sp>
    </p:spTree>
    <p:extLst>
      <p:ext uri="{BB962C8B-B14F-4D97-AF65-F5344CB8AC3E}">
        <p14:creationId xmlns:p14="http://schemas.microsoft.com/office/powerpoint/2010/main" val="2968928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List the typical elements within the articles of incorporation</a:t>
            </a:r>
          </a:p>
          <a:p>
            <a:pPr marL="514350" indent="-514350">
              <a:buFont typeface="+mj-lt"/>
              <a:buAutoNum type="arabicPeriod" startAt="6"/>
            </a:pPr>
            <a:r>
              <a:rPr lang="en-US" altLang="en-US" dirty="0"/>
              <a:t>Distinguish between the articles of organization and the operating agreement of a limited liability company</a:t>
            </a:r>
          </a:p>
          <a:p>
            <a:pPr marL="514350" indent="-514350">
              <a:buFont typeface="+mj-lt"/>
              <a:buAutoNum type="arabicPeriod" startAt="6"/>
            </a:pPr>
            <a:r>
              <a:rPr lang="en-US" altLang="en-US" dirty="0"/>
              <a:t>Distinguish between a </a:t>
            </a:r>
            <a:r>
              <a:rPr lang="en-US" altLang="en-US" i="1" dirty="0"/>
              <a:t>de jure </a:t>
            </a:r>
            <a:r>
              <a:rPr lang="en-US" altLang="en-US" dirty="0"/>
              <a:t>and a </a:t>
            </a:r>
            <a:r>
              <a:rPr lang="en-US" altLang="en-US" i="1" dirty="0"/>
              <a:t>de facto </a:t>
            </a:r>
            <a:r>
              <a:rPr lang="en-US" altLang="en-US" dirty="0"/>
              <a:t>corporation</a:t>
            </a:r>
          </a:p>
          <a:p>
            <a:pPr marL="514350" indent="-514350">
              <a:buFont typeface="+mj-lt"/>
              <a:buAutoNum type="arabicPeriod" startAt="6"/>
            </a:pPr>
            <a:r>
              <a:rPr lang="en-US" altLang="en-US" dirty="0"/>
              <a:t>Identify the goal of piercing the corporate veil</a:t>
            </a:r>
          </a:p>
          <a:p>
            <a:pPr marL="514350" indent="-514350">
              <a:buFont typeface="+mj-lt"/>
              <a:buAutoNum type="arabicPeriod" startAt="6"/>
            </a:pPr>
            <a:r>
              <a:rPr lang="en-US" altLang="en-US" dirty="0"/>
              <a:t>Distinguish between common and preferred stock</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11F90798-1532-43F4-9E82-2EF146E5A0CA}" type="slidenum">
              <a:rPr lang="en-US" altLang="en-US" smtClean="0"/>
              <a:pPr/>
              <a:t>3</a:t>
            </a:fld>
            <a:endParaRPr lang="en-US" altLang="en-US" dirty="0"/>
          </a:p>
        </p:txBody>
      </p:sp>
    </p:spTree>
    <p:extLst>
      <p:ext uri="{BB962C8B-B14F-4D97-AF65-F5344CB8AC3E}">
        <p14:creationId xmlns:p14="http://schemas.microsoft.com/office/powerpoint/2010/main" val="22578501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Question</a:t>
            </a:r>
          </a:p>
        </p:txBody>
      </p:sp>
      <p:sp>
        <p:nvSpPr>
          <p:cNvPr id="36867" name="Rectangle 3"/>
          <p:cNvSpPr>
            <a:spLocks noGrp="1" noChangeArrowheads="1"/>
          </p:cNvSpPr>
          <p:nvPr>
            <p:ph type="body" idx="1"/>
          </p:nvPr>
        </p:nvSpPr>
        <p:spPr/>
        <p:txBody>
          <a:bodyPr/>
          <a:lstStyle/>
          <a:p>
            <a:r>
              <a:rPr lang="en-US" altLang="en-US" dirty="0"/>
              <a:t>What are the rules that guide the corporation’s day-to-day internal affairs?</a:t>
            </a:r>
          </a:p>
          <a:p>
            <a:pPr marL="912812" lvl="1" indent="-514350">
              <a:buFont typeface="+mj-lt"/>
              <a:buAutoNum type="alphaUcPeriod"/>
            </a:pPr>
            <a:r>
              <a:rPr lang="en-US" altLang="en-US" dirty="0"/>
              <a:t>Company handbook</a:t>
            </a:r>
          </a:p>
          <a:p>
            <a:pPr marL="912812" lvl="1" indent="-514350">
              <a:buFont typeface="+mj-lt"/>
              <a:buAutoNum type="alphaUcPeriod"/>
            </a:pPr>
            <a:r>
              <a:rPr lang="en-US" altLang="en-US" dirty="0"/>
              <a:t>Operating agreement</a:t>
            </a:r>
          </a:p>
          <a:p>
            <a:pPr marL="912812" lvl="1" indent="-514350">
              <a:buFont typeface="+mj-lt"/>
              <a:buAutoNum type="alphaUcPeriod"/>
            </a:pPr>
            <a:r>
              <a:rPr lang="en-US" altLang="en-US" dirty="0"/>
              <a:t>Commission agreement</a:t>
            </a:r>
          </a:p>
          <a:p>
            <a:pPr marL="912812" lvl="1" indent="-514350">
              <a:buFont typeface="+mj-lt"/>
              <a:buAutoNum type="alphaUcPeriod"/>
            </a:pPr>
            <a:r>
              <a:rPr lang="en-US" altLang="en-US" dirty="0"/>
              <a:t>Bylaws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8E87122-BB76-4E26-9BE2-28417A18D304}" type="slidenum">
              <a:rPr lang="en-US" altLang="en-US" smtClean="0"/>
              <a:pPr/>
              <a:t>30</a:t>
            </a:fld>
            <a:endParaRPr lang="en-US" altLang="en-US" dirty="0"/>
          </a:p>
        </p:txBody>
      </p:sp>
    </p:spTree>
    <p:extLst>
      <p:ext uri="{BB962C8B-B14F-4D97-AF65-F5344CB8AC3E}">
        <p14:creationId xmlns:p14="http://schemas.microsoft.com/office/powerpoint/2010/main" val="2564680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Commencement of the Business</a:t>
            </a:r>
          </a:p>
        </p:txBody>
      </p:sp>
      <p:sp>
        <p:nvSpPr>
          <p:cNvPr id="37891" name="Rectangle 5"/>
          <p:cNvSpPr>
            <a:spLocks noGrp="1" noChangeArrowheads="1"/>
          </p:cNvSpPr>
          <p:nvPr>
            <p:ph type="body" idx="1"/>
          </p:nvPr>
        </p:nvSpPr>
        <p:spPr/>
        <p:txBody>
          <a:bodyPr/>
          <a:lstStyle/>
          <a:p>
            <a:r>
              <a:rPr lang="en-US" altLang="en-US" b="1" dirty="0"/>
              <a:t>Bylaws </a:t>
            </a:r>
          </a:p>
          <a:p>
            <a:pPr lvl="1"/>
            <a:r>
              <a:rPr lang="en-US" altLang="en-US" dirty="0"/>
              <a:t>The rules that guide the corporation’s day-to-day internal affairs</a:t>
            </a:r>
          </a:p>
          <a:p>
            <a:pPr lvl="1"/>
            <a:r>
              <a:rPr lang="en-US" altLang="en-US" dirty="0"/>
              <a:t>Usually stipulate the time and place of shareholders’ and directors’ meetings, quorum requirements, qualifications and duties of directors and officers, and procedures for filling board vacancies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7701DB58-BA13-45FC-A1F5-1A09E3273658}" type="slidenum">
              <a:rPr lang="en-US" altLang="en-US" smtClean="0"/>
              <a:pPr/>
              <a:t>31</a:t>
            </a:fld>
            <a:endParaRPr lang="en-US" altLang="en-US" dirty="0"/>
          </a:p>
        </p:txBody>
      </p:sp>
    </p:spTree>
    <p:extLst>
      <p:ext uri="{BB962C8B-B14F-4D97-AF65-F5344CB8AC3E}">
        <p14:creationId xmlns:p14="http://schemas.microsoft.com/office/powerpoint/2010/main" val="32762626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The Articles of Organization</a:t>
            </a:r>
          </a:p>
        </p:txBody>
      </p:sp>
      <p:sp>
        <p:nvSpPr>
          <p:cNvPr id="38915" name="Rectangle 5"/>
          <p:cNvSpPr>
            <a:spLocks noGrp="1" noChangeArrowheads="1"/>
          </p:cNvSpPr>
          <p:nvPr>
            <p:ph type="body" idx="1"/>
          </p:nvPr>
        </p:nvSpPr>
        <p:spPr/>
        <p:txBody>
          <a:bodyPr/>
          <a:lstStyle/>
          <a:p>
            <a:r>
              <a:rPr lang="en-US" altLang="en-US" dirty="0"/>
              <a:t>The written application to the state for permission to form a limited liability company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6FCAB6C7-77BA-438E-B578-503A1E71B035}" type="slidenum">
              <a:rPr lang="en-US" altLang="en-US" smtClean="0"/>
              <a:pPr/>
              <a:t>32</a:t>
            </a:fld>
            <a:endParaRPr lang="en-US" altLang="en-US" dirty="0"/>
          </a:p>
        </p:txBody>
      </p:sp>
    </p:spTree>
    <p:extLst>
      <p:ext uri="{BB962C8B-B14F-4D97-AF65-F5344CB8AC3E}">
        <p14:creationId xmlns:p14="http://schemas.microsoft.com/office/powerpoint/2010/main" val="3864768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The Operating Agreement</a:t>
            </a:r>
          </a:p>
        </p:txBody>
      </p:sp>
      <p:sp>
        <p:nvSpPr>
          <p:cNvPr id="39939" name="Rectangle 5"/>
          <p:cNvSpPr>
            <a:spLocks noGrp="1" noChangeArrowheads="1"/>
          </p:cNvSpPr>
          <p:nvPr>
            <p:ph type="body" idx="1"/>
          </p:nvPr>
        </p:nvSpPr>
        <p:spPr/>
        <p:txBody>
          <a:bodyPr/>
          <a:lstStyle/>
          <a:p>
            <a:r>
              <a:rPr lang="en-US" altLang="en-US" dirty="0"/>
              <a:t>An agreement that, though not required by law in all states, is still very helpful in establishing the bylaws of the LLC</a:t>
            </a:r>
          </a:p>
          <a:p>
            <a:r>
              <a:rPr lang="en-US" altLang="en-US" dirty="0"/>
              <a:t>Typically includes formation provisions, operating provisions, the nature of the business to be conducted by the LLC, distribution of profits and losses, the powers of the managers, voting rights of the members, </a:t>
            </a:r>
            <a:r>
              <a:rPr lang="en-US" altLang="en-US" dirty="0" err="1"/>
              <a:t>etc</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087DD53-E69A-4485-8B7E-67538CAA9F22}" type="slidenum">
              <a:rPr lang="en-US" altLang="en-US" smtClean="0"/>
              <a:pPr/>
              <a:t>33</a:t>
            </a:fld>
            <a:endParaRPr lang="en-US" altLang="en-US" dirty="0"/>
          </a:p>
        </p:txBody>
      </p:sp>
    </p:spTree>
    <p:extLst>
      <p:ext uri="{BB962C8B-B14F-4D97-AF65-F5344CB8AC3E}">
        <p14:creationId xmlns:p14="http://schemas.microsoft.com/office/powerpoint/2010/main" val="38280281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Corporate Identity</a:t>
            </a:r>
          </a:p>
        </p:txBody>
      </p:sp>
      <p:sp>
        <p:nvSpPr>
          <p:cNvPr id="40963" name="Rectangle 3"/>
          <p:cNvSpPr>
            <a:spLocks noGrp="1" noChangeArrowheads="1"/>
          </p:cNvSpPr>
          <p:nvPr>
            <p:ph type="body" idx="1"/>
          </p:nvPr>
        </p:nvSpPr>
        <p:spPr/>
        <p:txBody>
          <a:bodyPr/>
          <a:lstStyle/>
          <a:p>
            <a:r>
              <a:rPr lang="en-US" altLang="en-US" b="1" i="1" dirty="0"/>
              <a:t>De jure corporation </a:t>
            </a:r>
          </a:p>
          <a:p>
            <a:pPr lvl="1"/>
            <a:r>
              <a:rPr lang="en-US" altLang="en-US" dirty="0"/>
              <a:t>One that has been formed properly by incorporators who followed all of the steps outlined by the state incorporation statute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57442D73-AC54-4267-8D3D-85AE9E7A8649}" type="slidenum">
              <a:rPr lang="en-US" altLang="en-US" smtClean="0"/>
              <a:pPr/>
              <a:t>34</a:t>
            </a:fld>
            <a:endParaRPr lang="en-US" altLang="en-US" dirty="0"/>
          </a:p>
        </p:txBody>
      </p:sp>
    </p:spTree>
    <p:extLst>
      <p:ext uri="{BB962C8B-B14F-4D97-AF65-F5344CB8AC3E}">
        <p14:creationId xmlns:p14="http://schemas.microsoft.com/office/powerpoint/2010/main" val="2295913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Corporate Identity</a:t>
            </a:r>
          </a:p>
        </p:txBody>
      </p:sp>
      <p:sp>
        <p:nvSpPr>
          <p:cNvPr id="41987" name="Rectangle 3"/>
          <p:cNvSpPr>
            <a:spLocks noGrp="1" noChangeArrowheads="1"/>
          </p:cNvSpPr>
          <p:nvPr>
            <p:ph type="body" idx="1"/>
          </p:nvPr>
        </p:nvSpPr>
        <p:spPr/>
        <p:txBody>
          <a:bodyPr/>
          <a:lstStyle/>
          <a:p>
            <a:r>
              <a:rPr lang="en-US" altLang="en-US" dirty="0"/>
              <a:t>A </a:t>
            </a:r>
            <a:r>
              <a:rPr lang="en-US" altLang="en-US" b="1" i="1" dirty="0"/>
              <a:t>de facto </a:t>
            </a:r>
            <a:r>
              <a:rPr lang="en-US" altLang="en-US" b="1" dirty="0"/>
              <a:t>corporation </a:t>
            </a:r>
            <a:r>
              <a:rPr lang="en-US" altLang="en-US" dirty="0"/>
              <a:t>exists when:</a:t>
            </a:r>
          </a:p>
          <a:p>
            <a:pPr lvl="1"/>
            <a:r>
              <a:rPr lang="en-US" altLang="en-US" dirty="0"/>
              <a:t>A valid state incorporation statute must be in effect</a:t>
            </a:r>
          </a:p>
          <a:p>
            <a:pPr lvl="1"/>
            <a:r>
              <a:rPr lang="en-US" altLang="en-US" dirty="0"/>
              <a:t>The parties must have made a bona fide (good faith) attempt to follow the statute’s requirements for incorporation</a:t>
            </a:r>
          </a:p>
          <a:p>
            <a:pPr lvl="1"/>
            <a:r>
              <a:rPr lang="en-US" altLang="en-US" dirty="0"/>
              <a:t>The business must have acted as if it were a corporation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AADE54FE-0F38-4AE0-873E-A7AC2020550D}" type="slidenum">
              <a:rPr lang="en-US" altLang="en-US" smtClean="0"/>
              <a:pPr/>
              <a:t>35</a:t>
            </a:fld>
            <a:endParaRPr lang="en-US" altLang="en-US" dirty="0"/>
          </a:p>
        </p:txBody>
      </p:sp>
    </p:spTree>
    <p:extLst>
      <p:ext uri="{BB962C8B-B14F-4D97-AF65-F5344CB8AC3E}">
        <p14:creationId xmlns:p14="http://schemas.microsoft.com/office/powerpoint/2010/main" val="63615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Corporation by Estoppel</a:t>
            </a:r>
          </a:p>
        </p:txBody>
      </p:sp>
      <p:sp>
        <p:nvSpPr>
          <p:cNvPr id="43011" name="Rectangle 5"/>
          <p:cNvSpPr>
            <a:spLocks noGrp="1" noChangeArrowheads="1"/>
          </p:cNvSpPr>
          <p:nvPr>
            <p:ph type="body" idx="1"/>
          </p:nvPr>
        </p:nvSpPr>
        <p:spPr/>
        <p:txBody>
          <a:bodyPr/>
          <a:lstStyle/>
          <a:p>
            <a:r>
              <a:rPr lang="en-US" altLang="en-US" dirty="0"/>
              <a:t>If a group of people act as if they are a corporation when in fact and in law they are not, any parties who have accepted that counterfeit corporation’s existence will not be allowed to deny that acceptance</a:t>
            </a:r>
          </a:p>
          <a:p>
            <a:r>
              <a:rPr lang="en-US" altLang="en-US" dirty="0"/>
              <a:t>Individuals who acted as if they were a corporation will not be able to deny that the corporation exists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103E902D-5FAB-49B9-9306-E8BDBE415186}" type="slidenum">
              <a:rPr lang="en-US" altLang="en-US" smtClean="0"/>
              <a:pPr/>
              <a:t>36</a:t>
            </a:fld>
            <a:endParaRPr lang="en-US" altLang="en-US" dirty="0"/>
          </a:p>
        </p:txBody>
      </p:sp>
    </p:spTree>
    <p:extLst>
      <p:ext uri="{BB962C8B-B14F-4D97-AF65-F5344CB8AC3E}">
        <p14:creationId xmlns:p14="http://schemas.microsoft.com/office/powerpoint/2010/main" val="24747784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Piercing the Corporate Veil</a:t>
            </a:r>
          </a:p>
        </p:txBody>
      </p:sp>
      <p:sp>
        <p:nvSpPr>
          <p:cNvPr id="44035" name="Rectangle 3"/>
          <p:cNvSpPr>
            <a:spLocks noGrp="1" noChangeArrowheads="1"/>
          </p:cNvSpPr>
          <p:nvPr>
            <p:ph type="body" idx="1"/>
          </p:nvPr>
        </p:nvSpPr>
        <p:spPr/>
        <p:txBody>
          <a:bodyPr/>
          <a:lstStyle/>
          <a:p>
            <a:r>
              <a:rPr lang="en-US" altLang="en-US" dirty="0"/>
              <a:t>A court holds wrongdoers (usually the controlling shareholders) personally liable for activities committed in the corporation’s name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92DFAD3-A696-4162-85BB-8CCEB85F5674}" type="slidenum">
              <a:rPr lang="en-US" altLang="en-US" smtClean="0"/>
              <a:pPr/>
              <a:t>37</a:t>
            </a:fld>
            <a:endParaRPr lang="en-US" altLang="en-US" dirty="0"/>
          </a:p>
        </p:txBody>
      </p:sp>
    </p:spTree>
    <p:extLst>
      <p:ext uri="{BB962C8B-B14F-4D97-AF65-F5344CB8AC3E}">
        <p14:creationId xmlns:p14="http://schemas.microsoft.com/office/powerpoint/2010/main" val="40994935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Instrumentality Test</a:t>
            </a:r>
          </a:p>
        </p:txBody>
      </p:sp>
      <p:sp>
        <p:nvSpPr>
          <p:cNvPr id="3" name="Content Placeholder 2"/>
          <p:cNvSpPr>
            <a:spLocks noGrp="1"/>
          </p:cNvSpPr>
          <p:nvPr>
            <p:ph idx="1"/>
          </p:nvPr>
        </p:nvSpPr>
        <p:spPr/>
        <p:txBody>
          <a:bodyPr>
            <a:normAutofit/>
          </a:bodyPr>
          <a:lstStyle/>
          <a:p>
            <a:r>
              <a:rPr lang="en-US" dirty="0"/>
              <a:t>Used to determine whether the corporate veil should be pierced to reach the parent corporation</a:t>
            </a:r>
          </a:p>
          <a:p>
            <a:r>
              <a:rPr lang="en-US" dirty="0"/>
              <a:t>Requires that the parent corporation so dominate the subsidiary that the subsidiary has become a “mere instrumentality of the parent” </a:t>
            </a:r>
            <a:endParaRPr lang="en-US" sz="1000" dirty="0"/>
          </a:p>
          <a:p>
            <a:r>
              <a:rPr lang="en-US" dirty="0"/>
              <a:t>In this situation, the courts will allow the veil of the instrumentality to be pierced to reach the dominant corporation and to hold that corporation liable for any harm that has been committed through the instrumentality</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0A104CC-CFE7-451F-81CA-2D0711541434}"/>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38</a:t>
            </a:fld>
            <a:endParaRPr lang="en-US" altLang="en-US" dirty="0"/>
          </a:p>
        </p:txBody>
      </p:sp>
    </p:spTree>
    <p:extLst>
      <p:ext uri="{BB962C8B-B14F-4D97-AF65-F5344CB8AC3E}">
        <p14:creationId xmlns:p14="http://schemas.microsoft.com/office/powerpoint/2010/main" val="36746059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Three-Step Test</a:t>
            </a:r>
          </a:p>
        </p:txBody>
      </p:sp>
      <p:sp>
        <p:nvSpPr>
          <p:cNvPr id="3" name="Content Placeholder 2"/>
          <p:cNvSpPr>
            <a:spLocks noGrp="1"/>
          </p:cNvSpPr>
          <p:nvPr>
            <p:ph idx="1"/>
          </p:nvPr>
        </p:nvSpPr>
        <p:spPr/>
        <p:txBody>
          <a:bodyPr/>
          <a:lstStyle/>
          <a:p>
            <a:r>
              <a:rPr lang="en-US" dirty="0"/>
              <a:t>The stages in the three-step test for veil piercing are </a:t>
            </a:r>
          </a:p>
          <a:p>
            <a:pPr lvl="1"/>
            <a:r>
              <a:rPr lang="en-US" dirty="0"/>
              <a:t>Complete control of the alleged corporate person by the owners (shareholders or members in an LLC)</a:t>
            </a:r>
          </a:p>
          <a:p>
            <a:pPr lvl="1"/>
            <a:r>
              <a:rPr lang="en-US" dirty="0"/>
              <a:t>The use of that control by the shareholders to commit fraud against the plaintiff</a:t>
            </a:r>
          </a:p>
          <a:p>
            <a:pPr lvl="1"/>
            <a:r>
              <a:rPr lang="en-US" dirty="0"/>
              <a:t>That fraud has caused the plaintiff to undergo some sort of injury or loss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5E2B610-88AE-4549-8BD9-52AAA032DF2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39</a:t>
            </a:fld>
            <a:endParaRPr lang="en-US" altLang="en-US" dirty="0"/>
          </a:p>
        </p:txBody>
      </p:sp>
    </p:spTree>
    <p:extLst>
      <p:ext uri="{BB962C8B-B14F-4D97-AF65-F5344CB8AC3E}">
        <p14:creationId xmlns:p14="http://schemas.microsoft.com/office/powerpoint/2010/main" val="4217119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legal entity gives certain individuals the capacity to operate an enterprise?</a:t>
            </a:r>
          </a:p>
          <a:p>
            <a:pPr marL="912812" lvl="1" indent="-514350">
              <a:buFont typeface="+mj-lt"/>
              <a:buAutoNum type="alphaUcPeriod"/>
            </a:pPr>
            <a:r>
              <a:rPr lang="en-US" altLang="en-US" dirty="0"/>
              <a:t>Venture</a:t>
            </a:r>
          </a:p>
          <a:p>
            <a:pPr marL="912812" lvl="1" indent="-514350">
              <a:buFont typeface="+mj-lt"/>
              <a:buAutoNum type="alphaUcPeriod"/>
            </a:pPr>
            <a:r>
              <a:rPr lang="en-US" altLang="en-US" dirty="0"/>
              <a:t>Project</a:t>
            </a:r>
          </a:p>
          <a:p>
            <a:pPr marL="912812" lvl="1" indent="-514350">
              <a:buFont typeface="+mj-lt"/>
              <a:buAutoNum type="alphaUcPeriod"/>
            </a:pPr>
            <a:r>
              <a:rPr lang="en-US" altLang="en-US" dirty="0"/>
              <a:t>Corporation</a:t>
            </a:r>
          </a:p>
          <a:p>
            <a:pPr marL="912812" lvl="1" indent="-514350">
              <a:buFont typeface="+mj-lt"/>
              <a:buAutoNum type="alphaUcPeriod"/>
            </a:pPr>
            <a:r>
              <a:rPr lang="en-US" altLang="en-US" dirty="0"/>
              <a:t>Conglomerate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87E115BC-196E-45FD-8BFE-D7E1C67E693F}" type="slidenum">
              <a:rPr lang="en-US" altLang="en-US" smtClean="0"/>
              <a:pPr/>
              <a:t>4</a:t>
            </a:fld>
            <a:endParaRPr lang="en-US" altLang="en-US" dirty="0"/>
          </a:p>
        </p:txBody>
      </p:sp>
    </p:spTree>
    <p:extLst>
      <p:ext uri="{BB962C8B-B14F-4D97-AF65-F5344CB8AC3E}">
        <p14:creationId xmlns:p14="http://schemas.microsoft.com/office/powerpoint/2010/main" val="37042847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altLang="en-US" dirty="0"/>
              <a:t>Dividends</a:t>
            </a:r>
          </a:p>
        </p:txBody>
      </p:sp>
      <p:sp>
        <p:nvSpPr>
          <p:cNvPr id="47107" name="Rectangle 5"/>
          <p:cNvSpPr>
            <a:spLocks noGrp="1" noChangeArrowheads="1"/>
          </p:cNvSpPr>
          <p:nvPr>
            <p:ph type="body" idx="1"/>
          </p:nvPr>
        </p:nvSpPr>
        <p:spPr/>
        <p:txBody>
          <a:bodyPr/>
          <a:lstStyle/>
          <a:p>
            <a:r>
              <a:rPr lang="en-US" altLang="en-US" b="1" dirty="0"/>
              <a:t>Cash dividend </a:t>
            </a:r>
          </a:p>
          <a:p>
            <a:pPr lvl="1"/>
            <a:r>
              <a:rPr lang="en-US" altLang="en-US" dirty="0"/>
              <a:t>Declared and paid out of current corporate earnings or accumulated surplus at regular intervals</a:t>
            </a:r>
            <a:endParaRPr lang="en-US" altLang="en-US" sz="1000" dirty="0"/>
          </a:p>
          <a:p>
            <a:r>
              <a:rPr lang="en-US" altLang="en-US" b="1" dirty="0"/>
              <a:t>Stock dividend</a:t>
            </a:r>
          </a:p>
          <a:p>
            <a:pPr lvl="1"/>
            <a:r>
              <a:rPr lang="en-US" altLang="en-US" dirty="0"/>
              <a:t>A distribution of earnings is made in shares of capital stock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B598EB4-6AD5-49B5-961E-08415010568F}" type="slidenum">
              <a:rPr lang="en-US" altLang="en-US" smtClean="0"/>
              <a:pPr/>
              <a:t>40</a:t>
            </a:fld>
            <a:endParaRPr lang="en-US" altLang="en-US" dirty="0"/>
          </a:p>
        </p:txBody>
      </p:sp>
    </p:spTree>
    <p:extLst>
      <p:ext uri="{BB962C8B-B14F-4D97-AF65-F5344CB8AC3E}">
        <p14:creationId xmlns:p14="http://schemas.microsoft.com/office/powerpoint/2010/main" val="5421458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Stock</a:t>
            </a:r>
          </a:p>
        </p:txBody>
      </p:sp>
      <p:sp>
        <p:nvSpPr>
          <p:cNvPr id="3" name="Content Placeholder 2"/>
          <p:cNvSpPr>
            <a:spLocks noGrp="1"/>
          </p:cNvSpPr>
          <p:nvPr>
            <p:ph idx="1"/>
          </p:nvPr>
        </p:nvSpPr>
        <p:spPr/>
        <p:txBody>
          <a:bodyPr/>
          <a:lstStyle/>
          <a:p>
            <a:r>
              <a:rPr lang="en-US" dirty="0"/>
              <a:t> </a:t>
            </a:r>
            <a:r>
              <a:rPr lang="en-US" b="1" dirty="0"/>
              <a:t>Common stock </a:t>
            </a:r>
          </a:p>
          <a:p>
            <a:pPr lvl="1"/>
            <a:r>
              <a:rPr lang="en-US" dirty="0"/>
              <a:t>Carries with it all the risks of the business, inasmuch as it does not guarantee its holder the right to profits</a:t>
            </a:r>
          </a:p>
          <a:p>
            <a:pPr lvl="1"/>
            <a:r>
              <a:rPr lang="en-US" dirty="0"/>
              <a:t>Shareholder is usually entitled to one vote for each share of  stock held</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9F442B6E-2A6A-49C6-8E53-069E8BB8942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41</a:t>
            </a:fld>
            <a:endParaRPr lang="en-US" altLang="en-US" dirty="0"/>
          </a:p>
        </p:txBody>
      </p:sp>
    </p:spTree>
    <p:extLst>
      <p:ext uri="{BB962C8B-B14F-4D97-AF65-F5344CB8AC3E}">
        <p14:creationId xmlns:p14="http://schemas.microsoft.com/office/powerpoint/2010/main" val="18663798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Preferred Stock</a:t>
            </a:r>
          </a:p>
        </p:txBody>
      </p:sp>
      <p:sp>
        <p:nvSpPr>
          <p:cNvPr id="3" name="Content Placeholder 2"/>
          <p:cNvSpPr>
            <a:spLocks noGrp="1"/>
          </p:cNvSpPr>
          <p:nvPr>
            <p:ph idx="1"/>
          </p:nvPr>
        </p:nvSpPr>
        <p:spPr/>
        <p:txBody>
          <a:bodyPr/>
          <a:lstStyle/>
          <a:p>
            <a:r>
              <a:rPr lang="en-US" dirty="0"/>
              <a:t>Those classes of stock that have rights or preferences over other classes of stock</a:t>
            </a:r>
            <a:endParaRPr lang="en-US" sz="1000" dirty="0"/>
          </a:p>
          <a:p>
            <a:r>
              <a:rPr lang="en-US" sz="3000" dirty="0"/>
              <a:t>Preferences generally involve the payment of dividends and/or the distribution of assets on the dissolution of the corporation</a:t>
            </a:r>
          </a:p>
          <a:p>
            <a:r>
              <a:rPr lang="en-US" sz="3000" dirty="0"/>
              <a:t>Cumulative or noncumulative</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4BF305D5-0600-4386-ABB1-FEA554372085}"/>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42</a:t>
            </a:fld>
            <a:endParaRPr lang="en-US" altLang="en-US" dirty="0"/>
          </a:p>
        </p:txBody>
      </p:sp>
    </p:spTree>
    <p:extLst>
      <p:ext uri="{BB962C8B-B14F-4D97-AF65-F5344CB8AC3E}">
        <p14:creationId xmlns:p14="http://schemas.microsoft.com/office/powerpoint/2010/main" val="1723109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Capitalism and the Corporate Entity</a:t>
            </a:r>
          </a:p>
        </p:txBody>
      </p:sp>
      <p:sp>
        <p:nvSpPr>
          <p:cNvPr id="17411" name="Rectangle 5"/>
          <p:cNvSpPr>
            <a:spLocks noGrp="1" noChangeArrowheads="1"/>
          </p:cNvSpPr>
          <p:nvPr>
            <p:ph type="body" idx="1"/>
          </p:nvPr>
        </p:nvSpPr>
        <p:spPr/>
        <p:txBody>
          <a:bodyPr/>
          <a:lstStyle/>
          <a:p>
            <a:r>
              <a:rPr lang="en-US" altLang="en-US" b="1" dirty="0"/>
              <a:t>Corporation</a:t>
            </a:r>
            <a:r>
              <a:rPr lang="en-US" altLang="en-US" dirty="0"/>
              <a:t> </a:t>
            </a:r>
          </a:p>
          <a:p>
            <a:pPr lvl="1"/>
            <a:r>
              <a:rPr lang="en-US" altLang="en-US" dirty="0"/>
              <a:t>A legal entity created under the authority of a state or federal statute that gives certain individuals the capacity to operate an enterprise</a:t>
            </a:r>
            <a:endParaRPr lang="en-US" altLang="en-US" sz="1000" dirty="0"/>
          </a:p>
          <a:p>
            <a:r>
              <a:rPr lang="en-US" altLang="en-US" dirty="0"/>
              <a:t>Corporations are products of capitalism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EE6A3F5-AF7F-43F9-BF49-D53048FBF094}" type="slidenum">
              <a:rPr lang="en-US" altLang="en-US" smtClean="0"/>
              <a:pPr/>
              <a:t>5</a:t>
            </a:fld>
            <a:endParaRPr lang="en-US" altLang="en-US" dirty="0"/>
          </a:p>
        </p:txBody>
      </p:sp>
    </p:spTree>
    <p:extLst>
      <p:ext uri="{BB962C8B-B14F-4D97-AF65-F5344CB8AC3E}">
        <p14:creationId xmlns:p14="http://schemas.microsoft.com/office/powerpoint/2010/main" val="1226672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Corporate Limited Liability</a:t>
            </a:r>
          </a:p>
        </p:txBody>
      </p:sp>
      <p:sp>
        <p:nvSpPr>
          <p:cNvPr id="18435" name="Rectangle 5"/>
          <p:cNvSpPr>
            <a:spLocks noGrp="1" noChangeArrowheads="1"/>
          </p:cNvSpPr>
          <p:nvPr>
            <p:ph type="body" idx="1"/>
          </p:nvPr>
        </p:nvSpPr>
        <p:spPr/>
        <p:txBody>
          <a:bodyPr/>
          <a:lstStyle/>
          <a:p>
            <a:r>
              <a:rPr lang="en-US" altLang="en-US" b="1" dirty="0"/>
              <a:t>Limited liability </a:t>
            </a:r>
          </a:p>
          <a:p>
            <a:pPr lvl="1"/>
            <a:r>
              <a:rPr lang="en-US" altLang="en-US" dirty="0"/>
              <a:t>The corporate investors cannot be held personally liable for the debts of the corporation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6</a:t>
            </a:fld>
            <a:endParaRPr lang="en-US" altLang="en-US" dirty="0"/>
          </a:p>
        </p:txBody>
      </p:sp>
    </p:spTree>
    <p:extLst>
      <p:ext uri="{BB962C8B-B14F-4D97-AF65-F5344CB8AC3E}">
        <p14:creationId xmlns:p14="http://schemas.microsoft.com/office/powerpoint/2010/main" val="2339539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Question</a:t>
            </a:r>
          </a:p>
        </p:txBody>
      </p:sp>
      <p:sp>
        <p:nvSpPr>
          <p:cNvPr id="45059" name="Rectangle 3"/>
          <p:cNvSpPr>
            <a:spLocks noGrp="1" noChangeArrowheads="1"/>
          </p:cNvSpPr>
          <p:nvPr>
            <p:ph type="body" idx="1"/>
          </p:nvPr>
        </p:nvSpPr>
        <p:spPr/>
        <p:txBody>
          <a:bodyPr/>
          <a:lstStyle/>
          <a:p>
            <a:r>
              <a:rPr lang="en-US" altLang="en-US" dirty="0"/>
              <a:t>A __________ is written evidence of ownership of a unit of interest in the corporation.</a:t>
            </a:r>
          </a:p>
          <a:p>
            <a:pPr marL="912812" lvl="1" indent="-514350">
              <a:buFont typeface="+mj-lt"/>
              <a:buAutoNum type="alphaUcPeriod"/>
            </a:pPr>
            <a:r>
              <a:rPr lang="en-US" altLang="en-US" dirty="0"/>
              <a:t>Dividend</a:t>
            </a:r>
          </a:p>
          <a:p>
            <a:pPr marL="912812" lvl="1" indent="-514350">
              <a:buFont typeface="+mj-lt"/>
              <a:buAutoNum type="alphaUcPeriod"/>
            </a:pPr>
            <a:r>
              <a:rPr lang="en-US" altLang="en-US" dirty="0"/>
              <a:t>Surplus</a:t>
            </a:r>
          </a:p>
          <a:p>
            <a:pPr marL="912812" lvl="1" indent="-514350">
              <a:buFont typeface="+mj-lt"/>
              <a:buAutoNum type="alphaUcPeriod"/>
            </a:pPr>
            <a:r>
              <a:rPr lang="en-US" altLang="en-US" dirty="0"/>
              <a:t>Stock certificate</a:t>
            </a:r>
          </a:p>
          <a:p>
            <a:pPr marL="912812" lvl="1" indent="-514350">
              <a:buFont typeface="+mj-lt"/>
              <a:buAutoNum type="alphaUcPeriod"/>
            </a:pPr>
            <a:r>
              <a:rPr lang="en-US" altLang="en-US" dirty="0"/>
              <a:t>Share credential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B59DEDBC-1024-4A60-B0A6-F828F4222241}" type="slidenum">
              <a:rPr lang="en-US" altLang="en-US" smtClean="0"/>
              <a:pPr/>
              <a:t>7</a:t>
            </a:fld>
            <a:endParaRPr lang="en-US" altLang="en-US" dirty="0"/>
          </a:p>
        </p:txBody>
      </p:sp>
    </p:spTree>
    <p:extLst>
      <p:ext uri="{BB962C8B-B14F-4D97-AF65-F5344CB8AC3E}">
        <p14:creationId xmlns:p14="http://schemas.microsoft.com/office/powerpoint/2010/main" val="4122995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Free Transfer of Ownership</a:t>
            </a:r>
          </a:p>
        </p:txBody>
      </p:sp>
      <p:sp>
        <p:nvSpPr>
          <p:cNvPr id="46083" name="Rectangle 3"/>
          <p:cNvSpPr>
            <a:spLocks noGrp="1" noChangeArrowheads="1"/>
          </p:cNvSpPr>
          <p:nvPr>
            <p:ph type="body" idx="1"/>
          </p:nvPr>
        </p:nvSpPr>
        <p:spPr/>
        <p:txBody>
          <a:bodyPr/>
          <a:lstStyle/>
          <a:p>
            <a:r>
              <a:rPr lang="en-US" altLang="en-US" b="1" dirty="0"/>
              <a:t>Stock certificate</a:t>
            </a:r>
          </a:p>
          <a:p>
            <a:pPr lvl="1"/>
            <a:r>
              <a:rPr lang="en-US" altLang="en-US" dirty="0"/>
              <a:t>Written evidence of ownership of a unit of interest in the corporation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C93DBED3-75A6-4838-AF04-EF460A6180C9}" type="slidenum">
              <a:rPr lang="en-US" altLang="en-US" smtClean="0"/>
              <a:pPr/>
              <a:t>8</a:t>
            </a:fld>
            <a:endParaRPr lang="en-US" altLang="en-US" dirty="0"/>
          </a:p>
        </p:txBody>
      </p:sp>
    </p:spTree>
    <p:extLst>
      <p:ext uri="{BB962C8B-B14F-4D97-AF65-F5344CB8AC3E}">
        <p14:creationId xmlns:p14="http://schemas.microsoft.com/office/powerpoint/2010/main" val="2225372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Personhood</a:t>
            </a:r>
          </a:p>
        </p:txBody>
      </p:sp>
      <p:sp>
        <p:nvSpPr>
          <p:cNvPr id="3" name="Content Placeholder 2"/>
          <p:cNvSpPr>
            <a:spLocks noGrp="1"/>
          </p:cNvSpPr>
          <p:nvPr>
            <p:ph idx="1"/>
          </p:nvPr>
        </p:nvSpPr>
        <p:spPr/>
        <p:txBody>
          <a:bodyPr/>
          <a:lstStyle/>
          <a:p>
            <a:r>
              <a:rPr lang="en-US" dirty="0"/>
              <a:t>A corporation exists apart from its owners and is taxed directly on the income it earns</a:t>
            </a:r>
            <a:endParaRPr lang="en-US" sz="1000" dirty="0"/>
          </a:p>
          <a:p>
            <a:r>
              <a:rPr lang="en-US" dirty="0"/>
              <a:t>As a legal entity, a </a:t>
            </a:r>
            <a:r>
              <a:rPr lang="en-US" b="1" dirty="0"/>
              <a:t>corporate person </a:t>
            </a:r>
            <a:r>
              <a:rPr lang="en-US" dirty="0"/>
              <a:t>can own property and sue or be sued, just as an individual can</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936237A5-7267-4E92-99B5-D4A432A1048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26-</a:t>
            </a:r>
            <a:fld id="{2C07790B-EBCE-4484-BE44-8ECB388B609B}" type="slidenum">
              <a:rPr lang="en-US" altLang="en-US" smtClean="0"/>
              <a:pPr/>
              <a:t>9</a:t>
            </a:fld>
            <a:endParaRPr lang="en-US" altLang="en-US" dirty="0"/>
          </a:p>
        </p:txBody>
      </p:sp>
    </p:spTree>
    <p:extLst>
      <p:ext uri="{BB962C8B-B14F-4D97-AF65-F5344CB8AC3E}">
        <p14:creationId xmlns:p14="http://schemas.microsoft.com/office/powerpoint/2010/main" val="7605995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55B727-215B-48D2-A7EB-CE0D4E58F890}">
  <ds:schemaRefs>
    <ds:schemaRef ds:uri="http://schemas.microsoft.com/sharepoint/v3/contenttype/forms"/>
  </ds:schemaRefs>
</ds:datastoreItem>
</file>

<file path=customXml/itemProps2.xml><?xml version="1.0" encoding="utf-8"?>
<ds:datastoreItem xmlns:ds="http://schemas.openxmlformats.org/officeDocument/2006/customXml" ds:itemID="{751354EB-FCD6-4D30-A30A-94F20706A695}">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F0D6E165-90D0-4D75-A92B-3B39294FFA32}"/>
</file>

<file path=docProps/app.xml><?xml version="1.0" encoding="utf-8"?>
<Properties xmlns="http://schemas.openxmlformats.org/officeDocument/2006/extended-properties" xmlns:vt="http://schemas.openxmlformats.org/officeDocument/2006/docPropsVTypes">
  <TotalTime>2052</TotalTime>
  <Words>4273</Words>
  <Application>Microsoft Office PowerPoint</Application>
  <PresentationFormat>Widescreen</PresentationFormat>
  <Paragraphs>343</Paragraphs>
  <Slides>42</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Wingdings</vt:lpstr>
      <vt:lpstr>Wingdings 3</vt:lpstr>
      <vt:lpstr>Office Theme</vt:lpstr>
      <vt:lpstr>The Corporate Entity</vt:lpstr>
      <vt:lpstr>Learning Objectives</vt:lpstr>
      <vt:lpstr>Learning Objectives</vt:lpstr>
      <vt:lpstr>Question</vt:lpstr>
      <vt:lpstr>Capitalism and the Corporate Entity</vt:lpstr>
      <vt:lpstr>Corporate Limited Liability</vt:lpstr>
      <vt:lpstr>Question</vt:lpstr>
      <vt:lpstr>Free Transfer of Ownership</vt:lpstr>
      <vt:lpstr>Corporate Personhood</vt:lpstr>
      <vt:lpstr>Federal Congressional Action: Congress and the Dodd–Frank Act</vt:lpstr>
      <vt:lpstr>Judicial Action: State Common Law Decisions</vt:lpstr>
      <vt:lpstr>Types of Corporate Entities</vt:lpstr>
      <vt:lpstr>Question</vt:lpstr>
      <vt:lpstr>Types of Corporate Entities</vt:lpstr>
      <vt:lpstr>Types of Corporate Entities</vt:lpstr>
      <vt:lpstr>Domestic, Foreign, and Alien Corporate Persons</vt:lpstr>
      <vt:lpstr>Question</vt:lpstr>
      <vt:lpstr>Domestic, Foreign, and Alien Corporate Persons</vt:lpstr>
      <vt:lpstr>Close and S Corporations</vt:lpstr>
      <vt:lpstr>Close and S Corporations</vt:lpstr>
      <vt:lpstr>Limited Liability Companies, Joint Ventures, and Franchises</vt:lpstr>
      <vt:lpstr>Limited Liability Companies, Joint Ventures, and Franchises</vt:lpstr>
      <vt:lpstr>Formation of the Corporate Entity</vt:lpstr>
      <vt:lpstr>Promoters and Incorporators</vt:lpstr>
      <vt:lpstr>Question</vt:lpstr>
      <vt:lpstr>Novation</vt:lpstr>
      <vt:lpstr>Articles of Incorporation</vt:lpstr>
      <vt:lpstr>The Corporate Name</vt:lpstr>
      <vt:lpstr>Approval of Articles</vt:lpstr>
      <vt:lpstr>Question</vt:lpstr>
      <vt:lpstr>Commencement of the Business</vt:lpstr>
      <vt:lpstr>The Articles of Organization</vt:lpstr>
      <vt:lpstr>The Operating Agreement</vt:lpstr>
      <vt:lpstr>Corporate Identity</vt:lpstr>
      <vt:lpstr>Corporate Identity</vt:lpstr>
      <vt:lpstr>Corporation by Estoppel</vt:lpstr>
      <vt:lpstr>Piercing the Corporate Veil</vt:lpstr>
      <vt:lpstr>The Instrumentality Test</vt:lpstr>
      <vt:lpstr>The Three-Step Test</vt:lpstr>
      <vt:lpstr>Dividends</vt:lpstr>
      <vt:lpstr>Common Stock</vt:lpstr>
      <vt:lpstr>Preferred Stock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179</cp:revision>
  <dcterms:created xsi:type="dcterms:W3CDTF">2015-07-14T20:11:18Z</dcterms:created>
  <dcterms:modified xsi:type="dcterms:W3CDTF">2018-12-11T07:59:07Z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