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sldIdLst>
    <p:sldId id="256" r:id="rId5"/>
    <p:sldId id="259" r:id="rId6"/>
    <p:sldId id="260" r:id="rId7"/>
    <p:sldId id="261" r:id="rId8"/>
    <p:sldId id="262" r:id="rId9"/>
    <p:sldId id="291" r:id="rId10"/>
    <p:sldId id="292" r:id="rId11"/>
    <p:sldId id="296" r:id="rId12"/>
    <p:sldId id="293" r:id="rId13"/>
    <p:sldId id="263" r:id="rId14"/>
    <p:sldId id="264" r:id="rId15"/>
    <p:sldId id="265" r:id="rId16"/>
    <p:sldId id="266" r:id="rId17"/>
    <p:sldId id="267" r:id="rId18"/>
    <p:sldId id="268" r:id="rId19"/>
    <p:sldId id="269" r:id="rId20"/>
    <p:sldId id="271" r:id="rId21"/>
    <p:sldId id="290" r:id="rId22"/>
    <p:sldId id="272" r:id="rId23"/>
    <p:sldId id="273" r:id="rId24"/>
    <p:sldId id="294" r:id="rId25"/>
    <p:sldId id="274" r:id="rId26"/>
    <p:sldId id="275" r:id="rId27"/>
    <p:sldId id="276" r:id="rId28"/>
    <p:sldId id="277" r:id="rId29"/>
    <p:sldId id="278" r:id="rId30"/>
    <p:sldId id="280" r:id="rId31"/>
    <p:sldId id="281" r:id="rId32"/>
    <p:sldId id="282" r:id="rId33"/>
    <p:sldId id="283" r:id="rId34"/>
    <p:sldId id="284" r:id="rId35"/>
    <p:sldId id="285" r:id="rId36"/>
    <p:sldId id="286" r:id="rId37"/>
    <p:sldId id="287" r:id="rId38"/>
    <p:sldId id="288" r:id="rId39"/>
    <p:sldId id="289" r:id="rId40"/>
    <p:sldId id="295" r:id="rId41"/>
    <p:sldId id="297"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7451" autoAdjust="0"/>
  </p:normalViewPr>
  <p:slideViewPr>
    <p:cSldViewPr snapToGrid="0">
      <p:cViewPr varScale="1">
        <p:scale>
          <a:sx n="67" d="100"/>
          <a:sy n="67" d="100"/>
        </p:scale>
        <p:origin x="644" y="36"/>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362BD6-5F0B-40B1-9E53-5629EFA879D1}" type="slidenum">
              <a:rPr lang="en-US" altLang="en-US"/>
              <a:pPr eaLnBrk="1" hangingPunct="1"/>
              <a:t>4</a:t>
            </a:fld>
            <a:endParaRPr lang="en-US" altLang="en-US"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labor union. See the next slide.</a:t>
            </a:r>
          </a:p>
        </p:txBody>
      </p:sp>
    </p:spTree>
    <p:extLst>
      <p:ext uri="{BB962C8B-B14F-4D97-AF65-F5344CB8AC3E}">
        <p14:creationId xmlns:p14="http://schemas.microsoft.com/office/powerpoint/2010/main" val="630059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E4A5D1-E82C-4068-9144-5044D9E6260B}" type="slidenum">
              <a:rPr lang="en-US" altLang="en-US"/>
              <a:pPr eaLnBrk="1" hangingPunct="1"/>
              <a:t>16</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805208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3F4DFE-879C-4B5E-9D99-A4AC984A002F}" type="slidenum">
              <a:rPr lang="en-US" altLang="en-US"/>
              <a:pPr eaLnBrk="1" hangingPunct="1"/>
              <a:t>17</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closed shop. See the next slide.</a:t>
            </a:r>
          </a:p>
        </p:txBody>
      </p:sp>
    </p:spTree>
    <p:extLst>
      <p:ext uri="{BB962C8B-B14F-4D97-AF65-F5344CB8AC3E}">
        <p14:creationId xmlns:p14="http://schemas.microsoft.com/office/powerpoint/2010/main" val="2719100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9C7B3B-604D-4F45-9EF5-CCB2590F9710}" type="slidenum">
              <a:rPr lang="en-US" altLang="en-US"/>
              <a:pPr eaLnBrk="1" hangingPunct="1"/>
              <a:t>18</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an employer cannot threaten to fire or discipline a worker for union activity or reward workers who do not participate in union activities. Threats to eliminate certain benefits or privileges, to close down the business, or to discharge workers for union activity also are prohibited.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5757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F40C48-469C-4007-ABA1-E0764C3E7BB5}" type="slidenum">
              <a:rPr lang="en-US" altLang="en-US"/>
              <a:pPr eaLnBrk="1" hangingPunct="1"/>
              <a:t>19</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An employer cannot form a company-run union for its employees. The purpose of this prohibition is to bar </a:t>
            </a:r>
            <a:r>
              <a:rPr lang="en-US" altLang="en-US" b="1" dirty="0">
                <a:latin typeface="Arial" panose="020B0604020202020204" pitchFamily="34" charset="0"/>
              </a:rPr>
              <a:t>company-run unions </a:t>
            </a:r>
            <a:r>
              <a:rPr lang="en-US" altLang="en-US" dirty="0">
                <a:latin typeface="Arial" panose="020B0604020202020204" pitchFamily="34" charset="0"/>
              </a:rPr>
              <a:t>from bowing to the wishes of</a:t>
            </a:r>
          </a:p>
          <a:p>
            <a:r>
              <a:rPr lang="en-US" altLang="en-US" dirty="0">
                <a:latin typeface="Arial" panose="020B0604020202020204" pitchFamily="34" charset="0"/>
              </a:rPr>
              <a:t>management. It is also an unfair practice to aid one union over another, place employer spies at union meetings, reward some union officials, or agree with a union that a closed shop will be maintained.</a:t>
            </a:r>
          </a:p>
        </p:txBody>
      </p:sp>
    </p:spTree>
    <p:extLst>
      <p:ext uri="{BB962C8B-B14F-4D97-AF65-F5344CB8AC3E}">
        <p14:creationId xmlns:p14="http://schemas.microsoft.com/office/powerpoint/2010/main" val="1026258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522E726-609C-4438-B284-9B3F9D414398}" type="slidenum">
              <a:rPr lang="en-US" altLang="en-US"/>
              <a:pPr eaLnBrk="1" hangingPunct="1"/>
              <a:t>20</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Intentional discrimination by the employer toward an employee to encourage or discourage union membership is an unfair labor practice. Such discrimination may involve assigning an employee to less desirable work or denying an employee the opportunity to participate in overtime work.</a:t>
            </a:r>
          </a:p>
        </p:txBody>
      </p:sp>
    </p:spTree>
    <p:extLst>
      <p:ext uri="{BB962C8B-B14F-4D97-AF65-F5344CB8AC3E}">
        <p14:creationId xmlns:p14="http://schemas.microsoft.com/office/powerpoint/2010/main" val="8349642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7AAF7D-45BA-4736-8B41-23A185E38B7E}" type="slidenum">
              <a:rPr lang="en-US" altLang="en-US"/>
              <a:pPr eaLnBrk="1" hangingPunct="1"/>
              <a:t>22</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employer has no duty to agree to any union demands but must meet with employee representatives at reasonable times and places to bargain in good faith. Neither party can bargain about a closed shop contract, politics, religious issues, management functions, or foreign affairs.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72057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17C211-7D80-4C63-8065-78ADC383FD0C}" type="slidenum">
              <a:rPr lang="en-US" altLang="en-US"/>
              <a:pPr eaLnBrk="1" hangingPunct="1"/>
              <a:t>23</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the Taft</a:t>
            </a:r>
            <a:r>
              <a:rPr lang="en-US" altLang="en-US" dirty="0"/>
              <a:t>–</a:t>
            </a:r>
            <a:r>
              <a:rPr lang="en-US" altLang="en-US" dirty="0">
                <a:latin typeface="Arial" panose="020B0604020202020204" pitchFamily="34" charset="0"/>
              </a:rPr>
              <a:t>Hartley Act. See the next slide.</a:t>
            </a:r>
          </a:p>
        </p:txBody>
      </p:sp>
    </p:spTree>
    <p:extLst>
      <p:ext uri="{BB962C8B-B14F-4D97-AF65-F5344CB8AC3E}">
        <p14:creationId xmlns:p14="http://schemas.microsoft.com/office/powerpoint/2010/main" val="1907348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3645E1-C528-407B-9105-29EC8DAB56A1}" type="slidenum">
              <a:rPr lang="en-US" altLang="en-US"/>
              <a:pPr eaLnBrk="1" hangingPunct="1"/>
              <a:t>24</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Labor-Management Relations Act of 1947, popularly named the Taft–Hartley Act, established a means to protect employers in collective bargaining and labor organization matters. The act also prohibits union officials from using coercive or abusive tactics against its own members. A detailed list of unfair labor activities that unions, as well as employers, were forbidden to practice was added to those of the Wagner 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59609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36FB95-AC55-4C7B-9C20-69EE30D4622D}" type="slidenum">
              <a:rPr lang="en-US" altLang="en-US"/>
              <a:pPr eaLnBrk="1" hangingPunct="1"/>
              <a:t>25</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051986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41A9F4-692B-4697-9DDA-D3921D25B1EF}" type="slidenum">
              <a:rPr lang="en-US" altLang="en-US"/>
              <a:pPr eaLnBrk="1" hangingPunct="1"/>
              <a:t>26</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These laws, in effect, outlaw both the closed shop and the union shop. Ordinarily, state labor relations laws have not applied to unions and businesses that</a:t>
            </a:r>
          </a:p>
          <a:p>
            <a:r>
              <a:rPr lang="en-US" altLang="en-US" dirty="0">
                <a:latin typeface="Arial" panose="020B0604020202020204" pitchFamily="34" charset="0"/>
              </a:rPr>
              <a:t>are involved in interstate commerce and that are governed by federal labor laws. The Taft–Hartley Act, however, has created special rules with regard to state right-to-work</a:t>
            </a:r>
          </a:p>
          <a:p>
            <a:r>
              <a:rPr lang="en-US" altLang="en-US" dirty="0">
                <a:latin typeface="Arial" panose="020B0604020202020204" pitchFamily="34" charset="0"/>
              </a:rPr>
              <a:t>laws.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67848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FF5DE4-0905-4E31-A3F6-2EF2AAD504B7}" type="slidenum">
              <a:rPr lang="en-US" altLang="en-US"/>
              <a:pPr eaLnBrk="1" hangingPunct="1"/>
              <a:t>5</a:t>
            </a:fld>
            <a:endParaRPr lang="en-US" altLang="en-US" dirty="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r>
              <a:rPr lang="en-US" altLang="en-US" dirty="0">
                <a:latin typeface="Arial" panose="020B0604020202020204" pitchFamily="34" charset="0"/>
              </a:rPr>
              <a:t>It is a lawful assembly that is protected by the First Amendment to the United States Constitution and by federal and state statutes.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77373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461888A-E26C-4D39-9D2E-28BE32C65CD8}" type="slidenum">
              <a:rPr lang="en-US" altLang="en-US"/>
              <a:pPr eaLnBrk="1" hangingPunct="1"/>
              <a:t>27</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Taft–Hartley Act provision, it is an unfair labor practice for a union (1) to strike against an employer because another employer uses nonunion employees, (2) to strike against a general contractor to force the contractor to stop dealing with a subcontractor, (3) to ask employees of another company not to load trucks carrying the products of a company the union is striking, or (4) to refuse to work on products made by nonunion employees.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31653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48E270-44CE-4628-9357-D09CC0303E94}" type="slidenum">
              <a:rPr lang="en-US" altLang="en-US"/>
              <a:pPr eaLnBrk="1" hangingPunct="1"/>
              <a:t>28</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3949859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E56FFC-9BC9-40C1-904E-C756674E74E7}" type="slidenum">
              <a:rPr lang="en-US" altLang="en-US"/>
              <a:pPr eaLnBrk="1" hangingPunct="1"/>
              <a:t>29</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featherbedding. See the next slide.</a:t>
            </a:r>
          </a:p>
        </p:txBody>
      </p:sp>
    </p:spTree>
    <p:extLst>
      <p:ext uri="{BB962C8B-B14F-4D97-AF65-F5344CB8AC3E}">
        <p14:creationId xmlns:p14="http://schemas.microsoft.com/office/powerpoint/2010/main" val="3702698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6354AF-B5DA-41CD-8194-DF5F2FDE7ADC}" type="slidenum">
              <a:rPr lang="en-US" altLang="en-US"/>
              <a:pPr eaLnBrk="1" hangingPunct="1"/>
              <a:t>30</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Another provision of the law prohibits a union from requiring employees who join a union to pay excessively high dues, fees, and related expenses. To determine what is excessive, the courts consider the amounts other unions charge and the employee’s wages.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23797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2A3C6B-5033-469D-B4B9-EEE3680562F9}" type="slidenum">
              <a:rPr lang="en-US" altLang="en-US"/>
              <a:pPr eaLnBrk="1" hangingPunct="1"/>
              <a:t>31</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Labor Management Reporting and Disclosure Act of 1959, known as the Landrum</a:t>
            </a:r>
            <a:r>
              <a:rPr lang="en-US" sz="1200" b="0" i="0" u="none" strike="noStrike" kern="1200" baseline="0" dirty="0">
                <a:solidFill>
                  <a:schemeClr val="tx1"/>
                </a:solidFill>
                <a:latin typeface="+mn-lt"/>
                <a:ea typeface="+mn-ea"/>
                <a:cs typeface="+mn-cs"/>
              </a:rPr>
              <a:t>–</a:t>
            </a:r>
            <a:r>
              <a:rPr lang="en-US" altLang="en-US" dirty="0">
                <a:latin typeface="Arial" panose="020B0604020202020204" pitchFamily="34" charset="0"/>
              </a:rPr>
              <a:t>Griffin Act, is a tough anticorruption law. It is designed to clean up the corruption and violence that had been uncovered in the internal affairs of unions.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4135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F976C7-77B8-4593-8AF8-BCBC51095F76}" type="slidenum">
              <a:rPr lang="en-US" altLang="en-US"/>
              <a:pPr eaLnBrk="1" hangingPunct="1"/>
              <a:t>32</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the Landrum–Griffin Act. See the next slide.</a:t>
            </a:r>
          </a:p>
        </p:txBody>
      </p:sp>
    </p:spTree>
    <p:extLst>
      <p:ext uri="{BB962C8B-B14F-4D97-AF65-F5344CB8AC3E}">
        <p14:creationId xmlns:p14="http://schemas.microsoft.com/office/powerpoint/2010/main" val="10940327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A89EEA-5590-4768-94CF-819719A1D216}" type="slidenum">
              <a:rPr lang="en-US" altLang="en-US"/>
              <a:pPr eaLnBrk="1" hangingPunct="1"/>
              <a:t>33</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Historically, presidents have intervened in labor disputes for three purposes: to suppress physical violence, to compel continuation of production, and to mediate a settlement. A presidential injunction to quell violence was enforced in 1834 when Andrew Jackson called in federal troops to break up fighting between rival gangs of laborers over jurisdiction rights on the Chesapeake &amp; Ohio Canal. Abraham Lincoln was the first president to enforce production when he ordered soldiers to load and unload government ships at New York pier during an 1863 strike of longshoremen.</a:t>
            </a:r>
          </a:p>
          <a:p>
            <a:r>
              <a:rPr lang="en-US" altLang="en-US" dirty="0">
                <a:latin typeface="Arial" panose="020B0604020202020204" pitchFamily="34" charset="0"/>
              </a:rPr>
              <a:t>In 1902, Theodore Roosevelt became the first president to use mediation to settle a dispute when he summoned both parties in a mining strike to the White House and induced them to accept binding arbitration by a presidential board. </a:t>
            </a:r>
          </a:p>
        </p:txBody>
      </p:sp>
    </p:spTree>
    <p:extLst>
      <p:ext uri="{BB962C8B-B14F-4D97-AF65-F5344CB8AC3E}">
        <p14:creationId xmlns:p14="http://schemas.microsoft.com/office/powerpoint/2010/main" val="1347489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90278C-43B5-40E9-A748-97C0388B3305}" type="slidenum">
              <a:rPr lang="en-US" altLang="en-US"/>
              <a:pPr eaLnBrk="1" hangingPunct="1"/>
              <a:t>34</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Landrum–Griffin Act amended the Taft–Hartley Act, making it an unlawful labor practice to become involved in a </a:t>
            </a:r>
            <a:r>
              <a:rPr lang="en-US" altLang="en-US" b="1" dirty="0">
                <a:latin typeface="Arial" panose="020B0604020202020204" pitchFamily="34" charset="0"/>
              </a:rPr>
              <a:t>hot-cargo contract</a:t>
            </a:r>
            <a:r>
              <a:rPr lang="en-US" altLang="en-US" dirty="0">
                <a:latin typeface="Arial" panose="020B0604020202020204" pitchFamily="34" charset="0"/>
              </a:rPr>
              <a:t>. In this type of agreement, an employer voluntarily agrees with a union not to handle, use, or deal in nonunion-produced goods of another employer.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2673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6A46BBB-3DA3-48D5-B2F5-24D8BB7DD70D}" type="slidenum">
              <a:rPr lang="en-US" altLang="en-US"/>
              <a:pPr eaLnBrk="1" hangingPunct="1"/>
              <a:t>35</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Like most government regulatory agencies, the NLRB has investigative, regulatory, administrative, enforcement, and judgmental powers. It can make its own rules of procedure, conduct investigations into unfair labor practice charges, compel individuals to appear with papers relevant to the controversy, hold hearings, and issue orders.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30242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31D852-7F48-4BCD-A703-8312243EBCE0}" type="slidenum">
              <a:rPr lang="en-US" altLang="en-US"/>
              <a:pPr eaLnBrk="1" hangingPunct="1"/>
              <a:t>36</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If arbitration efforts fail, the hearing is held. In the event that the complaint is found to be valid, a cease-and-desist order may be issued, restoring the parties to the state that existed before the unfair practice began. For example, wrongfully discharged employees may be reinstated with or without back pay. Evidence at the hearing that does not support the complaint is dismissed.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76330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6</a:t>
            </a:fld>
            <a:endParaRPr lang="en-US" dirty="0"/>
          </a:p>
        </p:txBody>
      </p:sp>
    </p:spTree>
    <p:extLst>
      <p:ext uri="{BB962C8B-B14F-4D97-AF65-F5344CB8AC3E}">
        <p14:creationId xmlns:p14="http://schemas.microsoft.com/office/powerpoint/2010/main" val="27630299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Taft–Hartley Act encourages labor and management to agree freely on the settlement of disputes.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37</a:t>
            </a:fld>
            <a:endParaRPr lang="en-US" dirty="0"/>
          </a:p>
        </p:txBody>
      </p:sp>
    </p:spTree>
    <p:extLst>
      <p:ext uri="{BB962C8B-B14F-4D97-AF65-F5344CB8AC3E}">
        <p14:creationId xmlns:p14="http://schemas.microsoft.com/office/powerpoint/2010/main" val="34382177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 Supreme Court has affirmed lower court rulings that there is no constitutional right to strike against the federal government. Thus, strikes by federal employees are substantially more than merely unfair labor practices; they are crimes.</a:t>
            </a:r>
          </a:p>
        </p:txBody>
      </p:sp>
      <p:sp>
        <p:nvSpPr>
          <p:cNvPr id="4" name="Slide Number Placeholder 3"/>
          <p:cNvSpPr>
            <a:spLocks noGrp="1"/>
          </p:cNvSpPr>
          <p:nvPr>
            <p:ph type="sldNum" sz="quarter" idx="5"/>
          </p:nvPr>
        </p:nvSpPr>
        <p:spPr/>
        <p:txBody>
          <a:bodyPr/>
          <a:lstStyle/>
          <a:p>
            <a:fld id="{5B1CC8F4-5623-496C-8F2C-A5D22BD68D8F}" type="slidenum">
              <a:rPr lang="en-US" smtClean="0"/>
              <a:t>38</a:t>
            </a:fld>
            <a:endParaRPr lang="en-US" dirty="0"/>
          </a:p>
        </p:txBody>
      </p:sp>
    </p:spTree>
    <p:extLst>
      <p:ext uri="{BB962C8B-B14F-4D97-AF65-F5344CB8AC3E}">
        <p14:creationId xmlns:p14="http://schemas.microsoft.com/office/powerpoint/2010/main" val="115887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Ironically, in fashioning the Sherman Act to promote Austrian-like competition, Congress used its power to interfere in the economic sector, a very Keynesian-like tactic. The courts responded by issuing injunctions that permitted the corporations to use the Sherman Act to break up unions, another Keynesian tactic that, strangely, promoted Austrian principles.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7</a:t>
            </a:fld>
            <a:endParaRPr lang="en-US" dirty="0"/>
          </a:p>
        </p:txBody>
      </p:sp>
    </p:spTree>
    <p:extLst>
      <p:ext uri="{BB962C8B-B14F-4D97-AF65-F5344CB8AC3E}">
        <p14:creationId xmlns:p14="http://schemas.microsoft.com/office/powerpoint/2010/main" val="3577998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of the goals of the Clayton Act was to hamper the federal courts’ ability to issue injunctions to stop union activities. This would force businesses to recognize the role of unions as a way for employees to protect their rights. The federal judicial system, however, effectively destroyed the Clayton Act when the Supreme Court “amended” Clayton by adding two criteria that allowed the courts to issue injunctions freely to stop labor activities.</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8</a:t>
            </a:fld>
            <a:endParaRPr lang="en-US" dirty="0"/>
          </a:p>
        </p:txBody>
      </p:sp>
    </p:spTree>
    <p:extLst>
      <p:ext uri="{BB962C8B-B14F-4D97-AF65-F5344CB8AC3E}">
        <p14:creationId xmlns:p14="http://schemas.microsoft.com/office/powerpoint/2010/main" val="8982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7EB622-E3FA-4749-A803-CFE3AE9A6CC7}" type="slidenum">
              <a:rPr lang="en-US" altLang="en-US"/>
              <a:pPr eaLnBrk="1" hangingPunct="1"/>
              <a:t>10</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altLang="en-US" dirty="0">
                <a:latin typeface="Arial" panose="020B0604020202020204" pitchFamily="34" charset="0"/>
              </a:rPr>
              <a:t>The Norris</a:t>
            </a:r>
            <a:r>
              <a:rPr lang="en-US" altLang="en-US" dirty="0"/>
              <a:t>–</a:t>
            </a:r>
            <a:r>
              <a:rPr lang="en-US" altLang="en-US" dirty="0">
                <a:latin typeface="Arial" panose="020B0604020202020204" pitchFamily="34" charset="0"/>
              </a:rPr>
              <a:t>LaGuardia Act was just one step down a long road of labor law development. Later labor laws both promoted the aims of labor unions while also preventing unions from becoming too powerful, thus perpetuating the Keynesian</a:t>
            </a:r>
            <a:r>
              <a:rPr lang="en-US" altLang="en-US" dirty="0"/>
              <a:t>–</a:t>
            </a:r>
            <a:r>
              <a:rPr lang="en-US" altLang="en-US" dirty="0">
                <a:latin typeface="Arial" panose="020B0604020202020204" pitchFamily="34" charset="0"/>
              </a:rPr>
              <a:t>Austrian balance (some might say tug-of-war). Many different types of unions have developed over the years since the advent of the Norris</a:t>
            </a:r>
            <a:r>
              <a:rPr lang="en-US" altLang="en-US" dirty="0"/>
              <a:t>–</a:t>
            </a:r>
            <a:r>
              <a:rPr lang="en-US" altLang="en-US" dirty="0">
                <a:latin typeface="Arial" panose="020B0604020202020204" pitchFamily="34" charset="0"/>
              </a:rPr>
              <a:t>LaGuardia Act. Whatever their form, however, labor unions have several objectives in common.</a:t>
            </a:r>
          </a:p>
        </p:txBody>
      </p:sp>
    </p:spTree>
    <p:extLst>
      <p:ext uri="{BB962C8B-B14F-4D97-AF65-F5344CB8AC3E}">
        <p14:creationId xmlns:p14="http://schemas.microsoft.com/office/powerpoint/2010/main" val="237683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41AFDC-F9D8-48FF-9788-772577B2132B}" type="slidenum">
              <a:rPr lang="en-US" altLang="en-US"/>
              <a:pPr eaLnBrk="1" hangingPunct="1"/>
              <a:t>13</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the Wagner Act. See the next slide.</a:t>
            </a:r>
          </a:p>
        </p:txBody>
      </p:sp>
    </p:spTree>
    <p:extLst>
      <p:ext uri="{BB962C8B-B14F-4D97-AF65-F5344CB8AC3E}">
        <p14:creationId xmlns:p14="http://schemas.microsoft.com/office/powerpoint/2010/main" val="1070430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86C5B7-6886-45BC-B9A4-A2DDE1B95E1F}" type="slidenum">
              <a:rPr lang="en-US" altLang="en-US"/>
              <a:pPr eaLnBrk="1" hangingPunct="1"/>
              <a:t>14</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dirty="0">
                <a:latin typeface="Arial" panose="020B0604020202020204" pitchFamily="34" charset="0"/>
              </a:rPr>
              <a:t>The passage of the National Labor Relations Act in 1935 (commonly known as the Wagner Act) opened the door for the rapid growth of the union movement. It is probably the most significant U.S. labor relations statute, in that it expressly sets forth the unfair labor practices prohibited for both employers and unions.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45940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A533EC-2181-48F5-94B7-6155DF169675}" type="slidenum">
              <a:rPr lang="en-US" altLang="en-US"/>
              <a:pPr eaLnBrk="1" hangingPunct="1"/>
              <a:t>15</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dirty="0">
                <a:latin typeface="Arial" panose="020B0604020202020204" pitchFamily="34" charset="0"/>
              </a:rPr>
              <a:t>After a union has been chosen to represent the employees of a business, only that union can bargain with management. After the union has been set up at a business, individual workers cannot, on their own initiative, negotiate with management. The union has the exclusive right to bargain with the management of the business, even if the employees do not agree with how the union is handling a matter. The Wagner Act is also known for its creation of the National Labor Relations Board (NLRB), which hears and rules on charges that unfair labor practices have been committed by employers or by unions.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33905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Labor Law</a:t>
            </a:r>
          </a:p>
        </p:txBody>
      </p:sp>
      <p:sp>
        <p:nvSpPr>
          <p:cNvPr id="3" name="Subtitle 2"/>
          <p:cNvSpPr>
            <a:spLocks noGrp="1"/>
          </p:cNvSpPr>
          <p:nvPr>
            <p:ph type="subTitle" idx="1"/>
          </p:nvPr>
        </p:nvSpPr>
        <p:spPr>
          <a:xfrm>
            <a:off x="671209" y="4609707"/>
            <a:ext cx="4766553" cy="1479808"/>
          </a:xfrm>
        </p:spPr>
        <p:txBody>
          <a:bodyPr/>
          <a:lstStyle/>
          <a:p>
            <a:r>
              <a:rPr lang="en-US" dirty="0"/>
              <a:t>Chapter 24</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The Goals of Labor Organization</a:t>
            </a:r>
          </a:p>
        </p:txBody>
      </p:sp>
      <p:sp>
        <p:nvSpPr>
          <p:cNvPr id="18435" name="Rectangle 5"/>
          <p:cNvSpPr>
            <a:spLocks noGrp="1" noChangeArrowheads="1"/>
          </p:cNvSpPr>
          <p:nvPr>
            <p:ph type="body" idx="1"/>
          </p:nvPr>
        </p:nvSpPr>
        <p:spPr/>
        <p:txBody>
          <a:bodyPr/>
          <a:lstStyle/>
          <a:p>
            <a:r>
              <a:rPr lang="en-US" altLang="en-US" dirty="0"/>
              <a:t>Creating a seniority system to protect workers’ jobs from arbitrary layoffs and replacement with cheaper wage earners </a:t>
            </a:r>
          </a:p>
          <a:p>
            <a:r>
              <a:rPr lang="en-US" altLang="en-US" dirty="0"/>
              <a:t>Upgrading worker status through wage and fringe benefit increases</a:t>
            </a:r>
          </a:p>
          <a:p>
            <a:r>
              <a:rPr lang="en-US" altLang="en-US" dirty="0"/>
              <a:t>Sponsoring laws that improve social, economic, and political conditions for workers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427706EA-DB8D-489A-8132-CF70AC54486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10</a:t>
            </a:fld>
            <a:endParaRPr lang="en-US" altLang="en-US" dirty="0"/>
          </a:p>
        </p:txBody>
      </p:sp>
    </p:spTree>
    <p:extLst>
      <p:ext uri="{BB962C8B-B14F-4D97-AF65-F5344CB8AC3E}">
        <p14:creationId xmlns:p14="http://schemas.microsoft.com/office/powerpoint/2010/main" val="2079728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The 21st-Century Labor Crisis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pic>
        <p:nvPicPr>
          <p:cNvPr id="19460" name="Picture 5" descr="Health Insurance   Employers cannot pay more than 80% into the cost of employee &#10;health insurance benefits.&#10;Pension Plans   Stops public employers from paying employee contributions to &#10;state retirement systems.&#10;Merit Pay   Mandates merit pay; takes step increases and all other automatic &#10;pay increases off the negotiating table.&#10;Strikes and Mediation Eliminates public employees’ right to strike and to submit disputes &#10;to any agreed upon dispute resolution procedure.&#10;Collective Bargaining I Eliminates the collective bargaining rights of K-12 teachers in &#10;relation to class size, workload, and workforce size.&#10;Collective Bargaining II Eliminates collective bargaining completely for college and &#10;university faculty members.&#10;Fiscal Emergencies Municipalities, counties, school districts in fiscal emergency status &#10;can ignore past collective bargaining agreements. Also occurs if the &#10;state itself is in a fiscal emergency." title="Table 24-1 Provisions of Ohio’s Antiunion Law (2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977" y="1829268"/>
            <a:ext cx="6918046" cy="464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3">
            <a:extLst>
              <a:ext uri="{FF2B5EF4-FFF2-40B4-BE49-F238E27FC236}">
                <a16:creationId xmlns:a16="http://schemas.microsoft.com/office/drawing/2014/main" id="{4EC8E76F-150A-4587-BC53-38F04848B4A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11</a:t>
            </a:fld>
            <a:endParaRPr lang="en-US" altLang="en-US" dirty="0"/>
          </a:p>
        </p:txBody>
      </p:sp>
    </p:spTree>
    <p:extLst>
      <p:ext uri="{BB962C8B-B14F-4D97-AF65-F5344CB8AC3E}">
        <p14:creationId xmlns:p14="http://schemas.microsoft.com/office/powerpoint/2010/main" val="4093693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title"/>
          </p:nvPr>
        </p:nvSpPr>
        <p:spPr/>
        <p:txBody>
          <a:bodyPr/>
          <a:lstStyle/>
          <a:p>
            <a:r>
              <a:rPr lang="en-US" altLang="en-US" dirty="0"/>
              <a:t>Major Federal Labor Legislation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pic>
        <p:nvPicPr>
          <p:cNvPr id="3" name="Picture 2"/>
          <p:cNvPicPr>
            <a:picLocks noChangeAspect="1"/>
          </p:cNvPicPr>
          <p:nvPr/>
        </p:nvPicPr>
        <p:blipFill>
          <a:blip r:embed="rId2"/>
          <a:stretch>
            <a:fillRect/>
          </a:stretch>
        </p:blipFill>
        <p:spPr>
          <a:xfrm>
            <a:off x="3790379" y="1862051"/>
            <a:ext cx="4611242" cy="4630823"/>
          </a:xfrm>
          <a:prstGeom prst="rect">
            <a:avLst/>
          </a:prstGeom>
        </p:spPr>
      </p:pic>
      <p:sp>
        <p:nvSpPr>
          <p:cNvPr id="5" name="Slide Number Placeholder 3">
            <a:extLst>
              <a:ext uri="{FF2B5EF4-FFF2-40B4-BE49-F238E27FC236}">
                <a16:creationId xmlns:a16="http://schemas.microsoft.com/office/drawing/2014/main" id="{F78FAE40-2C48-4D22-A983-55549ADF94A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12</a:t>
            </a:fld>
            <a:endParaRPr lang="en-US" altLang="en-US" dirty="0"/>
          </a:p>
        </p:txBody>
      </p:sp>
    </p:spTree>
    <p:extLst>
      <p:ext uri="{BB962C8B-B14F-4D97-AF65-F5344CB8AC3E}">
        <p14:creationId xmlns:p14="http://schemas.microsoft.com/office/powerpoint/2010/main" val="1806745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Which law gives workers the right to organize by allowing them to form, join, or aid labor unions?</a:t>
            </a:r>
          </a:p>
          <a:p>
            <a:pPr marL="912812" lvl="1" indent="-514350">
              <a:buFont typeface="+mj-lt"/>
              <a:buAutoNum type="alphaUcPeriod"/>
            </a:pPr>
            <a:r>
              <a:rPr lang="en-US" altLang="en-US" dirty="0"/>
              <a:t>The Wagner Act</a:t>
            </a:r>
          </a:p>
          <a:p>
            <a:pPr marL="912812" lvl="1" indent="-514350">
              <a:buFont typeface="+mj-lt"/>
              <a:buAutoNum type="alphaUcPeriod"/>
            </a:pPr>
            <a:r>
              <a:rPr lang="en-US" altLang="en-US" dirty="0"/>
              <a:t>The NLRB Act</a:t>
            </a:r>
          </a:p>
          <a:p>
            <a:pPr marL="912812" lvl="1" indent="-514350">
              <a:buFont typeface="+mj-lt"/>
              <a:buAutoNum type="alphaUcPeriod"/>
            </a:pPr>
            <a:r>
              <a:rPr lang="en-US" altLang="en-US" dirty="0"/>
              <a:t>The Taft–Hartley Act</a:t>
            </a:r>
          </a:p>
          <a:p>
            <a:pPr marL="912812" lvl="1" indent="-514350">
              <a:buFont typeface="+mj-lt"/>
              <a:buAutoNum type="alphaUcPeriod"/>
            </a:pPr>
            <a:r>
              <a:rPr lang="en-US" altLang="en-US" dirty="0"/>
              <a:t>The Landrum–Griffin Act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195E9D5B-3242-4E9D-97B6-24051562290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13</a:t>
            </a:fld>
            <a:endParaRPr lang="en-US" altLang="en-US" dirty="0"/>
          </a:p>
        </p:txBody>
      </p:sp>
    </p:spTree>
    <p:extLst>
      <p:ext uri="{BB962C8B-B14F-4D97-AF65-F5344CB8AC3E}">
        <p14:creationId xmlns:p14="http://schemas.microsoft.com/office/powerpoint/2010/main" val="164646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The Wagner Act</a:t>
            </a:r>
          </a:p>
        </p:txBody>
      </p:sp>
      <p:sp>
        <p:nvSpPr>
          <p:cNvPr id="22531" name="Rectangle 3"/>
          <p:cNvSpPr>
            <a:spLocks noGrp="1" noChangeArrowheads="1"/>
          </p:cNvSpPr>
          <p:nvPr>
            <p:ph type="body" idx="1"/>
          </p:nvPr>
        </p:nvSpPr>
        <p:spPr/>
        <p:txBody>
          <a:bodyPr/>
          <a:lstStyle/>
          <a:p>
            <a:r>
              <a:rPr lang="en-US" altLang="en-US" dirty="0"/>
              <a:t>Gives workers the right to organize by allowing them to form, join, or aid labor unions</a:t>
            </a:r>
          </a:p>
          <a:p>
            <a:r>
              <a:rPr lang="en-US" altLang="en-US" dirty="0"/>
              <a:t>Also establishes procedures for representative elections and collective bargaining</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118E7632-74B6-461B-87BF-53311C45F1C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14</a:t>
            </a:fld>
            <a:endParaRPr lang="en-US" altLang="en-US" dirty="0"/>
          </a:p>
        </p:txBody>
      </p:sp>
    </p:spTree>
    <p:extLst>
      <p:ext uri="{BB962C8B-B14F-4D97-AF65-F5344CB8AC3E}">
        <p14:creationId xmlns:p14="http://schemas.microsoft.com/office/powerpoint/2010/main" val="3404870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The Wagner Act</a:t>
            </a:r>
          </a:p>
        </p:txBody>
      </p:sp>
      <p:sp>
        <p:nvSpPr>
          <p:cNvPr id="23555" name="Rectangle 5"/>
          <p:cNvSpPr>
            <a:spLocks noGrp="1" noChangeArrowheads="1"/>
          </p:cNvSpPr>
          <p:nvPr>
            <p:ph type="body" idx="1"/>
          </p:nvPr>
        </p:nvSpPr>
        <p:spPr/>
        <p:txBody>
          <a:bodyPr/>
          <a:lstStyle/>
          <a:p>
            <a:r>
              <a:rPr lang="en-US" altLang="en-US" b="1" dirty="0"/>
              <a:t>Unfair labor practices</a:t>
            </a:r>
          </a:p>
          <a:p>
            <a:pPr lvl="1"/>
            <a:r>
              <a:rPr lang="en-US" altLang="en-US" dirty="0"/>
              <a:t>Improper employment practices by either an employer or union</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226C769F-F7F9-4568-A352-C02855C501B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15</a:t>
            </a:fld>
            <a:endParaRPr lang="en-US" altLang="en-US" dirty="0"/>
          </a:p>
        </p:txBody>
      </p:sp>
    </p:spTree>
    <p:extLst>
      <p:ext uri="{BB962C8B-B14F-4D97-AF65-F5344CB8AC3E}">
        <p14:creationId xmlns:p14="http://schemas.microsoft.com/office/powerpoint/2010/main" val="2619366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Unfair Labor Practices</a:t>
            </a:r>
          </a:p>
        </p:txBody>
      </p:sp>
      <p:sp>
        <p:nvSpPr>
          <p:cNvPr id="24579" name="Rectangle 3"/>
          <p:cNvSpPr>
            <a:spLocks noGrp="1" noChangeArrowheads="1"/>
          </p:cNvSpPr>
          <p:nvPr>
            <p:ph type="body" idx="1"/>
          </p:nvPr>
        </p:nvSpPr>
        <p:spPr/>
        <p:txBody>
          <a:bodyPr/>
          <a:lstStyle/>
          <a:p>
            <a:r>
              <a:rPr lang="en-US" altLang="en-US" dirty="0"/>
              <a:t>Interference with employees’ right to organize</a:t>
            </a:r>
          </a:p>
          <a:p>
            <a:r>
              <a:rPr lang="en-US" altLang="en-US" dirty="0"/>
              <a:t>Domination or interference with the formation or administration of any union</a:t>
            </a:r>
          </a:p>
          <a:p>
            <a:r>
              <a:rPr lang="en-US" altLang="en-US" dirty="0"/>
              <a:t>Discrimination to encourage or discourage union membership</a:t>
            </a:r>
          </a:p>
          <a:p>
            <a:r>
              <a:rPr lang="en-US" altLang="en-US" dirty="0"/>
              <a:t>Discharge for charges filed or testimony given</a:t>
            </a:r>
          </a:p>
          <a:p>
            <a:r>
              <a:rPr lang="en-US" altLang="en-US" dirty="0"/>
              <a:t>Refusal to bargain collectively</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B7450ECD-CD17-4B8E-A3F2-295DCD43C7D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16</a:t>
            </a:fld>
            <a:endParaRPr lang="en-US" altLang="en-US" dirty="0"/>
          </a:p>
        </p:txBody>
      </p:sp>
    </p:spTree>
    <p:extLst>
      <p:ext uri="{BB962C8B-B14F-4D97-AF65-F5344CB8AC3E}">
        <p14:creationId xmlns:p14="http://schemas.microsoft.com/office/powerpoint/2010/main" val="2320733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What is a work site in which the employer hires only union members in good standing?</a:t>
            </a:r>
          </a:p>
          <a:p>
            <a:pPr marL="912812" lvl="1" indent="-514350">
              <a:buFont typeface="+mj-lt"/>
              <a:buAutoNum type="alphaUcPeriod"/>
            </a:pPr>
            <a:r>
              <a:rPr lang="en-US" altLang="en-US" dirty="0"/>
              <a:t>Open shop</a:t>
            </a:r>
          </a:p>
          <a:p>
            <a:pPr marL="912812" lvl="1" indent="-514350">
              <a:buFont typeface="+mj-lt"/>
              <a:buAutoNum type="alphaUcPeriod"/>
            </a:pPr>
            <a:r>
              <a:rPr lang="en-US" altLang="en-US" dirty="0"/>
              <a:t>Closed shop</a:t>
            </a:r>
          </a:p>
          <a:p>
            <a:pPr marL="912812" lvl="1" indent="-514350">
              <a:buFont typeface="+mj-lt"/>
              <a:buAutoNum type="alphaUcPeriod"/>
            </a:pPr>
            <a:r>
              <a:rPr lang="en-US" altLang="en-US" dirty="0"/>
              <a:t>Union shop</a:t>
            </a:r>
          </a:p>
          <a:p>
            <a:pPr marL="912812" lvl="1" indent="-514350">
              <a:buFont typeface="+mj-lt"/>
              <a:buAutoNum type="alphaUcPeriod"/>
            </a:pPr>
            <a:r>
              <a:rPr lang="en-US" altLang="en-US" dirty="0"/>
              <a:t>Labor shop</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81C146EB-7467-41BA-817D-894B8DBBE71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17</a:t>
            </a:fld>
            <a:endParaRPr lang="en-US" altLang="en-US" dirty="0"/>
          </a:p>
        </p:txBody>
      </p:sp>
    </p:spTree>
    <p:extLst>
      <p:ext uri="{BB962C8B-B14F-4D97-AF65-F5344CB8AC3E}">
        <p14:creationId xmlns:p14="http://schemas.microsoft.com/office/powerpoint/2010/main" val="3681333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Interference with Employees’ Right to Organize</a:t>
            </a:r>
          </a:p>
        </p:txBody>
      </p:sp>
      <p:sp>
        <p:nvSpPr>
          <p:cNvPr id="25603" name="Rectangle 5"/>
          <p:cNvSpPr>
            <a:spLocks noGrp="1" noChangeArrowheads="1"/>
          </p:cNvSpPr>
          <p:nvPr>
            <p:ph type="body" idx="1"/>
          </p:nvPr>
        </p:nvSpPr>
        <p:spPr/>
        <p:txBody>
          <a:bodyPr/>
          <a:lstStyle/>
          <a:p>
            <a:r>
              <a:rPr lang="en-US" altLang="en-US" dirty="0"/>
              <a:t>An employer cannot interfere with employees when they are forming a union, selecting their representatives, voting, striking, picketing, or engaging in any other protected and legal acts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A9075952-2355-41B7-9D69-75D6FDEDCFC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18</a:t>
            </a:fld>
            <a:endParaRPr lang="en-US" altLang="en-US" dirty="0"/>
          </a:p>
        </p:txBody>
      </p:sp>
    </p:spTree>
    <p:extLst>
      <p:ext uri="{BB962C8B-B14F-4D97-AF65-F5344CB8AC3E}">
        <p14:creationId xmlns:p14="http://schemas.microsoft.com/office/powerpoint/2010/main" val="4170475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Domination or Interference with the Formation or Administration of Any Union</a:t>
            </a:r>
          </a:p>
        </p:txBody>
      </p:sp>
      <p:sp>
        <p:nvSpPr>
          <p:cNvPr id="27651" name="Rectangle 5"/>
          <p:cNvSpPr>
            <a:spLocks noGrp="1" noChangeArrowheads="1"/>
          </p:cNvSpPr>
          <p:nvPr>
            <p:ph type="body" idx="1"/>
          </p:nvPr>
        </p:nvSpPr>
        <p:spPr/>
        <p:txBody>
          <a:bodyPr/>
          <a:lstStyle/>
          <a:p>
            <a:r>
              <a:rPr lang="en-US" altLang="en-US" b="1" dirty="0"/>
              <a:t>Closed shop </a:t>
            </a:r>
          </a:p>
          <a:p>
            <a:pPr lvl="1"/>
            <a:r>
              <a:rPr lang="en-US" altLang="en-US" dirty="0"/>
              <a:t>Work site in which the employer hires only union members in good standing</a:t>
            </a:r>
            <a:endParaRPr lang="en-US" altLang="en-US" sz="1000" dirty="0"/>
          </a:p>
          <a:p>
            <a:r>
              <a:rPr lang="en-US" altLang="en-US" b="1" dirty="0"/>
              <a:t>Union shop </a:t>
            </a:r>
          </a:p>
          <a:p>
            <a:pPr lvl="1"/>
            <a:r>
              <a:rPr lang="en-US" altLang="en-US" dirty="0"/>
              <a:t>Place of employment in which nonunion workers may be employed for a trial period of not more than 30 days, after which the nonunion workers must join the union or be discharged</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266D5B8E-E02E-4C2C-B005-6B7E2BCFCB6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19</a:t>
            </a:fld>
            <a:endParaRPr lang="en-US" altLang="en-US" dirty="0"/>
          </a:p>
        </p:txBody>
      </p:sp>
    </p:spTree>
    <p:extLst>
      <p:ext uri="{BB962C8B-B14F-4D97-AF65-F5344CB8AC3E}">
        <p14:creationId xmlns:p14="http://schemas.microsoft.com/office/powerpoint/2010/main" val="2855845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Relate the historical context in which unions developed</a:t>
            </a:r>
          </a:p>
          <a:p>
            <a:pPr marL="514350" indent="-514350">
              <a:buFont typeface="+mj-lt"/>
              <a:buAutoNum type="arabicPeriod"/>
            </a:pPr>
            <a:r>
              <a:rPr lang="en-US" altLang="en-US" dirty="0"/>
              <a:t>Outline the congressional–judicial tug-of-war in union history</a:t>
            </a:r>
          </a:p>
          <a:p>
            <a:pPr marL="514350" indent="-514350">
              <a:buFont typeface="+mj-lt"/>
              <a:buAutoNum type="arabicPeriod"/>
            </a:pPr>
            <a:r>
              <a:rPr lang="en-US" altLang="en-US" dirty="0"/>
              <a:t>Identify the major provision of the Norris–LaGuardia Act</a:t>
            </a:r>
          </a:p>
          <a:p>
            <a:pPr marL="514350" indent="-514350">
              <a:buFont typeface="+mj-lt"/>
              <a:buAutoNum type="arabicPeriod"/>
            </a:pPr>
            <a:r>
              <a:rPr lang="en-US" altLang="en-US" dirty="0"/>
              <a:t>List the basic aims of labor unions</a:t>
            </a:r>
          </a:p>
          <a:p>
            <a:pPr marL="514350" indent="-514350">
              <a:buFont typeface="+mj-lt"/>
              <a:buAutoNum type="arabicPeriod"/>
            </a:pPr>
            <a:r>
              <a:rPr lang="en-US" altLang="en-US" dirty="0"/>
              <a:t>Explain the nature of the 21</a:t>
            </a:r>
            <a:r>
              <a:rPr lang="en-US" altLang="en-US" baseline="30000" dirty="0"/>
              <a:t>st</a:t>
            </a:r>
            <a:r>
              <a:rPr lang="en-US" altLang="en-US" dirty="0"/>
              <a:t>-century crisis in labor law</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3">
            <a:extLst>
              <a:ext uri="{FF2B5EF4-FFF2-40B4-BE49-F238E27FC236}">
                <a16:creationId xmlns:a16="http://schemas.microsoft.com/office/drawing/2014/main" id="{38A1BED1-4278-4C3C-B640-1846A0C369F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a:t>
            </a:fld>
            <a:endParaRPr lang="en-US" altLang="en-US" dirty="0"/>
          </a:p>
        </p:txBody>
      </p:sp>
    </p:spTree>
    <p:extLst>
      <p:ext uri="{BB962C8B-B14F-4D97-AF65-F5344CB8AC3E}">
        <p14:creationId xmlns:p14="http://schemas.microsoft.com/office/powerpoint/2010/main" val="3051177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Discrimination to Encourage or Discourage Union Membership</a:t>
            </a:r>
          </a:p>
        </p:txBody>
      </p:sp>
      <p:sp>
        <p:nvSpPr>
          <p:cNvPr id="28675" name="Rectangle 5"/>
          <p:cNvSpPr>
            <a:spLocks noGrp="1" noChangeArrowheads="1"/>
          </p:cNvSpPr>
          <p:nvPr>
            <p:ph type="body" idx="1"/>
          </p:nvPr>
        </p:nvSpPr>
        <p:spPr/>
        <p:txBody>
          <a:bodyPr/>
          <a:lstStyle/>
          <a:p>
            <a:r>
              <a:rPr lang="en-US" altLang="en-US" b="1" dirty="0"/>
              <a:t>Constructive discharge </a:t>
            </a:r>
          </a:p>
          <a:p>
            <a:pPr lvl="1"/>
            <a:r>
              <a:rPr lang="en-US" altLang="en-US" dirty="0"/>
              <a:t>Occurs when an employee is demoted to a job with lesser pay or authority or poorer working conditions than a previously held job or when the employee is subjected to supervisory harassment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52E45A13-2E8C-425F-BDAB-3F4E12485BC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20</a:t>
            </a:fld>
            <a:endParaRPr lang="en-US" altLang="en-US" dirty="0"/>
          </a:p>
        </p:txBody>
      </p:sp>
    </p:spTree>
    <p:extLst>
      <p:ext uri="{BB962C8B-B14F-4D97-AF65-F5344CB8AC3E}">
        <p14:creationId xmlns:p14="http://schemas.microsoft.com/office/powerpoint/2010/main" val="1337768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2164E-738D-429F-B755-9FAF0330F925}"/>
              </a:ext>
            </a:extLst>
          </p:cNvPr>
          <p:cNvSpPr>
            <a:spLocks noGrp="1"/>
          </p:cNvSpPr>
          <p:nvPr>
            <p:ph type="title"/>
          </p:nvPr>
        </p:nvSpPr>
        <p:spPr/>
        <p:txBody>
          <a:bodyPr/>
          <a:lstStyle/>
          <a:p>
            <a:r>
              <a:rPr lang="en-US" dirty="0"/>
              <a:t>Discharge for Charges Filed or Testimony Given</a:t>
            </a:r>
          </a:p>
        </p:txBody>
      </p:sp>
      <p:sp>
        <p:nvSpPr>
          <p:cNvPr id="3" name="Content Placeholder 2">
            <a:extLst>
              <a:ext uri="{FF2B5EF4-FFF2-40B4-BE49-F238E27FC236}">
                <a16:creationId xmlns:a16="http://schemas.microsoft.com/office/drawing/2014/main" id="{83229897-5B6C-4E16-852E-FC357D03C44B}"/>
              </a:ext>
            </a:extLst>
          </p:cNvPr>
          <p:cNvSpPr>
            <a:spLocks noGrp="1"/>
          </p:cNvSpPr>
          <p:nvPr>
            <p:ph idx="1"/>
          </p:nvPr>
        </p:nvSpPr>
        <p:spPr/>
        <p:txBody>
          <a:bodyPr/>
          <a:lstStyle/>
          <a:p>
            <a:r>
              <a:rPr lang="en-US" dirty="0"/>
              <a:t>It is unlawful for employers to discharge or otherwise discriminate against employees because they file charges or give testimony under the Wagner Act</a:t>
            </a:r>
          </a:p>
          <a:p>
            <a:r>
              <a:rPr lang="en-US" dirty="0"/>
              <a:t>The courts interpret discrimination under this provision to include discharge, layoff, failure to rehire or recall, and transfer of covered employees</a:t>
            </a:r>
          </a:p>
        </p:txBody>
      </p:sp>
      <p:sp>
        <p:nvSpPr>
          <p:cNvPr id="4" name="Footer Placeholder 3">
            <a:extLst>
              <a:ext uri="{FF2B5EF4-FFF2-40B4-BE49-F238E27FC236}">
                <a16:creationId xmlns:a16="http://schemas.microsoft.com/office/drawing/2014/main" id="{771E1CF1-FCC7-467A-8174-251962EA8C59}"/>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540DD9EC-8ED0-4EC9-B92B-B03632EC455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21</a:t>
            </a:fld>
            <a:endParaRPr lang="en-US" altLang="en-US" dirty="0"/>
          </a:p>
        </p:txBody>
      </p:sp>
    </p:spTree>
    <p:extLst>
      <p:ext uri="{BB962C8B-B14F-4D97-AF65-F5344CB8AC3E}">
        <p14:creationId xmlns:p14="http://schemas.microsoft.com/office/powerpoint/2010/main" val="4266288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Refusal to Bargain Collectively</a:t>
            </a:r>
          </a:p>
        </p:txBody>
      </p:sp>
      <p:sp>
        <p:nvSpPr>
          <p:cNvPr id="29699" name="Rectangle 5"/>
          <p:cNvSpPr>
            <a:spLocks noGrp="1" noChangeArrowheads="1"/>
          </p:cNvSpPr>
          <p:nvPr>
            <p:ph type="body" idx="1"/>
          </p:nvPr>
        </p:nvSpPr>
        <p:spPr/>
        <p:txBody>
          <a:bodyPr/>
          <a:lstStyle/>
          <a:p>
            <a:r>
              <a:rPr lang="en-US" altLang="en-US" dirty="0"/>
              <a:t>Issues must be discussed willingly, free of delaying tactics, coercion, or harassment by both sides</a:t>
            </a:r>
          </a:p>
          <a:p>
            <a:r>
              <a:rPr lang="en-US" altLang="en-US" dirty="0"/>
              <a:t>The employer has no duty to agree to any union demands but must meet with employee representatives at reasonable times and places to bargain in good faith</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41E1D2FB-72A4-4774-A896-F3C33A828A7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22</a:t>
            </a:fld>
            <a:endParaRPr lang="en-US" altLang="en-US" dirty="0"/>
          </a:p>
        </p:txBody>
      </p:sp>
    </p:spTree>
    <p:extLst>
      <p:ext uri="{BB962C8B-B14F-4D97-AF65-F5344CB8AC3E}">
        <p14:creationId xmlns:p14="http://schemas.microsoft.com/office/powerpoint/2010/main" val="1555922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Question</a:t>
            </a:r>
          </a:p>
        </p:txBody>
      </p:sp>
      <p:sp>
        <p:nvSpPr>
          <p:cNvPr id="30723" name="Rectangle 3"/>
          <p:cNvSpPr>
            <a:spLocks noGrp="1" noChangeArrowheads="1"/>
          </p:cNvSpPr>
          <p:nvPr>
            <p:ph type="body" idx="1"/>
          </p:nvPr>
        </p:nvSpPr>
        <p:spPr/>
        <p:txBody>
          <a:bodyPr/>
          <a:lstStyle/>
          <a:p>
            <a:r>
              <a:rPr lang="en-US" altLang="en-US" dirty="0"/>
              <a:t>Which law prohibits union officials from using coercive or abusive tactics against its own members?</a:t>
            </a:r>
          </a:p>
          <a:p>
            <a:pPr marL="912812" lvl="1" indent="-514350">
              <a:buFont typeface="+mj-lt"/>
              <a:buAutoNum type="alphaUcPeriod"/>
            </a:pPr>
            <a:r>
              <a:rPr lang="en-US" altLang="en-US" dirty="0"/>
              <a:t>The Wagner Act</a:t>
            </a:r>
          </a:p>
          <a:p>
            <a:pPr marL="912812" lvl="1" indent="-514350">
              <a:buFont typeface="+mj-lt"/>
              <a:buAutoNum type="alphaUcPeriod"/>
            </a:pPr>
            <a:r>
              <a:rPr lang="en-US" altLang="en-US" dirty="0"/>
              <a:t>The NLRB Act</a:t>
            </a:r>
          </a:p>
          <a:p>
            <a:pPr marL="912812" lvl="1" indent="-514350">
              <a:buFont typeface="+mj-lt"/>
              <a:buAutoNum type="alphaUcPeriod"/>
            </a:pPr>
            <a:r>
              <a:rPr lang="en-US" altLang="en-US" dirty="0"/>
              <a:t>The Taft–Hartley Act</a:t>
            </a:r>
          </a:p>
          <a:p>
            <a:pPr marL="912812" lvl="1" indent="-514350">
              <a:buFont typeface="+mj-lt"/>
              <a:buAutoNum type="alphaUcPeriod"/>
            </a:pPr>
            <a:r>
              <a:rPr lang="en-US" altLang="en-US" dirty="0"/>
              <a:t>The Landrum–Griffin Act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C7E911C8-1019-4560-BCAB-7C34C10E21C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23</a:t>
            </a:fld>
            <a:endParaRPr lang="en-US" altLang="en-US" dirty="0"/>
          </a:p>
        </p:txBody>
      </p:sp>
    </p:spTree>
    <p:extLst>
      <p:ext uri="{BB962C8B-B14F-4D97-AF65-F5344CB8AC3E}">
        <p14:creationId xmlns:p14="http://schemas.microsoft.com/office/powerpoint/2010/main" val="3684726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The Taft–Hartley Act</a:t>
            </a:r>
          </a:p>
        </p:txBody>
      </p:sp>
      <p:sp>
        <p:nvSpPr>
          <p:cNvPr id="31747" name="Rectangle 5"/>
          <p:cNvSpPr>
            <a:spLocks noGrp="1" noChangeArrowheads="1"/>
          </p:cNvSpPr>
          <p:nvPr>
            <p:ph type="body" idx="1"/>
          </p:nvPr>
        </p:nvSpPr>
        <p:spPr/>
        <p:txBody>
          <a:bodyPr/>
          <a:lstStyle/>
          <a:p>
            <a:r>
              <a:rPr lang="en-US" altLang="en-US" dirty="0"/>
              <a:t>Established a means to protect employers in collective bargaining and labor organization matters</a:t>
            </a:r>
          </a:p>
          <a:p>
            <a:r>
              <a:rPr lang="en-US" altLang="en-US" dirty="0"/>
              <a:t>Prohibits union officials from using coercive or abusive tactics against its own members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DDB5375C-9DF9-4F71-8F2A-DFE6F5A93C1D}"/>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24</a:t>
            </a:fld>
            <a:endParaRPr lang="en-US" altLang="en-US" dirty="0"/>
          </a:p>
        </p:txBody>
      </p:sp>
    </p:spTree>
    <p:extLst>
      <p:ext uri="{BB962C8B-B14F-4D97-AF65-F5344CB8AC3E}">
        <p14:creationId xmlns:p14="http://schemas.microsoft.com/office/powerpoint/2010/main" val="484890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The Taft–Hartley Act</a:t>
            </a:r>
          </a:p>
        </p:txBody>
      </p:sp>
      <p:sp>
        <p:nvSpPr>
          <p:cNvPr id="32771" name="Rectangle 3"/>
          <p:cNvSpPr>
            <a:spLocks noGrp="1" noChangeArrowheads="1"/>
          </p:cNvSpPr>
          <p:nvPr>
            <p:ph type="body" idx="1"/>
          </p:nvPr>
        </p:nvSpPr>
        <p:spPr/>
        <p:txBody>
          <a:bodyPr>
            <a:noAutofit/>
          </a:bodyPr>
          <a:lstStyle/>
          <a:p>
            <a:r>
              <a:rPr lang="en-US" altLang="en-US" dirty="0"/>
              <a:t>State Right-to-Work Laws</a:t>
            </a:r>
          </a:p>
          <a:p>
            <a:r>
              <a:rPr lang="en-US" altLang="en-US" dirty="0"/>
              <a:t>Limiting the Power of the National Labor Relations Board (NLRB)</a:t>
            </a:r>
          </a:p>
          <a:p>
            <a:r>
              <a:rPr lang="en-US" altLang="en-US" dirty="0"/>
              <a:t>Free Speech Provision</a:t>
            </a:r>
          </a:p>
          <a:p>
            <a:r>
              <a:rPr lang="en-US" altLang="en-US" dirty="0"/>
              <a:t>Employee Anti-Coercion Provision</a:t>
            </a:r>
          </a:p>
          <a:p>
            <a:r>
              <a:rPr lang="en-US" altLang="en-US" dirty="0"/>
              <a:t>Secondary Boycott</a:t>
            </a:r>
          </a:p>
          <a:p>
            <a:r>
              <a:rPr lang="en-US" altLang="en-US" dirty="0"/>
              <a:t>National Emergency Strikes</a:t>
            </a:r>
          </a:p>
          <a:p>
            <a:r>
              <a:rPr lang="en-US" altLang="en-US" dirty="0"/>
              <a:t>Other Prohibited Union Practices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7E3D75DE-060E-435B-A3B0-2E138899733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25</a:t>
            </a:fld>
            <a:endParaRPr lang="en-US" altLang="en-US" dirty="0"/>
          </a:p>
        </p:txBody>
      </p:sp>
    </p:spTree>
    <p:extLst>
      <p:ext uri="{BB962C8B-B14F-4D97-AF65-F5344CB8AC3E}">
        <p14:creationId xmlns:p14="http://schemas.microsoft.com/office/powerpoint/2010/main" val="3614628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Right-to-Work Laws</a:t>
            </a:r>
          </a:p>
        </p:txBody>
      </p:sp>
      <p:sp>
        <p:nvSpPr>
          <p:cNvPr id="33795" name="Rectangle 5"/>
          <p:cNvSpPr>
            <a:spLocks noGrp="1" noChangeArrowheads="1"/>
          </p:cNvSpPr>
          <p:nvPr>
            <p:ph type="body" idx="1"/>
          </p:nvPr>
        </p:nvSpPr>
        <p:spPr/>
        <p:txBody>
          <a:bodyPr/>
          <a:lstStyle/>
          <a:p>
            <a:r>
              <a:rPr lang="en-US" altLang="en-US" dirty="0"/>
              <a:t>State laws that prohibit labor–management agreements requiring union membership as a condition of getting or keeping a job</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9B18C551-227F-4647-8037-49316F28A9C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26</a:t>
            </a:fld>
            <a:endParaRPr lang="en-US" altLang="en-US" dirty="0"/>
          </a:p>
        </p:txBody>
      </p:sp>
    </p:spTree>
    <p:extLst>
      <p:ext uri="{BB962C8B-B14F-4D97-AF65-F5344CB8AC3E}">
        <p14:creationId xmlns:p14="http://schemas.microsoft.com/office/powerpoint/2010/main" val="3120601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Secondary Boycott</a:t>
            </a:r>
          </a:p>
        </p:txBody>
      </p:sp>
      <p:sp>
        <p:nvSpPr>
          <p:cNvPr id="35843" name="Rectangle 5"/>
          <p:cNvSpPr>
            <a:spLocks noGrp="1" noChangeArrowheads="1"/>
          </p:cNvSpPr>
          <p:nvPr>
            <p:ph type="body" idx="1"/>
          </p:nvPr>
        </p:nvSpPr>
        <p:spPr/>
        <p:txBody>
          <a:bodyPr/>
          <a:lstStyle/>
          <a:p>
            <a:r>
              <a:rPr lang="en-US" altLang="en-US" dirty="0"/>
              <a:t>A conspiracy in which a union places pressure on a neutral customer or supplier with whom the union has no dispute to cause the neutral entity to cease doing business with the employer with whom the union has a dispute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871FA9EA-B250-471D-9E78-0864C9D9CE6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27</a:t>
            </a:fld>
            <a:endParaRPr lang="en-US" altLang="en-US" dirty="0"/>
          </a:p>
        </p:txBody>
      </p:sp>
    </p:spTree>
    <p:extLst>
      <p:ext uri="{BB962C8B-B14F-4D97-AF65-F5344CB8AC3E}">
        <p14:creationId xmlns:p14="http://schemas.microsoft.com/office/powerpoint/2010/main" val="1179383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Other Prohibited Union Practices</a:t>
            </a:r>
          </a:p>
        </p:txBody>
      </p:sp>
      <p:sp>
        <p:nvSpPr>
          <p:cNvPr id="36867" name="Rectangle 5"/>
          <p:cNvSpPr>
            <a:spLocks noGrp="1" noChangeArrowheads="1"/>
          </p:cNvSpPr>
          <p:nvPr>
            <p:ph type="body" idx="1"/>
          </p:nvPr>
        </p:nvSpPr>
        <p:spPr/>
        <p:txBody>
          <a:bodyPr/>
          <a:lstStyle/>
          <a:p>
            <a:r>
              <a:rPr lang="en-US" altLang="en-US" dirty="0"/>
              <a:t>Unions cannot refuse to bargain collectively with an employer and must give notice to the employer of an intention to strike prior to the termination date of a collective bargaining contract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D14A0DE2-7C7B-442B-BA5C-D1B565BCBCA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28</a:t>
            </a:fld>
            <a:endParaRPr lang="en-US" altLang="en-US" dirty="0"/>
          </a:p>
        </p:txBody>
      </p:sp>
    </p:spTree>
    <p:extLst>
      <p:ext uri="{BB962C8B-B14F-4D97-AF65-F5344CB8AC3E}">
        <p14:creationId xmlns:p14="http://schemas.microsoft.com/office/powerpoint/2010/main" val="32078262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Question</a:t>
            </a:r>
          </a:p>
        </p:txBody>
      </p:sp>
      <p:sp>
        <p:nvSpPr>
          <p:cNvPr id="37891" name="Rectangle 3"/>
          <p:cNvSpPr>
            <a:spLocks noGrp="1" noChangeArrowheads="1"/>
          </p:cNvSpPr>
          <p:nvPr>
            <p:ph type="body" idx="1"/>
          </p:nvPr>
        </p:nvSpPr>
        <p:spPr/>
        <p:txBody>
          <a:bodyPr/>
          <a:lstStyle/>
          <a:p>
            <a:r>
              <a:rPr lang="en-US" altLang="en-US" dirty="0"/>
              <a:t>___________ is requiring an employer to keep unneeded employees, pay employees for not working, or assign more employees to a given job than are needed.</a:t>
            </a:r>
          </a:p>
          <a:p>
            <a:pPr marL="912812" lvl="1" indent="-514350">
              <a:buFont typeface="+mj-lt"/>
              <a:buAutoNum type="alphaUcPeriod"/>
            </a:pPr>
            <a:r>
              <a:rPr lang="en-US" altLang="en-US" dirty="0"/>
              <a:t>Water boarding</a:t>
            </a:r>
          </a:p>
          <a:p>
            <a:pPr marL="912812" lvl="1" indent="-514350">
              <a:buFont typeface="+mj-lt"/>
              <a:buAutoNum type="alphaUcPeriod"/>
            </a:pPr>
            <a:r>
              <a:rPr lang="en-US" altLang="en-US" dirty="0"/>
              <a:t>Featherbedding</a:t>
            </a:r>
          </a:p>
          <a:p>
            <a:pPr marL="912812" lvl="1" indent="-514350">
              <a:buFont typeface="+mj-lt"/>
              <a:buAutoNum type="alphaUcPeriod"/>
            </a:pPr>
            <a:r>
              <a:rPr lang="en-US" altLang="en-US" dirty="0" err="1"/>
              <a:t>Featherboarding</a:t>
            </a:r>
            <a:endParaRPr lang="en-US" altLang="en-US" dirty="0"/>
          </a:p>
          <a:p>
            <a:pPr marL="912812" lvl="1" indent="-514350">
              <a:buFont typeface="+mj-lt"/>
              <a:buAutoNum type="alphaUcPeriod"/>
            </a:pPr>
            <a:r>
              <a:rPr lang="en-US" altLang="en-US" dirty="0"/>
              <a:t>Water-bedding</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66BFB35E-A232-4769-8E0A-CF2FE8C270A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29</a:t>
            </a:fld>
            <a:endParaRPr lang="en-US" altLang="en-US" dirty="0"/>
          </a:p>
        </p:txBody>
      </p:sp>
    </p:spTree>
    <p:extLst>
      <p:ext uri="{BB962C8B-B14F-4D97-AF65-F5344CB8AC3E}">
        <p14:creationId xmlns:p14="http://schemas.microsoft.com/office/powerpoint/2010/main" val="2663234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Indicate the primary tenets of the Wagner Act</a:t>
            </a:r>
          </a:p>
          <a:p>
            <a:pPr marL="514350" indent="-514350">
              <a:buFont typeface="+mj-lt"/>
              <a:buAutoNum type="arabicPeriod" startAt="6"/>
            </a:pPr>
            <a:r>
              <a:rPr lang="en-US" altLang="en-US" dirty="0"/>
              <a:t>List the functions of the Taft–Hartley Act</a:t>
            </a:r>
          </a:p>
          <a:p>
            <a:pPr marL="514350" indent="-514350">
              <a:buFont typeface="+mj-lt"/>
              <a:buAutoNum type="arabicPeriod" startAt="6"/>
            </a:pPr>
            <a:r>
              <a:rPr lang="en-US" altLang="en-US" dirty="0"/>
              <a:t>Explain the provisions of the Landrum–Griffin Act</a:t>
            </a:r>
          </a:p>
          <a:p>
            <a:pPr marL="514350" indent="-514350">
              <a:buFont typeface="+mj-lt"/>
              <a:buAutoNum type="arabicPeriod" startAt="6"/>
            </a:pPr>
            <a:r>
              <a:rPr lang="en-US" altLang="en-US" dirty="0"/>
              <a:t>Describe the jurisdiction of the National Labor Relations Board</a:t>
            </a:r>
          </a:p>
          <a:p>
            <a:pPr marL="514350" indent="-514350">
              <a:buFont typeface="+mj-lt"/>
              <a:buAutoNum type="arabicPeriod" startAt="6"/>
            </a:pPr>
            <a:r>
              <a:rPr lang="en-US" altLang="en-US" dirty="0"/>
              <a:t>Identify the possible results of a complaint filed with the NLRB</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3">
            <a:extLst>
              <a:ext uri="{FF2B5EF4-FFF2-40B4-BE49-F238E27FC236}">
                <a16:creationId xmlns:a16="http://schemas.microsoft.com/office/drawing/2014/main" id="{178E32FD-5335-47DA-8A56-3BFFB568974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a:t>
            </a:fld>
            <a:endParaRPr lang="en-US" altLang="en-US" dirty="0"/>
          </a:p>
        </p:txBody>
      </p:sp>
    </p:spTree>
    <p:extLst>
      <p:ext uri="{BB962C8B-B14F-4D97-AF65-F5344CB8AC3E}">
        <p14:creationId xmlns:p14="http://schemas.microsoft.com/office/powerpoint/2010/main" val="1324913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Other Prohibited Union Practices</a:t>
            </a:r>
          </a:p>
        </p:txBody>
      </p:sp>
      <p:sp>
        <p:nvSpPr>
          <p:cNvPr id="38915" name="Rectangle 3"/>
          <p:cNvSpPr>
            <a:spLocks noGrp="1" noChangeArrowheads="1"/>
          </p:cNvSpPr>
          <p:nvPr>
            <p:ph type="body" idx="1"/>
          </p:nvPr>
        </p:nvSpPr>
        <p:spPr/>
        <p:txBody>
          <a:bodyPr/>
          <a:lstStyle/>
          <a:p>
            <a:r>
              <a:rPr lang="en-US" altLang="en-US" b="1" dirty="0"/>
              <a:t>Featherbedding </a:t>
            </a:r>
          </a:p>
          <a:p>
            <a:pPr lvl="1"/>
            <a:r>
              <a:rPr lang="en-US" altLang="en-US" dirty="0"/>
              <a:t>Requiring an employer to keep unneeded employees, pay employees for not working, or assign more employees to a given job than are needed</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C21C3571-4C26-466E-985C-96CA701873DD}"/>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30</a:t>
            </a:fld>
            <a:endParaRPr lang="en-US" altLang="en-US" dirty="0"/>
          </a:p>
        </p:txBody>
      </p:sp>
    </p:spTree>
    <p:extLst>
      <p:ext uri="{BB962C8B-B14F-4D97-AF65-F5344CB8AC3E}">
        <p14:creationId xmlns:p14="http://schemas.microsoft.com/office/powerpoint/2010/main" val="189155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The Landrum–Griffin Act</a:t>
            </a:r>
          </a:p>
        </p:txBody>
      </p:sp>
      <p:sp>
        <p:nvSpPr>
          <p:cNvPr id="39939" name="Rectangle 5"/>
          <p:cNvSpPr>
            <a:spLocks noGrp="1" noChangeArrowheads="1"/>
          </p:cNvSpPr>
          <p:nvPr>
            <p:ph type="body" idx="1"/>
          </p:nvPr>
        </p:nvSpPr>
        <p:spPr/>
        <p:txBody>
          <a:bodyPr/>
          <a:lstStyle/>
          <a:p>
            <a:r>
              <a:rPr lang="en-US" altLang="en-US" dirty="0"/>
              <a:t>Bill of rights provision</a:t>
            </a:r>
          </a:p>
          <a:p>
            <a:r>
              <a:rPr lang="en-US" altLang="en-US" dirty="0"/>
              <a:t>Hot-cargo agreement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4F25D86A-9B8A-42C9-AF26-C21D491D76C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31</a:t>
            </a:fld>
            <a:endParaRPr lang="en-US" altLang="en-US" dirty="0"/>
          </a:p>
        </p:txBody>
      </p:sp>
    </p:spTree>
    <p:extLst>
      <p:ext uri="{BB962C8B-B14F-4D97-AF65-F5344CB8AC3E}">
        <p14:creationId xmlns:p14="http://schemas.microsoft.com/office/powerpoint/2010/main" val="3345834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Which law requires all unions to adopt constitutions and bylaws and to register them with the secretary of labor?</a:t>
            </a:r>
          </a:p>
          <a:p>
            <a:pPr marL="912812" lvl="1" indent="-514350">
              <a:buFont typeface="+mj-lt"/>
              <a:buAutoNum type="alphaUcPeriod"/>
            </a:pPr>
            <a:r>
              <a:rPr lang="en-US" altLang="en-US" dirty="0"/>
              <a:t>The Wagner Act</a:t>
            </a:r>
          </a:p>
          <a:p>
            <a:pPr marL="912812" lvl="1" indent="-514350">
              <a:buFont typeface="+mj-lt"/>
              <a:buAutoNum type="alphaUcPeriod"/>
            </a:pPr>
            <a:r>
              <a:rPr lang="en-US" altLang="en-US" dirty="0"/>
              <a:t>The NLRB Act</a:t>
            </a:r>
          </a:p>
          <a:p>
            <a:pPr marL="912812" lvl="1" indent="-514350">
              <a:buFont typeface="+mj-lt"/>
              <a:buAutoNum type="alphaUcPeriod"/>
            </a:pPr>
            <a:r>
              <a:rPr lang="en-US" altLang="en-US" dirty="0"/>
              <a:t>The Taft–Hartley Act</a:t>
            </a:r>
          </a:p>
          <a:p>
            <a:pPr marL="912812" lvl="1" indent="-514350">
              <a:buFont typeface="+mj-lt"/>
              <a:buAutoNum type="alphaUcPeriod"/>
            </a:pPr>
            <a:r>
              <a:rPr lang="en-US" altLang="en-US" dirty="0"/>
              <a:t>The Landrum–Griffin Act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20E48C74-03F9-4204-AF36-3B89DDA030B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32</a:t>
            </a:fld>
            <a:endParaRPr lang="en-US" altLang="en-US" dirty="0"/>
          </a:p>
        </p:txBody>
      </p:sp>
    </p:spTree>
    <p:extLst>
      <p:ext uri="{BB962C8B-B14F-4D97-AF65-F5344CB8AC3E}">
        <p14:creationId xmlns:p14="http://schemas.microsoft.com/office/powerpoint/2010/main" val="2090412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The Landrum–Griffin Act</a:t>
            </a:r>
          </a:p>
        </p:txBody>
      </p:sp>
      <p:sp>
        <p:nvSpPr>
          <p:cNvPr id="41987" name="Rectangle 3"/>
          <p:cNvSpPr>
            <a:spLocks noGrp="1" noChangeArrowheads="1"/>
          </p:cNvSpPr>
          <p:nvPr>
            <p:ph type="body" idx="1"/>
          </p:nvPr>
        </p:nvSpPr>
        <p:spPr/>
        <p:txBody>
          <a:bodyPr/>
          <a:lstStyle/>
          <a:p>
            <a:r>
              <a:rPr lang="en-US" altLang="en-US" dirty="0"/>
              <a:t>Requires all unions to adopt constitutions and bylaws and to register them with the secretary of labor</a:t>
            </a:r>
          </a:p>
          <a:p>
            <a:r>
              <a:rPr lang="en-US" altLang="en-US" dirty="0"/>
              <a:t>In addition, unions are required to submit annual reports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DF9D04F0-6844-46F8-9D47-BA6671E29BBA}"/>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33</a:t>
            </a:fld>
            <a:endParaRPr lang="en-US" altLang="en-US" dirty="0"/>
          </a:p>
        </p:txBody>
      </p:sp>
    </p:spTree>
    <p:extLst>
      <p:ext uri="{BB962C8B-B14F-4D97-AF65-F5344CB8AC3E}">
        <p14:creationId xmlns:p14="http://schemas.microsoft.com/office/powerpoint/2010/main" val="4042858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Hot-Cargo Agreement</a:t>
            </a:r>
          </a:p>
        </p:txBody>
      </p:sp>
      <p:sp>
        <p:nvSpPr>
          <p:cNvPr id="43011" name="Rectangle 5"/>
          <p:cNvSpPr>
            <a:spLocks noGrp="1" noChangeArrowheads="1"/>
          </p:cNvSpPr>
          <p:nvPr>
            <p:ph type="body" idx="1"/>
          </p:nvPr>
        </p:nvSpPr>
        <p:spPr/>
        <p:txBody>
          <a:bodyPr/>
          <a:lstStyle/>
          <a:p>
            <a:r>
              <a:rPr lang="en-US" altLang="en-US" b="1" dirty="0"/>
              <a:t>Hot-cargo contract</a:t>
            </a:r>
          </a:p>
          <a:p>
            <a:pPr lvl="1"/>
            <a:r>
              <a:rPr lang="en-US" altLang="en-US" dirty="0"/>
              <a:t>Employer voluntarily agrees with a union not to handle, use, or deal in nonunion-produced goods of another employer</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8C157FAF-F205-4E15-845B-6DE31A21187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34</a:t>
            </a:fld>
            <a:endParaRPr lang="en-US" altLang="en-US" dirty="0"/>
          </a:p>
        </p:txBody>
      </p:sp>
    </p:spTree>
    <p:extLst>
      <p:ext uri="{BB962C8B-B14F-4D97-AF65-F5344CB8AC3E}">
        <p14:creationId xmlns:p14="http://schemas.microsoft.com/office/powerpoint/2010/main" val="3500759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National Labor Relations Board (NLRB)</a:t>
            </a:r>
          </a:p>
        </p:txBody>
      </p:sp>
      <p:sp>
        <p:nvSpPr>
          <p:cNvPr id="44035" name="Rectangle 5"/>
          <p:cNvSpPr>
            <a:spLocks noGrp="1" noChangeArrowheads="1"/>
          </p:cNvSpPr>
          <p:nvPr>
            <p:ph type="body" idx="1"/>
          </p:nvPr>
        </p:nvSpPr>
        <p:spPr/>
        <p:txBody>
          <a:bodyPr/>
          <a:lstStyle/>
          <a:p>
            <a:r>
              <a:rPr lang="en-US" altLang="en-US" dirty="0"/>
              <a:t>Governmental commission that has the exclusive jurisdiction to enforce the Taft–Hartley Act and related laws</a:t>
            </a:r>
          </a:p>
          <a:p>
            <a:r>
              <a:rPr lang="en-US" altLang="en-US" dirty="0"/>
              <a:t>Has the power to act when cases are brought before it, but only in cases in which the employer’s operation or the labor dispute affects commerce</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B94A9570-46A3-4DB9-BC8C-41B01402DA7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35</a:t>
            </a:fld>
            <a:endParaRPr lang="en-US" altLang="en-US" dirty="0"/>
          </a:p>
        </p:txBody>
      </p:sp>
    </p:spTree>
    <p:extLst>
      <p:ext uri="{BB962C8B-B14F-4D97-AF65-F5344CB8AC3E}">
        <p14:creationId xmlns:p14="http://schemas.microsoft.com/office/powerpoint/2010/main" val="42298395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Unfair Labor Practice Procedure</a:t>
            </a:r>
          </a:p>
        </p:txBody>
      </p:sp>
      <p:sp>
        <p:nvSpPr>
          <p:cNvPr id="45059" name="Rectangle 5"/>
          <p:cNvSpPr>
            <a:spLocks noGrp="1" noChangeArrowheads="1"/>
          </p:cNvSpPr>
          <p:nvPr>
            <p:ph type="body" idx="1"/>
          </p:nvPr>
        </p:nvSpPr>
        <p:spPr/>
        <p:txBody>
          <a:bodyPr/>
          <a:lstStyle/>
          <a:p>
            <a:r>
              <a:rPr lang="en-US" altLang="en-US" b="1" dirty="0"/>
              <a:t>Arbitration </a:t>
            </a:r>
          </a:p>
          <a:p>
            <a:pPr lvl="1"/>
            <a:r>
              <a:rPr lang="en-US" altLang="en-US" dirty="0"/>
              <a:t>Involves the submission of the dispute to selected persons and the substitution of their decision for the judgment of the NLRB</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C0EABE52-C8A4-455A-80B8-CF31FC5717F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36</a:t>
            </a:fld>
            <a:endParaRPr lang="en-US" altLang="en-US" dirty="0"/>
          </a:p>
        </p:txBody>
      </p:sp>
    </p:spTree>
    <p:extLst>
      <p:ext uri="{BB962C8B-B14F-4D97-AF65-F5344CB8AC3E}">
        <p14:creationId xmlns:p14="http://schemas.microsoft.com/office/powerpoint/2010/main" val="10367711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1DF60-4EC4-4085-ABA1-F28B093EA68E}"/>
              </a:ext>
            </a:extLst>
          </p:cNvPr>
          <p:cNvSpPr>
            <a:spLocks noGrp="1"/>
          </p:cNvSpPr>
          <p:nvPr>
            <p:ph type="title"/>
          </p:nvPr>
        </p:nvSpPr>
        <p:spPr/>
        <p:txBody>
          <a:bodyPr/>
          <a:lstStyle/>
          <a:p>
            <a:r>
              <a:rPr lang="en-US" dirty="0"/>
              <a:t>Federal Mediation and Conciliation Service</a:t>
            </a:r>
          </a:p>
        </p:txBody>
      </p:sp>
      <p:sp>
        <p:nvSpPr>
          <p:cNvPr id="3" name="Content Placeholder 2">
            <a:extLst>
              <a:ext uri="{FF2B5EF4-FFF2-40B4-BE49-F238E27FC236}">
                <a16:creationId xmlns:a16="http://schemas.microsoft.com/office/drawing/2014/main" id="{B159DF4E-4327-4A27-A4BE-271A28DA6C92}"/>
              </a:ext>
            </a:extLst>
          </p:cNvPr>
          <p:cNvSpPr>
            <a:spLocks noGrp="1"/>
          </p:cNvSpPr>
          <p:nvPr>
            <p:ph idx="1"/>
          </p:nvPr>
        </p:nvSpPr>
        <p:spPr/>
        <p:txBody>
          <a:bodyPr/>
          <a:lstStyle/>
          <a:p>
            <a:r>
              <a:rPr lang="en-US" dirty="0"/>
              <a:t>Can act by itself or upon the request of either side to a labor dispute</a:t>
            </a:r>
          </a:p>
          <a:p>
            <a:r>
              <a:rPr lang="en-US" dirty="0"/>
              <a:t>Offers nonbinding suggestions for settling the dispute, requires the parties to negotiate, and forces a vote by employees on an employer’s offers</a:t>
            </a:r>
          </a:p>
        </p:txBody>
      </p:sp>
      <p:sp>
        <p:nvSpPr>
          <p:cNvPr id="4" name="Footer Placeholder 3">
            <a:extLst>
              <a:ext uri="{FF2B5EF4-FFF2-40B4-BE49-F238E27FC236}">
                <a16:creationId xmlns:a16="http://schemas.microsoft.com/office/drawing/2014/main" id="{38580F36-B239-465D-A645-F84E8C838F3C}"/>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3563DC6B-E53C-4BAA-A433-F7FD0631123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37</a:t>
            </a:fld>
            <a:endParaRPr lang="en-US" altLang="en-US" dirty="0"/>
          </a:p>
        </p:txBody>
      </p:sp>
    </p:spTree>
    <p:extLst>
      <p:ext uri="{BB962C8B-B14F-4D97-AF65-F5344CB8AC3E}">
        <p14:creationId xmlns:p14="http://schemas.microsoft.com/office/powerpoint/2010/main" val="1628249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19CA1-B051-4320-A254-BF63407A761A}"/>
              </a:ext>
            </a:extLst>
          </p:cNvPr>
          <p:cNvSpPr>
            <a:spLocks noGrp="1"/>
          </p:cNvSpPr>
          <p:nvPr>
            <p:ph type="title"/>
          </p:nvPr>
        </p:nvSpPr>
        <p:spPr/>
        <p:txBody>
          <a:bodyPr/>
          <a:lstStyle/>
          <a:p>
            <a:r>
              <a:rPr lang="en-US" dirty="0"/>
              <a:t>The Right to Strike in the Public Sector</a:t>
            </a:r>
          </a:p>
        </p:txBody>
      </p:sp>
      <p:sp>
        <p:nvSpPr>
          <p:cNvPr id="3" name="Content Placeholder 2">
            <a:extLst>
              <a:ext uri="{FF2B5EF4-FFF2-40B4-BE49-F238E27FC236}">
                <a16:creationId xmlns:a16="http://schemas.microsoft.com/office/drawing/2014/main" id="{F3F24D93-F1E6-4FAB-84A5-E14CE20EAFBE}"/>
              </a:ext>
            </a:extLst>
          </p:cNvPr>
          <p:cNvSpPr>
            <a:spLocks noGrp="1"/>
          </p:cNvSpPr>
          <p:nvPr>
            <p:ph idx="1"/>
          </p:nvPr>
        </p:nvSpPr>
        <p:spPr/>
        <p:txBody>
          <a:bodyPr/>
          <a:lstStyle/>
          <a:p>
            <a:r>
              <a:rPr lang="en-US" dirty="0"/>
              <a:t>Strikes by police, firefighters, refuse collectors, air traffic controllers, postal workers, and other public employees who perform vital services are generally illegal, unless specifically authorized by statute</a:t>
            </a:r>
          </a:p>
        </p:txBody>
      </p:sp>
      <p:sp>
        <p:nvSpPr>
          <p:cNvPr id="4" name="Footer Placeholder 3">
            <a:extLst>
              <a:ext uri="{FF2B5EF4-FFF2-40B4-BE49-F238E27FC236}">
                <a16:creationId xmlns:a16="http://schemas.microsoft.com/office/drawing/2014/main" id="{13032959-C0AF-4A5E-9DBB-34FA37552C65}"/>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652D60F5-71F8-4741-9E3E-5CE8FC930A7A}"/>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38</a:t>
            </a:fld>
            <a:endParaRPr lang="en-US" altLang="en-US" dirty="0"/>
          </a:p>
        </p:txBody>
      </p:sp>
    </p:spTree>
    <p:extLst>
      <p:ext uri="{BB962C8B-B14F-4D97-AF65-F5344CB8AC3E}">
        <p14:creationId xmlns:p14="http://schemas.microsoft.com/office/powerpoint/2010/main" val="3381730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A ___________ is an organization that acts on behalf of all employees in negotiations with the employer.</a:t>
            </a:r>
          </a:p>
          <a:p>
            <a:pPr marL="912812" lvl="1" indent="-514350">
              <a:buFont typeface="+mj-lt"/>
              <a:buAutoNum type="alphaUcPeriod"/>
            </a:pPr>
            <a:r>
              <a:rPr lang="en-US" altLang="en-US" dirty="0"/>
              <a:t>Work group</a:t>
            </a:r>
          </a:p>
          <a:p>
            <a:pPr marL="912812" lvl="1" indent="-514350">
              <a:buFont typeface="+mj-lt"/>
              <a:buAutoNum type="alphaUcPeriod"/>
            </a:pPr>
            <a:r>
              <a:rPr lang="en-US" altLang="en-US" dirty="0"/>
              <a:t>Labor union</a:t>
            </a:r>
          </a:p>
          <a:p>
            <a:pPr marL="912812" lvl="1" indent="-514350">
              <a:buFont typeface="+mj-lt"/>
              <a:buAutoNum type="alphaUcPeriod"/>
            </a:pPr>
            <a:r>
              <a:rPr lang="en-US" altLang="en-US" dirty="0"/>
              <a:t>Labor mediator</a:t>
            </a:r>
          </a:p>
          <a:p>
            <a:pPr marL="912812" lvl="1" indent="-514350">
              <a:buFont typeface="+mj-lt"/>
              <a:buAutoNum type="alphaUcPeriod"/>
            </a:pPr>
            <a:r>
              <a:rPr lang="en-US" altLang="en-US" dirty="0"/>
              <a:t>Work union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6" name="Slide Number Placeholder 3">
            <a:extLst>
              <a:ext uri="{FF2B5EF4-FFF2-40B4-BE49-F238E27FC236}">
                <a16:creationId xmlns:a16="http://schemas.microsoft.com/office/drawing/2014/main" id="{8139A4EF-A42F-41A9-AF05-B2F85049D1B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4</a:t>
            </a:fld>
            <a:endParaRPr lang="en-US" altLang="en-US" dirty="0"/>
          </a:p>
        </p:txBody>
      </p:sp>
    </p:spTree>
    <p:extLst>
      <p:ext uri="{BB962C8B-B14F-4D97-AF65-F5344CB8AC3E}">
        <p14:creationId xmlns:p14="http://schemas.microsoft.com/office/powerpoint/2010/main" val="2560013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Labor Law and the Economic Crisis</a:t>
            </a:r>
          </a:p>
        </p:txBody>
      </p:sp>
      <p:sp>
        <p:nvSpPr>
          <p:cNvPr id="17411" name="Rectangle 3"/>
          <p:cNvSpPr>
            <a:spLocks noGrp="1" noChangeArrowheads="1"/>
          </p:cNvSpPr>
          <p:nvPr>
            <p:ph type="body" idx="1"/>
          </p:nvPr>
        </p:nvSpPr>
        <p:spPr/>
        <p:txBody>
          <a:bodyPr/>
          <a:lstStyle/>
          <a:p>
            <a:r>
              <a:rPr lang="en-US" altLang="en-US" b="1" dirty="0"/>
              <a:t>Labor union </a:t>
            </a:r>
          </a:p>
          <a:p>
            <a:pPr lvl="1"/>
            <a:r>
              <a:rPr lang="en-US" altLang="en-US" dirty="0"/>
              <a:t>An organization that acts on behalf of all employees in negotiations with the employer regarding the terms of their employment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F14CF9AE-6E96-4774-B32B-1B70CABE430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5</a:t>
            </a:fld>
            <a:endParaRPr lang="en-US" altLang="en-US" dirty="0"/>
          </a:p>
        </p:txBody>
      </p:sp>
    </p:spTree>
    <p:extLst>
      <p:ext uri="{BB962C8B-B14F-4D97-AF65-F5344CB8AC3E}">
        <p14:creationId xmlns:p14="http://schemas.microsoft.com/office/powerpoint/2010/main" val="22572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3942A-3858-48F9-8769-C7E69217C625}"/>
              </a:ext>
            </a:extLst>
          </p:cNvPr>
          <p:cNvSpPr>
            <a:spLocks noGrp="1"/>
          </p:cNvSpPr>
          <p:nvPr>
            <p:ph type="title"/>
          </p:nvPr>
        </p:nvSpPr>
        <p:spPr/>
        <p:txBody>
          <a:bodyPr/>
          <a:lstStyle/>
          <a:p>
            <a:r>
              <a:rPr lang="en-US" dirty="0"/>
              <a:t>An Economic Tug-of-War</a:t>
            </a:r>
          </a:p>
        </p:txBody>
      </p:sp>
      <p:sp>
        <p:nvSpPr>
          <p:cNvPr id="3" name="Content Placeholder 2">
            <a:extLst>
              <a:ext uri="{FF2B5EF4-FFF2-40B4-BE49-F238E27FC236}">
                <a16:creationId xmlns:a16="http://schemas.microsoft.com/office/drawing/2014/main" id="{79A4300C-ABBE-4620-8148-DC81C0EEA5EB}"/>
              </a:ext>
            </a:extLst>
          </p:cNvPr>
          <p:cNvSpPr>
            <a:spLocks noGrp="1"/>
          </p:cNvSpPr>
          <p:nvPr>
            <p:ph idx="1"/>
          </p:nvPr>
        </p:nvSpPr>
        <p:spPr/>
        <p:txBody>
          <a:bodyPr/>
          <a:lstStyle/>
          <a:p>
            <a:r>
              <a:rPr lang="en-US" dirty="0"/>
              <a:t>The history of union development in the United States provides a vivid example of the give-and-take between two economic theories: </a:t>
            </a:r>
          </a:p>
          <a:p>
            <a:pPr lvl="1"/>
            <a:r>
              <a:rPr lang="en-US" dirty="0"/>
              <a:t>The Keynesian strategy that approves of governmental control </a:t>
            </a:r>
          </a:p>
          <a:p>
            <a:pPr lvl="1"/>
            <a:r>
              <a:rPr lang="en-US" dirty="0"/>
              <a:t>The Austrian school that supports a laissez-faire approach to the economy</a:t>
            </a:r>
          </a:p>
        </p:txBody>
      </p:sp>
      <p:sp>
        <p:nvSpPr>
          <p:cNvPr id="4" name="Footer Placeholder 3">
            <a:extLst>
              <a:ext uri="{FF2B5EF4-FFF2-40B4-BE49-F238E27FC236}">
                <a16:creationId xmlns:a16="http://schemas.microsoft.com/office/drawing/2014/main" id="{A59932DA-6570-46FA-B828-F464AD862AC0}"/>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C829050A-561F-46B4-A3A0-5C4F20AE3A3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6</a:t>
            </a:fld>
            <a:endParaRPr lang="en-US" altLang="en-US" dirty="0"/>
          </a:p>
        </p:txBody>
      </p:sp>
    </p:spTree>
    <p:extLst>
      <p:ext uri="{BB962C8B-B14F-4D97-AF65-F5344CB8AC3E}">
        <p14:creationId xmlns:p14="http://schemas.microsoft.com/office/powerpoint/2010/main" val="1373369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3942A-3858-48F9-8769-C7E69217C625}"/>
              </a:ext>
            </a:extLst>
          </p:cNvPr>
          <p:cNvSpPr>
            <a:spLocks noGrp="1"/>
          </p:cNvSpPr>
          <p:nvPr>
            <p:ph type="title"/>
          </p:nvPr>
        </p:nvSpPr>
        <p:spPr/>
        <p:txBody>
          <a:bodyPr/>
          <a:lstStyle/>
          <a:p>
            <a:r>
              <a:rPr lang="en-US" dirty="0"/>
              <a:t>An Economic Tug-of-War</a:t>
            </a:r>
          </a:p>
        </p:txBody>
      </p:sp>
      <p:sp>
        <p:nvSpPr>
          <p:cNvPr id="3" name="Content Placeholder 2">
            <a:extLst>
              <a:ext uri="{FF2B5EF4-FFF2-40B4-BE49-F238E27FC236}">
                <a16:creationId xmlns:a16="http://schemas.microsoft.com/office/drawing/2014/main" id="{79A4300C-ABBE-4620-8148-DC81C0EEA5EB}"/>
              </a:ext>
            </a:extLst>
          </p:cNvPr>
          <p:cNvSpPr>
            <a:spLocks noGrp="1"/>
          </p:cNvSpPr>
          <p:nvPr>
            <p:ph idx="1"/>
          </p:nvPr>
        </p:nvSpPr>
        <p:spPr/>
        <p:txBody>
          <a:bodyPr>
            <a:noAutofit/>
          </a:bodyPr>
          <a:lstStyle/>
          <a:p>
            <a:r>
              <a:rPr lang="en-US" dirty="0"/>
              <a:t>The Sherman Antitrust Act in 1890</a:t>
            </a:r>
          </a:p>
          <a:p>
            <a:pPr lvl="1"/>
            <a:r>
              <a:rPr lang="en-US" dirty="0"/>
              <a:t>Designed to break up the great anticompetitive trusts of the 19th century</a:t>
            </a:r>
          </a:p>
          <a:p>
            <a:pPr lvl="1"/>
            <a:r>
              <a:rPr lang="en-US" dirty="0"/>
              <a:t>An Austrian-like tactic designed to encourage competition in the capitalist economy</a:t>
            </a:r>
          </a:p>
        </p:txBody>
      </p:sp>
      <p:sp>
        <p:nvSpPr>
          <p:cNvPr id="4" name="Footer Placeholder 3">
            <a:extLst>
              <a:ext uri="{FF2B5EF4-FFF2-40B4-BE49-F238E27FC236}">
                <a16:creationId xmlns:a16="http://schemas.microsoft.com/office/drawing/2014/main" id="{A59932DA-6570-46FA-B828-F464AD862AC0}"/>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1B20C552-9A25-4724-A545-392732DCB025}"/>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7</a:t>
            </a:fld>
            <a:endParaRPr lang="en-US" altLang="en-US" dirty="0"/>
          </a:p>
        </p:txBody>
      </p:sp>
    </p:spTree>
    <p:extLst>
      <p:ext uri="{BB962C8B-B14F-4D97-AF65-F5344CB8AC3E}">
        <p14:creationId xmlns:p14="http://schemas.microsoft.com/office/powerpoint/2010/main" val="3575160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644FB-CF26-45F0-89F9-B4EE9CAC15A7}"/>
              </a:ext>
            </a:extLst>
          </p:cNvPr>
          <p:cNvSpPr>
            <a:spLocks noGrp="1"/>
          </p:cNvSpPr>
          <p:nvPr>
            <p:ph type="title"/>
          </p:nvPr>
        </p:nvSpPr>
        <p:spPr/>
        <p:txBody>
          <a:bodyPr/>
          <a:lstStyle/>
          <a:p>
            <a:r>
              <a:rPr lang="en-US" dirty="0"/>
              <a:t>The Clayton Act of 1914</a:t>
            </a:r>
          </a:p>
        </p:txBody>
      </p:sp>
      <p:sp>
        <p:nvSpPr>
          <p:cNvPr id="3" name="Content Placeholder 2">
            <a:extLst>
              <a:ext uri="{FF2B5EF4-FFF2-40B4-BE49-F238E27FC236}">
                <a16:creationId xmlns:a16="http://schemas.microsoft.com/office/drawing/2014/main" id="{D96B8C44-A25E-4A7E-956D-9C6C9856CEE0}"/>
              </a:ext>
            </a:extLst>
          </p:cNvPr>
          <p:cNvSpPr>
            <a:spLocks noGrp="1"/>
          </p:cNvSpPr>
          <p:nvPr>
            <p:ph idx="1"/>
          </p:nvPr>
        </p:nvSpPr>
        <p:spPr/>
        <p:txBody>
          <a:bodyPr/>
          <a:lstStyle/>
          <a:p>
            <a:r>
              <a:rPr lang="en-US" dirty="0"/>
              <a:t>Keynesian-like tactic that forced companies to cooperate with union organizers and thus helped keep people employed</a:t>
            </a:r>
          </a:p>
        </p:txBody>
      </p:sp>
      <p:sp>
        <p:nvSpPr>
          <p:cNvPr id="4" name="Footer Placeholder 3">
            <a:extLst>
              <a:ext uri="{FF2B5EF4-FFF2-40B4-BE49-F238E27FC236}">
                <a16:creationId xmlns:a16="http://schemas.microsoft.com/office/drawing/2014/main" id="{4389D273-CBCB-4860-B575-905E48B436B9}"/>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6A624E2C-A1B9-46AF-AACC-F4E7AD99F38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8</a:t>
            </a:fld>
            <a:endParaRPr lang="en-US" altLang="en-US" dirty="0"/>
          </a:p>
        </p:txBody>
      </p:sp>
    </p:spTree>
    <p:extLst>
      <p:ext uri="{BB962C8B-B14F-4D97-AF65-F5344CB8AC3E}">
        <p14:creationId xmlns:p14="http://schemas.microsoft.com/office/powerpoint/2010/main" val="2114459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221B0-89FB-47E7-81C8-C7E2393BB915}"/>
              </a:ext>
            </a:extLst>
          </p:cNvPr>
          <p:cNvSpPr>
            <a:spLocks noGrp="1"/>
          </p:cNvSpPr>
          <p:nvPr>
            <p:ph type="title"/>
          </p:nvPr>
        </p:nvSpPr>
        <p:spPr/>
        <p:txBody>
          <a:bodyPr/>
          <a:lstStyle/>
          <a:p>
            <a:r>
              <a:rPr lang="en-US" dirty="0"/>
              <a:t>The Norris–LaGuardia Act of 1932</a:t>
            </a:r>
          </a:p>
        </p:txBody>
      </p:sp>
      <p:sp>
        <p:nvSpPr>
          <p:cNvPr id="3" name="Content Placeholder 2">
            <a:extLst>
              <a:ext uri="{FF2B5EF4-FFF2-40B4-BE49-F238E27FC236}">
                <a16:creationId xmlns:a16="http://schemas.microsoft.com/office/drawing/2014/main" id="{0279D490-CAA4-49D9-B55F-9EB40FA69D0E}"/>
              </a:ext>
            </a:extLst>
          </p:cNvPr>
          <p:cNvSpPr>
            <a:spLocks noGrp="1"/>
          </p:cNvSpPr>
          <p:nvPr>
            <p:ph idx="1"/>
          </p:nvPr>
        </p:nvSpPr>
        <p:spPr/>
        <p:txBody>
          <a:bodyPr>
            <a:normAutofit/>
          </a:bodyPr>
          <a:lstStyle/>
          <a:p>
            <a:r>
              <a:rPr lang="en-US" dirty="0"/>
              <a:t>Passed to prohibit the federal courts from issuing injunctions against union-organized strikes</a:t>
            </a:r>
          </a:p>
          <a:p>
            <a:pPr lvl="1"/>
            <a:r>
              <a:rPr lang="en-US" dirty="0"/>
              <a:t>Forced companies to cooperate with union organizers and thus kept people working</a:t>
            </a:r>
          </a:p>
          <a:p>
            <a:r>
              <a:rPr lang="en-US" dirty="0"/>
              <a:t>Supported union activities by forbidding the courts from using injunctions to stop picketing or boycotts organized by unions</a:t>
            </a:r>
          </a:p>
        </p:txBody>
      </p:sp>
      <p:sp>
        <p:nvSpPr>
          <p:cNvPr id="4" name="Footer Placeholder 3">
            <a:extLst>
              <a:ext uri="{FF2B5EF4-FFF2-40B4-BE49-F238E27FC236}">
                <a16:creationId xmlns:a16="http://schemas.microsoft.com/office/drawing/2014/main" id="{D6912DFF-61F3-480B-86A1-8FFA4AF29226}"/>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3">
            <a:extLst>
              <a:ext uri="{FF2B5EF4-FFF2-40B4-BE49-F238E27FC236}">
                <a16:creationId xmlns:a16="http://schemas.microsoft.com/office/drawing/2014/main" id="{0B4E7F56-48DB-46AA-9610-6A176C85AA2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24-</a:t>
            </a:r>
            <a:fld id="{085BD7AE-3765-442D-96DC-D0400BD3ED05}" type="slidenum">
              <a:rPr lang="en-US" altLang="en-US" smtClean="0"/>
              <a:pPr/>
              <a:t>9</a:t>
            </a:fld>
            <a:endParaRPr lang="en-US" altLang="en-US" dirty="0"/>
          </a:p>
        </p:txBody>
      </p:sp>
    </p:spTree>
    <p:extLst>
      <p:ext uri="{BB962C8B-B14F-4D97-AF65-F5344CB8AC3E}">
        <p14:creationId xmlns:p14="http://schemas.microsoft.com/office/powerpoint/2010/main" val="1238154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5FE1F41D-F7E5-4779-B05B-1FADFB28D7E2}"/>
</file>

<file path=customXml/itemProps2.xml><?xml version="1.0" encoding="utf-8"?>
<ds:datastoreItem xmlns:ds="http://schemas.openxmlformats.org/officeDocument/2006/customXml" ds:itemID="{E5499866-793D-4F2A-8CBE-887AE13F8615}">
  <ds:schemaRefs>
    <ds:schemaRef ds:uri="http://schemas.microsoft.com/sharepoint/v3/contenttype/forms"/>
  </ds:schemaRefs>
</ds:datastoreItem>
</file>

<file path=customXml/itemProps3.xml><?xml version="1.0" encoding="utf-8"?>
<ds:datastoreItem xmlns:ds="http://schemas.openxmlformats.org/officeDocument/2006/customXml" ds:itemID="{D78496A9-B3A8-4127-9CDD-D332E22C4C7E}">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1654</TotalTime>
  <Words>3650</Words>
  <Application>Microsoft Office PowerPoint</Application>
  <PresentationFormat>Widescreen</PresentationFormat>
  <Paragraphs>279</Paragraphs>
  <Slides>38</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Wingdings</vt:lpstr>
      <vt:lpstr>Wingdings 3</vt:lpstr>
      <vt:lpstr>Office Theme</vt:lpstr>
      <vt:lpstr>Labor Law</vt:lpstr>
      <vt:lpstr>Learning Objectives</vt:lpstr>
      <vt:lpstr>Learning Objectives</vt:lpstr>
      <vt:lpstr>Question</vt:lpstr>
      <vt:lpstr>Labor Law and the Economic Crisis</vt:lpstr>
      <vt:lpstr>An Economic Tug-of-War</vt:lpstr>
      <vt:lpstr>An Economic Tug-of-War</vt:lpstr>
      <vt:lpstr>The Clayton Act of 1914</vt:lpstr>
      <vt:lpstr>The Norris–LaGuardia Act of 1932</vt:lpstr>
      <vt:lpstr>The Goals of Labor Organization</vt:lpstr>
      <vt:lpstr>The 21st-Century Labor Crisis</vt:lpstr>
      <vt:lpstr>Major Federal Labor Legislation</vt:lpstr>
      <vt:lpstr>Question</vt:lpstr>
      <vt:lpstr>The Wagner Act</vt:lpstr>
      <vt:lpstr>The Wagner Act</vt:lpstr>
      <vt:lpstr>Unfair Labor Practices</vt:lpstr>
      <vt:lpstr>Question</vt:lpstr>
      <vt:lpstr>Interference with Employees’ Right to Organize</vt:lpstr>
      <vt:lpstr>Domination or Interference with the Formation or Administration of Any Union</vt:lpstr>
      <vt:lpstr>Discrimination to Encourage or Discourage Union Membership</vt:lpstr>
      <vt:lpstr>Discharge for Charges Filed or Testimony Given</vt:lpstr>
      <vt:lpstr>Refusal to Bargain Collectively</vt:lpstr>
      <vt:lpstr>Question</vt:lpstr>
      <vt:lpstr>The Taft–Hartley Act</vt:lpstr>
      <vt:lpstr>The Taft–Hartley Act</vt:lpstr>
      <vt:lpstr>Right-to-Work Laws</vt:lpstr>
      <vt:lpstr>Secondary Boycott</vt:lpstr>
      <vt:lpstr>Other Prohibited Union Practices</vt:lpstr>
      <vt:lpstr>Question</vt:lpstr>
      <vt:lpstr>Other Prohibited Union Practices</vt:lpstr>
      <vt:lpstr>The Landrum–Griffin Act</vt:lpstr>
      <vt:lpstr>Question</vt:lpstr>
      <vt:lpstr>The Landrum–Griffin Act</vt:lpstr>
      <vt:lpstr>Hot-Cargo Agreement</vt:lpstr>
      <vt:lpstr>National Labor Relations Board (NLRB)</vt:lpstr>
      <vt:lpstr>Unfair Labor Practice Procedure</vt:lpstr>
      <vt:lpstr>Federal Mediation and Conciliation Service</vt:lpstr>
      <vt:lpstr>The Right to Strike in the Public Sector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Sana Sultan Mujawar</cp:lastModifiedBy>
  <cp:revision>53</cp:revision>
  <dcterms:created xsi:type="dcterms:W3CDTF">2015-07-14T20:11:18Z</dcterms:created>
  <dcterms:modified xsi:type="dcterms:W3CDTF">2018-12-11T08:51:24Z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6756500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