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52"/>
  </p:notesMasterIdLst>
  <p:sldIdLst>
    <p:sldId id="256"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302" r:id="rId19"/>
    <p:sldId id="303" r:id="rId20"/>
    <p:sldId id="272" r:id="rId21"/>
    <p:sldId id="301" r:id="rId22"/>
    <p:sldId id="304" r:id="rId23"/>
    <p:sldId id="273" r:id="rId24"/>
    <p:sldId id="274" r:id="rId25"/>
    <p:sldId id="275" r:id="rId26"/>
    <p:sldId id="276" r:id="rId27"/>
    <p:sldId id="277" r:id="rId28"/>
    <p:sldId id="279" r:id="rId29"/>
    <p:sldId id="280" r:id="rId30"/>
    <p:sldId id="281" r:id="rId31"/>
    <p:sldId id="282" r:id="rId32"/>
    <p:sldId id="283" r:id="rId33"/>
    <p:sldId id="284" r:id="rId34"/>
    <p:sldId id="285" r:id="rId35"/>
    <p:sldId id="286" r:id="rId36"/>
    <p:sldId id="287" r:id="rId37"/>
    <p:sldId id="288" r:id="rId38"/>
    <p:sldId id="289" r:id="rId39"/>
    <p:sldId id="290" r:id="rId40"/>
    <p:sldId id="291" r:id="rId41"/>
    <p:sldId id="292" r:id="rId42"/>
    <p:sldId id="293" r:id="rId43"/>
    <p:sldId id="294" r:id="rId44"/>
    <p:sldId id="305" r:id="rId45"/>
    <p:sldId id="295" r:id="rId46"/>
    <p:sldId id="296" r:id="rId47"/>
    <p:sldId id="297" r:id="rId48"/>
    <p:sldId id="298" r:id="rId49"/>
    <p:sldId id="299" r:id="rId50"/>
    <p:sldId id="300" r:id="rId5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nshita" initials="Anshita" lastIdx="2" clrIdx="0">
    <p:extLst>
      <p:ext uri="{19B8F6BF-5375-455C-9EA6-DF929625EA0E}">
        <p15:presenceInfo xmlns:p15="http://schemas.microsoft.com/office/powerpoint/2012/main" userId="Anshita"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D38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1095" autoAdjust="0"/>
  </p:normalViewPr>
  <p:slideViewPr>
    <p:cSldViewPr snapToGrid="0">
      <p:cViewPr varScale="1">
        <p:scale>
          <a:sx n="68" d="100"/>
          <a:sy n="68" d="100"/>
        </p:scale>
        <p:origin x="738" y="54"/>
      </p:cViewPr>
      <p:guideLst>
        <p:guide orient="horz" pos="2160"/>
        <p:guide pos="3840"/>
      </p:guideLst>
    </p:cSldViewPr>
  </p:slideViewPr>
  <p:notesTextViewPr>
    <p:cViewPr>
      <p:scale>
        <a:sx n="1" d="1"/>
        <a:sy n="1" d="1"/>
      </p:scale>
      <p:origin x="0" y="0"/>
    </p:cViewPr>
  </p:notesTextViewPr>
  <p:sorterViewPr>
    <p:cViewPr varScale="1">
      <p:scale>
        <a:sx n="1" d="1"/>
        <a:sy n="1" d="1"/>
      </p:scale>
      <p:origin x="0" y="-522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viewProps" Target="view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slide" Target="slides/slide37.xml"/><Relationship Id="rId54"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commentAuthors" Target="commentAuthor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theme" Target="theme/theme1.xml"/><Relationship Id="rId8" Type="http://schemas.openxmlformats.org/officeDocument/2006/relationships/slide" Target="slides/slide4.xml"/><Relationship Id="rId51" Type="http://schemas.openxmlformats.org/officeDocument/2006/relationships/slide" Target="slides/slide47.xml"/><Relationship Id="rId3" Type="http://schemas.openxmlformats.org/officeDocument/2006/relationships/customXml" Target="../customXml/item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E4AF74F-D825-4F5B-A3DA-A3C3FAF5E364}" type="datetimeFigureOut">
              <a:rPr lang="en-US" smtClean="0"/>
              <a:t>12/11/2018</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B1CC8F4-5623-496C-8F2C-A5D22BD68D8F}" type="slidenum">
              <a:rPr lang="en-US" smtClean="0"/>
              <a:t>‹#›</a:t>
            </a:fld>
            <a:endParaRPr lang="en-US" dirty="0"/>
          </a:p>
        </p:txBody>
      </p:sp>
    </p:spTree>
    <p:extLst>
      <p:ext uri="{BB962C8B-B14F-4D97-AF65-F5344CB8AC3E}">
        <p14:creationId xmlns:p14="http://schemas.microsoft.com/office/powerpoint/2010/main" val="176923093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B1CC8F4-5623-496C-8F2C-A5D22BD68D8F}" type="slidenum">
              <a:rPr lang="en-US" smtClean="0"/>
              <a:t>1</a:t>
            </a:fld>
            <a:endParaRPr lang="en-US" dirty="0"/>
          </a:p>
        </p:txBody>
      </p:sp>
    </p:spTree>
    <p:extLst>
      <p:ext uri="{BB962C8B-B14F-4D97-AF65-F5344CB8AC3E}">
        <p14:creationId xmlns:p14="http://schemas.microsoft.com/office/powerpoint/2010/main" val="234115243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D5C5804B-EA08-47A5-9940-B458DB3A2FD5}" type="slidenum">
              <a:rPr lang="en-US" altLang="en-US"/>
              <a:pPr eaLnBrk="1" hangingPunct="1"/>
              <a:t>12</a:t>
            </a:fld>
            <a:endParaRPr lang="en-US" altLang="en-US" dirty="0"/>
          </a:p>
        </p:txBody>
      </p:sp>
      <p:sp>
        <p:nvSpPr>
          <p:cNvPr id="66563" name="Rectangle 2"/>
          <p:cNvSpPr>
            <a:spLocks noGrp="1" noRot="1" noChangeAspect="1" noChangeArrowheads="1" noTextEdit="1"/>
          </p:cNvSpPr>
          <p:nvPr>
            <p:ph type="sldImg"/>
          </p:nvPr>
        </p:nvSpPr>
        <p:spPr>
          <a:ln/>
        </p:spPr>
      </p:sp>
      <p:sp>
        <p:nvSpPr>
          <p:cNvPr id="66564" name="Rectangle 3"/>
          <p:cNvSpPr>
            <a:spLocks noGrp="1" noChangeArrowheads="1"/>
          </p:cNvSpPr>
          <p:nvPr>
            <p:ph type="body" idx="1"/>
          </p:nvPr>
        </p:nvSpPr>
        <p:spPr>
          <a:noFill/>
        </p:spPr>
        <p:txBody>
          <a:bodyPr/>
          <a:lstStyle/>
          <a:p>
            <a:r>
              <a:rPr lang="en-US" altLang="en-US" dirty="0">
                <a:latin typeface="Arial" panose="020B0604020202020204" pitchFamily="34" charset="0"/>
              </a:rPr>
              <a:t>A legally effective </a:t>
            </a:r>
            <a:r>
              <a:rPr lang="en-US" altLang="en-US" b="1" dirty="0">
                <a:latin typeface="Arial" panose="020B0604020202020204" pitchFamily="34" charset="0"/>
              </a:rPr>
              <a:t>disclaimer</a:t>
            </a:r>
            <a:r>
              <a:rPr lang="en-US" altLang="en-US" dirty="0">
                <a:latin typeface="Arial" panose="020B0604020202020204" pitchFamily="34" charset="0"/>
              </a:rPr>
              <a:t> must include the following statements:</a:t>
            </a:r>
          </a:p>
          <a:p>
            <a:r>
              <a:rPr lang="en-US" altLang="en-US" dirty="0">
                <a:latin typeface="Arial" panose="020B0604020202020204" pitchFamily="34" charset="0"/>
              </a:rPr>
              <a:t>1. Neither the employee policy manual nor any other communication to employees is intended to create a contract between the business and its employees.</a:t>
            </a:r>
          </a:p>
          <a:p>
            <a:r>
              <a:rPr lang="en-US" altLang="en-US" dirty="0">
                <a:latin typeface="Arial" panose="020B0604020202020204" pitchFamily="34" charset="0"/>
              </a:rPr>
              <a:t>2. The employer reserves the right to dismiss an employee at any time with or without reason and with or without notice.</a:t>
            </a:r>
          </a:p>
          <a:p>
            <a:r>
              <a:rPr lang="en-US" altLang="en-US" dirty="0">
                <a:latin typeface="Arial" panose="020B0604020202020204" pitchFamily="34" charset="0"/>
              </a:rPr>
              <a:t>3. No one other than the president of the firm (or some other specified executive) can make any oral or written change in this disclaimer.</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116972018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A253CE47-5C10-47BB-B06C-4E93498DB95D}" type="slidenum">
              <a:rPr lang="en-US" altLang="en-US"/>
              <a:pPr eaLnBrk="1" hangingPunct="1"/>
              <a:t>13</a:t>
            </a:fld>
            <a:endParaRPr lang="en-US" altLang="en-US" dirty="0"/>
          </a:p>
        </p:txBody>
      </p:sp>
      <p:sp>
        <p:nvSpPr>
          <p:cNvPr id="67587" name="Rectangle 2"/>
          <p:cNvSpPr>
            <a:spLocks noGrp="1" noRot="1" noChangeAspect="1" noChangeArrowheads="1" noTextEdit="1"/>
          </p:cNvSpPr>
          <p:nvPr>
            <p:ph type="sldImg"/>
          </p:nvPr>
        </p:nvSpPr>
        <p:spPr>
          <a:ln/>
        </p:spPr>
      </p:sp>
      <p:sp>
        <p:nvSpPr>
          <p:cNvPr id="67588" name="Rectangle 3"/>
          <p:cNvSpPr>
            <a:spLocks noGrp="1" noChangeArrowheads="1"/>
          </p:cNvSpPr>
          <p:nvPr>
            <p:ph type="body" idx="1"/>
          </p:nvPr>
        </p:nvSpPr>
        <p:spPr>
          <a:noFill/>
        </p:spPr>
        <p:txBody>
          <a:bodyPr/>
          <a:lstStyle/>
          <a:p>
            <a:r>
              <a:rPr lang="en-US" altLang="en-US" dirty="0">
                <a:latin typeface="Arial" panose="020B0604020202020204" pitchFamily="34" charset="0"/>
              </a:rPr>
              <a:t>The correct answer is “B” – implied covenant. See next slide.</a:t>
            </a:r>
          </a:p>
        </p:txBody>
      </p:sp>
    </p:spTree>
    <p:extLst>
      <p:ext uri="{BB962C8B-B14F-4D97-AF65-F5344CB8AC3E}">
        <p14:creationId xmlns:p14="http://schemas.microsoft.com/office/powerpoint/2010/main" val="190772022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240C20D4-7972-459F-9856-FF315361AFC1}" type="slidenum">
              <a:rPr lang="en-US" altLang="en-US"/>
              <a:pPr eaLnBrk="1" hangingPunct="1"/>
              <a:t>14</a:t>
            </a:fld>
            <a:endParaRPr lang="en-US" altLang="en-US" dirty="0"/>
          </a:p>
        </p:txBody>
      </p:sp>
      <p:sp>
        <p:nvSpPr>
          <p:cNvPr id="68611" name="Rectangle 2"/>
          <p:cNvSpPr>
            <a:spLocks noGrp="1" noRot="1" noChangeAspect="1" noChangeArrowheads="1" noTextEdit="1"/>
          </p:cNvSpPr>
          <p:nvPr>
            <p:ph type="sldImg"/>
          </p:nvPr>
        </p:nvSpPr>
        <p:spPr>
          <a:ln/>
        </p:spPr>
      </p:sp>
      <p:sp>
        <p:nvSpPr>
          <p:cNvPr id="68612" name="Rectangle 3"/>
          <p:cNvSpPr>
            <a:spLocks noGrp="1" noChangeArrowheads="1"/>
          </p:cNvSpPr>
          <p:nvPr>
            <p:ph type="body" idx="1"/>
          </p:nvPr>
        </p:nvSpPr>
        <p:spPr>
          <a:noFill/>
        </p:spPr>
        <p:txBody>
          <a:bodyPr/>
          <a:lstStyle/>
          <a:p>
            <a:r>
              <a:rPr lang="en-US" altLang="en-US" dirty="0">
                <a:latin typeface="Arial" panose="020B0604020202020204" pitchFamily="34" charset="0"/>
              </a:rPr>
              <a:t>Therefore, neither party will unfairly or dishonestly cheat the other out of anything due to the other party because of the employment relationship. The existence of an implied covenant has nothing to do with anything that the employer has said, written, or done. The implied covenant exists because the employment relationship exists.</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761616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Clarity requires the existence of a definite public policy, clearly created by the U.S. Constitution, the state constitution, a statute, an administrative regulation, a common law principle, or a general governmental policy. </a:t>
            </a:r>
          </a:p>
          <a:p>
            <a:r>
              <a:rPr lang="en-US" sz="1200" b="0" i="0" u="none" strike="noStrike" kern="1200" baseline="0" dirty="0">
                <a:solidFill>
                  <a:schemeClr val="tx1"/>
                </a:solidFill>
                <a:latin typeface="+mn-lt"/>
                <a:ea typeface="+mn-ea"/>
                <a:cs typeface="+mn-cs"/>
              </a:rPr>
              <a:t>Jeopardy requires that the public will be endangered if the court does not dissuade the type of firing involved in the case. </a:t>
            </a:r>
          </a:p>
          <a:p>
            <a:r>
              <a:rPr lang="en-US" sz="1200" b="0" i="0" u="none" strike="noStrike" kern="1200" baseline="0" dirty="0">
                <a:solidFill>
                  <a:schemeClr val="tx1"/>
                </a:solidFill>
                <a:latin typeface="+mn-lt"/>
                <a:ea typeface="+mn-ea"/>
                <a:cs typeface="+mn-cs"/>
              </a:rPr>
              <a:t>Causation requires that the discharge be induced by actions that are related to the stated public policy issue. </a:t>
            </a:r>
          </a:p>
          <a:p>
            <a:r>
              <a:rPr lang="en-US" sz="1200" b="0" i="0" u="none" strike="noStrike" kern="1200" baseline="0" dirty="0">
                <a:solidFill>
                  <a:schemeClr val="tx1"/>
                </a:solidFill>
                <a:latin typeface="+mn-lt"/>
                <a:ea typeface="+mn-ea"/>
                <a:cs typeface="+mn-cs"/>
              </a:rPr>
              <a:t>The lack of an overriding business justification means that the employer had no legitimate business reason for the discharge of the employee. </a:t>
            </a:r>
            <a:endParaRPr lang="en-US" dirty="0"/>
          </a:p>
        </p:txBody>
      </p:sp>
      <p:sp>
        <p:nvSpPr>
          <p:cNvPr id="4" name="Slide Number Placeholder 3"/>
          <p:cNvSpPr>
            <a:spLocks noGrp="1"/>
          </p:cNvSpPr>
          <p:nvPr>
            <p:ph type="sldNum" sz="quarter" idx="5"/>
          </p:nvPr>
        </p:nvSpPr>
        <p:spPr/>
        <p:txBody>
          <a:bodyPr/>
          <a:lstStyle/>
          <a:p>
            <a:fld id="{5B1CC8F4-5623-496C-8F2C-A5D22BD68D8F}" type="slidenum">
              <a:rPr lang="en-US" smtClean="0"/>
              <a:t>15</a:t>
            </a:fld>
            <a:endParaRPr lang="en-US" dirty="0"/>
          </a:p>
        </p:txBody>
      </p:sp>
    </p:spTree>
    <p:extLst>
      <p:ext uri="{BB962C8B-B14F-4D97-AF65-F5344CB8AC3E}">
        <p14:creationId xmlns:p14="http://schemas.microsoft.com/office/powerpoint/2010/main" val="64959482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7EB6FF3E-59F7-4EB2-8C3F-1C84641B98CD}" type="slidenum">
              <a:rPr lang="en-US" altLang="en-US"/>
              <a:pPr eaLnBrk="1" hangingPunct="1"/>
              <a:t>17</a:t>
            </a:fld>
            <a:endParaRPr lang="en-US" altLang="en-US" dirty="0"/>
          </a:p>
        </p:txBody>
      </p:sp>
      <p:sp>
        <p:nvSpPr>
          <p:cNvPr id="69635" name="Rectangle 2"/>
          <p:cNvSpPr>
            <a:spLocks noGrp="1" noRot="1" noChangeAspect="1" noChangeArrowheads="1" noTextEdit="1"/>
          </p:cNvSpPr>
          <p:nvPr>
            <p:ph type="sldImg"/>
          </p:nvPr>
        </p:nvSpPr>
        <p:spPr>
          <a:ln/>
        </p:spPr>
      </p:sp>
      <p:sp>
        <p:nvSpPr>
          <p:cNvPr id="69636" name="Rectangle 3"/>
          <p:cNvSpPr>
            <a:spLocks noGrp="1" noChangeArrowheads="1"/>
          </p:cNvSpPr>
          <p:nvPr>
            <p:ph type="body" idx="1"/>
          </p:nvPr>
        </p:nvSpPr>
        <p:spPr>
          <a:noFill/>
        </p:spPr>
        <p:txBody>
          <a:bodyPr/>
          <a:lstStyle/>
          <a:p>
            <a:r>
              <a:rPr lang="en-US" altLang="en-US" dirty="0">
                <a:latin typeface="Arial" panose="020B0604020202020204" pitchFamily="34" charset="0"/>
              </a:rPr>
              <a:t>The after-acquired evidence defense has also been used by defendants in discrimination lawsuits. Consequently, the Equal Employment Opportunity Commission has issued a special rule that is to be applied when such a defense is raised.</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243558129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For example, the employee may be relocated to less than desirable jobs at the workplace, be denied raises, be deprived of continuing educational opportunities, lose seniority, be stripped of promotions, lose vacation time, be reassigned to difficult and inconvenient hours, and so on. Thus, the employee continues to come to work and to draw a paycheck, but in conditions that slowly deteriorate, making the situation at work and on the job unbearably difficult for that employee.</a:t>
            </a:r>
          </a:p>
        </p:txBody>
      </p:sp>
      <p:sp>
        <p:nvSpPr>
          <p:cNvPr id="4" name="Slide Number Placeholder 3"/>
          <p:cNvSpPr>
            <a:spLocks noGrp="1"/>
          </p:cNvSpPr>
          <p:nvPr>
            <p:ph type="sldNum" sz="quarter" idx="10"/>
          </p:nvPr>
        </p:nvSpPr>
        <p:spPr/>
        <p:txBody>
          <a:bodyPr/>
          <a:lstStyle/>
          <a:p>
            <a:fld id="{5B1CC8F4-5623-496C-8F2C-A5D22BD68D8F}" type="slidenum">
              <a:rPr lang="en-US" smtClean="0"/>
              <a:t>18</a:t>
            </a:fld>
            <a:endParaRPr lang="en-US" dirty="0"/>
          </a:p>
        </p:txBody>
      </p:sp>
    </p:spTree>
    <p:extLst>
      <p:ext uri="{BB962C8B-B14F-4D97-AF65-F5344CB8AC3E}">
        <p14:creationId xmlns:p14="http://schemas.microsoft.com/office/powerpoint/2010/main" val="258443376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B07439FA-7B42-484F-8125-4C4C0521AE6F}" type="slidenum">
              <a:rPr lang="en-US" altLang="en-US"/>
              <a:pPr eaLnBrk="1" hangingPunct="1"/>
              <a:t>20</a:t>
            </a:fld>
            <a:endParaRPr lang="en-US" altLang="en-US" dirty="0"/>
          </a:p>
        </p:txBody>
      </p:sp>
      <p:sp>
        <p:nvSpPr>
          <p:cNvPr id="70659" name="Rectangle 2"/>
          <p:cNvSpPr>
            <a:spLocks noGrp="1" noRot="1" noChangeAspect="1" noChangeArrowheads="1" noTextEdit="1"/>
          </p:cNvSpPr>
          <p:nvPr>
            <p:ph type="sldImg"/>
          </p:nvPr>
        </p:nvSpPr>
        <p:spPr>
          <a:ln/>
        </p:spPr>
      </p:sp>
      <p:sp>
        <p:nvSpPr>
          <p:cNvPr id="70660" name="Rectangle 3"/>
          <p:cNvSpPr>
            <a:spLocks noGrp="1" noChangeArrowheads="1"/>
          </p:cNvSpPr>
          <p:nvPr>
            <p:ph type="body" idx="1"/>
          </p:nvPr>
        </p:nvSpPr>
        <p:spPr>
          <a:noFill/>
        </p:spPr>
        <p:txBody>
          <a:bodyPr/>
          <a:lstStyle/>
          <a:p>
            <a:r>
              <a:rPr lang="en-US" altLang="en-US" dirty="0">
                <a:latin typeface="Arial" panose="020B0604020202020204" pitchFamily="34" charset="0"/>
              </a:rPr>
              <a:t>A team of OSHA inspectors enforces compliance with its many and varied health and safety regulations. Employees are permitted to request an inspection if they believe that a violation exists. The U.S. Supreme Court has ruled that an OSHA inspector must produce a search warrant if the employer refuses to admit an inspector to the job site voluntarily. When a violation of a standard is observed, the inspector issues a citation. A citation is a notice commanding the appearance of the employer in a proceeding.</a:t>
            </a:r>
          </a:p>
        </p:txBody>
      </p:sp>
    </p:spTree>
    <p:extLst>
      <p:ext uri="{BB962C8B-B14F-4D97-AF65-F5344CB8AC3E}">
        <p14:creationId xmlns:p14="http://schemas.microsoft.com/office/powerpoint/2010/main" val="391808255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0303F777-439C-4E0A-8EA0-B086672F7FC2}" type="slidenum">
              <a:rPr lang="en-US" altLang="en-US"/>
              <a:pPr eaLnBrk="1" hangingPunct="1"/>
              <a:t>21</a:t>
            </a:fld>
            <a:endParaRPr lang="en-US" altLang="en-US" dirty="0"/>
          </a:p>
        </p:txBody>
      </p:sp>
      <p:sp>
        <p:nvSpPr>
          <p:cNvPr id="71683" name="Rectangle 2"/>
          <p:cNvSpPr>
            <a:spLocks noGrp="1" noRot="1" noChangeAspect="1" noChangeArrowheads="1" noTextEdit="1"/>
          </p:cNvSpPr>
          <p:nvPr>
            <p:ph type="sldImg"/>
          </p:nvPr>
        </p:nvSpPr>
        <p:spPr>
          <a:ln/>
        </p:spPr>
      </p:sp>
      <p:sp>
        <p:nvSpPr>
          <p:cNvPr id="71684" name="Rectangle 3"/>
          <p:cNvSpPr>
            <a:spLocks noGrp="1" noChangeArrowheads="1"/>
          </p:cNvSpPr>
          <p:nvPr>
            <p:ph type="body" idx="1"/>
          </p:nvPr>
        </p:nvSpPr>
        <p:spPr>
          <a:noFill/>
        </p:spPr>
        <p:txBody>
          <a:bodyPr/>
          <a:lstStyle/>
          <a:p>
            <a:r>
              <a:rPr lang="en-US" altLang="en-US" dirty="0">
                <a:latin typeface="Arial" panose="020B0604020202020204" pitchFamily="34" charset="0"/>
              </a:rPr>
              <a:t>The correct answer is “D” – Fair Labor Standards Act. See next slide.</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240713070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CB838544-6CA6-4D0C-AA33-74544B1BE80C}" type="slidenum">
              <a:rPr lang="en-US" altLang="en-US"/>
              <a:pPr eaLnBrk="1" hangingPunct="1"/>
              <a:t>22</a:t>
            </a:fld>
            <a:endParaRPr lang="en-US" altLang="en-US" dirty="0"/>
          </a:p>
        </p:txBody>
      </p:sp>
      <p:sp>
        <p:nvSpPr>
          <p:cNvPr id="72707" name="Rectangle 2"/>
          <p:cNvSpPr>
            <a:spLocks noGrp="1" noRot="1" noChangeAspect="1" noChangeArrowheads="1" noTextEdit="1"/>
          </p:cNvSpPr>
          <p:nvPr>
            <p:ph type="sldImg"/>
          </p:nvPr>
        </p:nvSpPr>
        <p:spPr>
          <a:ln/>
        </p:spPr>
      </p:sp>
      <p:sp>
        <p:nvSpPr>
          <p:cNvPr id="72708" name="Rectangle 3"/>
          <p:cNvSpPr>
            <a:spLocks noGrp="1" noChangeArrowheads="1"/>
          </p:cNvSpPr>
          <p:nvPr>
            <p:ph type="body" idx="1"/>
          </p:nvPr>
        </p:nvSpPr>
        <p:spPr>
          <a:noFill/>
        </p:spPr>
        <p:txBody>
          <a:bodyPr/>
          <a:lstStyle/>
          <a:p>
            <a:r>
              <a:rPr lang="en-US" altLang="en-US" dirty="0">
                <a:latin typeface="Arial" panose="020B0604020202020204" pitchFamily="34" charset="0"/>
              </a:rPr>
              <a:t>The wage and hour provisions of the FLSA, with certain exceptions, do not apply to people employed in an executive, administrative, or professional capacity. The exempt workers are generally identified as those who manage other employees. At least 50 percent of their primary duties must be in the performance of office or nonmanual work relating to the operations of the company or in the performance of work requiring scientific or specialized study. State, local, and federal employees; self-employed persons; and armed forces personnel are exempted from the wage and hour provisions.</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318908013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2CA351EC-84C3-4F18-A071-AB0D6736B041}" type="slidenum">
              <a:rPr lang="en-US" altLang="en-US"/>
              <a:pPr eaLnBrk="1" hangingPunct="1"/>
              <a:t>23</a:t>
            </a:fld>
            <a:endParaRPr lang="en-US" altLang="en-US" dirty="0"/>
          </a:p>
        </p:txBody>
      </p:sp>
      <p:sp>
        <p:nvSpPr>
          <p:cNvPr id="73731" name="Rectangle 2"/>
          <p:cNvSpPr>
            <a:spLocks noGrp="1" noRot="1" noChangeAspect="1" noChangeArrowheads="1" noTextEdit="1"/>
          </p:cNvSpPr>
          <p:nvPr>
            <p:ph type="sldImg"/>
          </p:nvPr>
        </p:nvSpPr>
        <p:spPr>
          <a:ln/>
        </p:spPr>
      </p:sp>
      <p:sp>
        <p:nvSpPr>
          <p:cNvPr id="73732" name="Rectangle 3"/>
          <p:cNvSpPr>
            <a:spLocks noGrp="1" noChangeArrowheads="1"/>
          </p:cNvSpPr>
          <p:nvPr>
            <p:ph type="body" idx="1"/>
          </p:nvPr>
        </p:nvSpPr>
        <p:spPr>
          <a:noFill/>
        </p:spPr>
        <p:txBody>
          <a:bodyPr/>
          <a:lstStyle/>
          <a:p>
            <a:r>
              <a:rPr lang="en-US" altLang="en-US" b="1" dirty="0">
                <a:latin typeface="Arial" panose="020B0604020202020204" pitchFamily="34" charset="0"/>
              </a:rPr>
              <a:t>Teaching Tips</a:t>
            </a:r>
          </a:p>
          <a:p>
            <a:r>
              <a:rPr lang="en-US" altLang="en-US" dirty="0">
                <a:latin typeface="Arial" panose="020B0604020202020204" pitchFamily="34" charset="0"/>
              </a:rPr>
              <a:t>Assign a short research paper on the history of the federal Immigration Reform and Control Act of 1986. Included should be an explanation of why the law was enacted and what employers and potential employees must do to comply with it. Encourage students to use the Internet for this assignment.</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193597897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4A91AB6C-9F12-4D9A-BCAB-77A2F8CD30B2}" type="slidenum">
              <a:rPr lang="en-US" altLang="en-US"/>
              <a:pPr eaLnBrk="1" hangingPunct="1"/>
              <a:t>4</a:t>
            </a:fld>
            <a:endParaRPr lang="en-US" altLang="en-US" dirty="0"/>
          </a:p>
        </p:txBody>
      </p:sp>
      <p:sp>
        <p:nvSpPr>
          <p:cNvPr id="58371" name="Rectangle 2"/>
          <p:cNvSpPr>
            <a:spLocks noGrp="1" noRot="1" noChangeAspect="1" noChangeArrowheads="1" noTextEdit="1"/>
          </p:cNvSpPr>
          <p:nvPr>
            <p:ph type="sldImg"/>
          </p:nvPr>
        </p:nvSpPr>
        <p:spPr>
          <a:ln/>
        </p:spPr>
      </p:sp>
      <p:sp>
        <p:nvSpPr>
          <p:cNvPr id="58372" name="Rectangle 3"/>
          <p:cNvSpPr>
            <a:spLocks noGrp="1" noChangeArrowheads="1"/>
          </p:cNvSpPr>
          <p:nvPr>
            <p:ph type="body" idx="1"/>
          </p:nvPr>
        </p:nvSpPr>
        <p:spPr>
          <a:noFill/>
        </p:spPr>
        <p:txBody>
          <a:bodyPr/>
          <a:lstStyle/>
          <a:p>
            <a:r>
              <a:rPr lang="en-US" altLang="en-US" dirty="0">
                <a:latin typeface="Arial" panose="020B0604020202020204" pitchFamily="34" charset="0"/>
              </a:rPr>
              <a:t>The correct answer is “C” – employment-at-will. See next slide.</a:t>
            </a:r>
          </a:p>
        </p:txBody>
      </p:sp>
    </p:spTree>
    <p:extLst>
      <p:ext uri="{BB962C8B-B14F-4D97-AF65-F5344CB8AC3E}">
        <p14:creationId xmlns:p14="http://schemas.microsoft.com/office/powerpoint/2010/main" val="156905795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8E4E602D-D300-458D-8113-C43A91F224A7}" type="slidenum">
              <a:rPr lang="en-US" altLang="en-US"/>
              <a:pPr eaLnBrk="1" hangingPunct="1"/>
              <a:t>24</a:t>
            </a:fld>
            <a:endParaRPr lang="en-US" altLang="en-US" dirty="0"/>
          </a:p>
        </p:txBody>
      </p:sp>
      <p:sp>
        <p:nvSpPr>
          <p:cNvPr id="74755" name="Rectangle 2"/>
          <p:cNvSpPr>
            <a:spLocks noGrp="1" noRot="1" noChangeAspect="1" noChangeArrowheads="1" noTextEdit="1"/>
          </p:cNvSpPr>
          <p:nvPr>
            <p:ph type="sldImg"/>
          </p:nvPr>
        </p:nvSpPr>
        <p:spPr>
          <a:ln/>
        </p:spPr>
      </p:sp>
      <p:sp>
        <p:nvSpPr>
          <p:cNvPr id="74756" name="Rectangle 3"/>
          <p:cNvSpPr>
            <a:spLocks noGrp="1" noChangeArrowheads="1"/>
          </p:cNvSpPr>
          <p:nvPr>
            <p:ph type="body" idx="1"/>
          </p:nvPr>
        </p:nvSpPr>
        <p:spPr>
          <a:noFill/>
        </p:spPr>
        <p:txBody>
          <a:bodyPr/>
          <a:lstStyle/>
          <a:p>
            <a:r>
              <a:rPr lang="en-US" altLang="en-US" dirty="0">
                <a:latin typeface="Arial" panose="020B0604020202020204" pitchFamily="34" charset="0"/>
              </a:rPr>
              <a:t>The amount that an employee is assessed is based on the employee’s annual wage base. Each year the annual wage base is raised to accommodate changes that occur because of increases in the cost of living.</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268794098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2F386754-33FC-4F57-BE66-5518CBE6D58B}" type="slidenum">
              <a:rPr lang="en-US" altLang="en-US"/>
              <a:pPr eaLnBrk="1" hangingPunct="1"/>
              <a:t>25</a:t>
            </a:fld>
            <a:endParaRPr lang="en-US" altLang="en-US" dirty="0"/>
          </a:p>
        </p:txBody>
      </p:sp>
      <p:sp>
        <p:nvSpPr>
          <p:cNvPr id="75779" name="Rectangle 2"/>
          <p:cNvSpPr>
            <a:spLocks noGrp="1" noRot="1" noChangeAspect="1" noChangeArrowheads="1" noTextEdit="1"/>
          </p:cNvSpPr>
          <p:nvPr>
            <p:ph type="sldImg"/>
          </p:nvPr>
        </p:nvSpPr>
        <p:spPr>
          <a:ln/>
        </p:spPr>
      </p:sp>
      <p:sp>
        <p:nvSpPr>
          <p:cNvPr id="75780" name="Rectangle 3"/>
          <p:cNvSpPr>
            <a:spLocks noGrp="1" noChangeArrowheads="1"/>
          </p:cNvSpPr>
          <p:nvPr>
            <p:ph type="body" idx="1"/>
          </p:nvPr>
        </p:nvSpPr>
        <p:spPr>
          <a:noFill/>
        </p:spPr>
        <p:txBody>
          <a:bodyPr/>
          <a:lstStyle/>
          <a:p>
            <a:r>
              <a:rPr lang="en-US" altLang="en-US" dirty="0">
                <a:latin typeface="Arial" panose="020B0604020202020204" pitchFamily="34" charset="0"/>
              </a:rPr>
              <a:t>In addition to meeting state requirements regarding length of time employed and amount of wages, former employees must be ready, willing, and able to take suitable full-time employment should it become available. Thus, claimants are ineligible to receive unemployment benefits when they refuse to work without good cause. Good cause for refusing to work must be real, not imaginary; substantial, not trivial; and reasonable, not whimsical. For example, a desire to avoid a small cut in pay does not constitute good cause to refuse an employer’s offer of employment in a reasonably similar position.</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254019002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2BE85302-AFC3-4D42-B050-3E733058E995}" type="slidenum">
              <a:rPr lang="en-US" altLang="en-US"/>
              <a:pPr eaLnBrk="1" hangingPunct="1"/>
              <a:t>26</a:t>
            </a:fld>
            <a:endParaRPr lang="en-US" altLang="en-US" dirty="0"/>
          </a:p>
        </p:txBody>
      </p:sp>
      <p:sp>
        <p:nvSpPr>
          <p:cNvPr id="76803" name="Rectangle 2"/>
          <p:cNvSpPr>
            <a:spLocks noGrp="1" noRot="1" noChangeAspect="1" noChangeArrowheads="1" noTextEdit="1"/>
          </p:cNvSpPr>
          <p:nvPr>
            <p:ph type="sldImg"/>
          </p:nvPr>
        </p:nvSpPr>
        <p:spPr>
          <a:ln/>
        </p:spPr>
      </p:sp>
      <p:sp>
        <p:nvSpPr>
          <p:cNvPr id="76804" name="Rectangle 3"/>
          <p:cNvSpPr>
            <a:spLocks noGrp="1" noChangeArrowheads="1"/>
          </p:cNvSpPr>
          <p:nvPr>
            <p:ph type="body" idx="1"/>
          </p:nvPr>
        </p:nvSpPr>
        <p:spPr>
          <a:noFill/>
        </p:spPr>
        <p:txBody>
          <a:bodyPr/>
          <a:lstStyle/>
          <a:p>
            <a:r>
              <a:rPr lang="en-US" altLang="en-US" dirty="0">
                <a:latin typeface="Arial" panose="020B0604020202020204" pitchFamily="34" charset="0"/>
              </a:rPr>
              <a:t>In another form of workers’ compensation, companies are required to carry insurance for their workforce, but they have the option of contributing to the state fund or purchasing insurance from a private insurer. In the third form, all employers are required to purchase workers’ compensation insurance from private insurers.</a:t>
            </a:r>
          </a:p>
          <a:p>
            <a:endParaRPr lang="en-US" altLang="en-US" dirty="0">
              <a:latin typeface="Arial" panose="020B0604020202020204" pitchFamily="34" charset="0"/>
            </a:endParaRPr>
          </a:p>
          <a:p>
            <a:r>
              <a:rPr lang="en-US" dirty="0"/>
              <a:t>Employees who file workers’ compensation claims are immune from retaliation by their employers. </a:t>
            </a:r>
            <a:r>
              <a:rPr lang="en-US" sz="1200" b="0" i="0" u="none" strike="noStrike" kern="1200" baseline="0" dirty="0">
                <a:solidFill>
                  <a:schemeClr val="tx1"/>
                </a:solidFill>
                <a:latin typeface="+mn-lt"/>
                <a:ea typeface="+mn-ea"/>
                <a:cs typeface="+mn-cs"/>
              </a:rPr>
              <a:t>Moreover, employees who are retaliated against by their employers for filing a workers’ compensation claim have a cause of action against their employer and, depending on state law, can sue for lost wages if they were demoted or reassigned and for reinstatement with back pay if they were terminated. </a:t>
            </a:r>
            <a:endParaRPr lang="en-US" altLang="en-US" dirty="0">
              <a:solidFill>
                <a:srgbClr val="00B050"/>
              </a:solidFill>
            </a:endParaRPr>
          </a:p>
          <a:p>
            <a:endParaRPr lang="en-US" altLang="en-US" dirty="0">
              <a:latin typeface="Arial" panose="020B0604020202020204" pitchFamily="34" charset="0"/>
            </a:endParaRPr>
          </a:p>
          <a:p>
            <a:endParaRPr lang="en-US" altLang="en-US" dirty="0">
              <a:latin typeface="Arial" panose="020B0604020202020204" pitchFamily="34" charset="0"/>
            </a:endParaRPr>
          </a:p>
        </p:txBody>
      </p:sp>
    </p:spTree>
    <p:extLst>
      <p:ext uri="{BB962C8B-B14F-4D97-AF65-F5344CB8AC3E}">
        <p14:creationId xmlns:p14="http://schemas.microsoft.com/office/powerpoint/2010/main" val="269481564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C1CD837E-9374-4AC3-A53A-B739250236AE}" type="slidenum">
              <a:rPr lang="en-US" altLang="en-US"/>
              <a:pPr eaLnBrk="1" hangingPunct="1"/>
              <a:t>27</a:t>
            </a:fld>
            <a:endParaRPr lang="en-US" altLang="en-US" dirty="0"/>
          </a:p>
        </p:txBody>
      </p:sp>
      <p:sp>
        <p:nvSpPr>
          <p:cNvPr id="77827" name="Rectangle 2"/>
          <p:cNvSpPr>
            <a:spLocks noGrp="1" noRot="1" noChangeAspect="1" noChangeArrowheads="1" noTextEdit="1"/>
          </p:cNvSpPr>
          <p:nvPr>
            <p:ph type="sldImg"/>
          </p:nvPr>
        </p:nvSpPr>
        <p:spPr>
          <a:ln/>
        </p:spPr>
      </p:sp>
      <p:sp>
        <p:nvSpPr>
          <p:cNvPr id="77828" name="Rectangle 3"/>
          <p:cNvSpPr>
            <a:spLocks noGrp="1" noChangeArrowheads="1"/>
          </p:cNvSpPr>
          <p:nvPr>
            <p:ph type="body" idx="1"/>
          </p:nvPr>
        </p:nvSpPr>
        <p:spPr>
          <a:noFill/>
        </p:spPr>
        <p:txBody>
          <a:bodyPr/>
          <a:lstStyle/>
          <a:p>
            <a:r>
              <a:rPr lang="en-US" altLang="en-US" dirty="0">
                <a:latin typeface="Arial" panose="020B0604020202020204" pitchFamily="34" charset="0"/>
              </a:rPr>
              <a:t>Under the rules of vesting, workers are guaranteed the right to receive pension benefits, regardless of whether they are working under the plan at the time of retirement. The law requires immediate vesting for all contribution made by the employee. All pension plans must provide vested benefits after a worker has been on the job for five years.</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78099201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49FF2534-FC60-431D-B877-A530638FE4EF}" type="slidenum">
              <a:rPr lang="en-US" altLang="en-US"/>
              <a:pPr eaLnBrk="1" hangingPunct="1"/>
              <a:t>28</a:t>
            </a:fld>
            <a:endParaRPr lang="en-US" altLang="en-US" dirty="0"/>
          </a:p>
        </p:txBody>
      </p:sp>
      <p:sp>
        <p:nvSpPr>
          <p:cNvPr id="78851" name="Rectangle 2"/>
          <p:cNvSpPr>
            <a:spLocks noGrp="1" noRot="1" noChangeAspect="1" noChangeArrowheads="1" noTextEdit="1"/>
          </p:cNvSpPr>
          <p:nvPr>
            <p:ph type="sldImg"/>
          </p:nvPr>
        </p:nvSpPr>
        <p:spPr>
          <a:ln/>
        </p:spPr>
      </p:sp>
      <p:sp>
        <p:nvSpPr>
          <p:cNvPr id="78852" name="Rectangle 3"/>
          <p:cNvSpPr>
            <a:spLocks noGrp="1" noChangeArrowheads="1"/>
          </p:cNvSpPr>
          <p:nvPr>
            <p:ph type="body" idx="1"/>
          </p:nvPr>
        </p:nvSpPr>
        <p:spPr>
          <a:noFill/>
        </p:spPr>
        <p:txBody>
          <a:bodyPr/>
          <a:lstStyle/>
          <a:p>
            <a:r>
              <a:rPr lang="en-US" altLang="en-US" dirty="0">
                <a:latin typeface="Arial" panose="020B0604020202020204" pitchFamily="34" charset="0"/>
              </a:rPr>
              <a:t>To qualify for the leave time guaranteed by the FLMA, the worker must have been employed by the firm for at least one year and worked for 1,250 hours over the 12-month period before the leave is requested. Employees can draw on the 12 weeks consecutively, at intervals, or as an adjusted work plan.</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253011206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Slide Image Placeholder 1"/>
          <p:cNvSpPr>
            <a:spLocks noGrp="1" noRot="1" noChangeAspect="1" noTextEdit="1"/>
          </p:cNvSpPr>
          <p:nvPr>
            <p:ph type="sldImg"/>
          </p:nvPr>
        </p:nvSpPr>
        <p:spPr>
          <a:ln/>
        </p:spPr>
      </p:sp>
      <p:sp>
        <p:nvSpPr>
          <p:cNvPr id="79875" name="Notes Placeholder 2"/>
          <p:cNvSpPr>
            <a:spLocks noGrp="1"/>
          </p:cNvSpPr>
          <p:nvPr>
            <p:ph type="body" idx="1"/>
          </p:nvPr>
        </p:nvSpPr>
        <p:spPr>
          <a:noFill/>
        </p:spPr>
        <p:txBody>
          <a:bodyPr/>
          <a:lstStyle/>
          <a:p>
            <a:r>
              <a:rPr lang="en-US" altLang="en-US" dirty="0">
                <a:latin typeface="Arial" panose="020B0604020202020204" pitchFamily="34" charset="0"/>
              </a:rPr>
              <a:t>In addition, employees are permitted to use as much as 20 weeks to take care of certain nonmedical emergencies during the time that a spouse, child, or parent is on active duty in the military. This is referred to as </a:t>
            </a:r>
            <a:r>
              <a:rPr lang="en-US" altLang="en-US" b="1" dirty="0">
                <a:latin typeface="Arial" panose="020B0604020202020204" pitchFamily="34" charset="0"/>
              </a:rPr>
              <a:t>qualifying exigency leave</a:t>
            </a:r>
            <a:r>
              <a:rPr lang="en-US" altLang="en-US" dirty="0">
                <a:latin typeface="Arial" panose="020B0604020202020204" pitchFamily="34" charset="0"/>
              </a:rPr>
              <a:t>.</a:t>
            </a:r>
          </a:p>
        </p:txBody>
      </p:sp>
      <p:sp>
        <p:nvSpPr>
          <p:cNvPr id="79876" name="Slide Number Placeholder 3"/>
          <p:cNvSpPr>
            <a:spLocks noGrp="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2E74AF37-819E-4A0D-BA18-2C14AB174E30}" type="slidenum">
              <a:rPr lang="en-US" altLang="en-US"/>
              <a:pPr eaLnBrk="1" hangingPunct="1"/>
              <a:t>29</a:t>
            </a:fld>
            <a:endParaRPr lang="en-US" altLang="en-US" dirty="0"/>
          </a:p>
        </p:txBody>
      </p:sp>
    </p:spTree>
    <p:extLst>
      <p:ext uri="{BB962C8B-B14F-4D97-AF65-F5344CB8AC3E}">
        <p14:creationId xmlns:p14="http://schemas.microsoft.com/office/powerpoint/2010/main" val="212477783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AF37474F-CF8A-4A72-8DDC-1FF94A5A5549}" type="slidenum">
              <a:rPr lang="en-US" altLang="en-US"/>
              <a:pPr eaLnBrk="1" hangingPunct="1"/>
              <a:t>30</a:t>
            </a:fld>
            <a:endParaRPr lang="en-US" altLang="en-US" dirty="0"/>
          </a:p>
        </p:txBody>
      </p:sp>
      <p:sp>
        <p:nvSpPr>
          <p:cNvPr id="80899" name="Rectangle 2"/>
          <p:cNvSpPr>
            <a:spLocks noGrp="1" noRot="1" noChangeAspect="1" noChangeArrowheads="1" noTextEdit="1"/>
          </p:cNvSpPr>
          <p:nvPr>
            <p:ph type="sldImg"/>
          </p:nvPr>
        </p:nvSpPr>
        <p:spPr>
          <a:ln/>
        </p:spPr>
      </p:sp>
      <p:sp>
        <p:nvSpPr>
          <p:cNvPr id="80900" name="Rectangle 3"/>
          <p:cNvSpPr>
            <a:spLocks noGrp="1" noChangeArrowheads="1"/>
          </p:cNvSpPr>
          <p:nvPr>
            <p:ph type="body" idx="1"/>
          </p:nvPr>
        </p:nvSpPr>
        <p:spPr>
          <a:noFill/>
        </p:spPr>
        <p:txBody>
          <a:bodyPr/>
          <a:lstStyle/>
          <a:p>
            <a:r>
              <a:rPr lang="en-US" altLang="en-US" dirty="0">
                <a:latin typeface="Arial" panose="020B0604020202020204" pitchFamily="34" charset="0"/>
              </a:rPr>
              <a:t>The correct answer is “C” – Equal Pay Act of 1963. See next slide.</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349854382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B822939B-FA78-4824-B809-49DE2C29E2C5}" type="slidenum">
              <a:rPr lang="en-US" altLang="en-US"/>
              <a:pPr eaLnBrk="1" hangingPunct="1"/>
              <a:t>31</a:t>
            </a:fld>
            <a:endParaRPr lang="en-US" altLang="en-US" dirty="0"/>
          </a:p>
        </p:txBody>
      </p:sp>
      <p:sp>
        <p:nvSpPr>
          <p:cNvPr id="81923" name="Rectangle 2"/>
          <p:cNvSpPr>
            <a:spLocks noGrp="1" noRot="1" noChangeAspect="1" noChangeArrowheads="1" noTextEdit="1"/>
          </p:cNvSpPr>
          <p:nvPr>
            <p:ph type="sldImg"/>
          </p:nvPr>
        </p:nvSpPr>
        <p:spPr>
          <a:ln/>
        </p:spPr>
      </p:sp>
      <p:sp>
        <p:nvSpPr>
          <p:cNvPr id="81924" name="Rectangle 3"/>
          <p:cNvSpPr>
            <a:spLocks noGrp="1" noChangeArrowheads="1"/>
          </p:cNvSpPr>
          <p:nvPr>
            <p:ph type="body" idx="1"/>
          </p:nvPr>
        </p:nvSpPr>
        <p:spPr>
          <a:noFill/>
        </p:spPr>
        <p:txBody>
          <a:bodyPr/>
          <a:lstStyle/>
          <a:p>
            <a:r>
              <a:rPr lang="en-US" altLang="en-US" dirty="0">
                <a:latin typeface="Arial" panose="020B0604020202020204" pitchFamily="34" charset="0"/>
              </a:rPr>
              <a:t>Problems occur when the work done by the women in the workplace is comparable, but not identical, to the work done by the men. To deal with this issue, the courts have ruled that as long as the work in question requires the same level of effort, ability, and accountability and is rendered in a comparable work environment, it is considered substantially equal.</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423170987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6596411A-5832-46E9-B78D-498107212B0D}" type="slidenum">
              <a:rPr lang="en-US" altLang="en-US"/>
              <a:pPr eaLnBrk="1" hangingPunct="1"/>
              <a:t>32</a:t>
            </a:fld>
            <a:endParaRPr lang="en-US" altLang="en-US" dirty="0"/>
          </a:p>
        </p:txBody>
      </p:sp>
      <p:sp>
        <p:nvSpPr>
          <p:cNvPr id="82947" name="Rectangle 2"/>
          <p:cNvSpPr>
            <a:spLocks noGrp="1" noRot="1" noChangeAspect="1" noChangeArrowheads="1" noTextEdit="1"/>
          </p:cNvSpPr>
          <p:nvPr>
            <p:ph type="sldImg"/>
          </p:nvPr>
        </p:nvSpPr>
        <p:spPr>
          <a:ln/>
        </p:spPr>
      </p:sp>
      <p:sp>
        <p:nvSpPr>
          <p:cNvPr id="82948" name="Rectangle 3"/>
          <p:cNvSpPr>
            <a:spLocks noGrp="1" noChangeArrowheads="1"/>
          </p:cNvSpPr>
          <p:nvPr>
            <p:ph type="body" idx="1"/>
          </p:nvPr>
        </p:nvSpPr>
        <p:spPr>
          <a:noFill/>
        </p:spPr>
        <p:txBody>
          <a:bodyPr/>
          <a:lstStyle/>
          <a:p>
            <a:r>
              <a:rPr lang="en-US" altLang="en-US" dirty="0">
                <a:latin typeface="Arial" panose="020B0604020202020204" pitchFamily="34" charset="0"/>
              </a:rPr>
              <a:t>The correct answer is “D” – Civil Rights Act of 1964. See next slide.</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32969451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B3A2D01A-3921-4CF3-BB10-8DA42C8694EB}" type="slidenum">
              <a:rPr lang="en-US" altLang="en-US"/>
              <a:pPr eaLnBrk="1" hangingPunct="1"/>
              <a:t>33</a:t>
            </a:fld>
            <a:endParaRPr lang="en-US" altLang="en-US" dirty="0"/>
          </a:p>
        </p:txBody>
      </p:sp>
      <p:sp>
        <p:nvSpPr>
          <p:cNvPr id="83971" name="Rectangle 2"/>
          <p:cNvSpPr>
            <a:spLocks noGrp="1" noRot="1" noChangeAspect="1" noChangeArrowheads="1" noTextEdit="1"/>
          </p:cNvSpPr>
          <p:nvPr>
            <p:ph type="sldImg"/>
          </p:nvPr>
        </p:nvSpPr>
        <p:spPr>
          <a:ln/>
        </p:spPr>
      </p:sp>
      <p:sp>
        <p:nvSpPr>
          <p:cNvPr id="83972" name="Rectangle 3"/>
          <p:cNvSpPr>
            <a:spLocks noGrp="1" noChangeArrowheads="1"/>
          </p:cNvSpPr>
          <p:nvPr>
            <p:ph type="body" idx="1"/>
          </p:nvPr>
        </p:nvSpPr>
        <p:spPr>
          <a:noFill/>
        </p:spPr>
        <p:txBody>
          <a:bodyPr/>
          <a:lstStyle/>
          <a:p>
            <a:r>
              <a:rPr lang="en-US" altLang="en-US" dirty="0">
                <a:latin typeface="Arial" panose="020B0604020202020204" pitchFamily="34" charset="0"/>
              </a:rPr>
              <a:t>Employees who believe that they have been discriminated against can file complaints with the Equal Employment Opportunity Commission (EEOC). Moreover, some state governments have equal employment agencies that have been designated as deferral agencies under Title VII. In those states, all discrimination charges filed with the EEOC must be sent by the EEOC to the state equal employment agency.</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92049809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C752EC97-AEAE-40C1-8D51-D58EF7C10718}" type="slidenum">
              <a:rPr lang="en-US" altLang="en-US"/>
              <a:pPr eaLnBrk="1" hangingPunct="1"/>
              <a:t>5</a:t>
            </a:fld>
            <a:endParaRPr lang="en-US" altLang="en-US" dirty="0"/>
          </a:p>
        </p:txBody>
      </p:sp>
      <p:sp>
        <p:nvSpPr>
          <p:cNvPr id="59395" name="Rectangle 2"/>
          <p:cNvSpPr>
            <a:spLocks noGrp="1" noRot="1" noChangeAspect="1" noChangeArrowheads="1" noTextEdit="1"/>
          </p:cNvSpPr>
          <p:nvPr>
            <p:ph type="sldImg"/>
          </p:nvPr>
        </p:nvSpPr>
        <p:spPr>
          <a:ln/>
        </p:spPr>
      </p:sp>
      <p:sp>
        <p:nvSpPr>
          <p:cNvPr id="59396" name="Rectangle 3"/>
          <p:cNvSpPr>
            <a:spLocks noGrp="1" noChangeArrowheads="1"/>
          </p:cNvSpPr>
          <p:nvPr>
            <p:ph type="body" idx="1"/>
          </p:nvPr>
        </p:nvSpPr>
        <p:spPr>
          <a:noFill/>
        </p:spPr>
        <p:txBody>
          <a:bodyPr/>
          <a:lstStyle/>
          <a:p>
            <a:r>
              <a:rPr lang="en-US" altLang="en-US" dirty="0">
                <a:latin typeface="Arial" panose="020B0604020202020204" pitchFamily="34" charset="0"/>
              </a:rPr>
              <a:t>Under this doctrine, the employer does not even have to give a reason for the firing. The rationale for the employment-at-will doctrine is that both the employer and the employee must be free to terminate the employment relationship at any time.</a:t>
            </a:r>
          </a:p>
        </p:txBody>
      </p:sp>
    </p:spTree>
    <p:extLst>
      <p:ext uri="{BB962C8B-B14F-4D97-AF65-F5344CB8AC3E}">
        <p14:creationId xmlns:p14="http://schemas.microsoft.com/office/powerpoint/2010/main" val="180406845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3A6F0487-D689-45C0-A69C-FA91A634D6EF}" type="slidenum">
              <a:rPr lang="en-US" altLang="en-US"/>
              <a:pPr eaLnBrk="1" hangingPunct="1"/>
              <a:t>34</a:t>
            </a:fld>
            <a:endParaRPr lang="en-US" altLang="en-US" dirty="0"/>
          </a:p>
        </p:txBody>
      </p:sp>
      <p:sp>
        <p:nvSpPr>
          <p:cNvPr id="84995" name="Rectangle 2"/>
          <p:cNvSpPr>
            <a:spLocks noGrp="1" noRot="1" noChangeAspect="1" noChangeArrowheads="1" noTextEdit="1"/>
          </p:cNvSpPr>
          <p:nvPr>
            <p:ph type="sldImg"/>
          </p:nvPr>
        </p:nvSpPr>
        <p:spPr>
          <a:ln/>
        </p:spPr>
      </p:sp>
      <p:sp>
        <p:nvSpPr>
          <p:cNvPr id="84996" name="Rectangle 3"/>
          <p:cNvSpPr>
            <a:spLocks noGrp="1" noChangeArrowheads="1"/>
          </p:cNvSpPr>
          <p:nvPr>
            <p:ph type="body" idx="1"/>
          </p:nvPr>
        </p:nvSpPr>
        <p:spPr>
          <a:noFill/>
        </p:spPr>
        <p:txBody>
          <a:bodyPr/>
          <a:lstStyle/>
          <a:p>
            <a:r>
              <a:rPr lang="en-US" altLang="en-US" dirty="0">
                <a:latin typeface="Arial" panose="020B0604020202020204" pitchFamily="34" charset="0"/>
              </a:rPr>
              <a:t>Businesses have a defense against a charge of disparate treatment, called a </a:t>
            </a:r>
            <a:r>
              <a:rPr lang="en-US" altLang="en-US" i="1" dirty="0">
                <a:latin typeface="Arial" panose="020B0604020202020204" pitchFamily="34" charset="0"/>
              </a:rPr>
              <a:t>bona fide occupational qualification (BFOQ)</a:t>
            </a:r>
            <a:r>
              <a:rPr lang="en-US" altLang="en-US" dirty="0">
                <a:latin typeface="Arial" panose="020B0604020202020204" pitchFamily="34" charset="0"/>
              </a:rPr>
              <a:t>. The discrimination may be justified if the employer can prove that the job requirement is a BFOQ. Even so, a BFOQ defense can never be raised to justify racial discrimination. However, a BFOQ defense can work for some forms of sexual discrimination. For example, a requirement that all applicants for a job modeling women’s bathing suits be female would be a BFOQ.</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338821594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5054B9B8-65EB-4E98-8E31-CF4588169631}" type="slidenum">
              <a:rPr lang="en-US" altLang="en-US"/>
              <a:pPr eaLnBrk="1" hangingPunct="1"/>
              <a:t>35</a:t>
            </a:fld>
            <a:endParaRPr lang="en-US" altLang="en-US" dirty="0"/>
          </a:p>
        </p:txBody>
      </p:sp>
      <p:sp>
        <p:nvSpPr>
          <p:cNvPr id="86019" name="Rectangle 2"/>
          <p:cNvSpPr>
            <a:spLocks noGrp="1" noRot="1" noChangeAspect="1" noChangeArrowheads="1" noTextEdit="1"/>
          </p:cNvSpPr>
          <p:nvPr>
            <p:ph type="sldImg"/>
          </p:nvPr>
        </p:nvSpPr>
        <p:spPr>
          <a:ln/>
        </p:spPr>
      </p:sp>
      <p:sp>
        <p:nvSpPr>
          <p:cNvPr id="86020" name="Rectangle 3"/>
          <p:cNvSpPr>
            <a:spLocks noGrp="1" noChangeArrowheads="1"/>
          </p:cNvSpPr>
          <p:nvPr>
            <p:ph type="body" idx="1"/>
          </p:nvPr>
        </p:nvSpPr>
        <p:spPr>
          <a:noFill/>
        </p:spPr>
        <p:txBody>
          <a:bodyPr/>
          <a:lstStyle/>
          <a:p>
            <a:r>
              <a:rPr lang="en-US" altLang="en-US" dirty="0">
                <a:latin typeface="Arial" panose="020B0604020202020204" pitchFamily="34" charset="0"/>
              </a:rPr>
              <a:t>Businesses have a defense against a charge of disparate impact known as </a:t>
            </a:r>
            <a:r>
              <a:rPr lang="en-US" altLang="en-US" b="1" i="0" dirty="0">
                <a:latin typeface="Arial" panose="020B0604020202020204" pitchFamily="34" charset="0"/>
              </a:rPr>
              <a:t>business necessity</a:t>
            </a:r>
            <a:r>
              <a:rPr lang="en-US" altLang="en-US" dirty="0">
                <a:latin typeface="Arial" panose="020B0604020202020204" pitchFamily="34" charset="0"/>
              </a:rPr>
              <a:t>. A qualification may be permitted despite its disparate impact on a protected class if the employer can show that the qualification is needed to perform the job.</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93941461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FE422741-F57B-4FEE-8867-75EA9AC5F9F6}" type="slidenum">
              <a:rPr lang="en-US" altLang="en-US"/>
              <a:pPr eaLnBrk="1" hangingPunct="1"/>
              <a:t>36</a:t>
            </a:fld>
            <a:endParaRPr lang="en-US" altLang="en-US" dirty="0"/>
          </a:p>
        </p:txBody>
      </p:sp>
      <p:sp>
        <p:nvSpPr>
          <p:cNvPr id="87043" name="Rectangle 2"/>
          <p:cNvSpPr>
            <a:spLocks noGrp="1" noRot="1" noChangeAspect="1" noChangeArrowheads="1" noTextEdit="1"/>
          </p:cNvSpPr>
          <p:nvPr>
            <p:ph type="sldImg"/>
          </p:nvPr>
        </p:nvSpPr>
        <p:spPr>
          <a:ln/>
        </p:spPr>
      </p:sp>
      <p:sp>
        <p:nvSpPr>
          <p:cNvPr id="87044" name="Rectangle 3"/>
          <p:cNvSpPr>
            <a:spLocks noGrp="1" noChangeArrowheads="1"/>
          </p:cNvSpPr>
          <p:nvPr>
            <p:ph type="body" idx="1"/>
          </p:nvPr>
        </p:nvSpPr>
        <p:spPr>
          <a:noFill/>
        </p:spPr>
        <p:txBody>
          <a:bodyPr/>
          <a:lstStyle/>
          <a:p>
            <a:r>
              <a:rPr lang="en-US" altLang="en-US" b="1" dirty="0">
                <a:latin typeface="Arial" panose="020B0604020202020204" pitchFamily="34" charset="0"/>
              </a:rPr>
              <a:t>Background Information</a:t>
            </a:r>
          </a:p>
          <a:p>
            <a:r>
              <a:rPr lang="en-US" altLang="en-US" dirty="0">
                <a:latin typeface="Arial" panose="020B0604020202020204" pitchFamily="34" charset="0"/>
              </a:rPr>
              <a:t>The Equal Employment Opportunity Commission (EEOC) Guidelines on Discrimination Because of Sex provides: “Where employment opportunities or benefits are granted because of an individual’s submission to the employer’s sexual advances or requests for sexual favors, the employer may be held liable for unlawful sex discrimination against the other person who was qualified for but denied that employment opportunity or benefit.”</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240685253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9366CA02-973B-4902-ADC9-E78D520CB95D}" type="slidenum">
              <a:rPr lang="en-US" altLang="en-US"/>
              <a:pPr eaLnBrk="1" hangingPunct="1"/>
              <a:t>37</a:t>
            </a:fld>
            <a:endParaRPr lang="en-US" altLang="en-US" dirty="0"/>
          </a:p>
        </p:txBody>
      </p:sp>
      <p:sp>
        <p:nvSpPr>
          <p:cNvPr id="88067" name="Rectangle 2"/>
          <p:cNvSpPr>
            <a:spLocks noGrp="1" noRot="1" noChangeAspect="1" noChangeArrowheads="1" noTextEdit="1"/>
          </p:cNvSpPr>
          <p:nvPr>
            <p:ph type="sldImg"/>
          </p:nvPr>
        </p:nvSpPr>
        <p:spPr>
          <a:ln/>
        </p:spPr>
      </p:sp>
      <p:sp>
        <p:nvSpPr>
          <p:cNvPr id="88068" name="Rectangle 3"/>
          <p:cNvSpPr>
            <a:spLocks noGrp="1" noChangeArrowheads="1"/>
          </p:cNvSpPr>
          <p:nvPr>
            <p:ph type="body" idx="1"/>
          </p:nvPr>
        </p:nvSpPr>
        <p:spPr>
          <a:noFill/>
        </p:spPr>
        <p:txBody>
          <a:bodyPr/>
          <a:lstStyle/>
          <a:p>
            <a:endParaRPr lang="en-US" altLang="en-US" dirty="0">
              <a:latin typeface="Arial" panose="020B0604020202020204" pitchFamily="34" charset="0"/>
            </a:endParaRPr>
          </a:p>
        </p:txBody>
      </p:sp>
    </p:spTree>
    <p:extLst>
      <p:ext uri="{BB962C8B-B14F-4D97-AF65-F5344CB8AC3E}">
        <p14:creationId xmlns:p14="http://schemas.microsoft.com/office/powerpoint/2010/main" val="3436381799"/>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F497C5B3-E03B-4F31-ABA7-40EEB3AA1F80}" type="slidenum">
              <a:rPr lang="en-US" altLang="en-US"/>
              <a:pPr eaLnBrk="1" hangingPunct="1"/>
              <a:t>38</a:t>
            </a:fld>
            <a:endParaRPr lang="en-US" altLang="en-US" dirty="0"/>
          </a:p>
        </p:txBody>
      </p:sp>
      <p:sp>
        <p:nvSpPr>
          <p:cNvPr id="89091" name="Rectangle 2"/>
          <p:cNvSpPr>
            <a:spLocks noGrp="1" noRot="1" noChangeAspect="1" noChangeArrowheads="1" noTextEdit="1"/>
          </p:cNvSpPr>
          <p:nvPr>
            <p:ph type="sldImg"/>
          </p:nvPr>
        </p:nvSpPr>
        <p:spPr>
          <a:ln/>
        </p:spPr>
      </p:sp>
      <p:sp>
        <p:nvSpPr>
          <p:cNvPr id="89092" name="Rectangle 3"/>
          <p:cNvSpPr>
            <a:spLocks noGrp="1" noChangeArrowheads="1"/>
          </p:cNvSpPr>
          <p:nvPr>
            <p:ph type="body" idx="1"/>
          </p:nvPr>
        </p:nvSpPr>
        <p:spPr>
          <a:noFill/>
        </p:spPr>
        <p:txBody>
          <a:bodyPr/>
          <a:lstStyle/>
          <a:p>
            <a:r>
              <a:rPr lang="en-US" altLang="en-US" dirty="0">
                <a:latin typeface="Arial" panose="020B0604020202020204" pitchFamily="34" charset="0"/>
              </a:rPr>
              <a:t>The correct answer is “C” – affirmative action. See next slide.</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3490131978"/>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D3C3E253-AE27-469B-88AC-F7A66F438760}" type="slidenum">
              <a:rPr lang="en-US" altLang="en-US"/>
              <a:pPr eaLnBrk="1" hangingPunct="1"/>
              <a:t>39</a:t>
            </a:fld>
            <a:endParaRPr lang="en-US" altLang="en-US" dirty="0"/>
          </a:p>
        </p:txBody>
      </p:sp>
      <p:sp>
        <p:nvSpPr>
          <p:cNvPr id="90115" name="Rectangle 2"/>
          <p:cNvSpPr>
            <a:spLocks noGrp="1" noRot="1" noChangeAspect="1" noChangeArrowheads="1" noTextEdit="1"/>
          </p:cNvSpPr>
          <p:nvPr>
            <p:ph type="sldImg"/>
          </p:nvPr>
        </p:nvSpPr>
        <p:spPr>
          <a:ln/>
        </p:spPr>
      </p:sp>
      <p:sp>
        <p:nvSpPr>
          <p:cNvPr id="90116" name="Rectangle 3"/>
          <p:cNvSpPr>
            <a:spLocks noGrp="1" noChangeArrowheads="1"/>
          </p:cNvSpPr>
          <p:nvPr>
            <p:ph type="body" idx="1"/>
          </p:nvPr>
        </p:nvSpPr>
        <p:spPr>
          <a:noFill/>
        </p:spPr>
        <p:txBody>
          <a:bodyPr/>
          <a:lstStyle/>
          <a:p>
            <a:r>
              <a:rPr lang="en-US" altLang="en-US" dirty="0">
                <a:latin typeface="Arial" panose="020B0604020202020204" pitchFamily="34" charset="0"/>
              </a:rPr>
              <a:t>The term “affirmative,” in this context, means to go forth actively, and the word “action” means a definitive plan. Affirmative action is neither mandated nor prohibited by the Civil Rights Act. Generally, affirmative action plans come from a court order but nothing prevents an employer from pursuing an affirmative action plan voluntarily. Some people are opposed to affirmative action because they see it as a form of reverse discrimination.</a:t>
            </a:r>
          </a:p>
        </p:txBody>
      </p:sp>
    </p:spTree>
    <p:extLst>
      <p:ext uri="{BB962C8B-B14F-4D97-AF65-F5344CB8AC3E}">
        <p14:creationId xmlns:p14="http://schemas.microsoft.com/office/powerpoint/2010/main" val="2140707661"/>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BE029AC7-4845-45E6-B954-38D1DAA4A47F}" type="slidenum">
              <a:rPr lang="en-US" altLang="en-US"/>
              <a:pPr eaLnBrk="1" hangingPunct="1"/>
              <a:t>40</a:t>
            </a:fld>
            <a:endParaRPr lang="en-US" altLang="en-US" dirty="0"/>
          </a:p>
        </p:txBody>
      </p:sp>
      <p:sp>
        <p:nvSpPr>
          <p:cNvPr id="91139" name="Rectangle 2"/>
          <p:cNvSpPr>
            <a:spLocks noGrp="1" noRot="1" noChangeAspect="1" noChangeArrowheads="1" noTextEdit="1"/>
          </p:cNvSpPr>
          <p:nvPr>
            <p:ph type="sldImg"/>
          </p:nvPr>
        </p:nvSpPr>
        <p:spPr>
          <a:ln/>
        </p:spPr>
      </p:sp>
      <p:sp>
        <p:nvSpPr>
          <p:cNvPr id="91140" name="Rectangle 3"/>
          <p:cNvSpPr>
            <a:spLocks noGrp="1" noChangeArrowheads="1"/>
          </p:cNvSpPr>
          <p:nvPr>
            <p:ph type="body" idx="1"/>
          </p:nvPr>
        </p:nvSpPr>
        <p:spPr>
          <a:noFill/>
        </p:spPr>
        <p:txBody>
          <a:bodyPr/>
          <a:lstStyle/>
          <a:p>
            <a:r>
              <a:rPr lang="en-US" altLang="en-US" dirty="0">
                <a:latin typeface="Arial" panose="020B0604020202020204" pitchFamily="34" charset="0"/>
              </a:rPr>
              <a:t>To prevent this, the Supreme Court ruled that affirmative action plans must promote a “compelling state interest” and must be finely drawn to minimize harm to those workers outside the plan. To preserve an affirmative action plan, the government must show that the plan is necessary to fight past discrimination, has a termination date, and is the only way to reverse the discriminatory practice.</a:t>
            </a:r>
          </a:p>
        </p:txBody>
      </p:sp>
    </p:spTree>
    <p:extLst>
      <p:ext uri="{BB962C8B-B14F-4D97-AF65-F5344CB8AC3E}">
        <p14:creationId xmlns:p14="http://schemas.microsoft.com/office/powerpoint/2010/main" val="1884150705"/>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DB0AE86A-5C2A-4001-A643-DE5F07E4EB44}" type="slidenum">
              <a:rPr lang="en-US" altLang="en-US"/>
              <a:pPr eaLnBrk="1" hangingPunct="1"/>
              <a:t>42</a:t>
            </a:fld>
            <a:endParaRPr lang="en-US" altLang="en-US" dirty="0"/>
          </a:p>
        </p:txBody>
      </p:sp>
      <p:sp>
        <p:nvSpPr>
          <p:cNvPr id="92163" name="Rectangle 2"/>
          <p:cNvSpPr>
            <a:spLocks noGrp="1" noRot="1" noChangeAspect="1" noChangeArrowheads="1" noTextEdit="1"/>
          </p:cNvSpPr>
          <p:nvPr>
            <p:ph type="sldImg"/>
          </p:nvPr>
        </p:nvSpPr>
        <p:spPr>
          <a:ln/>
        </p:spPr>
      </p:sp>
      <p:sp>
        <p:nvSpPr>
          <p:cNvPr id="92164" name="Rectangle 3"/>
          <p:cNvSpPr>
            <a:spLocks noGrp="1" noChangeArrowheads="1"/>
          </p:cNvSpPr>
          <p:nvPr>
            <p:ph type="body" idx="1"/>
          </p:nvPr>
        </p:nvSpPr>
        <p:spPr>
          <a:noFill/>
        </p:spPr>
        <p:txBody>
          <a:bodyPr/>
          <a:lstStyle/>
          <a:p>
            <a:r>
              <a:rPr lang="en-US" altLang="en-US" dirty="0">
                <a:latin typeface="Arial" panose="020B0604020202020204" pitchFamily="34" charset="0"/>
              </a:rPr>
              <a:t>In 1990, Congress amended the ADEA in response to a U.S. Supreme Court case that held that the original ADEA did not cover employee benefit plans. The amendment, which is called the Older Workers Benefit Protection Act (OWBPA), makes it clear that the ADEA forbids discrimination against older workers in the handling of their employee benefit and retirement plans. In addition, OWBPA gives older workers legal recourse if they are forced or tricked into giving up their rights under the ADEA.</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1453495731"/>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20426C23-38BD-40A2-850C-C02832C28840}" type="slidenum">
              <a:rPr lang="en-US" altLang="en-US"/>
              <a:pPr eaLnBrk="1" hangingPunct="1"/>
              <a:t>43</a:t>
            </a:fld>
            <a:endParaRPr lang="en-US" altLang="en-US" dirty="0"/>
          </a:p>
        </p:txBody>
      </p:sp>
      <p:sp>
        <p:nvSpPr>
          <p:cNvPr id="93187" name="Rectangle 2"/>
          <p:cNvSpPr>
            <a:spLocks noGrp="1" noRot="1" noChangeAspect="1" noChangeArrowheads="1" noTextEdit="1"/>
          </p:cNvSpPr>
          <p:nvPr>
            <p:ph type="sldImg"/>
          </p:nvPr>
        </p:nvSpPr>
        <p:spPr>
          <a:ln/>
        </p:spPr>
      </p:sp>
      <p:sp>
        <p:nvSpPr>
          <p:cNvPr id="93188" name="Rectangle 3"/>
          <p:cNvSpPr>
            <a:spLocks noGrp="1" noChangeArrowheads="1"/>
          </p:cNvSpPr>
          <p:nvPr>
            <p:ph type="body" idx="1"/>
          </p:nvPr>
        </p:nvSpPr>
        <p:spPr>
          <a:noFill/>
        </p:spPr>
        <p:txBody>
          <a:bodyPr/>
          <a:lstStyle/>
          <a:p>
            <a:r>
              <a:rPr lang="en-US" altLang="en-US" dirty="0">
                <a:latin typeface="Arial" panose="020B0604020202020204" pitchFamily="34" charset="0"/>
              </a:rPr>
              <a:t>No statute of limitations is connected to USERA. However, employees are not permitted to hold back on the filing of a case for an unreasonable length of time. Employees who succeed in a case might receive damages, an injunction to prevent their termination, and sometimes, at the discretion of the judge, attorneys’ fees.</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3768602220"/>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DAA2357E-B533-484E-9122-BA916496C9A2}" type="slidenum">
              <a:rPr lang="en-US" altLang="en-US"/>
              <a:pPr eaLnBrk="1" hangingPunct="1"/>
              <a:t>44</a:t>
            </a:fld>
            <a:endParaRPr lang="en-US" altLang="en-US" dirty="0"/>
          </a:p>
        </p:txBody>
      </p:sp>
      <p:sp>
        <p:nvSpPr>
          <p:cNvPr id="94211" name="Rectangle 2"/>
          <p:cNvSpPr>
            <a:spLocks noGrp="1" noRot="1" noChangeAspect="1" noChangeArrowheads="1" noTextEdit="1"/>
          </p:cNvSpPr>
          <p:nvPr>
            <p:ph type="sldImg"/>
          </p:nvPr>
        </p:nvSpPr>
        <p:spPr>
          <a:ln/>
        </p:spPr>
      </p:sp>
      <p:sp>
        <p:nvSpPr>
          <p:cNvPr id="94212" name="Rectangle 3"/>
          <p:cNvSpPr>
            <a:spLocks noGrp="1" noChangeArrowheads="1"/>
          </p:cNvSpPr>
          <p:nvPr>
            <p:ph type="body" idx="1"/>
          </p:nvPr>
        </p:nvSpPr>
        <p:spPr>
          <a:noFill/>
        </p:spPr>
        <p:txBody>
          <a:bodyPr/>
          <a:lstStyle/>
          <a:p>
            <a:r>
              <a:rPr lang="en-US" altLang="en-US" b="1" dirty="0">
                <a:latin typeface="Arial" panose="020B0604020202020204" pitchFamily="34" charset="0"/>
              </a:rPr>
              <a:t>Getting Students Involved</a:t>
            </a:r>
          </a:p>
          <a:p>
            <a:r>
              <a:rPr lang="en-US" altLang="en-US" dirty="0">
                <a:latin typeface="Arial" panose="020B0604020202020204" pitchFamily="34" charset="0"/>
              </a:rPr>
              <a:t>Challenge students to research the standards established by the Americans with Disabilities Act and compare them with the standards of the Rehabilitation Act of 1973, including the amendments of 1974 and 1978.</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8622130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93888281-651D-47AF-9837-C31A4469B863}" type="slidenum">
              <a:rPr lang="en-US" altLang="en-US"/>
              <a:pPr eaLnBrk="1" hangingPunct="1"/>
              <a:t>6</a:t>
            </a:fld>
            <a:endParaRPr lang="en-US" altLang="en-US" dirty="0"/>
          </a:p>
        </p:txBody>
      </p:sp>
      <p:sp>
        <p:nvSpPr>
          <p:cNvPr id="60419" name="Rectangle 2"/>
          <p:cNvSpPr>
            <a:spLocks noGrp="1" noRot="1" noChangeAspect="1" noChangeArrowheads="1" noTextEdit="1"/>
          </p:cNvSpPr>
          <p:nvPr>
            <p:ph type="sldImg"/>
          </p:nvPr>
        </p:nvSpPr>
        <p:spPr>
          <a:ln/>
        </p:spPr>
      </p:sp>
      <p:sp>
        <p:nvSpPr>
          <p:cNvPr id="60420" name="Rectangle 3"/>
          <p:cNvSpPr>
            <a:spLocks noGrp="1" noChangeArrowheads="1"/>
          </p:cNvSpPr>
          <p:nvPr>
            <p:ph type="body" idx="1"/>
          </p:nvPr>
        </p:nvSpPr>
        <p:spPr>
          <a:noFill/>
        </p:spPr>
        <p:txBody>
          <a:bodyPr/>
          <a:lstStyle/>
          <a:p>
            <a:r>
              <a:rPr lang="en-US" altLang="en-US" dirty="0">
                <a:latin typeface="Arial" panose="020B0604020202020204" pitchFamily="34" charset="0"/>
              </a:rPr>
              <a:t>Individuals with unique abilities, special talents, or a highly specialized education often have the flexibility to negotiate their own </a:t>
            </a:r>
            <a:r>
              <a:rPr lang="en-US" altLang="en-US" b="1" dirty="0">
                <a:latin typeface="Arial" panose="020B0604020202020204" pitchFamily="34" charset="0"/>
              </a:rPr>
              <a:t>employment contracts</a:t>
            </a:r>
            <a:r>
              <a:rPr lang="en-US" altLang="en-US" dirty="0">
                <a:latin typeface="Arial" panose="020B0604020202020204" pitchFamily="34" charset="0"/>
              </a:rPr>
              <a:t>. Such individuals would not be affected by employment at will. Generally, such people are in demand and can thus be selective in the choice of employers. </a:t>
            </a:r>
          </a:p>
        </p:txBody>
      </p:sp>
    </p:spTree>
    <p:extLst>
      <p:ext uri="{BB962C8B-B14F-4D97-AF65-F5344CB8AC3E}">
        <p14:creationId xmlns:p14="http://schemas.microsoft.com/office/powerpoint/2010/main" val="2649014477"/>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EFA4B41A-E0BA-4F79-AE70-15732AE6E470}" type="slidenum">
              <a:rPr lang="en-US" altLang="en-US"/>
              <a:pPr eaLnBrk="1" hangingPunct="1"/>
              <a:t>45</a:t>
            </a:fld>
            <a:endParaRPr lang="en-US" altLang="en-US" dirty="0"/>
          </a:p>
        </p:txBody>
      </p:sp>
      <p:sp>
        <p:nvSpPr>
          <p:cNvPr id="95235" name="Rectangle 2"/>
          <p:cNvSpPr>
            <a:spLocks noGrp="1" noRot="1" noChangeAspect="1" noChangeArrowheads="1" noTextEdit="1"/>
          </p:cNvSpPr>
          <p:nvPr>
            <p:ph type="sldImg"/>
          </p:nvPr>
        </p:nvSpPr>
        <p:spPr>
          <a:ln/>
        </p:spPr>
      </p:sp>
      <p:sp>
        <p:nvSpPr>
          <p:cNvPr id="95236" name="Rectangle 3"/>
          <p:cNvSpPr>
            <a:spLocks noGrp="1" noChangeArrowheads="1"/>
          </p:cNvSpPr>
          <p:nvPr>
            <p:ph type="body" idx="1"/>
          </p:nvPr>
        </p:nvSpPr>
        <p:spPr>
          <a:noFill/>
        </p:spPr>
        <p:txBody>
          <a:bodyPr/>
          <a:lstStyle/>
          <a:p>
            <a:r>
              <a:rPr lang="en-US" altLang="en-US" dirty="0">
                <a:latin typeface="Arial" panose="020B0604020202020204" pitchFamily="34" charset="0"/>
              </a:rPr>
              <a:t>Factors used in determining whether a proposed accommodation will cause </a:t>
            </a:r>
            <a:r>
              <a:rPr lang="en-US" altLang="en-US" b="1" dirty="0">
                <a:latin typeface="Arial" panose="020B0604020202020204" pitchFamily="34" charset="0"/>
              </a:rPr>
              <a:t>undue hardship </a:t>
            </a:r>
            <a:r>
              <a:rPr lang="en-US" altLang="en-US" dirty="0">
                <a:latin typeface="Arial" panose="020B0604020202020204" pitchFamily="34" charset="0"/>
              </a:rPr>
              <a:t>include the type of accommodation needed, the expense involved in providing the accommodation, the financial ability of the company to provide the necessary accommodation, and the size and nature of the company involved. Because of the innovative nature of the law and the lack of precedent, the EEOC has decided to follow a case-by-case evaluation of all claims filed by disabled individuals against employers.</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1306691373"/>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GINA demands that insurers use as little of the genetic information as possible to make such decisions. In contrast, employers are forbidden to use genetic information to make hiring, firing, promotion, vacation, continuing education, professional development, transfer, budgetary, work schedule, and salary decisions. The law also forbids unions, employment agencies, and joint labor–management committees from discriminating against individuals in any employment-related decisions related to genetic information.</a:t>
            </a:r>
          </a:p>
        </p:txBody>
      </p:sp>
      <p:sp>
        <p:nvSpPr>
          <p:cNvPr id="4" name="Slide Number Placeholder 3"/>
          <p:cNvSpPr>
            <a:spLocks noGrp="1"/>
          </p:cNvSpPr>
          <p:nvPr>
            <p:ph type="sldNum" sz="quarter" idx="10"/>
          </p:nvPr>
        </p:nvSpPr>
        <p:spPr/>
        <p:txBody>
          <a:bodyPr/>
          <a:lstStyle/>
          <a:p>
            <a:fld id="{5B1CC8F4-5623-496C-8F2C-A5D22BD68D8F}" type="slidenum">
              <a:rPr lang="en-US" smtClean="0"/>
              <a:t>46</a:t>
            </a:fld>
            <a:endParaRPr lang="en-US" dirty="0"/>
          </a:p>
        </p:txBody>
      </p:sp>
    </p:spTree>
    <p:extLst>
      <p:ext uri="{BB962C8B-B14F-4D97-AF65-F5344CB8AC3E}">
        <p14:creationId xmlns:p14="http://schemas.microsoft.com/office/powerpoint/2010/main" val="644142029"/>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only remaining questions are what are the risks involved in social media; what must be included in an SMP; what is the proper way to communicate an SMP to employees; and what is the most effective way to enforce an SMP?</a:t>
            </a:r>
          </a:p>
        </p:txBody>
      </p:sp>
      <p:sp>
        <p:nvSpPr>
          <p:cNvPr id="4" name="Slide Number Placeholder 3"/>
          <p:cNvSpPr>
            <a:spLocks noGrp="1"/>
          </p:cNvSpPr>
          <p:nvPr>
            <p:ph type="sldNum" sz="quarter" idx="10"/>
          </p:nvPr>
        </p:nvSpPr>
        <p:spPr/>
        <p:txBody>
          <a:bodyPr/>
          <a:lstStyle/>
          <a:p>
            <a:fld id="{5B1CC8F4-5623-496C-8F2C-A5D22BD68D8F}" type="slidenum">
              <a:rPr lang="en-US" smtClean="0"/>
              <a:t>47</a:t>
            </a:fld>
            <a:endParaRPr lang="en-US" dirty="0"/>
          </a:p>
        </p:txBody>
      </p:sp>
    </p:spTree>
    <p:extLst>
      <p:ext uri="{BB962C8B-B14F-4D97-AF65-F5344CB8AC3E}">
        <p14:creationId xmlns:p14="http://schemas.microsoft.com/office/powerpoint/2010/main" val="354986520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9018594A-7E59-4F4C-9DEF-EB3C81962195}" type="slidenum">
              <a:rPr lang="en-US" altLang="en-US"/>
              <a:pPr eaLnBrk="1" hangingPunct="1"/>
              <a:t>7</a:t>
            </a:fld>
            <a:endParaRPr lang="en-US" altLang="en-US" dirty="0"/>
          </a:p>
        </p:txBody>
      </p:sp>
      <p:sp>
        <p:nvSpPr>
          <p:cNvPr id="61443" name="Rectangle 2"/>
          <p:cNvSpPr>
            <a:spLocks noGrp="1" noRot="1" noChangeAspect="1" noChangeArrowheads="1" noTextEdit="1"/>
          </p:cNvSpPr>
          <p:nvPr>
            <p:ph type="sldImg"/>
          </p:nvPr>
        </p:nvSpPr>
        <p:spPr>
          <a:ln/>
        </p:spPr>
      </p:sp>
      <p:sp>
        <p:nvSpPr>
          <p:cNvPr id="61444" name="Rectangle 3"/>
          <p:cNvSpPr>
            <a:spLocks noGrp="1" noChangeArrowheads="1"/>
          </p:cNvSpPr>
          <p:nvPr>
            <p:ph type="body" idx="1"/>
          </p:nvPr>
        </p:nvSpPr>
        <p:spPr>
          <a:noFill/>
        </p:spPr>
        <p:txBody>
          <a:bodyPr/>
          <a:lstStyle/>
          <a:p>
            <a:r>
              <a:rPr lang="en-US" altLang="en-US" dirty="0">
                <a:latin typeface="Arial" panose="020B0604020202020204" pitchFamily="34" charset="0"/>
              </a:rPr>
              <a:t>The rule is limited by civil rights legislation such as the Equal Pay Act and the various incarnations of the Civil Rights Act, as well as the Age Discrimination in Employment Act, the Uniformed Services Employment and Reemployment Rights Act, the Americans with Disabilities Act, and the Genetic Information Nondiscrimination Act.</a:t>
            </a:r>
          </a:p>
        </p:txBody>
      </p:sp>
    </p:spTree>
    <p:extLst>
      <p:ext uri="{BB962C8B-B14F-4D97-AF65-F5344CB8AC3E}">
        <p14:creationId xmlns:p14="http://schemas.microsoft.com/office/powerpoint/2010/main" val="63930378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4AE57E0D-11F0-4E37-8618-4FA62D7E8190}" type="slidenum">
              <a:rPr lang="en-US" altLang="en-US"/>
              <a:pPr eaLnBrk="1" hangingPunct="1"/>
              <a:t>8</a:t>
            </a:fld>
            <a:endParaRPr lang="en-US" altLang="en-US" dirty="0"/>
          </a:p>
        </p:txBody>
      </p:sp>
      <p:sp>
        <p:nvSpPr>
          <p:cNvPr id="62467" name="Rectangle 2"/>
          <p:cNvSpPr>
            <a:spLocks noGrp="1" noRot="1" noChangeAspect="1" noChangeArrowheads="1" noTextEdit="1"/>
          </p:cNvSpPr>
          <p:nvPr>
            <p:ph type="sldImg"/>
          </p:nvPr>
        </p:nvSpPr>
        <p:spPr>
          <a:ln/>
        </p:spPr>
      </p:sp>
      <p:sp>
        <p:nvSpPr>
          <p:cNvPr id="62468" name="Rectangle 3"/>
          <p:cNvSpPr>
            <a:spLocks noGrp="1" noChangeArrowheads="1"/>
          </p:cNvSpPr>
          <p:nvPr>
            <p:ph type="body" idx="1"/>
          </p:nvPr>
        </p:nvSpPr>
        <p:spPr>
          <a:noFill/>
        </p:spPr>
        <p:txBody>
          <a:bodyPr/>
          <a:lstStyle/>
          <a:p>
            <a:r>
              <a:rPr lang="en-US" altLang="en-US" dirty="0">
                <a:latin typeface="Arial" panose="020B0604020202020204" pitchFamily="34" charset="0"/>
              </a:rPr>
              <a:t>Written notice is not required if the layoff or closing is caused by a natural disaster, such as a flood or an earthquake. Notice is also not required if the closing is caused by an unpredictable business situation or if the notice might prevent the acquisition of business or capital that the employer is attempting to acquire.</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6538807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4F67FB75-08B9-403F-9D3C-5612C628F700}" type="slidenum">
              <a:rPr lang="en-US" altLang="en-US"/>
              <a:pPr eaLnBrk="1" hangingPunct="1"/>
              <a:t>9</a:t>
            </a:fld>
            <a:endParaRPr lang="en-US" altLang="en-US" dirty="0"/>
          </a:p>
        </p:txBody>
      </p:sp>
      <p:sp>
        <p:nvSpPr>
          <p:cNvPr id="63491" name="Rectangle 2"/>
          <p:cNvSpPr>
            <a:spLocks noGrp="1" noRot="1" noChangeAspect="1" noChangeArrowheads="1" noTextEdit="1"/>
          </p:cNvSpPr>
          <p:nvPr>
            <p:ph type="sldImg"/>
          </p:nvPr>
        </p:nvSpPr>
        <p:spPr>
          <a:ln/>
        </p:spPr>
      </p:sp>
      <p:sp>
        <p:nvSpPr>
          <p:cNvPr id="63492" name="Rectangle 3"/>
          <p:cNvSpPr>
            <a:spLocks noGrp="1" noChangeArrowheads="1"/>
          </p:cNvSpPr>
          <p:nvPr>
            <p:ph type="body" idx="1"/>
          </p:nvPr>
        </p:nvSpPr>
        <p:spPr>
          <a:noFill/>
        </p:spPr>
        <p:txBody>
          <a:bodyPr/>
          <a:lstStyle/>
          <a:p>
            <a:r>
              <a:rPr lang="en-US" altLang="en-US" dirty="0">
                <a:latin typeface="Arial" panose="020B0604020202020204" pitchFamily="34" charset="0"/>
              </a:rPr>
              <a:t>The courts have used several theories to judge the injustice of a dismissal. These theories include promissory estoppel, fraud, implied contract, implied covenant, public policy tort, and the intentional inflection of emotional distress.</a:t>
            </a:r>
          </a:p>
        </p:txBody>
      </p:sp>
    </p:spTree>
    <p:extLst>
      <p:ext uri="{BB962C8B-B14F-4D97-AF65-F5344CB8AC3E}">
        <p14:creationId xmlns:p14="http://schemas.microsoft.com/office/powerpoint/2010/main" val="34720302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F8117B50-C0B5-44C3-A514-06C1C81AEB46}" type="slidenum">
              <a:rPr lang="en-US" altLang="en-US"/>
              <a:pPr eaLnBrk="1" hangingPunct="1"/>
              <a:t>10</a:t>
            </a:fld>
            <a:endParaRPr lang="en-US" altLang="en-US" dirty="0"/>
          </a:p>
        </p:txBody>
      </p:sp>
      <p:sp>
        <p:nvSpPr>
          <p:cNvPr id="64515" name="Rectangle 2"/>
          <p:cNvSpPr>
            <a:spLocks noGrp="1" noRot="1" noChangeAspect="1" noChangeArrowheads="1" noTextEdit="1"/>
          </p:cNvSpPr>
          <p:nvPr>
            <p:ph type="sldImg"/>
          </p:nvPr>
        </p:nvSpPr>
        <p:spPr>
          <a:ln/>
        </p:spPr>
      </p:sp>
      <p:sp>
        <p:nvSpPr>
          <p:cNvPr id="64516" name="Rectangle 3"/>
          <p:cNvSpPr>
            <a:spLocks noGrp="1" noChangeArrowheads="1"/>
          </p:cNvSpPr>
          <p:nvPr>
            <p:ph type="body" idx="1"/>
          </p:nvPr>
        </p:nvSpPr>
        <p:spPr>
          <a:noFill/>
        </p:spPr>
        <p:txBody>
          <a:bodyPr/>
          <a:lstStyle/>
          <a:p>
            <a:r>
              <a:rPr lang="en-US" altLang="en-US" dirty="0">
                <a:latin typeface="Arial" panose="020B0604020202020204" pitchFamily="34" charset="0"/>
              </a:rPr>
              <a:t>Promissory estoppel thus involves four elements:</a:t>
            </a:r>
          </a:p>
          <a:p>
            <a:r>
              <a:rPr lang="en-US" altLang="en-US" dirty="0">
                <a:latin typeface="Arial" panose="020B0604020202020204" pitchFamily="34" charset="0"/>
              </a:rPr>
              <a:t>1. The employer makes a promise.</a:t>
            </a:r>
          </a:p>
          <a:p>
            <a:r>
              <a:rPr lang="en-US" altLang="en-US" dirty="0">
                <a:latin typeface="Arial" panose="020B0604020202020204" pitchFamily="34" charset="0"/>
              </a:rPr>
              <a:t>2. The employer can reasonably expect the employee to rely on the promise.</a:t>
            </a:r>
          </a:p>
          <a:p>
            <a:r>
              <a:rPr lang="en-US" altLang="en-US" dirty="0">
                <a:latin typeface="Arial" panose="020B0604020202020204" pitchFamily="34" charset="0"/>
              </a:rPr>
              <a:t>3. The employee really does rely on the promise and, as a consequence, does something or refrains from doing something.</a:t>
            </a:r>
          </a:p>
          <a:p>
            <a:r>
              <a:rPr lang="en-US" altLang="en-US" dirty="0">
                <a:latin typeface="Arial" panose="020B0604020202020204" pitchFamily="34" charset="0"/>
              </a:rPr>
              <a:t>4. The employee in turn is hurt by the action or inaction in reliance on the promise.</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32477902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DE0E8220-AB8C-4CCD-9ED0-88D9CB36FE9A}" type="slidenum">
              <a:rPr lang="en-US" altLang="en-US"/>
              <a:pPr eaLnBrk="1" hangingPunct="1"/>
              <a:t>11</a:t>
            </a:fld>
            <a:endParaRPr lang="en-US" altLang="en-US" dirty="0"/>
          </a:p>
        </p:txBody>
      </p:sp>
      <p:sp>
        <p:nvSpPr>
          <p:cNvPr id="65539" name="Rectangle 2"/>
          <p:cNvSpPr>
            <a:spLocks noGrp="1" noRot="1" noChangeAspect="1" noChangeArrowheads="1" noTextEdit="1"/>
          </p:cNvSpPr>
          <p:nvPr>
            <p:ph type="sldImg"/>
          </p:nvPr>
        </p:nvSpPr>
        <p:spPr>
          <a:ln/>
        </p:spPr>
      </p:sp>
      <p:sp>
        <p:nvSpPr>
          <p:cNvPr id="65540" name="Rectangle 3"/>
          <p:cNvSpPr>
            <a:spLocks noGrp="1" noChangeArrowheads="1"/>
          </p:cNvSpPr>
          <p:nvPr>
            <p:ph type="body" idx="1"/>
          </p:nvPr>
        </p:nvSpPr>
        <p:spPr>
          <a:noFill/>
        </p:spPr>
        <p:txBody>
          <a:bodyPr/>
          <a:lstStyle/>
          <a:p>
            <a:r>
              <a:rPr lang="en-US" altLang="en-US" dirty="0">
                <a:latin typeface="Arial" panose="020B0604020202020204" pitchFamily="34" charset="0"/>
              </a:rPr>
              <a:t>Some states now permit an employee to bring a wrongful discharge based on fraud, a cause of action similar to promissory estoppel. A cause of action based on fraud generally applies only to false promises made by a prospective employer to a possible future employee who relies on those promises to his or her detriment.</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357815393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7" name="Rectangle 6"/>
          <p:cNvSpPr/>
          <p:nvPr userDrawn="1"/>
        </p:nvSpPr>
        <p:spPr>
          <a:xfrm>
            <a:off x="0" y="0"/>
            <a:ext cx="12192000" cy="6857999"/>
          </a:xfrm>
          <a:prstGeom prst="rect">
            <a:avLst/>
          </a:prstGeom>
          <a:gradFill flip="none" rotWithShape="1">
            <a:gsLst>
              <a:gs pos="0">
                <a:srgbClr val="99D389">
                  <a:shade val="30000"/>
                  <a:satMod val="115000"/>
                </a:srgbClr>
              </a:gs>
              <a:gs pos="50000">
                <a:srgbClr val="99D389">
                  <a:shade val="67500"/>
                  <a:satMod val="115000"/>
                </a:srgbClr>
              </a:gs>
              <a:gs pos="100000">
                <a:srgbClr val="99D389">
                  <a:shade val="100000"/>
                  <a:satMod val="115000"/>
                </a:srgbClr>
              </a:gs>
            </a:gsLst>
            <a:path path="circle">
              <a:fillToRect r="100000" b="100000"/>
            </a:path>
            <a:tileRect l="-100000" t="-100000"/>
          </a:gradFill>
          <a:effectLst>
            <a:outerShdw blurRad="50800" dist="38100" dir="2520000" algn="t" rotWithShape="0">
              <a:prstClr val="black">
                <a:alpha val="40000"/>
              </a:prstClr>
            </a:outerShdw>
            <a:reflection blurRad="6350" stA="50000" endA="300" endPos="55000" dir="5400000" sy="-100000" algn="bl" rotWithShape="0"/>
          </a:effectLst>
        </p:spPr>
        <p:style>
          <a:lnRef idx="1">
            <a:schemeClr val="accent6"/>
          </a:lnRef>
          <a:fillRef idx="2">
            <a:schemeClr val="accent6"/>
          </a:fillRef>
          <a:effectRef idx="1">
            <a:schemeClr val="accent6"/>
          </a:effectRef>
          <a:fontRef idx="minor">
            <a:schemeClr val="dk1"/>
          </a:fontRef>
        </p:style>
        <p:txBody>
          <a:bodyPr rtlCol="0" anchor="ctr"/>
          <a:lstStyle/>
          <a:p>
            <a:pPr algn="ctr"/>
            <a:endParaRPr lang="en-US" dirty="0"/>
          </a:p>
        </p:txBody>
      </p:sp>
      <p:sp>
        <p:nvSpPr>
          <p:cNvPr id="2" name="Title 1"/>
          <p:cNvSpPr>
            <a:spLocks noGrp="1"/>
          </p:cNvSpPr>
          <p:nvPr>
            <p:ph type="ctrTitle"/>
          </p:nvPr>
        </p:nvSpPr>
        <p:spPr>
          <a:xfrm>
            <a:off x="671209" y="758758"/>
            <a:ext cx="4766553" cy="3073940"/>
          </a:xfrm>
        </p:spPr>
        <p:txBody>
          <a:bodyPr anchor="b"/>
          <a:lstStyle>
            <a:lvl1pPr algn="ctr">
              <a:defRPr sz="6000"/>
            </a:lvl1pPr>
          </a:lstStyle>
          <a:p>
            <a:r>
              <a:rPr lang="en-US" dirty="0"/>
              <a:t>Click to edit Master title style</a:t>
            </a:r>
          </a:p>
        </p:txBody>
      </p:sp>
      <p:sp>
        <p:nvSpPr>
          <p:cNvPr id="3" name="Subtitle 2"/>
          <p:cNvSpPr>
            <a:spLocks noGrp="1"/>
          </p:cNvSpPr>
          <p:nvPr>
            <p:ph type="subTitle" idx="1"/>
          </p:nvPr>
        </p:nvSpPr>
        <p:spPr>
          <a:xfrm>
            <a:off x="671209" y="4017522"/>
            <a:ext cx="4766553" cy="2071993"/>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5" name="Footer Placeholder 4"/>
          <p:cNvSpPr>
            <a:spLocks noGrp="1"/>
          </p:cNvSpPr>
          <p:nvPr>
            <p:ph type="ftr" sz="quarter" idx="11"/>
          </p:nvPr>
        </p:nvSpPr>
        <p:spPr/>
        <p:txBody>
          <a:bodyPr/>
          <a:lstStyle/>
          <a:p>
            <a:r>
              <a:rPr lang="en-US" dirty="0"/>
              <a:t>Copyright © 2017 McGraw-Hill Education. All rights reserved. No reproduction or distribution without the prior written consent of McGraw-Hill Education.</a:t>
            </a:r>
          </a:p>
        </p:txBody>
      </p:sp>
      <p:sp>
        <p:nvSpPr>
          <p:cNvPr id="6" name="Slide Number Placeholder 5"/>
          <p:cNvSpPr>
            <a:spLocks noGrp="1"/>
          </p:cNvSpPr>
          <p:nvPr>
            <p:ph type="sldNum" sz="quarter" idx="12"/>
          </p:nvPr>
        </p:nvSpPr>
        <p:spPr/>
        <p:txBody>
          <a:bodyPr/>
          <a:lstStyle/>
          <a:p>
            <a:fld id="{73CA63B2-227D-4B49-B103-A4A153FC1C24}" type="slidenum">
              <a:rPr lang="en-US" smtClean="0"/>
              <a:t>‹#›</a:t>
            </a:fld>
            <a:endParaRPr lang="en-US" dirty="0"/>
          </a:p>
        </p:txBody>
      </p:sp>
      <p:sp>
        <p:nvSpPr>
          <p:cNvPr id="8" name="Rectangle 7"/>
          <p:cNvSpPr/>
          <p:nvPr userDrawn="1"/>
        </p:nvSpPr>
        <p:spPr>
          <a:xfrm>
            <a:off x="0" y="0"/>
            <a:ext cx="350196" cy="6858000"/>
          </a:xfrm>
          <a:prstGeom prst="rect">
            <a:avLst/>
          </a:prstGeom>
          <a:gradFill flip="none" rotWithShape="1">
            <a:gsLst>
              <a:gs pos="13000">
                <a:schemeClr val="accent5">
                  <a:lumMod val="110000"/>
                  <a:satMod val="105000"/>
                  <a:tint val="67000"/>
                  <a:alpha val="93000"/>
                </a:schemeClr>
              </a:gs>
              <a:gs pos="63000">
                <a:schemeClr val="accent5">
                  <a:lumMod val="105000"/>
                  <a:satMod val="103000"/>
                  <a:tint val="73000"/>
                </a:schemeClr>
              </a:gs>
              <a:gs pos="100000">
                <a:schemeClr val="accent5">
                  <a:lumMod val="105000"/>
                  <a:satMod val="109000"/>
                  <a:tint val="81000"/>
                </a:schemeClr>
              </a:gs>
            </a:gsLst>
            <a:path path="circle">
              <a:fillToRect l="100000" t="100000"/>
            </a:path>
            <a:tileRect r="-100000" b="-100000"/>
          </a:gra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endParaRPr lang="en-US" dirty="0"/>
          </a:p>
        </p:txBody>
      </p:sp>
      <p:pic>
        <p:nvPicPr>
          <p:cNvPr id="4" name="Picture 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804197" y="372885"/>
            <a:ext cx="4612730" cy="5813585"/>
          </a:xfrm>
          <a:prstGeom prst="rect">
            <a:avLst/>
          </a:prstGeom>
        </p:spPr>
      </p:pic>
    </p:spTree>
    <p:extLst>
      <p:ext uri="{BB962C8B-B14F-4D97-AF65-F5344CB8AC3E}">
        <p14:creationId xmlns:p14="http://schemas.microsoft.com/office/powerpoint/2010/main" val="299112042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838200" y="6356350"/>
            <a:ext cx="2743200" cy="365125"/>
          </a:xfrm>
          <a:prstGeom prst="rect">
            <a:avLst/>
          </a:prstGeom>
        </p:spPr>
        <p:txBody>
          <a:bodyPr/>
          <a:lstStyle/>
          <a:p>
            <a:endParaRPr lang="en-US" dirty="0"/>
          </a:p>
        </p:txBody>
      </p:sp>
      <p:sp>
        <p:nvSpPr>
          <p:cNvPr id="5" name="Footer Placeholder 4"/>
          <p:cNvSpPr>
            <a:spLocks noGrp="1"/>
          </p:cNvSpPr>
          <p:nvPr>
            <p:ph type="ftr" sz="quarter" idx="11"/>
          </p:nvPr>
        </p:nvSpPr>
        <p:spPr/>
        <p:txBody>
          <a:bodyPr/>
          <a:lstStyle/>
          <a:p>
            <a:r>
              <a:rPr lang="en-US" dirty="0"/>
              <a:t>Copyright © 2017 McGraw-Hill Education. All rights reserved. No reproduction or distribution without the prior written consent of McGraw-Hill Education.</a:t>
            </a:r>
          </a:p>
        </p:txBody>
      </p:sp>
      <p:sp>
        <p:nvSpPr>
          <p:cNvPr id="6" name="Slide Number Placeholder 5"/>
          <p:cNvSpPr>
            <a:spLocks noGrp="1"/>
          </p:cNvSpPr>
          <p:nvPr>
            <p:ph type="sldNum" sz="quarter" idx="12"/>
          </p:nvPr>
        </p:nvSpPr>
        <p:spPr/>
        <p:txBody>
          <a:bodyPr/>
          <a:lstStyle/>
          <a:p>
            <a:fld id="{73CA63B2-227D-4B49-B103-A4A153FC1C24}" type="slidenum">
              <a:rPr lang="en-US" smtClean="0"/>
              <a:t>‹#›</a:t>
            </a:fld>
            <a:endParaRPr lang="en-US" dirty="0"/>
          </a:p>
        </p:txBody>
      </p:sp>
    </p:spTree>
    <p:extLst>
      <p:ext uri="{BB962C8B-B14F-4D97-AF65-F5344CB8AC3E}">
        <p14:creationId xmlns:p14="http://schemas.microsoft.com/office/powerpoint/2010/main" val="257462544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838200" y="6356350"/>
            <a:ext cx="2743200" cy="365125"/>
          </a:xfrm>
          <a:prstGeom prst="rect">
            <a:avLst/>
          </a:prstGeom>
        </p:spPr>
        <p:txBody>
          <a:bodyPr/>
          <a:lstStyle/>
          <a:p>
            <a:endParaRPr lang="en-US" dirty="0"/>
          </a:p>
        </p:txBody>
      </p:sp>
      <p:sp>
        <p:nvSpPr>
          <p:cNvPr id="5" name="Footer Placeholder 4"/>
          <p:cNvSpPr>
            <a:spLocks noGrp="1"/>
          </p:cNvSpPr>
          <p:nvPr>
            <p:ph type="ftr" sz="quarter" idx="11"/>
          </p:nvPr>
        </p:nvSpPr>
        <p:spPr/>
        <p:txBody>
          <a:bodyPr/>
          <a:lstStyle/>
          <a:p>
            <a:r>
              <a:rPr lang="en-US" dirty="0"/>
              <a:t>Copyright © 2017 McGraw-Hill Education. All rights reserved. No reproduction or distribution without the prior written consent of McGraw-Hill Education.</a:t>
            </a:r>
          </a:p>
        </p:txBody>
      </p:sp>
      <p:sp>
        <p:nvSpPr>
          <p:cNvPr id="6" name="Slide Number Placeholder 5"/>
          <p:cNvSpPr>
            <a:spLocks noGrp="1"/>
          </p:cNvSpPr>
          <p:nvPr>
            <p:ph type="sldNum" sz="quarter" idx="12"/>
          </p:nvPr>
        </p:nvSpPr>
        <p:spPr/>
        <p:txBody>
          <a:bodyPr/>
          <a:lstStyle/>
          <a:p>
            <a:fld id="{73CA63B2-227D-4B49-B103-A4A153FC1C24}" type="slidenum">
              <a:rPr lang="en-US" smtClean="0"/>
              <a:t>‹#›</a:t>
            </a:fld>
            <a:endParaRPr lang="en-US" dirty="0"/>
          </a:p>
        </p:txBody>
      </p:sp>
    </p:spTree>
    <p:extLst>
      <p:ext uri="{BB962C8B-B14F-4D97-AF65-F5344CB8AC3E}">
        <p14:creationId xmlns:p14="http://schemas.microsoft.com/office/powerpoint/2010/main" val="36885319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Content Placeholder 2"/>
          <p:cNvSpPr>
            <a:spLocks noGrp="1"/>
          </p:cNvSpPr>
          <p:nvPr>
            <p:ph idx="1"/>
          </p:nvPr>
        </p:nvSpPr>
        <p:spPr/>
        <p:txBody>
          <a:bodyPr/>
          <a:lstStyle>
            <a:lvl1pPr marL="398463" indent="-398463">
              <a:buFont typeface="Wingdings" panose="05000000000000000000" pitchFamily="2" charset="2"/>
              <a:buChar char="v"/>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Footer Placeholder 4"/>
          <p:cNvSpPr>
            <a:spLocks noGrp="1"/>
          </p:cNvSpPr>
          <p:nvPr>
            <p:ph type="ftr" sz="quarter" idx="11"/>
          </p:nvPr>
        </p:nvSpPr>
        <p:spPr/>
        <p:txBody>
          <a:bodyPr/>
          <a:lstStyle/>
          <a:p>
            <a:r>
              <a:rPr lang="en-US" dirty="0"/>
              <a:t>Copyright © 2017 McGraw-Hill Education. All rights reserved. No reproduction or distribution without the prior written consent of McGraw-Hill Education.</a:t>
            </a:r>
          </a:p>
        </p:txBody>
      </p:sp>
      <p:sp>
        <p:nvSpPr>
          <p:cNvPr id="6" name="Slide Number Placeholder 5"/>
          <p:cNvSpPr>
            <a:spLocks noGrp="1"/>
          </p:cNvSpPr>
          <p:nvPr>
            <p:ph type="sldNum" sz="quarter" idx="12"/>
          </p:nvPr>
        </p:nvSpPr>
        <p:spPr/>
        <p:txBody>
          <a:bodyPr/>
          <a:lstStyle/>
          <a:p>
            <a:fld id="{73CA63B2-227D-4B49-B103-A4A153FC1C24}" type="slidenum">
              <a:rPr lang="en-US" smtClean="0"/>
              <a:t>‹#›</a:t>
            </a:fld>
            <a:endParaRPr lang="en-US" dirty="0"/>
          </a:p>
        </p:txBody>
      </p:sp>
    </p:spTree>
    <p:extLst>
      <p:ext uri="{BB962C8B-B14F-4D97-AF65-F5344CB8AC3E}">
        <p14:creationId xmlns:p14="http://schemas.microsoft.com/office/powerpoint/2010/main" val="258859524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a:xfrm>
            <a:off x="838200" y="6356350"/>
            <a:ext cx="2743200" cy="365125"/>
          </a:xfrm>
          <a:prstGeom prst="rect">
            <a:avLst/>
          </a:prstGeom>
        </p:spPr>
        <p:txBody>
          <a:bodyPr/>
          <a:lstStyle/>
          <a:p>
            <a:endParaRPr lang="en-US" dirty="0"/>
          </a:p>
        </p:txBody>
      </p:sp>
      <p:sp>
        <p:nvSpPr>
          <p:cNvPr id="5" name="Footer Placeholder 4"/>
          <p:cNvSpPr>
            <a:spLocks noGrp="1"/>
          </p:cNvSpPr>
          <p:nvPr>
            <p:ph type="ftr" sz="quarter" idx="11"/>
          </p:nvPr>
        </p:nvSpPr>
        <p:spPr/>
        <p:txBody>
          <a:bodyPr/>
          <a:lstStyle/>
          <a:p>
            <a:r>
              <a:rPr lang="en-US" dirty="0"/>
              <a:t>Copyright © 2017 McGraw-Hill Education. All rights reserved. No reproduction or distribution without the prior written consent of McGraw-Hill Education.</a:t>
            </a:r>
          </a:p>
        </p:txBody>
      </p:sp>
      <p:sp>
        <p:nvSpPr>
          <p:cNvPr id="6" name="Slide Number Placeholder 5"/>
          <p:cNvSpPr>
            <a:spLocks noGrp="1"/>
          </p:cNvSpPr>
          <p:nvPr>
            <p:ph type="sldNum" sz="quarter" idx="12"/>
          </p:nvPr>
        </p:nvSpPr>
        <p:spPr/>
        <p:txBody>
          <a:bodyPr/>
          <a:lstStyle/>
          <a:p>
            <a:fld id="{73CA63B2-227D-4B49-B103-A4A153FC1C24}" type="slidenum">
              <a:rPr lang="en-US" smtClean="0"/>
              <a:t>‹#›</a:t>
            </a:fld>
            <a:endParaRPr lang="en-US" dirty="0"/>
          </a:p>
        </p:txBody>
      </p:sp>
    </p:spTree>
    <p:extLst>
      <p:ext uri="{BB962C8B-B14F-4D97-AF65-F5344CB8AC3E}">
        <p14:creationId xmlns:p14="http://schemas.microsoft.com/office/powerpoint/2010/main" val="112293934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11"/>
          </p:nvPr>
        </p:nvSpPr>
        <p:spPr/>
        <p:txBody>
          <a:bodyPr/>
          <a:lstStyle/>
          <a:p>
            <a:r>
              <a:rPr lang="en-US" dirty="0"/>
              <a:t>Copyright © 2017 McGraw-Hill Education. All rights reserved. No reproduction or distribution without the prior written consent of McGraw-Hill Education.</a:t>
            </a:r>
          </a:p>
        </p:txBody>
      </p:sp>
      <p:sp>
        <p:nvSpPr>
          <p:cNvPr id="7" name="Slide Number Placeholder 6"/>
          <p:cNvSpPr>
            <a:spLocks noGrp="1"/>
          </p:cNvSpPr>
          <p:nvPr>
            <p:ph type="sldNum" sz="quarter" idx="12"/>
          </p:nvPr>
        </p:nvSpPr>
        <p:spPr/>
        <p:txBody>
          <a:bodyPr/>
          <a:lstStyle/>
          <a:p>
            <a:fld id="{73CA63B2-227D-4B49-B103-A4A153FC1C24}" type="slidenum">
              <a:rPr lang="en-US" smtClean="0"/>
              <a:t>‹#›</a:t>
            </a:fld>
            <a:endParaRPr lang="en-US" dirty="0"/>
          </a:p>
        </p:txBody>
      </p:sp>
    </p:spTree>
    <p:extLst>
      <p:ext uri="{BB962C8B-B14F-4D97-AF65-F5344CB8AC3E}">
        <p14:creationId xmlns:p14="http://schemas.microsoft.com/office/powerpoint/2010/main" val="244540651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a:xfrm>
            <a:off x="838200" y="6356350"/>
            <a:ext cx="2743200" cy="365125"/>
          </a:xfrm>
          <a:prstGeom prst="rect">
            <a:avLst/>
          </a:prstGeom>
        </p:spPr>
        <p:txBody>
          <a:bodyPr/>
          <a:lstStyle/>
          <a:p>
            <a:endParaRPr lang="en-US" dirty="0"/>
          </a:p>
        </p:txBody>
      </p:sp>
      <p:sp>
        <p:nvSpPr>
          <p:cNvPr id="8" name="Footer Placeholder 7"/>
          <p:cNvSpPr>
            <a:spLocks noGrp="1"/>
          </p:cNvSpPr>
          <p:nvPr>
            <p:ph type="ftr" sz="quarter" idx="11"/>
          </p:nvPr>
        </p:nvSpPr>
        <p:spPr/>
        <p:txBody>
          <a:bodyPr/>
          <a:lstStyle/>
          <a:p>
            <a:r>
              <a:rPr lang="en-US" dirty="0"/>
              <a:t>Copyright © 2017 McGraw-Hill Education. All rights reserved. No reproduction or distribution without the prior written consent of McGraw-Hill Education.</a:t>
            </a:r>
          </a:p>
        </p:txBody>
      </p:sp>
      <p:sp>
        <p:nvSpPr>
          <p:cNvPr id="9" name="Slide Number Placeholder 8"/>
          <p:cNvSpPr>
            <a:spLocks noGrp="1"/>
          </p:cNvSpPr>
          <p:nvPr>
            <p:ph type="sldNum" sz="quarter" idx="12"/>
          </p:nvPr>
        </p:nvSpPr>
        <p:spPr/>
        <p:txBody>
          <a:bodyPr/>
          <a:lstStyle/>
          <a:p>
            <a:fld id="{73CA63B2-227D-4B49-B103-A4A153FC1C24}" type="slidenum">
              <a:rPr lang="en-US" smtClean="0"/>
              <a:t>‹#›</a:t>
            </a:fld>
            <a:endParaRPr lang="en-US" dirty="0"/>
          </a:p>
        </p:txBody>
      </p:sp>
    </p:spTree>
    <p:extLst>
      <p:ext uri="{BB962C8B-B14F-4D97-AF65-F5344CB8AC3E}">
        <p14:creationId xmlns:p14="http://schemas.microsoft.com/office/powerpoint/2010/main" val="195433933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a:xfrm>
            <a:off x="838200" y="6356350"/>
            <a:ext cx="2743200" cy="365125"/>
          </a:xfrm>
          <a:prstGeom prst="rect">
            <a:avLst/>
          </a:prstGeom>
        </p:spPr>
        <p:txBody>
          <a:bodyPr/>
          <a:lstStyle/>
          <a:p>
            <a:endParaRPr lang="en-US" dirty="0"/>
          </a:p>
        </p:txBody>
      </p:sp>
      <p:sp>
        <p:nvSpPr>
          <p:cNvPr id="4" name="Footer Placeholder 3"/>
          <p:cNvSpPr>
            <a:spLocks noGrp="1"/>
          </p:cNvSpPr>
          <p:nvPr>
            <p:ph type="ftr" sz="quarter" idx="11"/>
          </p:nvPr>
        </p:nvSpPr>
        <p:spPr/>
        <p:txBody>
          <a:bodyPr/>
          <a:lstStyle/>
          <a:p>
            <a:r>
              <a:rPr lang="en-US" dirty="0"/>
              <a:t>Copyright © 2017 McGraw-Hill Education. All rights reserved. No reproduction or distribution without the prior written consent of McGraw-Hill Education.</a:t>
            </a:r>
          </a:p>
        </p:txBody>
      </p:sp>
      <p:sp>
        <p:nvSpPr>
          <p:cNvPr id="5" name="Slide Number Placeholder 4"/>
          <p:cNvSpPr>
            <a:spLocks noGrp="1"/>
          </p:cNvSpPr>
          <p:nvPr>
            <p:ph type="sldNum" sz="quarter" idx="12"/>
          </p:nvPr>
        </p:nvSpPr>
        <p:spPr/>
        <p:txBody>
          <a:bodyPr/>
          <a:lstStyle/>
          <a:p>
            <a:fld id="{73CA63B2-227D-4B49-B103-A4A153FC1C24}" type="slidenum">
              <a:rPr lang="en-US" smtClean="0"/>
              <a:t>‹#›</a:t>
            </a:fld>
            <a:endParaRPr lang="en-US" dirty="0"/>
          </a:p>
        </p:txBody>
      </p:sp>
    </p:spTree>
    <p:extLst>
      <p:ext uri="{BB962C8B-B14F-4D97-AF65-F5344CB8AC3E}">
        <p14:creationId xmlns:p14="http://schemas.microsoft.com/office/powerpoint/2010/main" val="342436693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838200" y="6356350"/>
            <a:ext cx="2743200" cy="365125"/>
          </a:xfrm>
          <a:prstGeom prst="rect">
            <a:avLst/>
          </a:prstGeom>
        </p:spPr>
        <p:txBody>
          <a:bodyPr/>
          <a:lstStyle/>
          <a:p>
            <a:endParaRPr lang="en-US" dirty="0"/>
          </a:p>
        </p:txBody>
      </p:sp>
      <p:sp>
        <p:nvSpPr>
          <p:cNvPr id="3" name="Footer Placeholder 2"/>
          <p:cNvSpPr>
            <a:spLocks noGrp="1"/>
          </p:cNvSpPr>
          <p:nvPr>
            <p:ph type="ftr" sz="quarter" idx="11"/>
          </p:nvPr>
        </p:nvSpPr>
        <p:spPr/>
        <p:txBody>
          <a:bodyPr/>
          <a:lstStyle/>
          <a:p>
            <a:r>
              <a:rPr lang="en-US" dirty="0"/>
              <a:t>Copyright © 2017 McGraw-Hill Education. All rights reserved. No reproduction or distribution without the prior written consent of McGraw-Hill Education.</a:t>
            </a:r>
          </a:p>
        </p:txBody>
      </p:sp>
      <p:sp>
        <p:nvSpPr>
          <p:cNvPr id="4" name="Slide Number Placeholder 3"/>
          <p:cNvSpPr>
            <a:spLocks noGrp="1"/>
          </p:cNvSpPr>
          <p:nvPr>
            <p:ph type="sldNum" sz="quarter" idx="12"/>
          </p:nvPr>
        </p:nvSpPr>
        <p:spPr/>
        <p:txBody>
          <a:bodyPr/>
          <a:lstStyle/>
          <a:p>
            <a:fld id="{73CA63B2-227D-4B49-B103-A4A153FC1C24}" type="slidenum">
              <a:rPr lang="en-US" smtClean="0"/>
              <a:t>‹#›</a:t>
            </a:fld>
            <a:endParaRPr lang="en-US" dirty="0"/>
          </a:p>
        </p:txBody>
      </p:sp>
    </p:spTree>
    <p:extLst>
      <p:ext uri="{BB962C8B-B14F-4D97-AF65-F5344CB8AC3E}">
        <p14:creationId xmlns:p14="http://schemas.microsoft.com/office/powerpoint/2010/main" val="237015098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a:xfrm>
            <a:off x="838200" y="6356350"/>
            <a:ext cx="2743200" cy="365125"/>
          </a:xfrm>
          <a:prstGeom prst="rect">
            <a:avLst/>
          </a:prstGeom>
        </p:spPr>
        <p:txBody>
          <a:bodyPr/>
          <a:lstStyle/>
          <a:p>
            <a:endParaRPr lang="en-US" dirty="0"/>
          </a:p>
        </p:txBody>
      </p:sp>
      <p:sp>
        <p:nvSpPr>
          <p:cNvPr id="6" name="Footer Placeholder 5"/>
          <p:cNvSpPr>
            <a:spLocks noGrp="1"/>
          </p:cNvSpPr>
          <p:nvPr>
            <p:ph type="ftr" sz="quarter" idx="11"/>
          </p:nvPr>
        </p:nvSpPr>
        <p:spPr/>
        <p:txBody>
          <a:bodyPr/>
          <a:lstStyle/>
          <a:p>
            <a:r>
              <a:rPr lang="en-US" dirty="0"/>
              <a:t>Copyright © 2017 McGraw-Hill Education. All rights reserved. No reproduction or distribution without the prior written consent of McGraw-Hill Education.</a:t>
            </a:r>
          </a:p>
        </p:txBody>
      </p:sp>
      <p:sp>
        <p:nvSpPr>
          <p:cNvPr id="7" name="Slide Number Placeholder 6"/>
          <p:cNvSpPr>
            <a:spLocks noGrp="1"/>
          </p:cNvSpPr>
          <p:nvPr>
            <p:ph type="sldNum" sz="quarter" idx="12"/>
          </p:nvPr>
        </p:nvSpPr>
        <p:spPr/>
        <p:txBody>
          <a:bodyPr/>
          <a:lstStyle/>
          <a:p>
            <a:fld id="{73CA63B2-227D-4B49-B103-A4A153FC1C24}" type="slidenum">
              <a:rPr lang="en-US" smtClean="0"/>
              <a:t>‹#›</a:t>
            </a:fld>
            <a:endParaRPr lang="en-US" dirty="0"/>
          </a:p>
        </p:txBody>
      </p:sp>
    </p:spTree>
    <p:extLst>
      <p:ext uri="{BB962C8B-B14F-4D97-AF65-F5344CB8AC3E}">
        <p14:creationId xmlns:p14="http://schemas.microsoft.com/office/powerpoint/2010/main" val="314062119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a:xfrm>
            <a:off x="838200" y="6356350"/>
            <a:ext cx="2743200" cy="365125"/>
          </a:xfrm>
          <a:prstGeom prst="rect">
            <a:avLst/>
          </a:prstGeom>
        </p:spPr>
        <p:txBody>
          <a:bodyPr/>
          <a:lstStyle/>
          <a:p>
            <a:endParaRPr lang="en-US" dirty="0"/>
          </a:p>
        </p:txBody>
      </p:sp>
      <p:sp>
        <p:nvSpPr>
          <p:cNvPr id="6" name="Footer Placeholder 5"/>
          <p:cNvSpPr>
            <a:spLocks noGrp="1"/>
          </p:cNvSpPr>
          <p:nvPr>
            <p:ph type="ftr" sz="quarter" idx="11"/>
          </p:nvPr>
        </p:nvSpPr>
        <p:spPr/>
        <p:txBody>
          <a:bodyPr/>
          <a:lstStyle/>
          <a:p>
            <a:r>
              <a:rPr lang="en-US" dirty="0"/>
              <a:t>Copyright © 2017 McGraw-Hill Education. All rights reserved. No reproduction or distribution without the prior written consent of McGraw-Hill Education.</a:t>
            </a:r>
          </a:p>
        </p:txBody>
      </p:sp>
      <p:sp>
        <p:nvSpPr>
          <p:cNvPr id="7" name="Slide Number Placeholder 6"/>
          <p:cNvSpPr>
            <a:spLocks noGrp="1"/>
          </p:cNvSpPr>
          <p:nvPr>
            <p:ph type="sldNum" sz="quarter" idx="12"/>
          </p:nvPr>
        </p:nvSpPr>
        <p:spPr/>
        <p:txBody>
          <a:bodyPr/>
          <a:lstStyle/>
          <a:p>
            <a:fld id="{73CA63B2-227D-4B49-B103-A4A153FC1C24}" type="slidenum">
              <a:rPr lang="en-US" smtClean="0"/>
              <a:t>‹#›</a:t>
            </a:fld>
            <a:endParaRPr lang="en-US" dirty="0"/>
          </a:p>
        </p:txBody>
      </p:sp>
    </p:spTree>
    <p:extLst>
      <p:ext uri="{BB962C8B-B14F-4D97-AF65-F5344CB8AC3E}">
        <p14:creationId xmlns:p14="http://schemas.microsoft.com/office/powerpoint/2010/main" val="218539312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userDrawn="1"/>
        </p:nvSpPr>
        <p:spPr>
          <a:xfrm>
            <a:off x="0" y="1"/>
            <a:ext cx="12192000" cy="1690688"/>
          </a:xfrm>
          <a:prstGeom prst="rect">
            <a:avLst/>
          </a:prstGeom>
          <a:gradFill flip="none" rotWithShape="1">
            <a:gsLst>
              <a:gs pos="0">
                <a:srgbClr val="99D389">
                  <a:shade val="30000"/>
                  <a:satMod val="115000"/>
                </a:srgbClr>
              </a:gs>
              <a:gs pos="50000">
                <a:srgbClr val="99D389">
                  <a:shade val="67500"/>
                  <a:satMod val="115000"/>
                </a:srgbClr>
              </a:gs>
              <a:gs pos="100000">
                <a:srgbClr val="99D389">
                  <a:shade val="100000"/>
                  <a:satMod val="115000"/>
                </a:srgbClr>
              </a:gs>
            </a:gsLst>
            <a:lin ang="5400000" scaled="1"/>
            <a:tileRect/>
          </a:gradFill>
        </p:spPr>
        <p:style>
          <a:lnRef idx="1">
            <a:schemeClr val="accent6"/>
          </a:lnRef>
          <a:fillRef idx="2">
            <a:schemeClr val="accent6"/>
          </a:fillRef>
          <a:effectRef idx="1">
            <a:schemeClr val="accent6"/>
          </a:effectRef>
          <a:fontRef idx="minor">
            <a:schemeClr val="dk1"/>
          </a:fontRef>
        </p:style>
        <p:txBody>
          <a:bodyPr rtlCol="0" anchor="ctr"/>
          <a:lstStyle/>
          <a:p>
            <a:pPr algn="ctr"/>
            <a:endParaRPr lang="en-US" dirty="0"/>
          </a:p>
        </p:txBody>
      </p:sp>
      <p:sp>
        <p:nvSpPr>
          <p:cNvPr id="2" name="Title Placeholder 1"/>
          <p:cNvSpPr>
            <a:spLocks noGrp="1"/>
          </p:cNvSpPr>
          <p:nvPr>
            <p:ph type="title"/>
          </p:nvPr>
        </p:nvSpPr>
        <p:spPr>
          <a:xfrm>
            <a:off x="838200" y="182563"/>
            <a:ext cx="10515600" cy="132556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Footer Placeholder 4"/>
          <p:cNvSpPr>
            <a:spLocks noGrp="1"/>
          </p:cNvSpPr>
          <p:nvPr>
            <p:ph type="ftr" sz="quarter" idx="3"/>
          </p:nvPr>
        </p:nvSpPr>
        <p:spPr>
          <a:xfrm>
            <a:off x="350196" y="6492875"/>
            <a:ext cx="7655668" cy="365125"/>
          </a:xfrm>
          <a:prstGeom prst="rect">
            <a:avLst/>
          </a:prstGeom>
        </p:spPr>
        <p:txBody>
          <a:bodyPr vert="horz" lIns="91440" tIns="45720" rIns="91440" bIns="45720" rtlCol="0" anchor="ctr"/>
          <a:lstStyle>
            <a:lvl1pPr algn="l">
              <a:defRPr sz="1200">
                <a:solidFill>
                  <a:schemeClr val="tx1"/>
                </a:solidFill>
              </a:defRPr>
            </a:lvl1pPr>
          </a:lstStyle>
          <a:p>
            <a:r>
              <a:rPr lang="en-US" i="1" dirty="0"/>
              <a:t>Copyright © 2017 McGraw-Hill Education. All rights reserved. No reproduction or distribution without the prior written consent of McGraw-Hill Education.</a:t>
            </a:r>
            <a:endParaRPr lang="en-US" dirty="0"/>
          </a:p>
        </p:txBody>
      </p:sp>
      <p:sp>
        <p:nvSpPr>
          <p:cNvPr id="6" name="Slide Number Placeholder 5"/>
          <p:cNvSpPr>
            <a:spLocks noGrp="1"/>
          </p:cNvSpPr>
          <p:nvPr>
            <p:ph type="sldNum" sz="quarter" idx="4"/>
          </p:nvPr>
        </p:nvSpPr>
        <p:spPr>
          <a:xfrm>
            <a:off x="11050620" y="6492874"/>
            <a:ext cx="1141379" cy="365125"/>
          </a:xfrm>
          <a:prstGeom prst="rect">
            <a:avLst/>
          </a:prstGeom>
        </p:spPr>
        <p:txBody>
          <a:bodyPr vert="horz" lIns="91440" tIns="45720" rIns="91440" bIns="45720" rtlCol="0" anchor="ctr"/>
          <a:lstStyle>
            <a:lvl1pPr algn="r">
              <a:defRPr sz="1200">
                <a:solidFill>
                  <a:schemeClr val="tx1"/>
                </a:solidFill>
              </a:defRPr>
            </a:lvl1pPr>
          </a:lstStyle>
          <a:p>
            <a:fld id="{73CA63B2-227D-4B49-B103-A4A153FC1C24}" type="slidenum">
              <a:rPr lang="en-US" smtClean="0"/>
              <a:pPr/>
              <a:t>‹#›</a:t>
            </a:fld>
            <a:endParaRPr lang="en-US" dirty="0"/>
          </a:p>
        </p:txBody>
      </p:sp>
      <p:sp>
        <p:nvSpPr>
          <p:cNvPr id="8" name="Rectangle 7"/>
          <p:cNvSpPr/>
          <p:nvPr userDrawn="1"/>
        </p:nvSpPr>
        <p:spPr>
          <a:xfrm>
            <a:off x="0" y="0"/>
            <a:ext cx="350196" cy="6858000"/>
          </a:xfrm>
          <a:prstGeom prst="rect">
            <a:avLst/>
          </a:prstGeom>
          <a:gradFill flip="none" rotWithShape="1">
            <a:gsLst>
              <a:gs pos="13000">
                <a:schemeClr val="accent5">
                  <a:lumMod val="110000"/>
                  <a:satMod val="105000"/>
                  <a:tint val="67000"/>
                  <a:alpha val="93000"/>
                </a:schemeClr>
              </a:gs>
              <a:gs pos="63000">
                <a:schemeClr val="accent5">
                  <a:lumMod val="105000"/>
                  <a:satMod val="103000"/>
                  <a:tint val="73000"/>
                </a:schemeClr>
              </a:gs>
              <a:gs pos="100000">
                <a:schemeClr val="accent5">
                  <a:lumMod val="105000"/>
                  <a:satMod val="109000"/>
                  <a:tint val="81000"/>
                </a:schemeClr>
              </a:gs>
            </a:gsLst>
            <a:path path="circle">
              <a:fillToRect l="50000" t="50000" r="50000" b="50000"/>
            </a:path>
            <a:tileRect/>
          </a:gra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endParaRPr lang="en-US" dirty="0"/>
          </a:p>
        </p:txBody>
      </p:sp>
      <p:cxnSp>
        <p:nvCxnSpPr>
          <p:cNvPr id="10" name="Straight Connector 9"/>
          <p:cNvCxnSpPr/>
          <p:nvPr userDrawn="1"/>
        </p:nvCxnSpPr>
        <p:spPr>
          <a:xfrm>
            <a:off x="350196" y="1690689"/>
            <a:ext cx="11841804" cy="0"/>
          </a:xfrm>
          <a:prstGeom prst="line">
            <a:avLst/>
          </a:prstGeom>
          <a:ln w="25400">
            <a:solidFill>
              <a:schemeClr val="accent4">
                <a:lumMod val="40000"/>
                <a:lumOff val="60000"/>
              </a:schemeClr>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3197097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398463" indent="-398463" algn="l" defTabSz="914400" rtl="0" eaLnBrk="1" latinLnBrk="0" hangingPunct="1">
        <a:lnSpc>
          <a:spcPct val="90000"/>
        </a:lnSpc>
        <a:spcBef>
          <a:spcPts val="1000"/>
        </a:spcBef>
        <a:buClr>
          <a:srgbClr val="9900CC"/>
        </a:buClr>
        <a:buFont typeface="Wingdings" panose="05000000000000000000" pitchFamily="2" charset="2"/>
        <a:buChar char="v"/>
        <a:defRPr sz="3200" kern="1200">
          <a:solidFill>
            <a:schemeClr val="tx1"/>
          </a:solidFill>
          <a:latin typeface="+mn-lt"/>
          <a:ea typeface="+mn-ea"/>
          <a:cs typeface="+mn-cs"/>
        </a:defRPr>
      </a:lvl1pPr>
      <a:lvl2pPr marL="796925" indent="-339725" algn="l" defTabSz="914400" rtl="0" eaLnBrk="1" latinLnBrk="0" hangingPunct="1">
        <a:lnSpc>
          <a:spcPct val="90000"/>
        </a:lnSpc>
        <a:spcBef>
          <a:spcPts val="500"/>
        </a:spcBef>
        <a:buClr>
          <a:srgbClr val="3366FF"/>
        </a:buClr>
        <a:buFont typeface="Wingdings 3" panose="05040102010807070707" pitchFamily="18" charset="2"/>
        <a:buChar char=""/>
        <a:defRPr sz="28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71209" y="758757"/>
            <a:ext cx="4766553" cy="3709547"/>
          </a:xfrm>
        </p:spPr>
        <p:txBody>
          <a:bodyPr/>
          <a:lstStyle/>
          <a:p>
            <a:r>
              <a:rPr lang="en-US" b="1" dirty="0"/>
              <a:t>Employment Law</a:t>
            </a:r>
          </a:p>
        </p:txBody>
      </p:sp>
      <p:sp>
        <p:nvSpPr>
          <p:cNvPr id="3" name="Subtitle 2"/>
          <p:cNvSpPr>
            <a:spLocks noGrp="1"/>
          </p:cNvSpPr>
          <p:nvPr>
            <p:ph type="subTitle" idx="1"/>
          </p:nvPr>
        </p:nvSpPr>
        <p:spPr>
          <a:xfrm>
            <a:off x="671209" y="4609707"/>
            <a:ext cx="4766553" cy="1479808"/>
          </a:xfrm>
        </p:spPr>
        <p:txBody>
          <a:bodyPr/>
          <a:lstStyle/>
          <a:p>
            <a:r>
              <a:rPr lang="en-US" dirty="0"/>
              <a:t>Chapter 23</a:t>
            </a:r>
          </a:p>
        </p:txBody>
      </p:sp>
      <p:sp>
        <p:nvSpPr>
          <p:cNvPr id="4" name="Footer Placeholder 3"/>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87909848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4"/>
          <p:cNvSpPr>
            <a:spLocks noGrp="1" noChangeArrowheads="1"/>
          </p:cNvSpPr>
          <p:nvPr>
            <p:ph type="title"/>
          </p:nvPr>
        </p:nvSpPr>
        <p:spPr/>
        <p:txBody>
          <a:bodyPr/>
          <a:lstStyle/>
          <a:p>
            <a:r>
              <a:rPr lang="en-US" altLang="en-US" dirty="0"/>
              <a:t>Promissory Estoppel</a:t>
            </a:r>
          </a:p>
        </p:txBody>
      </p:sp>
      <p:sp>
        <p:nvSpPr>
          <p:cNvPr id="22531" name="Rectangle 5"/>
          <p:cNvSpPr>
            <a:spLocks noGrp="1" noChangeArrowheads="1"/>
          </p:cNvSpPr>
          <p:nvPr>
            <p:ph type="body" idx="1"/>
          </p:nvPr>
        </p:nvSpPr>
        <p:spPr/>
        <p:txBody>
          <a:bodyPr/>
          <a:lstStyle/>
          <a:p>
            <a:r>
              <a:rPr lang="en-US" altLang="en-US" dirty="0"/>
              <a:t>Employee must demonstrate that the employer promised the employee job security despite the apparent at-will nature of the employment relationship</a:t>
            </a:r>
          </a:p>
          <a:p>
            <a:pPr marL="0" indent="0">
              <a:buNone/>
            </a:pPr>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22532"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23-</a:t>
            </a:r>
            <a:fld id="{F97A0A0F-DEA3-4E16-8BF0-40E9517225C6}" type="slidenum">
              <a:rPr lang="en-US" altLang="en-US" smtClean="0"/>
              <a:pPr/>
              <a:t>10</a:t>
            </a:fld>
            <a:endParaRPr lang="en-US" altLang="en-US" dirty="0"/>
          </a:p>
        </p:txBody>
      </p:sp>
    </p:spTree>
    <p:extLst>
      <p:ext uri="{BB962C8B-B14F-4D97-AF65-F5344CB8AC3E}">
        <p14:creationId xmlns:p14="http://schemas.microsoft.com/office/powerpoint/2010/main" val="284407589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4"/>
          <p:cNvSpPr>
            <a:spLocks noGrp="1" noChangeArrowheads="1"/>
          </p:cNvSpPr>
          <p:nvPr>
            <p:ph type="title"/>
          </p:nvPr>
        </p:nvSpPr>
        <p:spPr/>
        <p:txBody>
          <a:bodyPr/>
          <a:lstStyle/>
          <a:p>
            <a:r>
              <a:rPr lang="en-US" altLang="en-US" dirty="0"/>
              <a:t>Fraud-Related Employment Cases</a:t>
            </a:r>
          </a:p>
        </p:txBody>
      </p:sp>
      <p:sp>
        <p:nvSpPr>
          <p:cNvPr id="23555" name="Rectangle 5"/>
          <p:cNvSpPr>
            <a:spLocks noGrp="1" noChangeArrowheads="1"/>
          </p:cNvSpPr>
          <p:nvPr>
            <p:ph type="body" idx="1"/>
          </p:nvPr>
        </p:nvSpPr>
        <p:spPr/>
        <p:txBody>
          <a:bodyPr/>
          <a:lstStyle/>
          <a:p>
            <a:r>
              <a:rPr lang="en-US" altLang="en-US" dirty="0"/>
              <a:t>Employer induces a potential employee to take a job that the employer knows will last only a limited amount of time, without telling the employee about the short duration of that position</a:t>
            </a:r>
          </a:p>
          <a:p>
            <a:r>
              <a:rPr lang="en-US" altLang="en-US" dirty="0"/>
              <a:t>The employer thus exploits the employee for a limited period of time and then discharges the employee</a:t>
            </a:r>
          </a:p>
          <a:p>
            <a:pPr marL="0" indent="0">
              <a:buNone/>
            </a:pPr>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23556"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23-</a:t>
            </a:r>
            <a:fld id="{3647318E-514B-4C6F-B37D-FDDBF12A095B}" type="slidenum">
              <a:rPr lang="en-US" altLang="en-US" smtClean="0"/>
              <a:pPr/>
              <a:t>11</a:t>
            </a:fld>
            <a:endParaRPr lang="en-US" altLang="en-US" dirty="0"/>
          </a:p>
        </p:txBody>
      </p:sp>
    </p:spTree>
    <p:extLst>
      <p:ext uri="{BB962C8B-B14F-4D97-AF65-F5344CB8AC3E}">
        <p14:creationId xmlns:p14="http://schemas.microsoft.com/office/powerpoint/2010/main" val="79266139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4"/>
          <p:cNvSpPr>
            <a:spLocks noGrp="1" noChangeArrowheads="1"/>
          </p:cNvSpPr>
          <p:nvPr>
            <p:ph type="title"/>
          </p:nvPr>
        </p:nvSpPr>
        <p:spPr/>
        <p:txBody>
          <a:bodyPr/>
          <a:lstStyle/>
          <a:p>
            <a:r>
              <a:rPr lang="en-US" altLang="en-US" dirty="0"/>
              <a:t>Implied Contract</a:t>
            </a:r>
          </a:p>
        </p:txBody>
      </p:sp>
      <p:sp>
        <p:nvSpPr>
          <p:cNvPr id="24579" name="Rectangle 5"/>
          <p:cNvSpPr>
            <a:spLocks noGrp="1" noChangeArrowheads="1"/>
          </p:cNvSpPr>
          <p:nvPr>
            <p:ph type="body" idx="1"/>
          </p:nvPr>
        </p:nvSpPr>
        <p:spPr/>
        <p:txBody>
          <a:bodyPr/>
          <a:lstStyle/>
          <a:p>
            <a:r>
              <a:rPr lang="en-US" altLang="en-US" dirty="0"/>
              <a:t>Involves an employment relationship that would have been at will had the employer not said, done, written, or printed something that created a workplace environment that implies the existence of a contract</a:t>
            </a:r>
          </a:p>
          <a:p>
            <a:pPr marL="0" indent="0">
              <a:buNone/>
            </a:pPr>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24580"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23-</a:t>
            </a:r>
            <a:fld id="{F5A06AD2-E146-4C6B-A6F8-79EC2587F855}" type="slidenum">
              <a:rPr lang="en-US" altLang="en-US" smtClean="0"/>
              <a:pPr/>
              <a:t>12</a:t>
            </a:fld>
            <a:endParaRPr lang="en-US" altLang="en-US" dirty="0"/>
          </a:p>
        </p:txBody>
      </p:sp>
    </p:spTree>
    <p:extLst>
      <p:ext uri="{BB962C8B-B14F-4D97-AF65-F5344CB8AC3E}">
        <p14:creationId xmlns:p14="http://schemas.microsoft.com/office/powerpoint/2010/main" val="217729884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p:txBody>
          <a:bodyPr/>
          <a:lstStyle/>
          <a:p>
            <a:r>
              <a:rPr lang="en-US" altLang="en-US" dirty="0"/>
              <a:t>Question</a:t>
            </a:r>
          </a:p>
        </p:txBody>
      </p:sp>
      <p:sp>
        <p:nvSpPr>
          <p:cNvPr id="25603" name="Rectangle 3"/>
          <p:cNvSpPr>
            <a:spLocks noGrp="1" noChangeArrowheads="1"/>
          </p:cNvSpPr>
          <p:nvPr>
            <p:ph type="body" idx="1"/>
          </p:nvPr>
        </p:nvSpPr>
        <p:spPr/>
        <p:txBody>
          <a:bodyPr/>
          <a:lstStyle/>
          <a:p>
            <a:r>
              <a:rPr lang="en-US" altLang="en-US" dirty="0"/>
              <a:t>What holds that there is an implied promise in any employment relationship that the employer and the employee will be fair and honest with each other?</a:t>
            </a:r>
          </a:p>
          <a:p>
            <a:pPr marL="912812" lvl="1" indent="-514350">
              <a:buFont typeface="+mj-lt"/>
              <a:buAutoNum type="alphaUcPeriod"/>
            </a:pPr>
            <a:r>
              <a:rPr lang="en-US" altLang="en-US" dirty="0"/>
              <a:t>Implied contract</a:t>
            </a:r>
          </a:p>
          <a:p>
            <a:pPr marL="912812" lvl="1" indent="-514350">
              <a:buFont typeface="+mj-lt"/>
              <a:buAutoNum type="alphaUcPeriod"/>
            </a:pPr>
            <a:r>
              <a:rPr lang="en-US" altLang="en-US" dirty="0"/>
              <a:t>Implied covenant</a:t>
            </a:r>
          </a:p>
          <a:p>
            <a:pPr marL="912812" lvl="1" indent="-514350">
              <a:buFont typeface="+mj-lt"/>
              <a:buAutoNum type="alphaUcPeriod"/>
            </a:pPr>
            <a:r>
              <a:rPr lang="en-US" altLang="en-US" dirty="0"/>
              <a:t>Overt covenant</a:t>
            </a:r>
          </a:p>
          <a:p>
            <a:pPr marL="912812" lvl="1" indent="-514350">
              <a:buFont typeface="+mj-lt"/>
              <a:buAutoNum type="alphaUcPeriod"/>
            </a:pPr>
            <a:r>
              <a:rPr lang="en-US" altLang="en-US" dirty="0"/>
              <a:t>Oblique contract</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25604"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23-</a:t>
            </a:r>
            <a:fld id="{1FE6AA31-A882-483D-B306-DD454E05531D}" type="slidenum">
              <a:rPr lang="en-US" altLang="en-US" smtClean="0"/>
              <a:pPr/>
              <a:t>13</a:t>
            </a:fld>
            <a:endParaRPr lang="en-US" altLang="en-US" dirty="0"/>
          </a:p>
        </p:txBody>
      </p:sp>
    </p:spTree>
    <p:extLst>
      <p:ext uri="{BB962C8B-B14F-4D97-AF65-F5344CB8AC3E}">
        <p14:creationId xmlns:p14="http://schemas.microsoft.com/office/powerpoint/2010/main" val="347257210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4"/>
          <p:cNvSpPr>
            <a:spLocks noGrp="1" noChangeArrowheads="1"/>
          </p:cNvSpPr>
          <p:nvPr>
            <p:ph type="title"/>
          </p:nvPr>
        </p:nvSpPr>
        <p:spPr/>
        <p:txBody>
          <a:bodyPr/>
          <a:lstStyle/>
          <a:p>
            <a:r>
              <a:rPr lang="en-US" altLang="en-US" dirty="0"/>
              <a:t>Implied Covenant</a:t>
            </a:r>
          </a:p>
        </p:txBody>
      </p:sp>
      <p:sp>
        <p:nvSpPr>
          <p:cNvPr id="26627" name="Rectangle 5"/>
          <p:cNvSpPr>
            <a:spLocks noGrp="1" noChangeArrowheads="1"/>
          </p:cNvSpPr>
          <p:nvPr>
            <p:ph type="body" idx="1"/>
          </p:nvPr>
        </p:nvSpPr>
        <p:spPr/>
        <p:txBody>
          <a:bodyPr/>
          <a:lstStyle/>
          <a:p>
            <a:r>
              <a:rPr lang="en-US" altLang="en-US" dirty="0"/>
              <a:t>Holds that there is an implied promise in any employment relationship that the employer and the employee will be fair and honest with each other</a:t>
            </a:r>
          </a:p>
          <a:p>
            <a:pPr marL="0" indent="0">
              <a:buNone/>
            </a:pPr>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26628"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23-</a:t>
            </a:r>
            <a:fld id="{C186CE28-1968-46C5-AA03-381F161DE22F}" type="slidenum">
              <a:rPr lang="en-US" altLang="en-US" smtClean="0"/>
              <a:pPr/>
              <a:t>14</a:t>
            </a:fld>
            <a:endParaRPr lang="en-US" altLang="en-US" dirty="0"/>
          </a:p>
        </p:txBody>
      </p:sp>
    </p:spTree>
    <p:extLst>
      <p:ext uri="{BB962C8B-B14F-4D97-AF65-F5344CB8AC3E}">
        <p14:creationId xmlns:p14="http://schemas.microsoft.com/office/powerpoint/2010/main" val="376489328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CE15A038-8A87-4543-B004-274CA0540407}"/>
              </a:ext>
            </a:extLst>
          </p:cNvPr>
          <p:cNvSpPr>
            <a:spLocks noGrp="1"/>
          </p:cNvSpPr>
          <p:nvPr>
            <p:ph type="title"/>
          </p:nvPr>
        </p:nvSpPr>
        <p:spPr/>
        <p:txBody>
          <a:bodyPr/>
          <a:lstStyle/>
          <a:p>
            <a:r>
              <a:rPr lang="en-US" dirty="0"/>
              <a:t>Public Policy Tort</a:t>
            </a:r>
          </a:p>
        </p:txBody>
      </p:sp>
      <p:sp>
        <p:nvSpPr>
          <p:cNvPr id="9" name="Content Placeholder 8">
            <a:extLst>
              <a:ext uri="{FF2B5EF4-FFF2-40B4-BE49-F238E27FC236}">
                <a16:creationId xmlns:a16="http://schemas.microsoft.com/office/drawing/2014/main" id="{7B6306B0-AD32-4ECE-8924-326C19C6C294}"/>
              </a:ext>
            </a:extLst>
          </p:cNvPr>
          <p:cNvSpPr>
            <a:spLocks noGrp="1"/>
          </p:cNvSpPr>
          <p:nvPr>
            <p:ph idx="1"/>
          </p:nvPr>
        </p:nvSpPr>
        <p:spPr/>
        <p:txBody>
          <a:bodyPr/>
          <a:lstStyle/>
          <a:p>
            <a:r>
              <a:rPr lang="en-US" altLang="en-US" dirty="0"/>
              <a:t>Broad legal principle that says that the courts will not allow anyone to do anything that injures the public at large</a:t>
            </a:r>
          </a:p>
          <a:p>
            <a:r>
              <a:rPr lang="en-US" dirty="0"/>
              <a:t>An employee who can prove that his or her discharge somehow violated public policy may recover damages in tort</a:t>
            </a:r>
          </a:p>
          <a:p>
            <a:pPr lvl="1"/>
            <a:r>
              <a:rPr lang="en-US" dirty="0"/>
              <a:t>Employee would have to prove clarity, jeopardy, causation, and the lack of an overriding business justification for the discharge</a:t>
            </a:r>
          </a:p>
        </p:txBody>
      </p:sp>
      <p:sp>
        <p:nvSpPr>
          <p:cNvPr id="4" name="Footer Placeholder 3">
            <a:extLst>
              <a:ext uri="{FF2B5EF4-FFF2-40B4-BE49-F238E27FC236}">
                <a16:creationId xmlns:a16="http://schemas.microsoft.com/office/drawing/2014/main" id="{AB0E7982-F2DD-4AA3-B5F6-E9157C0BD7A9}"/>
              </a:ext>
            </a:extLst>
          </p:cNvPr>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6" name="Slide Number Placeholder 3">
            <a:extLst>
              <a:ext uri="{FF2B5EF4-FFF2-40B4-BE49-F238E27FC236}">
                <a16:creationId xmlns:a16="http://schemas.microsoft.com/office/drawing/2014/main" id="{D97B7ADB-5268-4E60-BCBA-61281D75D7F4}"/>
              </a:ext>
            </a:extLst>
          </p:cNvPr>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23-</a:t>
            </a:r>
            <a:fld id="{61FDA0AA-181C-41B1-94BA-3F13743BC8B3}" type="slidenum">
              <a:rPr lang="en-US" altLang="en-US" smtClean="0"/>
              <a:pPr/>
              <a:t>15</a:t>
            </a:fld>
            <a:endParaRPr lang="en-US" altLang="en-US" dirty="0"/>
          </a:p>
        </p:txBody>
      </p:sp>
    </p:spTree>
    <p:extLst>
      <p:ext uri="{BB962C8B-B14F-4D97-AF65-F5344CB8AC3E}">
        <p14:creationId xmlns:p14="http://schemas.microsoft.com/office/powerpoint/2010/main" val="323509068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81449E69-C192-4C61-A01F-0832FB38B17E}"/>
              </a:ext>
            </a:extLst>
          </p:cNvPr>
          <p:cNvSpPr>
            <a:spLocks noGrp="1"/>
          </p:cNvSpPr>
          <p:nvPr>
            <p:ph type="title"/>
          </p:nvPr>
        </p:nvSpPr>
        <p:spPr/>
        <p:txBody>
          <a:bodyPr/>
          <a:lstStyle/>
          <a:p>
            <a:r>
              <a:rPr lang="en-US" dirty="0"/>
              <a:t>Intentional Infliction of Emotional Distress</a:t>
            </a:r>
          </a:p>
        </p:txBody>
      </p:sp>
      <p:sp>
        <p:nvSpPr>
          <p:cNvPr id="9" name="Content Placeholder 8">
            <a:extLst>
              <a:ext uri="{FF2B5EF4-FFF2-40B4-BE49-F238E27FC236}">
                <a16:creationId xmlns:a16="http://schemas.microsoft.com/office/drawing/2014/main" id="{882B8325-3FB7-45A5-982B-AE785E6DBC06}"/>
              </a:ext>
            </a:extLst>
          </p:cNvPr>
          <p:cNvSpPr>
            <a:spLocks noGrp="1"/>
          </p:cNvSpPr>
          <p:nvPr>
            <p:ph idx="1"/>
          </p:nvPr>
        </p:nvSpPr>
        <p:spPr/>
        <p:txBody>
          <a:bodyPr>
            <a:normAutofit/>
          </a:bodyPr>
          <a:lstStyle/>
          <a:p>
            <a:r>
              <a:rPr lang="en-US" dirty="0"/>
              <a:t>An employee may attempt to recover damages if the conduct of the employer in the discharge of the employee caused serious mental and emotional suffering</a:t>
            </a:r>
          </a:p>
          <a:p>
            <a:r>
              <a:rPr lang="en-US" dirty="0"/>
              <a:t>The plaintiff must prove that:</a:t>
            </a:r>
          </a:p>
          <a:p>
            <a:pPr lvl="1"/>
            <a:r>
              <a:rPr lang="en-US" dirty="0"/>
              <a:t>The employer’s conduct was extreme</a:t>
            </a:r>
          </a:p>
          <a:p>
            <a:pPr lvl="1"/>
            <a:r>
              <a:rPr lang="en-US" dirty="0"/>
              <a:t>The employer knew the conduct was extreme and would result in emotional distress</a:t>
            </a:r>
          </a:p>
          <a:p>
            <a:pPr lvl="1"/>
            <a:r>
              <a:rPr lang="en-US" dirty="0"/>
              <a:t>The conduct was the proximate cause of serious mental and emotional suffering</a:t>
            </a:r>
          </a:p>
        </p:txBody>
      </p:sp>
      <p:sp>
        <p:nvSpPr>
          <p:cNvPr id="4" name="Footer Placeholder 3">
            <a:extLst>
              <a:ext uri="{FF2B5EF4-FFF2-40B4-BE49-F238E27FC236}">
                <a16:creationId xmlns:a16="http://schemas.microsoft.com/office/drawing/2014/main" id="{23BF50C8-DD5B-4682-8523-5B58D7E45A60}"/>
              </a:ext>
            </a:extLst>
          </p:cNvPr>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6" name="Slide Number Placeholder 3">
            <a:extLst>
              <a:ext uri="{FF2B5EF4-FFF2-40B4-BE49-F238E27FC236}">
                <a16:creationId xmlns:a16="http://schemas.microsoft.com/office/drawing/2014/main" id="{E0B3C4CB-1C08-475B-8828-A002EB4FFAAA}"/>
              </a:ext>
            </a:extLst>
          </p:cNvPr>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23-</a:t>
            </a:r>
            <a:fld id="{61FDA0AA-181C-41B1-94BA-3F13743BC8B3}" type="slidenum">
              <a:rPr lang="en-US" altLang="en-US" smtClean="0"/>
              <a:pPr/>
              <a:t>16</a:t>
            </a:fld>
            <a:endParaRPr lang="en-US" altLang="en-US" dirty="0"/>
          </a:p>
        </p:txBody>
      </p:sp>
    </p:spTree>
    <p:extLst>
      <p:ext uri="{BB962C8B-B14F-4D97-AF65-F5344CB8AC3E}">
        <p14:creationId xmlns:p14="http://schemas.microsoft.com/office/powerpoint/2010/main" val="292485386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4"/>
          <p:cNvSpPr>
            <a:spLocks noGrp="1" noChangeArrowheads="1"/>
          </p:cNvSpPr>
          <p:nvPr>
            <p:ph type="title"/>
          </p:nvPr>
        </p:nvSpPr>
        <p:spPr/>
        <p:txBody>
          <a:bodyPr/>
          <a:lstStyle/>
          <a:p>
            <a:r>
              <a:rPr lang="en-US" altLang="en-US" dirty="0"/>
              <a:t>After-Acquired Evidence Defense</a:t>
            </a:r>
          </a:p>
        </p:txBody>
      </p:sp>
      <p:sp>
        <p:nvSpPr>
          <p:cNvPr id="27651" name="Rectangle 5"/>
          <p:cNvSpPr>
            <a:spLocks noGrp="1" noChangeArrowheads="1"/>
          </p:cNvSpPr>
          <p:nvPr>
            <p:ph type="body" idx="1"/>
          </p:nvPr>
        </p:nvSpPr>
        <p:spPr/>
        <p:txBody>
          <a:bodyPr/>
          <a:lstStyle/>
          <a:p>
            <a:r>
              <a:rPr lang="en-US" altLang="en-US" dirty="0"/>
              <a:t>Applied when an employer uncovers evidence that reveals that the employer could have legitimately discharged the employee, even if the employee’s claims of wrongful discharge prove to be true</a:t>
            </a:r>
          </a:p>
          <a:p>
            <a:pPr marL="0" indent="0">
              <a:buNone/>
            </a:pPr>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27652"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23-</a:t>
            </a:r>
            <a:fld id="{BC42DFB6-CAC6-47C9-9681-33E70298F38C}" type="slidenum">
              <a:rPr lang="en-US" altLang="en-US" smtClean="0"/>
              <a:pPr/>
              <a:t>17</a:t>
            </a:fld>
            <a:endParaRPr lang="en-US" altLang="en-US" dirty="0"/>
          </a:p>
        </p:txBody>
      </p:sp>
    </p:spTree>
    <p:extLst>
      <p:ext uri="{BB962C8B-B14F-4D97-AF65-F5344CB8AC3E}">
        <p14:creationId xmlns:p14="http://schemas.microsoft.com/office/powerpoint/2010/main" val="359784123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Retaliation and Constructive Discharge</a:t>
            </a:r>
            <a:endParaRPr lang="en-US" dirty="0"/>
          </a:p>
        </p:txBody>
      </p:sp>
      <p:sp>
        <p:nvSpPr>
          <p:cNvPr id="3" name="Content Placeholder 2"/>
          <p:cNvSpPr>
            <a:spLocks noGrp="1"/>
          </p:cNvSpPr>
          <p:nvPr>
            <p:ph idx="1"/>
          </p:nvPr>
        </p:nvSpPr>
        <p:spPr/>
        <p:txBody>
          <a:bodyPr/>
          <a:lstStyle/>
          <a:p>
            <a:r>
              <a:rPr lang="en-US" b="1" dirty="0"/>
              <a:t>Constructive discharge </a:t>
            </a:r>
          </a:p>
          <a:p>
            <a:pPr lvl="1"/>
            <a:r>
              <a:rPr lang="en-US" dirty="0"/>
              <a:t>Employers engage in conduct that adversely affects the employee’s working conditions without actually terminating the employment relationship itself</a:t>
            </a:r>
          </a:p>
        </p:txBody>
      </p:sp>
      <p:sp>
        <p:nvSpPr>
          <p:cNvPr id="4" name="Footer Placeholder 3"/>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6" name="Slide Number Placeholder 3">
            <a:extLst>
              <a:ext uri="{FF2B5EF4-FFF2-40B4-BE49-F238E27FC236}">
                <a16:creationId xmlns:a16="http://schemas.microsoft.com/office/drawing/2014/main" id="{B036B6BA-2E16-4536-A880-AD1BDFB84EDE}"/>
              </a:ext>
            </a:extLst>
          </p:cNvPr>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23-</a:t>
            </a:r>
            <a:fld id="{61FDA0AA-181C-41B1-94BA-3F13743BC8B3}" type="slidenum">
              <a:rPr lang="en-US" altLang="en-US" smtClean="0"/>
              <a:pPr/>
              <a:t>18</a:t>
            </a:fld>
            <a:endParaRPr lang="en-US" altLang="en-US" dirty="0"/>
          </a:p>
        </p:txBody>
      </p:sp>
    </p:spTree>
    <p:extLst>
      <p:ext uri="{BB962C8B-B14F-4D97-AF65-F5344CB8AC3E}">
        <p14:creationId xmlns:p14="http://schemas.microsoft.com/office/powerpoint/2010/main" val="97072992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C7A64FF5-458D-4BF2-9106-A76C839ED733}"/>
              </a:ext>
            </a:extLst>
          </p:cNvPr>
          <p:cNvSpPr>
            <a:spLocks noGrp="1"/>
          </p:cNvSpPr>
          <p:nvPr>
            <p:ph type="title"/>
          </p:nvPr>
        </p:nvSpPr>
        <p:spPr/>
        <p:txBody>
          <a:bodyPr/>
          <a:lstStyle/>
          <a:p>
            <a:r>
              <a:rPr lang="en-US" dirty="0"/>
              <a:t>Job Qualifications and Interview Questions</a:t>
            </a:r>
          </a:p>
        </p:txBody>
      </p:sp>
      <p:sp>
        <p:nvSpPr>
          <p:cNvPr id="9" name="Content Placeholder 8">
            <a:extLst>
              <a:ext uri="{FF2B5EF4-FFF2-40B4-BE49-F238E27FC236}">
                <a16:creationId xmlns:a16="http://schemas.microsoft.com/office/drawing/2014/main" id="{94AD53EC-8BBF-47F8-AD4D-B1C7CB9A728B}"/>
              </a:ext>
            </a:extLst>
          </p:cNvPr>
          <p:cNvSpPr>
            <a:spLocks noGrp="1"/>
          </p:cNvSpPr>
          <p:nvPr>
            <p:ph idx="1"/>
          </p:nvPr>
        </p:nvSpPr>
        <p:spPr/>
        <p:txBody>
          <a:bodyPr/>
          <a:lstStyle/>
          <a:p>
            <a:r>
              <a:rPr lang="en-US" dirty="0"/>
              <a:t>To avoid illegal discrimination in the hiring process, all businesses should follow three simple steps:</a:t>
            </a:r>
          </a:p>
          <a:p>
            <a:pPr lvl="1"/>
            <a:r>
              <a:rPr lang="en-US" dirty="0"/>
              <a:t>Formulate nondiscriminatory job descriptions and job applications</a:t>
            </a:r>
          </a:p>
          <a:p>
            <a:pPr lvl="1"/>
            <a:r>
              <a:rPr lang="en-US" dirty="0"/>
              <a:t>Narrow the number of candidates in a nondiscriminatory fashion</a:t>
            </a:r>
          </a:p>
          <a:p>
            <a:pPr lvl="1"/>
            <a:r>
              <a:rPr lang="en-US" dirty="0"/>
              <a:t>Ask nondiscriminatory questions during the job interview</a:t>
            </a:r>
          </a:p>
        </p:txBody>
      </p:sp>
      <p:sp>
        <p:nvSpPr>
          <p:cNvPr id="4" name="Footer Placeholder 3">
            <a:extLst>
              <a:ext uri="{FF2B5EF4-FFF2-40B4-BE49-F238E27FC236}">
                <a16:creationId xmlns:a16="http://schemas.microsoft.com/office/drawing/2014/main" id="{E7937317-EEA9-45A8-BB54-B8209DC2839B}"/>
              </a:ext>
            </a:extLst>
          </p:cNvPr>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6" name="Slide Number Placeholder 3">
            <a:extLst>
              <a:ext uri="{FF2B5EF4-FFF2-40B4-BE49-F238E27FC236}">
                <a16:creationId xmlns:a16="http://schemas.microsoft.com/office/drawing/2014/main" id="{D878D718-4811-49BB-B377-6CCDE5BBD08D}"/>
              </a:ext>
            </a:extLst>
          </p:cNvPr>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23-</a:t>
            </a:r>
            <a:fld id="{61FDA0AA-181C-41B1-94BA-3F13743BC8B3}" type="slidenum">
              <a:rPr lang="en-US" altLang="en-US" smtClean="0"/>
              <a:pPr/>
              <a:t>19</a:t>
            </a:fld>
            <a:endParaRPr lang="en-US" altLang="en-US" dirty="0"/>
          </a:p>
        </p:txBody>
      </p:sp>
    </p:spTree>
    <p:extLst>
      <p:ext uri="{BB962C8B-B14F-4D97-AF65-F5344CB8AC3E}">
        <p14:creationId xmlns:p14="http://schemas.microsoft.com/office/powerpoint/2010/main" val="125758878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p:cNvSpPr>
            <a:spLocks noGrp="1"/>
          </p:cNvSpPr>
          <p:nvPr>
            <p:ph type="title"/>
          </p:nvPr>
        </p:nvSpPr>
        <p:spPr/>
        <p:txBody>
          <a:bodyPr/>
          <a:lstStyle/>
          <a:p>
            <a:r>
              <a:rPr lang="en-US" altLang="en-US" dirty="0"/>
              <a:t>Learning Objectives</a:t>
            </a:r>
          </a:p>
        </p:txBody>
      </p:sp>
      <p:sp>
        <p:nvSpPr>
          <p:cNvPr id="14339" name="Content Placeholder 2"/>
          <p:cNvSpPr>
            <a:spLocks noGrp="1"/>
          </p:cNvSpPr>
          <p:nvPr>
            <p:ph idx="1"/>
          </p:nvPr>
        </p:nvSpPr>
        <p:spPr/>
        <p:txBody>
          <a:bodyPr>
            <a:normAutofit/>
          </a:bodyPr>
          <a:lstStyle/>
          <a:p>
            <a:pPr marL="514350" indent="-514350">
              <a:buFont typeface="+mj-lt"/>
              <a:buAutoNum type="arabicPeriod"/>
            </a:pPr>
            <a:r>
              <a:rPr lang="en-US" altLang="en-US" dirty="0"/>
              <a:t>Explain the doctrine of employment at will</a:t>
            </a:r>
          </a:p>
          <a:p>
            <a:pPr marL="514350" indent="-514350">
              <a:buFont typeface="+mj-lt"/>
              <a:buAutoNum type="arabicPeriod"/>
            </a:pPr>
            <a:r>
              <a:rPr lang="en-US" altLang="en-US" dirty="0"/>
              <a:t>Explain the contractual situations that fall outside employment at will</a:t>
            </a:r>
          </a:p>
          <a:p>
            <a:pPr marL="514350" indent="-514350">
              <a:buFont typeface="+mj-lt"/>
              <a:buAutoNum type="arabicPeriod"/>
            </a:pPr>
            <a:r>
              <a:rPr lang="en-US" altLang="en-US" dirty="0"/>
              <a:t>Itemize the statutory situations that fall outside employment at will</a:t>
            </a:r>
          </a:p>
          <a:p>
            <a:pPr marL="514350" indent="-514350">
              <a:buFont typeface="+mj-lt"/>
              <a:buAutoNum type="arabicPeriod"/>
            </a:pPr>
            <a:r>
              <a:rPr lang="en-US" altLang="en-US" dirty="0"/>
              <a:t>List the wrongful discharge exceptions to employment at will</a:t>
            </a:r>
          </a:p>
          <a:p>
            <a:pPr marL="514350" indent="-514350">
              <a:buFont typeface="+mj-lt"/>
              <a:buAutoNum type="arabicPeriod"/>
            </a:pPr>
            <a:r>
              <a:rPr lang="en-US" altLang="en-US" dirty="0"/>
              <a:t>Explain the after-acquired evidence rule</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14340" name="Slide Number Placeholder 3"/>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23-</a:t>
            </a:r>
            <a:fld id="{085BD7AE-3765-442D-96DC-D0400BD3ED05}" type="slidenum">
              <a:rPr lang="en-US" altLang="en-US" smtClean="0"/>
              <a:pPr/>
              <a:t>2</a:t>
            </a:fld>
            <a:endParaRPr lang="en-US" altLang="en-US" dirty="0"/>
          </a:p>
        </p:txBody>
      </p:sp>
    </p:spTree>
    <p:extLst>
      <p:ext uri="{BB962C8B-B14F-4D97-AF65-F5344CB8AC3E}">
        <p14:creationId xmlns:p14="http://schemas.microsoft.com/office/powerpoint/2010/main" val="13600237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4"/>
          <p:cNvSpPr>
            <a:spLocks noGrp="1" noChangeArrowheads="1"/>
          </p:cNvSpPr>
          <p:nvPr>
            <p:ph type="title"/>
          </p:nvPr>
        </p:nvSpPr>
        <p:spPr/>
        <p:txBody>
          <a:bodyPr/>
          <a:lstStyle/>
          <a:p>
            <a:r>
              <a:rPr lang="en-US" altLang="en-US" dirty="0"/>
              <a:t>Occupational Safety and Health Administration</a:t>
            </a:r>
          </a:p>
        </p:txBody>
      </p:sp>
      <p:sp>
        <p:nvSpPr>
          <p:cNvPr id="28675" name="Rectangle 5"/>
          <p:cNvSpPr>
            <a:spLocks noGrp="1" noChangeArrowheads="1"/>
          </p:cNvSpPr>
          <p:nvPr>
            <p:ph type="body" idx="1"/>
          </p:nvPr>
        </p:nvSpPr>
        <p:spPr/>
        <p:txBody>
          <a:bodyPr/>
          <a:lstStyle/>
          <a:p>
            <a:r>
              <a:rPr lang="en-US" altLang="en-US" b="1" dirty="0"/>
              <a:t>Occupational Safety and Health Administration </a:t>
            </a:r>
          </a:p>
          <a:p>
            <a:pPr lvl="1"/>
            <a:r>
              <a:rPr lang="en-US" altLang="en-US" dirty="0"/>
              <a:t>Agency responsible to the Department of Labor</a:t>
            </a:r>
          </a:p>
          <a:p>
            <a:pPr lvl="1"/>
            <a:r>
              <a:rPr lang="en-US" altLang="en-US" dirty="0"/>
              <a:t>Establishes and enforces occupational health and safety standards with which employers must comply</a:t>
            </a:r>
          </a:p>
          <a:p>
            <a:pPr marL="0" indent="0">
              <a:buNone/>
            </a:pPr>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28676"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23-</a:t>
            </a:r>
            <a:fld id="{D3446CFC-6983-4B0D-89DE-4202D4B8F2AE}" type="slidenum">
              <a:rPr lang="en-US" altLang="en-US" smtClean="0"/>
              <a:pPr/>
              <a:t>20</a:t>
            </a:fld>
            <a:endParaRPr lang="en-US" altLang="en-US" dirty="0"/>
          </a:p>
        </p:txBody>
      </p:sp>
    </p:spTree>
    <p:extLst>
      <p:ext uri="{BB962C8B-B14F-4D97-AF65-F5344CB8AC3E}">
        <p14:creationId xmlns:p14="http://schemas.microsoft.com/office/powerpoint/2010/main" val="347608167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title"/>
          </p:nvPr>
        </p:nvSpPr>
        <p:spPr/>
        <p:txBody>
          <a:bodyPr/>
          <a:lstStyle/>
          <a:p>
            <a:r>
              <a:rPr lang="en-US" altLang="en-US" dirty="0"/>
              <a:t>Question</a:t>
            </a:r>
          </a:p>
        </p:txBody>
      </p:sp>
      <p:sp>
        <p:nvSpPr>
          <p:cNvPr id="29699" name="Rectangle 3"/>
          <p:cNvSpPr>
            <a:spLocks noGrp="1" noChangeArrowheads="1"/>
          </p:cNvSpPr>
          <p:nvPr>
            <p:ph type="body" idx="1"/>
          </p:nvPr>
        </p:nvSpPr>
        <p:spPr/>
        <p:txBody>
          <a:bodyPr/>
          <a:lstStyle/>
          <a:p>
            <a:r>
              <a:rPr lang="en-US" altLang="en-US" dirty="0"/>
              <a:t>Which law prohibits the employment of children under the age of 14 years?</a:t>
            </a:r>
          </a:p>
          <a:p>
            <a:pPr marL="912812" lvl="1" indent="-514350">
              <a:buFont typeface="+mj-lt"/>
              <a:buAutoNum type="alphaUcPeriod"/>
            </a:pPr>
            <a:r>
              <a:rPr lang="en-US" altLang="en-US" dirty="0"/>
              <a:t>Immigration Reform Act of 1986</a:t>
            </a:r>
          </a:p>
          <a:p>
            <a:pPr marL="912812" lvl="1" indent="-514350">
              <a:buFont typeface="+mj-lt"/>
              <a:buAutoNum type="alphaUcPeriod"/>
            </a:pPr>
            <a:r>
              <a:rPr lang="en-US" altLang="en-US" dirty="0"/>
              <a:t>Federal Insurance Contributions Act</a:t>
            </a:r>
          </a:p>
          <a:p>
            <a:pPr marL="912812" lvl="1" indent="-514350">
              <a:buFont typeface="+mj-lt"/>
              <a:buAutoNum type="alphaUcPeriod"/>
            </a:pPr>
            <a:r>
              <a:rPr lang="en-US" altLang="en-US" dirty="0"/>
              <a:t>Workers’ Compensation</a:t>
            </a:r>
          </a:p>
          <a:p>
            <a:pPr marL="912812" lvl="1" indent="-514350">
              <a:buFont typeface="+mj-lt"/>
              <a:buAutoNum type="alphaUcPeriod"/>
            </a:pPr>
            <a:r>
              <a:rPr lang="en-US" altLang="en-US" dirty="0"/>
              <a:t>Fair Labor Standards Act</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29700"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23-</a:t>
            </a:r>
            <a:fld id="{F7281C60-18A5-4246-B8EB-4BBF3A9E2DFA}" type="slidenum">
              <a:rPr lang="en-US" altLang="en-US" smtClean="0"/>
              <a:pPr/>
              <a:t>21</a:t>
            </a:fld>
            <a:endParaRPr lang="en-US" altLang="en-US" dirty="0"/>
          </a:p>
        </p:txBody>
      </p:sp>
    </p:spTree>
    <p:extLst>
      <p:ext uri="{BB962C8B-B14F-4D97-AF65-F5344CB8AC3E}">
        <p14:creationId xmlns:p14="http://schemas.microsoft.com/office/powerpoint/2010/main" val="403064966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4"/>
          <p:cNvSpPr>
            <a:spLocks noGrp="1" noChangeArrowheads="1"/>
          </p:cNvSpPr>
          <p:nvPr>
            <p:ph type="title"/>
          </p:nvPr>
        </p:nvSpPr>
        <p:spPr/>
        <p:txBody>
          <a:bodyPr/>
          <a:lstStyle/>
          <a:p>
            <a:r>
              <a:rPr lang="en-US" altLang="en-US" dirty="0"/>
              <a:t>Fair Labor Standards Act</a:t>
            </a:r>
          </a:p>
        </p:txBody>
      </p:sp>
      <p:sp>
        <p:nvSpPr>
          <p:cNvPr id="30723" name="Rectangle 5"/>
          <p:cNvSpPr>
            <a:spLocks noGrp="1" noChangeArrowheads="1"/>
          </p:cNvSpPr>
          <p:nvPr>
            <p:ph type="body" idx="1"/>
          </p:nvPr>
        </p:nvSpPr>
        <p:spPr/>
        <p:txBody>
          <a:bodyPr/>
          <a:lstStyle/>
          <a:p>
            <a:r>
              <a:rPr lang="en-US" altLang="en-US" dirty="0"/>
              <a:t>Provides that workers in interstate commerce or in an industry producing goods for sale in interstate commerce must be paid no less than a specified minimum wage</a:t>
            </a:r>
          </a:p>
          <a:p>
            <a:r>
              <a:rPr lang="en-US" altLang="en-US" dirty="0"/>
              <a:t>Employees cannot work for more than 40 hours per week unless they are paid time and a half for overtime</a:t>
            </a:r>
          </a:p>
          <a:p>
            <a:r>
              <a:rPr lang="en-US" altLang="en-US" dirty="0"/>
              <a:t>Prohibits the employment of children under the age of 14 years</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30724"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23-</a:t>
            </a:r>
            <a:fld id="{D5E9F26D-4517-479B-BCC3-9918FC5AA614}" type="slidenum">
              <a:rPr lang="en-US" altLang="en-US" smtClean="0"/>
              <a:pPr/>
              <a:t>22</a:t>
            </a:fld>
            <a:endParaRPr lang="en-US" altLang="en-US" dirty="0"/>
          </a:p>
        </p:txBody>
      </p:sp>
    </p:spTree>
    <p:extLst>
      <p:ext uri="{BB962C8B-B14F-4D97-AF65-F5344CB8AC3E}">
        <p14:creationId xmlns:p14="http://schemas.microsoft.com/office/powerpoint/2010/main" val="375680727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4"/>
          <p:cNvSpPr>
            <a:spLocks noGrp="1" noChangeArrowheads="1"/>
          </p:cNvSpPr>
          <p:nvPr>
            <p:ph type="title"/>
          </p:nvPr>
        </p:nvSpPr>
        <p:spPr/>
        <p:txBody>
          <a:bodyPr/>
          <a:lstStyle/>
          <a:p>
            <a:r>
              <a:rPr lang="en-US" altLang="en-US" dirty="0"/>
              <a:t>Identity and Employment Eligibility</a:t>
            </a:r>
          </a:p>
        </p:txBody>
      </p:sp>
      <p:sp>
        <p:nvSpPr>
          <p:cNvPr id="31747" name="Rectangle 5"/>
          <p:cNvSpPr>
            <a:spLocks noGrp="1" noChangeArrowheads="1"/>
          </p:cNvSpPr>
          <p:nvPr>
            <p:ph type="body" idx="1"/>
          </p:nvPr>
        </p:nvSpPr>
        <p:spPr/>
        <p:txBody>
          <a:bodyPr/>
          <a:lstStyle/>
          <a:p>
            <a:r>
              <a:rPr lang="en-US" altLang="en-US" dirty="0"/>
              <a:t>Immigration Reform Act of 1986</a:t>
            </a:r>
          </a:p>
          <a:p>
            <a:pPr lvl="1"/>
            <a:r>
              <a:rPr lang="en-US" altLang="en-US" dirty="0"/>
              <a:t>Employers are required to request and examine documentation of identity and employment eligibility of all new hires and rehires, including U.S. citizens, permanent residents, and nonimmigrant visa holders</a:t>
            </a:r>
          </a:p>
          <a:p>
            <a:pPr marL="0" indent="0">
              <a:buNone/>
            </a:pPr>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31748"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23-</a:t>
            </a:r>
            <a:fld id="{F767549D-9D44-4E60-94E6-91E48C9F379E}" type="slidenum">
              <a:rPr lang="en-US" altLang="en-US" smtClean="0"/>
              <a:pPr/>
              <a:t>23</a:t>
            </a:fld>
            <a:endParaRPr lang="en-US" altLang="en-US" dirty="0"/>
          </a:p>
        </p:txBody>
      </p:sp>
    </p:spTree>
    <p:extLst>
      <p:ext uri="{BB962C8B-B14F-4D97-AF65-F5344CB8AC3E}">
        <p14:creationId xmlns:p14="http://schemas.microsoft.com/office/powerpoint/2010/main" val="232287620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4"/>
          <p:cNvSpPr>
            <a:spLocks noGrp="1" noChangeArrowheads="1"/>
          </p:cNvSpPr>
          <p:nvPr>
            <p:ph type="title"/>
          </p:nvPr>
        </p:nvSpPr>
        <p:spPr/>
        <p:txBody>
          <a:bodyPr/>
          <a:lstStyle/>
          <a:p>
            <a:r>
              <a:rPr lang="en-US" altLang="en-US" dirty="0"/>
              <a:t>Social Security</a:t>
            </a:r>
          </a:p>
        </p:txBody>
      </p:sp>
      <p:sp>
        <p:nvSpPr>
          <p:cNvPr id="32771" name="Rectangle 5"/>
          <p:cNvSpPr>
            <a:spLocks noGrp="1" noChangeArrowheads="1"/>
          </p:cNvSpPr>
          <p:nvPr>
            <p:ph type="body" idx="1"/>
          </p:nvPr>
        </p:nvSpPr>
        <p:spPr/>
        <p:txBody>
          <a:bodyPr/>
          <a:lstStyle/>
          <a:p>
            <a:r>
              <a:rPr lang="en-US" altLang="en-US" dirty="0"/>
              <a:t>Federal Insurance Contributions Act (FICA)</a:t>
            </a:r>
          </a:p>
          <a:p>
            <a:pPr lvl="1"/>
            <a:r>
              <a:rPr lang="en-US" altLang="en-US" dirty="0"/>
              <a:t>Both employers and employees are taxed equally to help pay for the worker’s loss of income on retirement</a:t>
            </a:r>
          </a:p>
          <a:p>
            <a:pPr lvl="1"/>
            <a:r>
              <a:rPr lang="en-US" altLang="en-US" dirty="0"/>
              <a:t>Provides that the employee’s contribution is held back by the employer, who then provides a matching contribution</a:t>
            </a:r>
          </a:p>
          <a:p>
            <a:pPr marL="0" indent="0">
              <a:buNone/>
            </a:pPr>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32772"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23-</a:t>
            </a:r>
            <a:fld id="{C24F9BC6-F8F2-47AA-BDE6-AB3165673DF1}" type="slidenum">
              <a:rPr lang="en-US" altLang="en-US" smtClean="0"/>
              <a:pPr/>
              <a:t>24</a:t>
            </a:fld>
            <a:endParaRPr lang="en-US" altLang="en-US" dirty="0"/>
          </a:p>
        </p:txBody>
      </p:sp>
    </p:spTree>
    <p:extLst>
      <p:ext uri="{BB962C8B-B14F-4D97-AF65-F5344CB8AC3E}">
        <p14:creationId xmlns:p14="http://schemas.microsoft.com/office/powerpoint/2010/main" val="37213420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4"/>
          <p:cNvSpPr>
            <a:spLocks noGrp="1" noChangeArrowheads="1"/>
          </p:cNvSpPr>
          <p:nvPr>
            <p:ph type="title"/>
          </p:nvPr>
        </p:nvSpPr>
        <p:spPr/>
        <p:txBody>
          <a:bodyPr/>
          <a:lstStyle/>
          <a:p>
            <a:r>
              <a:rPr lang="en-US" altLang="en-US" dirty="0"/>
              <a:t>Unemployment Insurance</a:t>
            </a:r>
          </a:p>
        </p:txBody>
      </p:sp>
      <p:sp>
        <p:nvSpPr>
          <p:cNvPr id="34819" name="Rectangle 5"/>
          <p:cNvSpPr>
            <a:spLocks noGrp="1" noChangeArrowheads="1"/>
          </p:cNvSpPr>
          <p:nvPr>
            <p:ph type="body" idx="1"/>
          </p:nvPr>
        </p:nvSpPr>
        <p:spPr/>
        <p:txBody>
          <a:bodyPr/>
          <a:lstStyle/>
          <a:p>
            <a:r>
              <a:rPr lang="en-US" altLang="en-US" dirty="0"/>
              <a:t>Federal Unemployment Tax Act</a:t>
            </a:r>
          </a:p>
          <a:p>
            <a:pPr lvl="1"/>
            <a:r>
              <a:rPr lang="en-US" altLang="en-US" dirty="0"/>
              <a:t>Temporary financial assistance is available to individuals who are unemployed through no fault of their own and who have earned sufficient credits from prior employment</a:t>
            </a:r>
          </a:p>
          <a:p>
            <a:pPr lvl="1"/>
            <a:r>
              <a:rPr lang="en-US" altLang="en-US" dirty="0"/>
              <a:t>Each state operates its own unemployment insurance system</a:t>
            </a:r>
          </a:p>
          <a:p>
            <a:pPr marL="0" indent="0">
              <a:buNone/>
            </a:pPr>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34820"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23-</a:t>
            </a:r>
            <a:fld id="{549C6CC9-E0B4-42D5-BDCC-D2335721D13C}" type="slidenum">
              <a:rPr lang="en-US" altLang="en-US" smtClean="0"/>
              <a:pPr/>
              <a:t>25</a:t>
            </a:fld>
            <a:endParaRPr lang="en-US" altLang="en-US" dirty="0"/>
          </a:p>
        </p:txBody>
      </p:sp>
    </p:spTree>
    <p:extLst>
      <p:ext uri="{BB962C8B-B14F-4D97-AF65-F5344CB8AC3E}">
        <p14:creationId xmlns:p14="http://schemas.microsoft.com/office/powerpoint/2010/main" val="223456888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4"/>
          <p:cNvSpPr>
            <a:spLocks noGrp="1" noChangeArrowheads="1"/>
          </p:cNvSpPr>
          <p:nvPr>
            <p:ph type="title"/>
          </p:nvPr>
        </p:nvSpPr>
        <p:spPr/>
        <p:txBody>
          <a:bodyPr/>
          <a:lstStyle/>
          <a:p>
            <a:r>
              <a:rPr lang="en-US" altLang="en-US" dirty="0"/>
              <a:t>Workers’ Compensation</a:t>
            </a:r>
          </a:p>
        </p:txBody>
      </p:sp>
      <p:sp>
        <p:nvSpPr>
          <p:cNvPr id="35843" name="Rectangle 5"/>
          <p:cNvSpPr>
            <a:spLocks noGrp="1" noChangeArrowheads="1"/>
          </p:cNvSpPr>
          <p:nvPr>
            <p:ph type="body" idx="1"/>
          </p:nvPr>
        </p:nvSpPr>
        <p:spPr/>
        <p:txBody>
          <a:bodyPr/>
          <a:lstStyle/>
          <a:p>
            <a:r>
              <a:rPr lang="en-US" altLang="en-US" dirty="0"/>
              <a:t>Compensates covered workers or their dependents for injuries, disease, or death that occur on the job or as a result of it</a:t>
            </a:r>
          </a:p>
          <a:p>
            <a:r>
              <a:rPr lang="en-US" altLang="en-US" dirty="0"/>
              <a:t>To recover for work-related injuries under workers’ compensation, a worker must be injured on the job</a:t>
            </a:r>
          </a:p>
          <a:p>
            <a:pPr marL="0" indent="0">
              <a:buNone/>
            </a:pPr>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35844"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23-</a:t>
            </a:r>
            <a:fld id="{D469943B-FB62-45F8-AC2A-D4BDBBEE335C}" type="slidenum">
              <a:rPr lang="en-US" altLang="en-US" smtClean="0"/>
              <a:pPr/>
              <a:t>26</a:t>
            </a:fld>
            <a:endParaRPr lang="en-US" altLang="en-US" dirty="0"/>
          </a:p>
        </p:txBody>
      </p:sp>
    </p:spTree>
    <p:extLst>
      <p:ext uri="{BB962C8B-B14F-4D97-AF65-F5344CB8AC3E}">
        <p14:creationId xmlns:p14="http://schemas.microsoft.com/office/powerpoint/2010/main" val="419833569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4"/>
          <p:cNvSpPr>
            <a:spLocks noGrp="1" noChangeArrowheads="1"/>
          </p:cNvSpPr>
          <p:nvPr>
            <p:ph type="title"/>
          </p:nvPr>
        </p:nvSpPr>
        <p:spPr/>
        <p:txBody>
          <a:bodyPr/>
          <a:lstStyle/>
          <a:p>
            <a:r>
              <a:rPr lang="en-US" altLang="en-US" dirty="0"/>
              <a:t>Pension Plan Regulation</a:t>
            </a:r>
          </a:p>
        </p:txBody>
      </p:sp>
      <p:sp>
        <p:nvSpPr>
          <p:cNvPr id="36867" name="Rectangle 5"/>
          <p:cNvSpPr>
            <a:spLocks noGrp="1" noChangeArrowheads="1"/>
          </p:cNvSpPr>
          <p:nvPr>
            <p:ph type="body" idx="1"/>
          </p:nvPr>
        </p:nvSpPr>
        <p:spPr/>
        <p:txBody>
          <a:bodyPr/>
          <a:lstStyle/>
          <a:p>
            <a:r>
              <a:rPr lang="en-US" altLang="en-US" dirty="0"/>
              <a:t>Employee Retirement Income Security Act (ERISA)</a:t>
            </a:r>
          </a:p>
          <a:p>
            <a:pPr lvl="1"/>
            <a:r>
              <a:rPr lang="en-US" altLang="en-US" dirty="0"/>
              <a:t>Employers must place their pension contributions on behalf of the employees into a pension trust, independent of the employer</a:t>
            </a:r>
          </a:p>
          <a:p>
            <a:pPr marL="0" indent="0">
              <a:buNone/>
            </a:pPr>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36868"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23-</a:t>
            </a:r>
            <a:fld id="{40D5749E-259C-4719-9569-D2860EB7C75F}" type="slidenum">
              <a:rPr lang="en-US" altLang="en-US" smtClean="0"/>
              <a:pPr/>
              <a:t>27</a:t>
            </a:fld>
            <a:endParaRPr lang="en-US" altLang="en-US" dirty="0"/>
          </a:p>
        </p:txBody>
      </p:sp>
    </p:spTree>
    <p:extLst>
      <p:ext uri="{BB962C8B-B14F-4D97-AF65-F5344CB8AC3E}">
        <p14:creationId xmlns:p14="http://schemas.microsoft.com/office/powerpoint/2010/main" val="76409571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4"/>
          <p:cNvSpPr>
            <a:spLocks noGrp="1" noChangeArrowheads="1"/>
          </p:cNvSpPr>
          <p:nvPr>
            <p:ph type="title"/>
          </p:nvPr>
        </p:nvSpPr>
        <p:spPr/>
        <p:txBody>
          <a:bodyPr/>
          <a:lstStyle/>
          <a:p>
            <a:r>
              <a:rPr lang="en-US" altLang="en-US" dirty="0"/>
              <a:t>Family and Medical Leave Regulation</a:t>
            </a:r>
          </a:p>
        </p:txBody>
      </p:sp>
      <p:sp>
        <p:nvSpPr>
          <p:cNvPr id="37891" name="Rectangle 5"/>
          <p:cNvSpPr>
            <a:spLocks noGrp="1" noChangeArrowheads="1"/>
          </p:cNvSpPr>
          <p:nvPr>
            <p:ph type="body" idx="1"/>
          </p:nvPr>
        </p:nvSpPr>
        <p:spPr/>
        <p:txBody>
          <a:bodyPr/>
          <a:lstStyle/>
          <a:p>
            <a:r>
              <a:rPr lang="en-US" altLang="en-US" dirty="0"/>
              <a:t>Family and Medical Leave Act (FMLA)</a:t>
            </a:r>
          </a:p>
          <a:p>
            <a:pPr lvl="1"/>
            <a:r>
              <a:rPr lang="en-US" altLang="en-US" dirty="0"/>
              <a:t>Employers who have 50 or more employees at the workplace must give those employees up to 12 weeks of leave time in a 12-month period for child, spousal, or parental care or for the employee’s own serious medical condition</a:t>
            </a:r>
          </a:p>
          <a:p>
            <a:pPr marL="0" indent="0">
              <a:buNone/>
            </a:pPr>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37892"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23-</a:t>
            </a:r>
            <a:fld id="{1AF35240-1C63-4ABE-8400-B11393A4C344}" type="slidenum">
              <a:rPr lang="en-US" altLang="en-US" smtClean="0"/>
              <a:pPr/>
              <a:t>28</a:t>
            </a:fld>
            <a:endParaRPr lang="en-US" altLang="en-US" dirty="0"/>
          </a:p>
        </p:txBody>
      </p:sp>
    </p:spTree>
    <p:extLst>
      <p:ext uri="{BB962C8B-B14F-4D97-AF65-F5344CB8AC3E}">
        <p14:creationId xmlns:p14="http://schemas.microsoft.com/office/powerpoint/2010/main" val="106601174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Title 1"/>
          <p:cNvSpPr>
            <a:spLocks noGrp="1"/>
          </p:cNvSpPr>
          <p:nvPr>
            <p:ph type="title"/>
          </p:nvPr>
        </p:nvSpPr>
        <p:spPr/>
        <p:txBody>
          <a:bodyPr/>
          <a:lstStyle/>
          <a:p>
            <a:r>
              <a:rPr lang="en-US" altLang="en-US" dirty="0"/>
              <a:t>Military Amendments to the FMLA</a:t>
            </a:r>
          </a:p>
        </p:txBody>
      </p:sp>
      <p:sp>
        <p:nvSpPr>
          <p:cNvPr id="38915" name="Content Placeholder 2"/>
          <p:cNvSpPr>
            <a:spLocks noGrp="1"/>
          </p:cNvSpPr>
          <p:nvPr>
            <p:ph idx="1"/>
          </p:nvPr>
        </p:nvSpPr>
        <p:spPr/>
        <p:txBody>
          <a:bodyPr/>
          <a:lstStyle/>
          <a:p>
            <a:r>
              <a:rPr lang="en-US" altLang="en-US" b="1" dirty="0"/>
              <a:t>Military caregiver leave </a:t>
            </a:r>
          </a:p>
          <a:p>
            <a:pPr lvl="1"/>
            <a:r>
              <a:rPr lang="en-US" altLang="en-US" dirty="0"/>
              <a:t>An employer must give an employee up to 26 weeks of leave time in a 12-month period to care for a family member who has sustained a serious illness or injury that occurred because of military service</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38916" name="Slide Number Placeholder 3"/>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23-</a:t>
            </a:r>
            <a:fld id="{00B4BCBF-9FE2-4CB5-851B-583B80B241F0}" type="slidenum">
              <a:rPr lang="en-US" altLang="en-US" smtClean="0"/>
              <a:pPr/>
              <a:t>29</a:t>
            </a:fld>
            <a:endParaRPr lang="en-US" altLang="en-US" dirty="0"/>
          </a:p>
        </p:txBody>
      </p:sp>
    </p:spTree>
    <p:extLst>
      <p:ext uri="{BB962C8B-B14F-4D97-AF65-F5344CB8AC3E}">
        <p14:creationId xmlns:p14="http://schemas.microsoft.com/office/powerpoint/2010/main" val="191084870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p:cNvSpPr>
            <a:spLocks noGrp="1"/>
          </p:cNvSpPr>
          <p:nvPr>
            <p:ph type="title"/>
          </p:nvPr>
        </p:nvSpPr>
        <p:spPr/>
        <p:txBody>
          <a:bodyPr/>
          <a:lstStyle/>
          <a:p>
            <a:r>
              <a:rPr lang="en-US" altLang="en-US" dirty="0"/>
              <a:t>Learning Objectives</a:t>
            </a:r>
          </a:p>
        </p:txBody>
      </p:sp>
      <p:sp>
        <p:nvSpPr>
          <p:cNvPr id="15363" name="Content Placeholder 2"/>
          <p:cNvSpPr>
            <a:spLocks noGrp="1"/>
          </p:cNvSpPr>
          <p:nvPr>
            <p:ph idx="1"/>
          </p:nvPr>
        </p:nvSpPr>
        <p:spPr/>
        <p:txBody>
          <a:bodyPr/>
          <a:lstStyle/>
          <a:p>
            <a:pPr marL="514350" indent="-514350">
              <a:buFont typeface="+mj-lt"/>
              <a:buAutoNum type="arabicPeriod" startAt="6"/>
            </a:pPr>
            <a:r>
              <a:rPr lang="en-US" altLang="en-US" dirty="0"/>
              <a:t>Explain the laws regulating employee working conditions</a:t>
            </a:r>
          </a:p>
          <a:p>
            <a:pPr marL="514350" indent="-514350">
              <a:buFont typeface="+mj-lt"/>
              <a:buAutoNum type="arabicPeriod" startAt="6"/>
            </a:pPr>
            <a:r>
              <a:rPr lang="en-US" altLang="en-US" dirty="0"/>
              <a:t>Outline the laws providing worker benefits</a:t>
            </a:r>
          </a:p>
          <a:p>
            <a:pPr marL="514350" indent="-514350">
              <a:buFont typeface="+mj-lt"/>
              <a:buAutoNum type="arabicPeriod" startAt="6"/>
            </a:pPr>
            <a:r>
              <a:rPr lang="en-US" altLang="en-US" dirty="0"/>
              <a:t>Explain the evolution of civil rights legislation</a:t>
            </a:r>
          </a:p>
          <a:p>
            <a:pPr marL="514350" indent="-514350">
              <a:buFont typeface="+mj-lt"/>
              <a:buAutoNum type="arabicPeriod" startAt="6"/>
            </a:pPr>
            <a:r>
              <a:rPr lang="en-US" altLang="en-US" dirty="0"/>
              <a:t>Explain the protections provided by the Age Discrimination in Employment Act</a:t>
            </a:r>
          </a:p>
          <a:p>
            <a:pPr marL="514350" indent="-514350">
              <a:buFont typeface="+mj-lt"/>
              <a:buAutoNum type="arabicPeriod" startAt="6"/>
            </a:pPr>
            <a:r>
              <a:rPr lang="en-US" altLang="en-US" dirty="0"/>
              <a:t>Explain the nature of and the need for a social media policy</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15364" name="Slide Number Placeholder 3"/>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23-</a:t>
            </a:r>
            <a:fld id="{410ACA3F-989F-4206-B1C9-3AE9C37BE0AF}" type="slidenum">
              <a:rPr lang="en-US" altLang="en-US" smtClean="0"/>
              <a:pPr/>
              <a:t>3</a:t>
            </a:fld>
            <a:endParaRPr lang="en-US" altLang="en-US" dirty="0"/>
          </a:p>
        </p:txBody>
      </p:sp>
    </p:spTree>
    <p:extLst>
      <p:ext uri="{BB962C8B-B14F-4D97-AF65-F5344CB8AC3E}">
        <p14:creationId xmlns:p14="http://schemas.microsoft.com/office/powerpoint/2010/main" val="79877417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noChangeArrowheads="1"/>
          </p:cNvSpPr>
          <p:nvPr>
            <p:ph type="title"/>
          </p:nvPr>
        </p:nvSpPr>
        <p:spPr/>
        <p:txBody>
          <a:bodyPr/>
          <a:lstStyle/>
          <a:p>
            <a:r>
              <a:rPr lang="en-US" altLang="en-US" dirty="0"/>
              <a:t>Question</a:t>
            </a:r>
          </a:p>
        </p:txBody>
      </p:sp>
      <p:sp>
        <p:nvSpPr>
          <p:cNvPr id="39939" name="Rectangle 3"/>
          <p:cNvSpPr>
            <a:spLocks noGrp="1" noChangeArrowheads="1"/>
          </p:cNvSpPr>
          <p:nvPr>
            <p:ph type="body" idx="1"/>
          </p:nvPr>
        </p:nvSpPr>
        <p:spPr/>
        <p:txBody>
          <a:bodyPr/>
          <a:lstStyle/>
          <a:p>
            <a:r>
              <a:rPr lang="en-US" altLang="en-US" dirty="0"/>
              <a:t>Which law states that employers must pay women the same amount that they pay men for the same job?</a:t>
            </a:r>
          </a:p>
          <a:p>
            <a:pPr marL="912812" lvl="1" indent="-514350">
              <a:buFont typeface="+mj-lt"/>
              <a:buAutoNum type="alphaUcPeriod"/>
            </a:pPr>
            <a:r>
              <a:rPr lang="en-US" altLang="en-US" dirty="0"/>
              <a:t>Civil Rights Act of 1964</a:t>
            </a:r>
          </a:p>
          <a:p>
            <a:pPr marL="912812" lvl="1" indent="-514350">
              <a:buFont typeface="+mj-lt"/>
              <a:buAutoNum type="alphaUcPeriod"/>
            </a:pPr>
            <a:r>
              <a:rPr lang="en-US" altLang="en-US" dirty="0"/>
              <a:t>Wage Protection Act of 1972</a:t>
            </a:r>
          </a:p>
          <a:p>
            <a:pPr marL="912812" lvl="1" indent="-514350">
              <a:buFont typeface="+mj-lt"/>
              <a:buAutoNum type="alphaUcPeriod"/>
            </a:pPr>
            <a:r>
              <a:rPr lang="en-US" altLang="en-US" dirty="0"/>
              <a:t>Equal Pay Act of 1963</a:t>
            </a:r>
          </a:p>
          <a:p>
            <a:pPr marL="912812" lvl="1" indent="-514350">
              <a:buFont typeface="+mj-lt"/>
              <a:buAutoNum type="alphaUcPeriod"/>
            </a:pPr>
            <a:r>
              <a:rPr lang="en-US" altLang="en-US" dirty="0"/>
              <a:t>Salary Equality Act of 1965 </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39940"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23-</a:t>
            </a:r>
            <a:fld id="{FC9530F3-0D0F-424B-832D-5E0D92C03B3D}" type="slidenum">
              <a:rPr lang="en-US" altLang="en-US" smtClean="0"/>
              <a:pPr/>
              <a:t>30</a:t>
            </a:fld>
            <a:endParaRPr lang="en-US" altLang="en-US" dirty="0"/>
          </a:p>
        </p:txBody>
      </p:sp>
    </p:spTree>
    <p:extLst>
      <p:ext uri="{BB962C8B-B14F-4D97-AF65-F5344CB8AC3E}">
        <p14:creationId xmlns:p14="http://schemas.microsoft.com/office/powerpoint/2010/main" val="43258046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noChangeArrowheads="1"/>
          </p:cNvSpPr>
          <p:nvPr>
            <p:ph type="title"/>
          </p:nvPr>
        </p:nvSpPr>
        <p:spPr/>
        <p:txBody>
          <a:bodyPr/>
          <a:lstStyle/>
          <a:p>
            <a:r>
              <a:rPr lang="en-US" altLang="en-US" dirty="0"/>
              <a:t>Equal Employment Opportunity</a:t>
            </a:r>
          </a:p>
        </p:txBody>
      </p:sp>
      <p:sp>
        <p:nvSpPr>
          <p:cNvPr id="40963" name="Rectangle 3"/>
          <p:cNvSpPr>
            <a:spLocks noGrp="1" noChangeArrowheads="1"/>
          </p:cNvSpPr>
          <p:nvPr>
            <p:ph type="body" idx="1"/>
          </p:nvPr>
        </p:nvSpPr>
        <p:spPr/>
        <p:txBody>
          <a:bodyPr/>
          <a:lstStyle/>
          <a:p>
            <a:r>
              <a:rPr lang="en-US" altLang="en-US" dirty="0"/>
              <a:t>The Equal Pay Act of 1963</a:t>
            </a:r>
          </a:p>
          <a:p>
            <a:pPr lvl="1"/>
            <a:r>
              <a:rPr lang="en-US" altLang="en-US" dirty="0"/>
              <a:t>Employers must pay women the same amount that they pay men for the same job</a:t>
            </a:r>
          </a:p>
          <a:p>
            <a:pPr marL="0" indent="0">
              <a:buNone/>
            </a:pPr>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40964"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23-</a:t>
            </a:r>
            <a:fld id="{68AF53FE-7CE4-4B3F-842D-278088DE907F}" type="slidenum">
              <a:rPr lang="en-US" altLang="en-US" smtClean="0"/>
              <a:pPr/>
              <a:t>31</a:t>
            </a:fld>
            <a:endParaRPr lang="en-US" altLang="en-US" dirty="0"/>
          </a:p>
        </p:txBody>
      </p:sp>
    </p:spTree>
    <p:extLst>
      <p:ext uri="{BB962C8B-B14F-4D97-AF65-F5344CB8AC3E}">
        <p14:creationId xmlns:p14="http://schemas.microsoft.com/office/powerpoint/2010/main" val="262664020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ChangeArrowheads="1"/>
          </p:cNvSpPr>
          <p:nvPr>
            <p:ph type="title"/>
          </p:nvPr>
        </p:nvSpPr>
        <p:spPr/>
        <p:txBody>
          <a:bodyPr/>
          <a:lstStyle/>
          <a:p>
            <a:r>
              <a:rPr lang="en-US" altLang="en-US" dirty="0"/>
              <a:t>Question</a:t>
            </a:r>
          </a:p>
        </p:txBody>
      </p:sp>
      <p:sp>
        <p:nvSpPr>
          <p:cNvPr id="41987" name="Rectangle 3"/>
          <p:cNvSpPr>
            <a:spLocks noGrp="1" noChangeArrowheads="1"/>
          </p:cNvSpPr>
          <p:nvPr>
            <p:ph type="body" idx="1"/>
          </p:nvPr>
        </p:nvSpPr>
        <p:spPr/>
        <p:txBody>
          <a:bodyPr/>
          <a:lstStyle/>
          <a:p>
            <a:r>
              <a:rPr lang="en-US" altLang="en-US" dirty="0"/>
              <a:t>Which law prohibits discrimination on the basis of sex, race, color, national origin, or religion?</a:t>
            </a:r>
          </a:p>
          <a:p>
            <a:pPr marL="912812" lvl="1" indent="-514350">
              <a:buFont typeface="+mj-lt"/>
              <a:buAutoNum type="alphaUcPeriod"/>
            </a:pPr>
            <a:r>
              <a:rPr lang="en-US" altLang="en-US" dirty="0"/>
              <a:t>Age Discrimination in Employment Act</a:t>
            </a:r>
          </a:p>
          <a:p>
            <a:pPr marL="912812" lvl="1" indent="-514350">
              <a:buFont typeface="+mj-lt"/>
              <a:buAutoNum type="alphaUcPeriod"/>
            </a:pPr>
            <a:r>
              <a:rPr lang="en-US" altLang="en-US" dirty="0"/>
              <a:t>Employee Retirement Income Security Act</a:t>
            </a:r>
          </a:p>
          <a:p>
            <a:pPr marL="912812" lvl="1" indent="-514350">
              <a:buFont typeface="+mj-lt"/>
              <a:buAutoNum type="alphaUcPeriod"/>
            </a:pPr>
            <a:r>
              <a:rPr lang="en-US" altLang="en-US" dirty="0"/>
              <a:t>Family and Medical Leave Act</a:t>
            </a:r>
          </a:p>
          <a:p>
            <a:pPr marL="912812" lvl="1" indent="-514350">
              <a:buFont typeface="+mj-lt"/>
              <a:buAutoNum type="alphaUcPeriod"/>
            </a:pPr>
            <a:r>
              <a:rPr lang="en-US" altLang="en-US" dirty="0"/>
              <a:t>Civil Rights Act of 1964</a:t>
            </a:r>
          </a:p>
          <a:p>
            <a:pPr marL="0" indent="0">
              <a:buNone/>
            </a:pPr>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41988"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23-</a:t>
            </a:r>
            <a:fld id="{D46034FE-C908-485A-AC20-B731D8D96F4C}" type="slidenum">
              <a:rPr lang="en-US" altLang="en-US" smtClean="0"/>
              <a:pPr/>
              <a:t>32</a:t>
            </a:fld>
            <a:endParaRPr lang="en-US" altLang="en-US" dirty="0"/>
          </a:p>
        </p:txBody>
      </p:sp>
    </p:spTree>
    <p:extLst>
      <p:ext uri="{BB962C8B-B14F-4D97-AF65-F5344CB8AC3E}">
        <p14:creationId xmlns:p14="http://schemas.microsoft.com/office/powerpoint/2010/main" val="171282953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noChangeArrowheads="1"/>
          </p:cNvSpPr>
          <p:nvPr>
            <p:ph type="title"/>
          </p:nvPr>
        </p:nvSpPr>
        <p:spPr/>
        <p:txBody>
          <a:bodyPr/>
          <a:lstStyle/>
          <a:p>
            <a:r>
              <a:rPr lang="en-US" altLang="en-US" dirty="0"/>
              <a:t>Equal Employment Opportunity</a:t>
            </a:r>
          </a:p>
        </p:txBody>
      </p:sp>
      <p:sp>
        <p:nvSpPr>
          <p:cNvPr id="43011" name="Rectangle 3"/>
          <p:cNvSpPr>
            <a:spLocks noGrp="1" noChangeArrowheads="1"/>
          </p:cNvSpPr>
          <p:nvPr>
            <p:ph type="body" idx="1"/>
          </p:nvPr>
        </p:nvSpPr>
        <p:spPr>
          <a:xfrm>
            <a:off x="838200" y="1825625"/>
            <a:ext cx="10515600" cy="4351338"/>
          </a:xfrm>
        </p:spPr>
        <p:txBody>
          <a:bodyPr/>
          <a:lstStyle/>
          <a:p>
            <a:r>
              <a:rPr lang="en-US" altLang="en-US" dirty="0"/>
              <a:t>Civil Rights Act of 1964</a:t>
            </a:r>
          </a:p>
          <a:p>
            <a:pPr lvl="1"/>
            <a:r>
              <a:rPr lang="en-US" altLang="en-US" dirty="0"/>
              <a:t>Prohibits discrimination on the basis of race, color, creed, gender, and national origin</a:t>
            </a:r>
          </a:p>
          <a:p>
            <a:pPr marL="0" indent="0">
              <a:buNone/>
            </a:pPr>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43012"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23-</a:t>
            </a:r>
            <a:fld id="{A9458514-0D21-482C-8040-9F2880D9E30E}" type="slidenum">
              <a:rPr lang="en-US" altLang="en-US" smtClean="0"/>
              <a:pPr/>
              <a:t>33</a:t>
            </a:fld>
            <a:endParaRPr lang="en-US" altLang="en-US" dirty="0"/>
          </a:p>
        </p:txBody>
      </p:sp>
    </p:spTree>
    <p:extLst>
      <p:ext uri="{BB962C8B-B14F-4D97-AF65-F5344CB8AC3E}">
        <p14:creationId xmlns:p14="http://schemas.microsoft.com/office/powerpoint/2010/main" val="176895141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4"/>
          <p:cNvSpPr>
            <a:spLocks noGrp="1" noChangeArrowheads="1"/>
          </p:cNvSpPr>
          <p:nvPr>
            <p:ph type="title"/>
          </p:nvPr>
        </p:nvSpPr>
        <p:spPr/>
        <p:txBody>
          <a:bodyPr/>
          <a:lstStyle/>
          <a:p>
            <a:r>
              <a:rPr lang="en-US" altLang="en-US" dirty="0"/>
              <a:t>Civil Rights Act of 1964</a:t>
            </a:r>
          </a:p>
        </p:txBody>
      </p:sp>
      <p:sp>
        <p:nvSpPr>
          <p:cNvPr id="44035" name="Rectangle 5"/>
          <p:cNvSpPr>
            <a:spLocks noGrp="1" noChangeArrowheads="1"/>
          </p:cNvSpPr>
          <p:nvPr>
            <p:ph type="body" idx="1"/>
          </p:nvPr>
        </p:nvSpPr>
        <p:spPr/>
        <p:txBody>
          <a:bodyPr/>
          <a:lstStyle/>
          <a:p>
            <a:r>
              <a:rPr lang="en-US" altLang="en-US" dirty="0"/>
              <a:t>Disparate treatment</a:t>
            </a:r>
          </a:p>
          <a:p>
            <a:pPr lvl="1"/>
            <a:r>
              <a:rPr lang="en-US" altLang="en-US" dirty="0"/>
              <a:t>Employer intentionally discriminates against an individual or a group belonging to a protected class</a:t>
            </a:r>
          </a:p>
          <a:p>
            <a:pPr marL="0" indent="0">
              <a:buNone/>
            </a:pPr>
            <a:endParaRPr lang="en-US" altLang="en-US" sz="1000" dirty="0"/>
          </a:p>
          <a:p>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44036"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23-</a:t>
            </a:r>
            <a:fld id="{C73747F5-93F8-4D12-AD88-08175E0B61B1}" type="slidenum">
              <a:rPr lang="en-US" altLang="en-US" smtClean="0"/>
              <a:pPr/>
              <a:t>34</a:t>
            </a:fld>
            <a:endParaRPr lang="en-US" altLang="en-US" dirty="0"/>
          </a:p>
        </p:txBody>
      </p:sp>
    </p:spTree>
    <p:extLst>
      <p:ext uri="{BB962C8B-B14F-4D97-AF65-F5344CB8AC3E}">
        <p14:creationId xmlns:p14="http://schemas.microsoft.com/office/powerpoint/2010/main" val="360321097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Grp="1" noChangeArrowheads="1"/>
          </p:cNvSpPr>
          <p:nvPr>
            <p:ph type="title"/>
          </p:nvPr>
        </p:nvSpPr>
        <p:spPr/>
        <p:txBody>
          <a:bodyPr/>
          <a:lstStyle/>
          <a:p>
            <a:r>
              <a:rPr lang="en-US" altLang="en-US" dirty="0"/>
              <a:t>Civil Rights Act of 1964</a:t>
            </a:r>
          </a:p>
        </p:txBody>
      </p:sp>
      <p:sp>
        <p:nvSpPr>
          <p:cNvPr id="45059" name="Rectangle 3"/>
          <p:cNvSpPr>
            <a:spLocks noGrp="1" noChangeArrowheads="1"/>
          </p:cNvSpPr>
          <p:nvPr>
            <p:ph type="body" idx="1"/>
          </p:nvPr>
        </p:nvSpPr>
        <p:spPr/>
        <p:txBody>
          <a:bodyPr/>
          <a:lstStyle/>
          <a:p>
            <a:r>
              <a:rPr lang="en-US" altLang="en-US" b="1" dirty="0"/>
              <a:t>Disparate Impact</a:t>
            </a:r>
          </a:p>
          <a:p>
            <a:pPr lvl="1"/>
            <a:r>
              <a:rPr lang="en-US" altLang="en-US" dirty="0"/>
              <a:t>Occurs when an employer has a policy that on the surface seems neutral but that has an unequal and unfair impact on the members of one or more of the protected classes</a:t>
            </a:r>
          </a:p>
          <a:p>
            <a:pPr lvl="1"/>
            <a:r>
              <a:rPr lang="en-US" altLang="en-US" dirty="0"/>
              <a:t>Also called adverse impact</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45060"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23-</a:t>
            </a:r>
            <a:fld id="{9F54B4D1-1A5A-4960-BDA8-9A51C1E849BD}" type="slidenum">
              <a:rPr lang="en-US" altLang="en-US" smtClean="0"/>
              <a:pPr/>
              <a:t>35</a:t>
            </a:fld>
            <a:endParaRPr lang="en-US" altLang="en-US" dirty="0"/>
          </a:p>
        </p:txBody>
      </p:sp>
    </p:spTree>
    <p:extLst>
      <p:ext uri="{BB962C8B-B14F-4D97-AF65-F5344CB8AC3E}">
        <p14:creationId xmlns:p14="http://schemas.microsoft.com/office/powerpoint/2010/main" val="366429338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p:cNvSpPr>
            <a:spLocks noGrp="1" noChangeArrowheads="1"/>
          </p:cNvSpPr>
          <p:nvPr>
            <p:ph type="title"/>
          </p:nvPr>
        </p:nvSpPr>
        <p:spPr/>
        <p:txBody>
          <a:bodyPr/>
          <a:lstStyle/>
          <a:p>
            <a:r>
              <a:rPr lang="en-US" altLang="en-US" dirty="0"/>
              <a:t>Workplace Harassment</a:t>
            </a:r>
          </a:p>
        </p:txBody>
      </p:sp>
      <p:sp>
        <p:nvSpPr>
          <p:cNvPr id="46083" name="Rectangle 3"/>
          <p:cNvSpPr>
            <a:spLocks noGrp="1" noChangeArrowheads="1"/>
          </p:cNvSpPr>
          <p:nvPr>
            <p:ph type="body" idx="1"/>
          </p:nvPr>
        </p:nvSpPr>
        <p:spPr/>
        <p:txBody>
          <a:bodyPr/>
          <a:lstStyle/>
          <a:p>
            <a:r>
              <a:rPr lang="en-US" altLang="en-US" b="1" dirty="0"/>
              <a:t>Quid pro quo sexual harassment </a:t>
            </a:r>
          </a:p>
          <a:p>
            <a:pPr lvl="1"/>
            <a:r>
              <a:rPr lang="en-US" altLang="en-US" dirty="0"/>
              <a:t>Occurs when a supervisor makes unwelcome sexual advances toward a subordinate or suggests that the subordinate trade sexual favors for preferential treatment</a:t>
            </a:r>
          </a:p>
          <a:p>
            <a:pPr marL="0" indent="0">
              <a:buNone/>
            </a:pPr>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46084"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23-</a:t>
            </a:r>
            <a:fld id="{27E3F168-828D-4FF9-A160-0CB69F3E2759}" type="slidenum">
              <a:rPr lang="en-US" altLang="en-US" smtClean="0"/>
              <a:pPr/>
              <a:t>36</a:t>
            </a:fld>
            <a:endParaRPr lang="en-US" altLang="en-US" dirty="0"/>
          </a:p>
        </p:txBody>
      </p:sp>
    </p:spTree>
    <p:extLst>
      <p:ext uri="{BB962C8B-B14F-4D97-AF65-F5344CB8AC3E}">
        <p14:creationId xmlns:p14="http://schemas.microsoft.com/office/powerpoint/2010/main" val="1020188737"/>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2"/>
          <p:cNvSpPr>
            <a:spLocks noGrp="1" noChangeArrowheads="1"/>
          </p:cNvSpPr>
          <p:nvPr>
            <p:ph type="title"/>
          </p:nvPr>
        </p:nvSpPr>
        <p:spPr/>
        <p:txBody>
          <a:bodyPr/>
          <a:lstStyle/>
          <a:p>
            <a:r>
              <a:rPr lang="en-US" altLang="en-US" dirty="0"/>
              <a:t>Sexual Harassment</a:t>
            </a:r>
          </a:p>
        </p:txBody>
      </p:sp>
      <p:sp>
        <p:nvSpPr>
          <p:cNvPr id="47107" name="Rectangle 3"/>
          <p:cNvSpPr>
            <a:spLocks noGrp="1" noChangeArrowheads="1"/>
          </p:cNvSpPr>
          <p:nvPr>
            <p:ph type="body" idx="1"/>
          </p:nvPr>
        </p:nvSpPr>
        <p:spPr/>
        <p:txBody>
          <a:bodyPr/>
          <a:lstStyle/>
          <a:p>
            <a:r>
              <a:rPr lang="en-US" altLang="en-US" b="1" dirty="0"/>
              <a:t>Hostile work environment </a:t>
            </a:r>
          </a:p>
          <a:p>
            <a:pPr lvl="1"/>
            <a:r>
              <a:rPr lang="en-US" altLang="en-US" dirty="0"/>
              <a:t>Occurs when misconduct, such as sexually explicit comments, photographs, pictures, text messages, e-mails, Facebook postings, cartoons, jokes, posters, or gestures, pervade the workplace to the extent that conditions become distressing, offensive, or hostile</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47108"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23-</a:t>
            </a:r>
            <a:fld id="{3EA21288-0638-4196-BBA8-8BBD6726A850}" type="slidenum">
              <a:rPr lang="en-US" altLang="en-US" smtClean="0"/>
              <a:pPr/>
              <a:t>37</a:t>
            </a:fld>
            <a:endParaRPr lang="en-US" altLang="en-US" dirty="0"/>
          </a:p>
        </p:txBody>
      </p:sp>
    </p:spTree>
    <p:extLst>
      <p:ext uri="{BB962C8B-B14F-4D97-AF65-F5344CB8AC3E}">
        <p14:creationId xmlns:p14="http://schemas.microsoft.com/office/powerpoint/2010/main" val="461915517"/>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2"/>
          <p:cNvSpPr>
            <a:spLocks noGrp="1" noChangeArrowheads="1"/>
          </p:cNvSpPr>
          <p:nvPr>
            <p:ph type="title"/>
          </p:nvPr>
        </p:nvSpPr>
        <p:spPr/>
        <p:txBody>
          <a:bodyPr/>
          <a:lstStyle/>
          <a:p>
            <a:r>
              <a:rPr lang="en-US" altLang="en-US" dirty="0"/>
              <a:t>Question</a:t>
            </a:r>
          </a:p>
        </p:txBody>
      </p:sp>
      <p:sp>
        <p:nvSpPr>
          <p:cNvPr id="48131" name="Rectangle 3"/>
          <p:cNvSpPr>
            <a:spLocks noGrp="1" noChangeArrowheads="1"/>
          </p:cNvSpPr>
          <p:nvPr>
            <p:ph type="body" idx="1"/>
          </p:nvPr>
        </p:nvSpPr>
        <p:spPr/>
        <p:txBody>
          <a:bodyPr/>
          <a:lstStyle/>
          <a:p>
            <a:r>
              <a:rPr lang="en-US" altLang="en-US" dirty="0"/>
              <a:t>What is the practice by which an employer actively pursues a policy that will reduce the effects of past discrimination?</a:t>
            </a:r>
          </a:p>
          <a:p>
            <a:pPr marL="912812" lvl="1" indent="-514350">
              <a:buFont typeface="+mj-lt"/>
              <a:buAutoNum type="alphaUcPeriod"/>
            </a:pPr>
            <a:r>
              <a:rPr lang="en-US" altLang="en-US" dirty="0"/>
              <a:t>Reverse action</a:t>
            </a:r>
          </a:p>
          <a:p>
            <a:pPr marL="912812" lvl="1" indent="-514350">
              <a:buFont typeface="+mj-lt"/>
              <a:buAutoNum type="alphaUcPeriod"/>
            </a:pPr>
            <a:r>
              <a:rPr lang="en-US" altLang="en-US" dirty="0"/>
              <a:t>Reverse discrimination</a:t>
            </a:r>
          </a:p>
          <a:p>
            <a:pPr marL="912812" lvl="1" indent="-514350">
              <a:buFont typeface="+mj-lt"/>
              <a:buAutoNum type="alphaUcPeriod"/>
            </a:pPr>
            <a:r>
              <a:rPr lang="en-US" altLang="en-US" dirty="0"/>
              <a:t>Affirmative action</a:t>
            </a:r>
          </a:p>
          <a:p>
            <a:pPr marL="912812" lvl="1" indent="-514350">
              <a:buFont typeface="+mj-lt"/>
              <a:buAutoNum type="alphaUcPeriod"/>
            </a:pPr>
            <a:r>
              <a:rPr lang="en-US" altLang="en-US" dirty="0"/>
              <a:t>Confirmatory action</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48132"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23-</a:t>
            </a:r>
            <a:fld id="{02CF29C9-F4A8-4885-9CAB-3FF98B144413}" type="slidenum">
              <a:rPr lang="en-US" altLang="en-US" smtClean="0"/>
              <a:pPr/>
              <a:t>38</a:t>
            </a:fld>
            <a:endParaRPr lang="en-US" altLang="en-US" dirty="0"/>
          </a:p>
        </p:txBody>
      </p:sp>
    </p:spTree>
    <p:extLst>
      <p:ext uri="{BB962C8B-B14F-4D97-AF65-F5344CB8AC3E}">
        <p14:creationId xmlns:p14="http://schemas.microsoft.com/office/powerpoint/2010/main" val="2665076960"/>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Grp="1" noChangeArrowheads="1"/>
          </p:cNvSpPr>
          <p:nvPr>
            <p:ph type="title"/>
          </p:nvPr>
        </p:nvSpPr>
        <p:spPr/>
        <p:txBody>
          <a:bodyPr/>
          <a:lstStyle/>
          <a:p>
            <a:r>
              <a:rPr lang="en-US" altLang="en-US" dirty="0"/>
              <a:t>Equal Employment Opportunity</a:t>
            </a:r>
          </a:p>
        </p:txBody>
      </p:sp>
      <p:sp>
        <p:nvSpPr>
          <p:cNvPr id="49155" name="Rectangle 3"/>
          <p:cNvSpPr>
            <a:spLocks noGrp="1" noChangeArrowheads="1"/>
          </p:cNvSpPr>
          <p:nvPr>
            <p:ph type="body" idx="1"/>
          </p:nvPr>
        </p:nvSpPr>
        <p:spPr/>
        <p:txBody>
          <a:bodyPr/>
          <a:lstStyle/>
          <a:p>
            <a:r>
              <a:rPr lang="en-US" altLang="en-US" b="1" dirty="0"/>
              <a:t>Affirmative action </a:t>
            </a:r>
          </a:p>
          <a:p>
            <a:pPr lvl="1"/>
            <a:r>
              <a:rPr lang="en-US" altLang="en-US" dirty="0"/>
              <a:t>Practice by which an employer actively pursues a policy that will reduce the effects of past discrimination in the workplace</a:t>
            </a:r>
          </a:p>
          <a:p>
            <a:pPr lvl="1"/>
            <a:r>
              <a:rPr lang="en-US" altLang="en-US" dirty="0"/>
              <a:t>To be valid an affirmative action plan must:</a:t>
            </a:r>
          </a:p>
          <a:p>
            <a:pPr lvl="2"/>
            <a:r>
              <a:rPr lang="en-US" altLang="en-US" dirty="0"/>
              <a:t>End past discrimination that has been demonstrated to exist by empirical evidence</a:t>
            </a:r>
          </a:p>
          <a:p>
            <a:pPr lvl="2"/>
            <a:r>
              <a:rPr lang="en-US" altLang="en-US" dirty="0"/>
              <a:t>Not simply eliminate the hiring of members of the majority</a:t>
            </a:r>
          </a:p>
          <a:p>
            <a:pPr lvl="2"/>
            <a:r>
              <a:rPr lang="en-US" altLang="en-US" dirty="0"/>
              <a:t>Have a termination date</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49156"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23-</a:t>
            </a:r>
            <a:fld id="{B741C98A-4D88-4311-A37A-4F451AC9283E}" type="slidenum">
              <a:rPr lang="en-US" altLang="en-US" smtClean="0"/>
              <a:pPr/>
              <a:t>39</a:t>
            </a:fld>
            <a:endParaRPr lang="en-US" altLang="en-US" dirty="0"/>
          </a:p>
        </p:txBody>
      </p:sp>
    </p:spTree>
    <p:extLst>
      <p:ext uri="{BB962C8B-B14F-4D97-AF65-F5344CB8AC3E}">
        <p14:creationId xmlns:p14="http://schemas.microsoft.com/office/powerpoint/2010/main" val="255734701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p:txBody>
          <a:bodyPr/>
          <a:lstStyle/>
          <a:p>
            <a:r>
              <a:rPr lang="en-US" altLang="en-US" dirty="0"/>
              <a:t>Question</a:t>
            </a:r>
          </a:p>
        </p:txBody>
      </p:sp>
      <p:sp>
        <p:nvSpPr>
          <p:cNvPr id="16387" name="Rectangle 3"/>
          <p:cNvSpPr>
            <a:spLocks noGrp="1" noChangeArrowheads="1"/>
          </p:cNvSpPr>
          <p:nvPr>
            <p:ph type="body" idx="1"/>
          </p:nvPr>
        </p:nvSpPr>
        <p:spPr/>
        <p:txBody>
          <a:bodyPr/>
          <a:lstStyle/>
          <a:p>
            <a:r>
              <a:rPr lang="en-US" altLang="en-US" dirty="0"/>
              <a:t>What doctrine states that an employer can dismiss an employee at any time for any reason?</a:t>
            </a:r>
          </a:p>
          <a:p>
            <a:pPr marL="912812" lvl="1" indent="-514350">
              <a:buFont typeface="+mj-lt"/>
              <a:buAutoNum type="alphaUcPeriod"/>
            </a:pPr>
            <a:r>
              <a:rPr lang="en-US" altLang="en-US" dirty="0"/>
              <a:t>Employment-at-large</a:t>
            </a:r>
          </a:p>
          <a:p>
            <a:pPr marL="912812" lvl="1" indent="-514350">
              <a:buFont typeface="+mj-lt"/>
              <a:buAutoNum type="alphaUcPeriod"/>
            </a:pPr>
            <a:r>
              <a:rPr lang="en-US" altLang="en-US" dirty="0"/>
              <a:t>Termination-at-will</a:t>
            </a:r>
          </a:p>
          <a:p>
            <a:pPr marL="912812" lvl="1" indent="-514350">
              <a:buFont typeface="+mj-lt"/>
              <a:buAutoNum type="alphaUcPeriod"/>
            </a:pPr>
            <a:r>
              <a:rPr lang="en-US" altLang="en-US" dirty="0"/>
              <a:t>Employment-at-will</a:t>
            </a:r>
          </a:p>
          <a:p>
            <a:pPr marL="912812" lvl="1" indent="-514350">
              <a:buFont typeface="+mj-lt"/>
              <a:buAutoNum type="alphaUcPeriod"/>
            </a:pPr>
            <a:r>
              <a:rPr lang="en-US" altLang="en-US" dirty="0"/>
              <a:t>Termination-at-large</a:t>
            </a:r>
          </a:p>
          <a:p>
            <a:pPr marL="0" indent="0">
              <a:buNone/>
            </a:pPr>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16388"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23-</a:t>
            </a:r>
            <a:fld id="{63416EB7-F38D-45A2-A974-F57D28B50588}" type="slidenum">
              <a:rPr lang="en-US" altLang="en-US" smtClean="0"/>
              <a:pPr/>
              <a:t>4</a:t>
            </a:fld>
            <a:endParaRPr lang="en-US" altLang="en-US" dirty="0"/>
          </a:p>
        </p:txBody>
      </p:sp>
    </p:spTree>
    <p:extLst>
      <p:ext uri="{BB962C8B-B14F-4D97-AF65-F5344CB8AC3E}">
        <p14:creationId xmlns:p14="http://schemas.microsoft.com/office/powerpoint/2010/main" val="279129250"/>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Grp="1" noChangeArrowheads="1"/>
          </p:cNvSpPr>
          <p:nvPr>
            <p:ph type="title"/>
          </p:nvPr>
        </p:nvSpPr>
        <p:spPr/>
        <p:txBody>
          <a:bodyPr/>
          <a:lstStyle/>
          <a:p>
            <a:r>
              <a:rPr lang="en-US" altLang="en-US" dirty="0"/>
              <a:t>Equal Employment Opportunity</a:t>
            </a:r>
          </a:p>
        </p:txBody>
      </p:sp>
      <p:sp>
        <p:nvSpPr>
          <p:cNvPr id="50179" name="Rectangle 3"/>
          <p:cNvSpPr>
            <a:spLocks noGrp="1" noChangeArrowheads="1"/>
          </p:cNvSpPr>
          <p:nvPr>
            <p:ph type="body" idx="1"/>
          </p:nvPr>
        </p:nvSpPr>
        <p:spPr/>
        <p:txBody>
          <a:bodyPr/>
          <a:lstStyle/>
          <a:p>
            <a:r>
              <a:rPr lang="en-US" altLang="en-US" b="1" dirty="0"/>
              <a:t>Reverse discrimination </a:t>
            </a:r>
          </a:p>
          <a:p>
            <a:pPr lvl="1"/>
            <a:r>
              <a:rPr lang="en-US" altLang="en-US" dirty="0"/>
              <a:t>Refers to a practice that is designed to eliminate discrimination against the members of a protected class but that has the opposite effect on other members of that class or on the members of another protected class</a:t>
            </a:r>
          </a:p>
          <a:p>
            <a:pPr marL="0" indent="0">
              <a:buNone/>
            </a:pPr>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50180"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23-</a:t>
            </a:r>
            <a:fld id="{1135B4EF-C585-462A-930E-D17314456E61}" type="slidenum">
              <a:rPr lang="en-US" altLang="en-US" smtClean="0"/>
              <a:pPr/>
              <a:t>40</a:t>
            </a:fld>
            <a:endParaRPr lang="en-US" altLang="en-US" dirty="0"/>
          </a:p>
        </p:txBody>
      </p:sp>
    </p:spTree>
    <p:extLst>
      <p:ext uri="{BB962C8B-B14F-4D97-AF65-F5344CB8AC3E}">
        <p14:creationId xmlns:p14="http://schemas.microsoft.com/office/powerpoint/2010/main" val="1938783146"/>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27997CDA-BD6F-48B4-B1C3-36CAAAFEC8DE}"/>
              </a:ext>
            </a:extLst>
          </p:cNvPr>
          <p:cNvSpPr>
            <a:spLocks noGrp="1"/>
          </p:cNvSpPr>
          <p:nvPr>
            <p:ph type="title"/>
          </p:nvPr>
        </p:nvSpPr>
        <p:spPr/>
        <p:txBody>
          <a:bodyPr/>
          <a:lstStyle/>
          <a:p>
            <a:r>
              <a:rPr lang="en-US" dirty="0"/>
              <a:t>The EEOC Strategic Enforcement Plan</a:t>
            </a:r>
          </a:p>
        </p:txBody>
      </p:sp>
      <p:sp>
        <p:nvSpPr>
          <p:cNvPr id="9" name="Content Placeholder 8">
            <a:extLst>
              <a:ext uri="{FF2B5EF4-FFF2-40B4-BE49-F238E27FC236}">
                <a16:creationId xmlns:a16="http://schemas.microsoft.com/office/drawing/2014/main" id="{E507EBE3-2D9D-4D7E-BB80-898CDAA5BF77}"/>
              </a:ext>
            </a:extLst>
          </p:cNvPr>
          <p:cNvSpPr>
            <a:spLocks noGrp="1"/>
          </p:cNvSpPr>
          <p:nvPr>
            <p:ph idx="1"/>
          </p:nvPr>
        </p:nvSpPr>
        <p:spPr/>
        <p:txBody>
          <a:bodyPr/>
          <a:lstStyle/>
          <a:p>
            <a:r>
              <a:rPr lang="en-US" dirty="0"/>
              <a:t>The objectives of the new initiative for the years 2020–2021 include:</a:t>
            </a:r>
          </a:p>
          <a:p>
            <a:pPr lvl="1"/>
            <a:r>
              <a:rPr lang="en-US" altLang="en-US" dirty="0"/>
              <a:t>Eliminating barriers in recruitment and hiring</a:t>
            </a:r>
          </a:p>
          <a:p>
            <a:pPr lvl="1"/>
            <a:r>
              <a:rPr lang="en-US" dirty="0"/>
              <a:t>Protecting vulnerable workers and underserved communities from discrimination</a:t>
            </a:r>
          </a:p>
          <a:p>
            <a:pPr lvl="1"/>
            <a:r>
              <a:rPr lang="en-US" dirty="0"/>
              <a:t>Addressing selected emerging and developing issues</a:t>
            </a:r>
          </a:p>
          <a:p>
            <a:pPr lvl="1"/>
            <a:r>
              <a:rPr lang="en-US" dirty="0"/>
              <a:t>Ensuring equal pay protections for all workers</a:t>
            </a:r>
          </a:p>
          <a:p>
            <a:pPr lvl="1"/>
            <a:r>
              <a:rPr lang="en-US" dirty="0"/>
              <a:t>Preserving access to the legal system</a:t>
            </a:r>
          </a:p>
          <a:p>
            <a:pPr lvl="1"/>
            <a:r>
              <a:rPr lang="en-US" dirty="0"/>
              <a:t>Preventing systemic harassment</a:t>
            </a:r>
          </a:p>
        </p:txBody>
      </p:sp>
      <p:sp>
        <p:nvSpPr>
          <p:cNvPr id="4" name="Footer Placeholder 3">
            <a:extLst>
              <a:ext uri="{FF2B5EF4-FFF2-40B4-BE49-F238E27FC236}">
                <a16:creationId xmlns:a16="http://schemas.microsoft.com/office/drawing/2014/main" id="{387AC602-D3D4-4FB9-98F3-116866E39168}"/>
              </a:ext>
            </a:extLst>
          </p:cNvPr>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6" name="Slide Number Placeholder 3">
            <a:extLst>
              <a:ext uri="{FF2B5EF4-FFF2-40B4-BE49-F238E27FC236}">
                <a16:creationId xmlns:a16="http://schemas.microsoft.com/office/drawing/2014/main" id="{10C007CE-7608-4228-9F55-033C029C7262}"/>
              </a:ext>
            </a:extLst>
          </p:cNvPr>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23-</a:t>
            </a:r>
            <a:fld id="{61FDA0AA-181C-41B1-94BA-3F13743BC8B3}" type="slidenum">
              <a:rPr lang="en-US" altLang="en-US" smtClean="0"/>
              <a:pPr/>
              <a:t>41</a:t>
            </a:fld>
            <a:endParaRPr lang="en-US" altLang="en-US" dirty="0"/>
          </a:p>
        </p:txBody>
      </p:sp>
    </p:spTree>
    <p:extLst>
      <p:ext uri="{BB962C8B-B14F-4D97-AF65-F5344CB8AC3E}">
        <p14:creationId xmlns:p14="http://schemas.microsoft.com/office/powerpoint/2010/main" val="1399263227"/>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4"/>
          <p:cNvSpPr>
            <a:spLocks noGrp="1" noChangeArrowheads="1"/>
          </p:cNvSpPr>
          <p:nvPr>
            <p:ph type="title"/>
          </p:nvPr>
        </p:nvSpPr>
        <p:spPr/>
        <p:txBody>
          <a:bodyPr/>
          <a:lstStyle/>
          <a:p>
            <a:r>
              <a:rPr lang="en-US" altLang="en-US" dirty="0"/>
              <a:t>Age Discrimination in Employment Act</a:t>
            </a:r>
          </a:p>
        </p:txBody>
      </p:sp>
      <p:sp>
        <p:nvSpPr>
          <p:cNvPr id="51203" name="Rectangle 5"/>
          <p:cNvSpPr>
            <a:spLocks noGrp="1" noChangeArrowheads="1"/>
          </p:cNvSpPr>
          <p:nvPr>
            <p:ph type="body" idx="1"/>
          </p:nvPr>
        </p:nvSpPr>
        <p:spPr/>
        <p:txBody>
          <a:bodyPr/>
          <a:lstStyle/>
          <a:p>
            <a:r>
              <a:rPr lang="en-US" altLang="en-US" dirty="0"/>
              <a:t>Prohibits discrimination on the basis of age</a:t>
            </a:r>
          </a:p>
          <a:p>
            <a:r>
              <a:rPr lang="en-US" altLang="en-US" dirty="0"/>
              <a:t>Protects any person aged 40 years or older from discrimination in hiring, firing, promotion, or other aspect of employment</a:t>
            </a:r>
          </a:p>
          <a:p>
            <a:pPr marL="0" indent="0">
              <a:buNone/>
            </a:pPr>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51204"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23-</a:t>
            </a:r>
            <a:fld id="{DD1E2BCD-D565-42E3-8729-2A518E4DA748}" type="slidenum">
              <a:rPr lang="en-US" altLang="en-US" smtClean="0"/>
              <a:pPr/>
              <a:t>42</a:t>
            </a:fld>
            <a:endParaRPr lang="en-US" altLang="en-US" dirty="0"/>
          </a:p>
        </p:txBody>
      </p:sp>
    </p:spTree>
    <p:extLst>
      <p:ext uri="{BB962C8B-B14F-4D97-AF65-F5344CB8AC3E}">
        <p14:creationId xmlns:p14="http://schemas.microsoft.com/office/powerpoint/2010/main" val="726321964"/>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4"/>
          <p:cNvSpPr>
            <a:spLocks noGrp="1" noChangeArrowheads="1"/>
          </p:cNvSpPr>
          <p:nvPr>
            <p:ph type="title"/>
          </p:nvPr>
        </p:nvSpPr>
        <p:spPr/>
        <p:txBody>
          <a:bodyPr/>
          <a:lstStyle/>
          <a:p>
            <a:r>
              <a:rPr lang="en-US" altLang="en-US" dirty="0"/>
              <a:t>Uniformed Services Employment and Reemployment Rights Act</a:t>
            </a:r>
          </a:p>
        </p:txBody>
      </p:sp>
      <p:sp>
        <p:nvSpPr>
          <p:cNvPr id="52227" name="Rectangle 5"/>
          <p:cNvSpPr>
            <a:spLocks noGrp="1" noChangeArrowheads="1"/>
          </p:cNvSpPr>
          <p:nvPr>
            <p:ph type="body" idx="1"/>
          </p:nvPr>
        </p:nvSpPr>
        <p:spPr/>
        <p:txBody>
          <a:bodyPr/>
          <a:lstStyle/>
          <a:p>
            <a:r>
              <a:rPr lang="en-US" altLang="en-US" dirty="0"/>
              <a:t>An employee who has served in the armed forces and successfully completed his tour of duty is entitled, upon returning to work, to be reinstated in his or her previous position on the job</a:t>
            </a:r>
          </a:p>
          <a:p>
            <a:pPr marL="0" indent="0">
              <a:buNone/>
            </a:pPr>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52228"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23-</a:t>
            </a:r>
            <a:fld id="{05516175-0B12-44D0-AEBE-056FBCB7B1B7}" type="slidenum">
              <a:rPr lang="en-US" altLang="en-US" smtClean="0"/>
              <a:pPr/>
              <a:t>43</a:t>
            </a:fld>
            <a:endParaRPr lang="en-US" altLang="en-US" dirty="0"/>
          </a:p>
        </p:txBody>
      </p:sp>
    </p:spTree>
    <p:extLst>
      <p:ext uri="{BB962C8B-B14F-4D97-AF65-F5344CB8AC3E}">
        <p14:creationId xmlns:p14="http://schemas.microsoft.com/office/powerpoint/2010/main" val="33319192"/>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4"/>
          <p:cNvSpPr>
            <a:spLocks noGrp="1" noChangeArrowheads="1"/>
          </p:cNvSpPr>
          <p:nvPr>
            <p:ph type="title"/>
          </p:nvPr>
        </p:nvSpPr>
        <p:spPr/>
        <p:txBody>
          <a:bodyPr/>
          <a:lstStyle/>
          <a:p>
            <a:r>
              <a:rPr lang="en-US" altLang="en-US" dirty="0"/>
              <a:t>Americans with Disabilities Act</a:t>
            </a:r>
          </a:p>
        </p:txBody>
      </p:sp>
      <p:sp>
        <p:nvSpPr>
          <p:cNvPr id="53251" name="Rectangle 5"/>
          <p:cNvSpPr>
            <a:spLocks noGrp="1" noChangeArrowheads="1"/>
          </p:cNvSpPr>
          <p:nvPr>
            <p:ph type="body" idx="1"/>
          </p:nvPr>
        </p:nvSpPr>
        <p:spPr/>
        <p:txBody>
          <a:bodyPr/>
          <a:lstStyle/>
          <a:p>
            <a:r>
              <a:rPr lang="en-US" altLang="en-US" b="1" dirty="0"/>
              <a:t>Disability </a:t>
            </a:r>
          </a:p>
          <a:p>
            <a:pPr lvl="1"/>
            <a:r>
              <a:rPr lang="en-US" altLang="en-US" dirty="0"/>
              <a:t>Any physical or mental impairment that substantially limits one or more of the major life activities</a:t>
            </a:r>
          </a:p>
          <a:p>
            <a:pPr lvl="1"/>
            <a:r>
              <a:rPr lang="en-US" altLang="en-US" dirty="0"/>
              <a:t>Includes paralysis, blindness, deafness, cancer, mental retardation, learning disabilities, and AIDS</a:t>
            </a:r>
          </a:p>
          <a:p>
            <a:pPr marL="0" indent="0">
              <a:buNone/>
            </a:pPr>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53252"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23-</a:t>
            </a:r>
            <a:fld id="{6185A6E3-C4E0-4E7E-AC6D-5274991C4B0B}" type="slidenum">
              <a:rPr lang="en-US" altLang="en-US" smtClean="0"/>
              <a:pPr/>
              <a:t>44</a:t>
            </a:fld>
            <a:endParaRPr lang="en-US" altLang="en-US" dirty="0"/>
          </a:p>
        </p:txBody>
      </p:sp>
    </p:spTree>
    <p:extLst>
      <p:ext uri="{BB962C8B-B14F-4D97-AF65-F5344CB8AC3E}">
        <p14:creationId xmlns:p14="http://schemas.microsoft.com/office/powerpoint/2010/main" val="2744156223"/>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2"/>
          <p:cNvSpPr>
            <a:spLocks noGrp="1" noChangeArrowheads="1"/>
          </p:cNvSpPr>
          <p:nvPr>
            <p:ph type="title"/>
          </p:nvPr>
        </p:nvSpPr>
        <p:spPr/>
        <p:txBody>
          <a:bodyPr/>
          <a:lstStyle/>
          <a:p>
            <a:r>
              <a:rPr lang="en-US" altLang="en-US" dirty="0"/>
              <a:t>Americans with Disabilities Act</a:t>
            </a:r>
          </a:p>
        </p:txBody>
      </p:sp>
      <p:sp>
        <p:nvSpPr>
          <p:cNvPr id="54275" name="Rectangle 3"/>
          <p:cNvSpPr>
            <a:spLocks noGrp="1" noChangeArrowheads="1"/>
          </p:cNvSpPr>
          <p:nvPr>
            <p:ph type="body" idx="1"/>
          </p:nvPr>
        </p:nvSpPr>
        <p:spPr/>
        <p:txBody>
          <a:bodyPr/>
          <a:lstStyle/>
          <a:p>
            <a:r>
              <a:rPr lang="en-US" altLang="en-US" b="1" dirty="0"/>
              <a:t>Reasonable accommodation</a:t>
            </a:r>
          </a:p>
          <a:p>
            <a:pPr lvl="1"/>
            <a:r>
              <a:rPr lang="en-US" altLang="en-US" dirty="0"/>
              <a:t>Permits the disabled individual to accomplish the essential functions of the job without imposing an undue hardship on the employer</a:t>
            </a:r>
          </a:p>
          <a:p>
            <a:pPr marL="0" indent="0">
              <a:buNone/>
            </a:pPr>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54276"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23-</a:t>
            </a:r>
            <a:fld id="{EC40F5E5-4598-4928-8788-8EA275200472}" type="slidenum">
              <a:rPr lang="en-US" altLang="en-US" smtClean="0"/>
              <a:pPr/>
              <a:t>45</a:t>
            </a:fld>
            <a:endParaRPr lang="en-US" altLang="en-US" dirty="0"/>
          </a:p>
        </p:txBody>
      </p:sp>
    </p:spTree>
    <p:extLst>
      <p:ext uri="{BB962C8B-B14F-4D97-AF65-F5344CB8AC3E}">
        <p14:creationId xmlns:p14="http://schemas.microsoft.com/office/powerpoint/2010/main" val="1300624443"/>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Title 1"/>
          <p:cNvSpPr>
            <a:spLocks noGrp="1"/>
          </p:cNvSpPr>
          <p:nvPr>
            <p:ph type="title"/>
          </p:nvPr>
        </p:nvSpPr>
        <p:spPr/>
        <p:txBody>
          <a:bodyPr/>
          <a:lstStyle/>
          <a:p>
            <a:r>
              <a:rPr lang="en-US" altLang="en-US" dirty="0"/>
              <a:t>Genetic Information Nondiscrimination Act</a:t>
            </a:r>
          </a:p>
        </p:txBody>
      </p:sp>
      <p:sp>
        <p:nvSpPr>
          <p:cNvPr id="55299" name="Content Placeholder 2"/>
          <p:cNvSpPr>
            <a:spLocks noGrp="1"/>
          </p:cNvSpPr>
          <p:nvPr>
            <p:ph idx="1"/>
          </p:nvPr>
        </p:nvSpPr>
        <p:spPr/>
        <p:txBody>
          <a:bodyPr/>
          <a:lstStyle/>
          <a:p>
            <a:r>
              <a:rPr lang="en-US" altLang="en-US" dirty="0"/>
              <a:t>Written to protect employees by making it unlawful for employers and health insurance companies to make decisions based on any genetic information that they have acquired due to any type of genetic testing</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55300" name="Slide Number Placeholder 3"/>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23-</a:t>
            </a:r>
            <a:fld id="{8BD2BF69-205C-412D-BBB2-EEE4313FF46D}" type="slidenum">
              <a:rPr lang="en-US" altLang="en-US" smtClean="0"/>
              <a:pPr/>
              <a:t>46</a:t>
            </a:fld>
            <a:endParaRPr lang="en-US" altLang="en-US" dirty="0"/>
          </a:p>
        </p:txBody>
      </p:sp>
    </p:spTree>
    <p:extLst>
      <p:ext uri="{BB962C8B-B14F-4D97-AF65-F5344CB8AC3E}">
        <p14:creationId xmlns:p14="http://schemas.microsoft.com/office/powerpoint/2010/main" val="1818790662"/>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Title 1"/>
          <p:cNvSpPr>
            <a:spLocks noGrp="1"/>
          </p:cNvSpPr>
          <p:nvPr>
            <p:ph type="title"/>
          </p:nvPr>
        </p:nvSpPr>
        <p:spPr/>
        <p:txBody>
          <a:bodyPr/>
          <a:lstStyle/>
          <a:p>
            <a:r>
              <a:rPr lang="en-US" altLang="en-US" dirty="0"/>
              <a:t>The Nature of a Social Media Policy</a:t>
            </a:r>
          </a:p>
        </p:txBody>
      </p:sp>
      <p:sp>
        <p:nvSpPr>
          <p:cNvPr id="56323" name="Content Placeholder 2"/>
          <p:cNvSpPr>
            <a:spLocks noGrp="1"/>
          </p:cNvSpPr>
          <p:nvPr>
            <p:ph idx="1"/>
          </p:nvPr>
        </p:nvSpPr>
        <p:spPr/>
        <p:txBody>
          <a:bodyPr/>
          <a:lstStyle/>
          <a:p>
            <a:r>
              <a:rPr lang="en-US" altLang="en-US" b="1" dirty="0"/>
              <a:t>Social media policy (SMP) </a:t>
            </a:r>
          </a:p>
          <a:p>
            <a:pPr lvl="1"/>
            <a:r>
              <a:rPr lang="en-US" altLang="en-US" dirty="0"/>
              <a:t>Set of rules written by an employer telling employees what they can and cannot do when using electronic communication devices, formats, websites, and other electronic messaging techniques, such as blogs, text messages, tweets, Skype transmissions, and e-mails</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56324" name="Slide Number Placeholder 3"/>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23-</a:t>
            </a:r>
            <a:fld id="{61FDA0AA-181C-41B1-94BA-3F13743BC8B3}" type="slidenum">
              <a:rPr lang="en-US" altLang="en-US" smtClean="0"/>
              <a:pPr/>
              <a:t>47</a:t>
            </a:fld>
            <a:endParaRPr lang="en-US" altLang="en-US" dirty="0"/>
          </a:p>
        </p:txBody>
      </p:sp>
    </p:spTree>
    <p:extLst>
      <p:ext uri="{BB962C8B-B14F-4D97-AF65-F5344CB8AC3E}">
        <p14:creationId xmlns:p14="http://schemas.microsoft.com/office/powerpoint/2010/main" val="266529659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4"/>
          <p:cNvSpPr>
            <a:spLocks noGrp="1" noChangeArrowheads="1"/>
          </p:cNvSpPr>
          <p:nvPr>
            <p:ph type="title"/>
          </p:nvPr>
        </p:nvSpPr>
        <p:spPr/>
        <p:txBody>
          <a:bodyPr/>
          <a:lstStyle/>
          <a:p>
            <a:r>
              <a:rPr lang="en-US" altLang="en-US" dirty="0"/>
              <a:t>Employment at Will</a:t>
            </a:r>
          </a:p>
        </p:txBody>
      </p:sp>
      <p:sp>
        <p:nvSpPr>
          <p:cNvPr id="17411" name="Rectangle 5"/>
          <p:cNvSpPr>
            <a:spLocks noGrp="1" noChangeArrowheads="1"/>
          </p:cNvSpPr>
          <p:nvPr>
            <p:ph type="body" idx="1"/>
          </p:nvPr>
        </p:nvSpPr>
        <p:spPr/>
        <p:txBody>
          <a:bodyPr/>
          <a:lstStyle/>
          <a:p>
            <a:r>
              <a:rPr lang="en-US" altLang="en-US" dirty="0"/>
              <a:t>States that an employer can dismiss an employee at any time for any reason</a:t>
            </a:r>
            <a:endParaRPr lang="en-US" altLang="en-US" sz="1000" dirty="0"/>
          </a:p>
          <a:p>
            <a:r>
              <a:rPr lang="en-US" altLang="en-US" dirty="0"/>
              <a:t>Allows both parties to end an unsatisfactory relationship or take advantage of new opportunities</a:t>
            </a:r>
          </a:p>
          <a:p>
            <a:pPr marL="0" indent="0">
              <a:buNone/>
            </a:pPr>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17412"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23-</a:t>
            </a:r>
            <a:fld id="{249B2917-27A7-4AC7-85F8-BA8F512EC6D2}" type="slidenum">
              <a:rPr lang="en-US" altLang="en-US" smtClean="0"/>
              <a:pPr/>
              <a:t>5</a:t>
            </a:fld>
            <a:endParaRPr lang="en-US" altLang="en-US" dirty="0"/>
          </a:p>
        </p:txBody>
      </p:sp>
    </p:spTree>
    <p:extLst>
      <p:ext uri="{BB962C8B-B14F-4D97-AF65-F5344CB8AC3E}">
        <p14:creationId xmlns:p14="http://schemas.microsoft.com/office/powerpoint/2010/main" val="33239209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4"/>
          <p:cNvSpPr>
            <a:spLocks noGrp="1" noChangeArrowheads="1"/>
          </p:cNvSpPr>
          <p:nvPr>
            <p:ph type="title"/>
          </p:nvPr>
        </p:nvSpPr>
        <p:spPr/>
        <p:txBody>
          <a:bodyPr/>
          <a:lstStyle/>
          <a:p>
            <a:r>
              <a:rPr lang="en-US" altLang="en-US" dirty="0"/>
              <a:t>Contractual Exceptions</a:t>
            </a:r>
          </a:p>
        </p:txBody>
      </p:sp>
      <p:sp>
        <p:nvSpPr>
          <p:cNvPr id="18435" name="Rectangle 5"/>
          <p:cNvSpPr>
            <a:spLocks noGrp="1" noChangeArrowheads="1"/>
          </p:cNvSpPr>
          <p:nvPr>
            <p:ph type="body" idx="1"/>
          </p:nvPr>
        </p:nvSpPr>
        <p:spPr/>
        <p:txBody>
          <a:bodyPr/>
          <a:lstStyle/>
          <a:p>
            <a:r>
              <a:rPr lang="en-US" altLang="en-US" b="1" dirty="0"/>
              <a:t>Collective bargaining agreement </a:t>
            </a:r>
          </a:p>
          <a:p>
            <a:pPr lvl="1"/>
            <a:r>
              <a:rPr lang="en-US" altLang="en-US" dirty="0"/>
              <a:t>A contract negotiated by the employer and the labor union that covers all issues related to employment</a:t>
            </a:r>
            <a:endParaRPr lang="en-US" altLang="en-US" sz="1000" dirty="0"/>
          </a:p>
          <a:p>
            <a:r>
              <a:rPr lang="en-US" altLang="en-US" b="1" dirty="0"/>
              <a:t>Grievance procedure</a:t>
            </a:r>
          </a:p>
          <a:p>
            <a:pPr lvl="1"/>
            <a:r>
              <a:rPr lang="en-US" altLang="en-US" dirty="0"/>
              <a:t>Employees have the right to appeal any employer’s decision that they think violates just cause</a:t>
            </a:r>
          </a:p>
          <a:p>
            <a:pPr marL="0" indent="0">
              <a:buNone/>
            </a:pPr>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18436"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23-</a:t>
            </a:r>
            <a:fld id="{8B10BD1A-F866-4F4D-9B0A-46976A9E61CB}" type="slidenum">
              <a:rPr lang="en-US" altLang="en-US" smtClean="0"/>
              <a:pPr/>
              <a:t>6</a:t>
            </a:fld>
            <a:endParaRPr lang="en-US" altLang="en-US" dirty="0"/>
          </a:p>
        </p:txBody>
      </p:sp>
    </p:spTree>
    <p:extLst>
      <p:ext uri="{BB962C8B-B14F-4D97-AF65-F5344CB8AC3E}">
        <p14:creationId xmlns:p14="http://schemas.microsoft.com/office/powerpoint/2010/main" val="360764443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4"/>
          <p:cNvSpPr>
            <a:spLocks noGrp="1" noChangeArrowheads="1"/>
          </p:cNvSpPr>
          <p:nvPr>
            <p:ph type="title"/>
          </p:nvPr>
        </p:nvSpPr>
        <p:spPr/>
        <p:txBody>
          <a:bodyPr/>
          <a:lstStyle/>
          <a:p>
            <a:r>
              <a:rPr lang="en-US" altLang="en-US" dirty="0"/>
              <a:t>Statutory Exceptions and Civil Rights Laws</a:t>
            </a:r>
          </a:p>
        </p:txBody>
      </p:sp>
      <p:sp>
        <p:nvSpPr>
          <p:cNvPr id="19459" name="Rectangle 5"/>
          <p:cNvSpPr>
            <a:spLocks noGrp="1" noChangeArrowheads="1"/>
          </p:cNvSpPr>
          <p:nvPr>
            <p:ph type="body" idx="1"/>
          </p:nvPr>
        </p:nvSpPr>
        <p:spPr/>
        <p:txBody>
          <a:bodyPr>
            <a:normAutofit/>
          </a:bodyPr>
          <a:lstStyle/>
          <a:p>
            <a:r>
              <a:rPr lang="en-US" altLang="en-US" dirty="0"/>
              <a:t>The employment-at-will rule that says that an employer can discharge an employee at any time for any reason or for no reason is limited by civil rights legislation</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19460"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23-</a:t>
            </a:r>
            <a:fld id="{12A60298-358C-4D08-895D-34BF8B891B07}" type="slidenum">
              <a:rPr lang="en-US" altLang="en-US" smtClean="0"/>
              <a:pPr/>
              <a:t>7</a:t>
            </a:fld>
            <a:endParaRPr lang="en-US" altLang="en-US" dirty="0"/>
          </a:p>
        </p:txBody>
      </p:sp>
    </p:spTree>
    <p:extLst>
      <p:ext uri="{BB962C8B-B14F-4D97-AF65-F5344CB8AC3E}">
        <p14:creationId xmlns:p14="http://schemas.microsoft.com/office/powerpoint/2010/main" val="166308283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4"/>
          <p:cNvSpPr>
            <a:spLocks noGrp="1" noChangeArrowheads="1"/>
          </p:cNvSpPr>
          <p:nvPr>
            <p:ph type="title"/>
          </p:nvPr>
        </p:nvSpPr>
        <p:spPr/>
        <p:txBody>
          <a:bodyPr/>
          <a:lstStyle/>
          <a:p>
            <a:r>
              <a:rPr lang="en-US" altLang="en-US" dirty="0"/>
              <a:t>Worker Adjustment and Retraining Notification Act</a:t>
            </a:r>
          </a:p>
        </p:txBody>
      </p:sp>
      <p:sp>
        <p:nvSpPr>
          <p:cNvPr id="20483" name="Rectangle 5"/>
          <p:cNvSpPr>
            <a:spLocks noGrp="1" noChangeArrowheads="1"/>
          </p:cNvSpPr>
          <p:nvPr>
            <p:ph type="body" idx="1"/>
          </p:nvPr>
        </p:nvSpPr>
        <p:spPr/>
        <p:txBody>
          <a:bodyPr/>
          <a:lstStyle/>
          <a:p>
            <a:r>
              <a:rPr lang="en-US" altLang="en-US" dirty="0"/>
              <a:t>Employers with more than 100 full-time employees must give written notice to a union official 60 days before any plant closing or mass layoff</a:t>
            </a:r>
          </a:p>
          <a:p>
            <a:pPr marL="0" indent="0">
              <a:buNone/>
            </a:pPr>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20484"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23-</a:t>
            </a:r>
            <a:fld id="{54BD30F3-CBAB-4117-9529-52CB00DD1CAD}" type="slidenum">
              <a:rPr lang="en-US" altLang="en-US" smtClean="0"/>
              <a:pPr/>
              <a:t>8</a:t>
            </a:fld>
            <a:endParaRPr lang="en-US" altLang="en-US" dirty="0"/>
          </a:p>
        </p:txBody>
      </p:sp>
    </p:spTree>
    <p:extLst>
      <p:ext uri="{BB962C8B-B14F-4D97-AF65-F5344CB8AC3E}">
        <p14:creationId xmlns:p14="http://schemas.microsoft.com/office/powerpoint/2010/main" val="82345614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4"/>
          <p:cNvSpPr>
            <a:spLocks noGrp="1" noChangeArrowheads="1"/>
          </p:cNvSpPr>
          <p:nvPr>
            <p:ph type="title"/>
          </p:nvPr>
        </p:nvSpPr>
        <p:spPr/>
        <p:txBody>
          <a:bodyPr/>
          <a:lstStyle/>
          <a:p>
            <a:r>
              <a:rPr lang="en-US" altLang="en-US" dirty="0"/>
              <a:t>Wrongful Discharge</a:t>
            </a:r>
          </a:p>
        </p:txBody>
      </p:sp>
      <p:sp>
        <p:nvSpPr>
          <p:cNvPr id="21507" name="Rectangle 5"/>
          <p:cNvSpPr>
            <a:spLocks noGrp="1" noChangeArrowheads="1"/>
          </p:cNvSpPr>
          <p:nvPr>
            <p:ph type="body" idx="1"/>
          </p:nvPr>
        </p:nvSpPr>
        <p:spPr/>
        <p:txBody>
          <a:bodyPr/>
          <a:lstStyle/>
          <a:p>
            <a:r>
              <a:rPr lang="en-US" altLang="en-US" dirty="0"/>
              <a:t>Gives employees legal grounds for a lawsuit against employers who have dismissed them unfairly</a:t>
            </a:r>
          </a:p>
          <a:p>
            <a:r>
              <a:rPr lang="en-US" altLang="en-US" dirty="0"/>
              <a:t>Also referred to as unjust dismissal</a:t>
            </a:r>
          </a:p>
          <a:p>
            <a:pPr marL="0" indent="0">
              <a:buNone/>
            </a:pPr>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21508"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23-</a:t>
            </a:r>
            <a:fld id="{CE779389-0E50-4F6C-ABD8-D9FA4434EB80}" type="slidenum">
              <a:rPr lang="en-US" altLang="en-US" smtClean="0"/>
              <a:pPr/>
              <a:t>9</a:t>
            </a:fld>
            <a:endParaRPr lang="en-US" altLang="en-US" dirty="0"/>
          </a:p>
        </p:txBody>
      </p:sp>
    </p:spTree>
    <p:extLst>
      <p:ext uri="{BB962C8B-B14F-4D97-AF65-F5344CB8AC3E}">
        <p14:creationId xmlns:p14="http://schemas.microsoft.com/office/powerpoint/2010/main" val="3842563647"/>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SharedWithUsers xmlns="dd132adf-85ac-4a18-8a8f-eabd02632a11">
      <UserInfo>
        <DisplayName/>
        <AccountId xsi:nil="true"/>
        <AccountType/>
      </UserInfo>
    </SharedWithUser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E3B1605E6CAFF34DA7688D4A3DE741FC" ma:contentTypeVersion="" ma:contentTypeDescription="Create a new document." ma:contentTypeScope="" ma:versionID="31dd0d97917c7f25579fca928881bc0a">
  <xsd:schema xmlns:xsd="http://www.w3.org/2001/XMLSchema" xmlns:xs="http://www.w3.org/2001/XMLSchema" xmlns:p="http://schemas.microsoft.com/office/2006/metadata/properties" xmlns:ns2="dd132adf-85ac-4a18-8a8f-eabd02632a11" xmlns:ns3="8f5cc36b-c016-4758-adce-9e0f69c0453c" targetNamespace="http://schemas.microsoft.com/office/2006/metadata/properties" ma:root="true" ma:fieldsID="d302b10108aa58b891c69f68f64dae08" ns2:_="" ns3:_="">
    <xsd:import namespace="dd132adf-85ac-4a18-8a8f-eabd02632a11"/>
    <xsd:import namespace="8f5cc36b-c016-4758-adce-9e0f69c0453c"/>
    <xsd:element name="properties">
      <xsd:complexType>
        <xsd:sequence>
          <xsd:element name="documentManagement">
            <xsd:complexType>
              <xsd:all>
                <xsd:element ref="ns2:SharedWithUsers" minOccurs="0"/>
                <xsd:element ref="ns2:SharedWithDetails" minOccurs="0"/>
                <xsd:element ref="ns2:LastSharedByUser" minOccurs="0"/>
                <xsd:element ref="ns2:LastSharedByTime" minOccurs="0"/>
                <xsd:element ref="ns3:MediaServiceMetadata" minOccurs="0"/>
                <xsd:element ref="ns3:MediaServiceFast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d132adf-85ac-4a18-8a8f-eabd02632a11"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element name="LastSharedByUser" ma:index="10" nillable="true" ma:displayName="Last Shared By User" ma:description="" ma:internalName="LastSharedByUser" ma:readOnly="true">
      <xsd:simpleType>
        <xsd:restriction base="dms:Note">
          <xsd:maxLength value="255"/>
        </xsd:restriction>
      </xsd:simpleType>
    </xsd:element>
    <xsd:element name="LastSharedByTime" ma:index="11" nillable="true" ma:displayName="Last Shared By Time" ma:description="" ma:internalName="LastSharedByTime" ma:readOnly="true">
      <xsd:simpleType>
        <xsd:restriction base="dms:DateTime"/>
      </xsd:simpleType>
    </xsd:element>
  </xsd:schema>
  <xsd:schema xmlns:xsd="http://www.w3.org/2001/XMLSchema" xmlns:xs="http://www.w3.org/2001/XMLSchema" xmlns:dms="http://schemas.microsoft.com/office/2006/documentManagement/types" xmlns:pc="http://schemas.microsoft.com/office/infopath/2007/PartnerControls" targetNamespace="8f5cc36b-c016-4758-adce-9e0f69c0453c" elementFormDefault="qualified">
    <xsd:import namespace="http://schemas.microsoft.com/office/2006/documentManagement/types"/>
    <xsd:import namespace="http://schemas.microsoft.com/office/infopath/2007/PartnerControls"/>
    <xsd:element name="MediaServiceMetadata" ma:index="12" nillable="true" ma:displayName="MediaServiceMetadata" ma:hidden="true" ma:internalName="MediaServiceMetadata" ma:readOnly="true">
      <xsd:simpleType>
        <xsd:restriction base="dms:Note"/>
      </xsd:simpleType>
    </xsd:element>
    <xsd:element name="MediaServiceFastMetadata" ma:index="13" nillable="true" ma:displayName="MediaServiceFastMetadata" ma:hidden="true" ma:internalName="MediaServiceFastMetadata"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2CD73107-39E6-40C8-BBF6-B8F18FD0BC19}">
  <ds:schemaRefs>
    <ds:schemaRef ds:uri="http://schemas.microsoft.com/office/2006/metadata/properties"/>
    <ds:schemaRef ds:uri="http://schemas.microsoft.com/office/infopath/2007/PartnerControls"/>
    <ds:schemaRef ds:uri="aa4f5ada-9d1d-46d6-b705-f2cf90d05a91"/>
    <ds:schemaRef ds:uri="3b891efd-a537-4e57-a9a6-7bde74ae8a20"/>
  </ds:schemaRefs>
</ds:datastoreItem>
</file>

<file path=customXml/itemProps2.xml><?xml version="1.0" encoding="utf-8"?>
<ds:datastoreItem xmlns:ds="http://schemas.openxmlformats.org/officeDocument/2006/customXml" ds:itemID="{F6512E12-EA1C-46AF-8135-5E7C39FDB64A}"/>
</file>

<file path=customXml/itemProps3.xml><?xml version="1.0" encoding="utf-8"?>
<ds:datastoreItem xmlns:ds="http://schemas.openxmlformats.org/officeDocument/2006/customXml" ds:itemID="{7C6FDAC4-6059-4797-998A-4A85FEAB2541}">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2056</TotalTime>
  <Words>5413</Words>
  <Application>Microsoft Office PowerPoint</Application>
  <PresentationFormat>Widescreen</PresentationFormat>
  <Paragraphs>369</Paragraphs>
  <Slides>47</Slides>
  <Notes>42</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47</vt:i4>
      </vt:variant>
    </vt:vector>
  </HeadingPairs>
  <TitlesOfParts>
    <vt:vector size="53" baseType="lpstr">
      <vt:lpstr>Arial</vt:lpstr>
      <vt:lpstr>Calibri</vt:lpstr>
      <vt:lpstr>Calibri Light</vt:lpstr>
      <vt:lpstr>Wingdings</vt:lpstr>
      <vt:lpstr>Wingdings 3</vt:lpstr>
      <vt:lpstr>Office Theme</vt:lpstr>
      <vt:lpstr>Employment Law</vt:lpstr>
      <vt:lpstr>Learning Objectives</vt:lpstr>
      <vt:lpstr>Learning Objectives</vt:lpstr>
      <vt:lpstr>Question</vt:lpstr>
      <vt:lpstr>Employment at Will</vt:lpstr>
      <vt:lpstr>Contractual Exceptions</vt:lpstr>
      <vt:lpstr>Statutory Exceptions and Civil Rights Laws</vt:lpstr>
      <vt:lpstr>Worker Adjustment and Retraining Notification Act</vt:lpstr>
      <vt:lpstr>Wrongful Discharge</vt:lpstr>
      <vt:lpstr>Promissory Estoppel</vt:lpstr>
      <vt:lpstr>Fraud-Related Employment Cases</vt:lpstr>
      <vt:lpstr>Implied Contract</vt:lpstr>
      <vt:lpstr>Question</vt:lpstr>
      <vt:lpstr>Implied Covenant</vt:lpstr>
      <vt:lpstr>Public Policy Tort</vt:lpstr>
      <vt:lpstr>Intentional Infliction of Emotional Distress</vt:lpstr>
      <vt:lpstr>After-Acquired Evidence Defense</vt:lpstr>
      <vt:lpstr>Retaliation and Constructive Discharge</vt:lpstr>
      <vt:lpstr>Job Qualifications and Interview Questions</vt:lpstr>
      <vt:lpstr>Occupational Safety and Health Administration</vt:lpstr>
      <vt:lpstr>Question</vt:lpstr>
      <vt:lpstr>Fair Labor Standards Act</vt:lpstr>
      <vt:lpstr>Identity and Employment Eligibility</vt:lpstr>
      <vt:lpstr>Social Security</vt:lpstr>
      <vt:lpstr>Unemployment Insurance</vt:lpstr>
      <vt:lpstr>Workers’ Compensation</vt:lpstr>
      <vt:lpstr>Pension Plan Regulation</vt:lpstr>
      <vt:lpstr>Family and Medical Leave Regulation</vt:lpstr>
      <vt:lpstr>Military Amendments to the FMLA</vt:lpstr>
      <vt:lpstr>Question</vt:lpstr>
      <vt:lpstr>Equal Employment Opportunity</vt:lpstr>
      <vt:lpstr>Question</vt:lpstr>
      <vt:lpstr>Equal Employment Opportunity</vt:lpstr>
      <vt:lpstr>Civil Rights Act of 1964</vt:lpstr>
      <vt:lpstr>Civil Rights Act of 1964</vt:lpstr>
      <vt:lpstr>Workplace Harassment</vt:lpstr>
      <vt:lpstr>Sexual Harassment</vt:lpstr>
      <vt:lpstr>Question</vt:lpstr>
      <vt:lpstr>Equal Employment Opportunity</vt:lpstr>
      <vt:lpstr>Equal Employment Opportunity</vt:lpstr>
      <vt:lpstr>The EEOC Strategic Enforcement Plan</vt:lpstr>
      <vt:lpstr>Age Discrimination in Employment Act</vt:lpstr>
      <vt:lpstr>Uniformed Services Employment and Reemployment Rights Act</vt:lpstr>
      <vt:lpstr>Americans with Disabilities Act</vt:lpstr>
      <vt:lpstr>Americans with Disabilities Act</vt:lpstr>
      <vt:lpstr>Genetic Information Nondiscrimination Act</vt:lpstr>
      <vt:lpstr>The Nature of a Social Media Policy</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dc:creator>
  <cp:lastModifiedBy>ansrsource</cp:lastModifiedBy>
  <cp:revision>213</cp:revision>
  <dcterms:created xsi:type="dcterms:W3CDTF">2015-07-14T20:11:18Z</dcterms:created>
  <dcterms:modified xsi:type="dcterms:W3CDTF">2018-12-11T07:50:23Z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0x010100E3B1605E6CAFF34DA7688D4A3DE741FC</vt:lpwstr>
  </property>
  <property fmtid="{D5CDD505-2E9C-101B-9397-08002B2CF9AE}" pid="3" name="Order">
    <vt:r8>6756400</vt:r8>
  </property>
  <property fmtid="{D5CDD505-2E9C-101B-9397-08002B2CF9AE}" pid="4" name="xd_Signature">
    <vt:bool>false</vt:bool>
  </property>
  <property fmtid="{D5CDD505-2E9C-101B-9397-08002B2CF9AE}" pid="5" name="xd_ProgID">
    <vt:lpwstr/>
  </property>
  <property fmtid="{D5CDD505-2E9C-101B-9397-08002B2CF9AE}" pid="6" name="_SourceUrl">
    <vt:lpwstr/>
  </property>
  <property fmtid="{D5CDD505-2E9C-101B-9397-08002B2CF9AE}" pid="7" name="_SharedFileIndex">
    <vt:lpwstr/>
  </property>
  <property fmtid="{D5CDD505-2E9C-101B-9397-08002B2CF9AE}" pid="8" name="TemplateUrl">
    <vt:lpwstr/>
  </property>
  <property fmtid="{D5CDD505-2E9C-101B-9397-08002B2CF9AE}" pid="9" name="ComplianceAssetId">
    <vt:lpwstr/>
  </property>
</Properties>
</file>