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4"/>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308" r:id="rId18"/>
    <p:sldId id="271" r:id="rId19"/>
    <p:sldId id="272" r:id="rId20"/>
    <p:sldId id="273" r:id="rId21"/>
    <p:sldId id="274" r:id="rId22"/>
    <p:sldId id="275" r:id="rId23"/>
    <p:sldId id="276" r:id="rId24"/>
    <p:sldId id="277" r:id="rId25"/>
    <p:sldId id="278" r:id="rId26"/>
    <p:sldId id="279" r:id="rId27"/>
    <p:sldId id="280" r:id="rId28"/>
    <p:sldId id="309" r:id="rId29"/>
    <p:sldId id="281" r:id="rId30"/>
    <p:sldId id="310"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311" r:id="rId49"/>
    <p:sldId id="299" r:id="rId50"/>
    <p:sldId id="300" r:id="rId51"/>
    <p:sldId id="301" r:id="rId52"/>
    <p:sldId id="302" r:id="rId53"/>
    <p:sldId id="303" r:id="rId54"/>
    <p:sldId id="312" r:id="rId55"/>
    <p:sldId id="304" r:id="rId56"/>
    <p:sldId id="305" r:id="rId57"/>
    <p:sldId id="306" r:id="rId58"/>
    <p:sldId id="307" r:id="rId59"/>
    <p:sldId id="313" r:id="rId60"/>
    <p:sldId id="314" r:id="rId61"/>
    <p:sldId id="316" r:id="rId62"/>
    <p:sldId id="315"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4"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7843" autoAdjust="0"/>
  </p:normalViewPr>
  <p:slideViewPr>
    <p:cSldViewPr snapToGrid="0">
      <p:cViewPr varScale="1">
        <p:scale>
          <a:sx n="64" d="100"/>
          <a:sy n="64" d="100"/>
        </p:scale>
        <p:origin x="900" y="60"/>
      </p:cViewPr>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746731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D12300-5D23-418E-B69A-71925438F85C}" type="slidenum">
              <a:rPr lang="en-US" altLang="en-US"/>
              <a:pPr eaLnBrk="1" hangingPunct="1"/>
              <a:t>12</a:t>
            </a:fld>
            <a:endParaRPr lang="en-US" altLang="en-US" dirty="0"/>
          </a:p>
        </p:txBody>
      </p:sp>
      <p:sp>
        <p:nvSpPr>
          <p:cNvPr id="75779" name="Rectangle 2"/>
          <p:cNvSpPr>
            <a:spLocks noGrp="1" noRot="1" noChangeAspect="1" noChangeArrowheads="1" noTextEdit="1"/>
          </p:cNvSpPr>
          <p:nvPr>
            <p:ph type="sldImg"/>
          </p:nvPr>
        </p:nvSpPr>
        <p:spPr>
          <a:xfrm>
            <a:off x="685800" y="1143000"/>
            <a:ext cx="5486400" cy="3086100"/>
          </a:xfrm>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Independent contractors are not subject to the control of the proprietor. They maintain all required business licenses and permits and pay all job-related expenses; they are obligated only to get the job done. The proprietor has the right to specify the results of the job in question. Moreover, he or she has the right to inspect and approve, or disapprove, the results of the independent contractor’s performance.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53881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253F16-ACDF-40D4-827D-353CF84A37D8}" type="slidenum">
              <a:rPr lang="en-US" altLang="en-US"/>
              <a:pPr eaLnBrk="1" hangingPunct="1"/>
              <a:t>13</a:t>
            </a:fld>
            <a:endParaRPr lang="en-US" altLang="en-US" dirty="0"/>
          </a:p>
        </p:txBody>
      </p:sp>
      <p:sp>
        <p:nvSpPr>
          <p:cNvPr id="76803" name="Rectangle 2"/>
          <p:cNvSpPr>
            <a:spLocks noGrp="1" noRot="1" noChangeAspect="1" noChangeArrowheads="1" noTextEdit="1"/>
          </p:cNvSpPr>
          <p:nvPr>
            <p:ph type="sldImg"/>
          </p:nvPr>
        </p:nvSpPr>
        <p:spPr>
          <a:xfrm>
            <a:off x="685800" y="1143000"/>
            <a:ext cx="5486400" cy="3086100"/>
          </a:xfrm>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distinctions among the relationships of the parties involved frequently can be crucial in determining the nature and the extent of legal liability. It is important to note, however, that the names themselves are not controlling. Instead, it is the true nature of the relationship that is critical.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74945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E22BEB-C132-4184-B5A3-55846E63A860}" type="slidenum">
              <a:rPr lang="en-US" altLang="en-US"/>
              <a:pPr eaLnBrk="1" hangingPunct="1"/>
              <a:t>15</a:t>
            </a:fld>
            <a:endParaRPr lang="en-US" altLang="en-US" dirty="0"/>
          </a:p>
        </p:txBody>
      </p:sp>
      <p:sp>
        <p:nvSpPr>
          <p:cNvPr id="77827" name="Rectangle 2"/>
          <p:cNvSpPr>
            <a:spLocks noGrp="1" noRot="1" noChangeAspect="1" noChangeArrowheads="1" noTextEdit="1"/>
          </p:cNvSpPr>
          <p:nvPr>
            <p:ph type="sldImg"/>
          </p:nvPr>
        </p:nvSpPr>
        <p:spPr>
          <a:xfrm>
            <a:off x="685800" y="1143000"/>
            <a:ext cx="5486400" cy="3086100"/>
          </a:xfrm>
          <a:ln/>
        </p:spPr>
      </p:sp>
      <p:sp>
        <p:nvSpPr>
          <p:cNvPr id="7782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546698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487F82-2559-47BB-8A6F-EC1BA83AD27B}" type="slidenum">
              <a:rPr lang="en-US" altLang="en-US"/>
              <a:pPr eaLnBrk="1" hangingPunct="1"/>
              <a:t>17</a:t>
            </a:fld>
            <a:endParaRPr lang="en-US" altLang="en-US" dirty="0"/>
          </a:p>
        </p:txBody>
      </p:sp>
      <p:sp>
        <p:nvSpPr>
          <p:cNvPr id="78851" name="Rectangle 2"/>
          <p:cNvSpPr>
            <a:spLocks noGrp="1" noRot="1" noChangeAspect="1" noChangeArrowheads="1" noTextEdit="1"/>
          </p:cNvSpPr>
          <p:nvPr>
            <p:ph type="sldImg"/>
          </p:nvPr>
        </p:nvSpPr>
        <p:spPr>
          <a:xfrm>
            <a:off x="685800" y="1143000"/>
            <a:ext cx="5486400" cy="3086100"/>
          </a:xfrm>
          <a:ln/>
        </p:spPr>
      </p:sp>
      <p:sp>
        <p:nvSpPr>
          <p:cNvPr id="78852"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If an insurance agent sells a policy issued by a company not licensed in the principal’s state, the agent can be held liable for any bills that the company does not pay. Agents can also be held liable if they sell a policy with the knowledge that the company is insolvent. In Texas, an agent must notify the insured of a company’s financial problems or risk a suit.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76067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xfrm>
            <a:off x="685800" y="1143000"/>
            <a:ext cx="5486400" cy="3086100"/>
          </a:xfrm>
          <a:ln/>
        </p:spPr>
      </p:sp>
      <p:sp>
        <p:nvSpPr>
          <p:cNvPr id="79875" name="Notes Placeholder 2"/>
          <p:cNvSpPr>
            <a:spLocks noGrp="1"/>
          </p:cNvSpPr>
          <p:nvPr>
            <p:ph type="body" idx="1"/>
          </p:nvPr>
        </p:nvSpPr>
        <p:spPr>
          <a:noFill/>
        </p:spPr>
        <p:txBody>
          <a:bodyPr/>
          <a:lstStyle/>
          <a:p>
            <a:r>
              <a:rPr lang="en-US" altLang="en-US" dirty="0">
                <a:latin typeface="Arial" panose="020B0604020202020204" pitchFamily="34" charset="0"/>
              </a:rPr>
              <a:t>The more control, or right to control, that the hiring person has over the hired person, the more likely that the court will rule that a master–servant relationship exists. When the degree of control is unclear or in dispute, the court has a series of factors that can be applied to bring the level of control into focus.</a:t>
            </a:r>
          </a:p>
        </p:txBody>
      </p:sp>
      <p:sp>
        <p:nvSpPr>
          <p:cNvPr id="7987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6E8BDF-9D19-4C22-BEBA-8B5DCC7806C1}" type="slidenum">
              <a:rPr lang="en-US" altLang="en-US"/>
              <a:pPr eaLnBrk="1" hangingPunct="1"/>
              <a:t>18</a:t>
            </a:fld>
            <a:endParaRPr lang="en-US" altLang="en-US" dirty="0"/>
          </a:p>
        </p:txBody>
      </p:sp>
    </p:spTree>
    <p:extLst>
      <p:ext uri="{BB962C8B-B14F-4D97-AF65-F5344CB8AC3E}">
        <p14:creationId xmlns:p14="http://schemas.microsoft.com/office/powerpoint/2010/main" val="3827778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685800" y="1143000"/>
            <a:ext cx="5486400" cy="3086100"/>
          </a:xfrm>
          <a:ln/>
        </p:spPr>
      </p:sp>
      <p:sp>
        <p:nvSpPr>
          <p:cNvPr id="80899" name="Notes Placeholder 2"/>
          <p:cNvSpPr>
            <a:spLocks noGrp="1"/>
          </p:cNvSpPr>
          <p:nvPr>
            <p:ph type="body" idx="1"/>
          </p:nvPr>
        </p:nvSpPr>
        <p:spPr>
          <a:noFill/>
        </p:spPr>
        <p:txBody>
          <a:bodyPr/>
          <a:lstStyle/>
          <a:p>
            <a:r>
              <a:rPr lang="en-US" altLang="en-US" dirty="0">
                <a:latin typeface="Arial" panose="020B0604020202020204" pitchFamily="34" charset="0"/>
              </a:rPr>
              <a:t>The first five questions are fairly straightforward. If the answer to a question is the hired person, then it is likely that he or she is an independent contractor (IC) at least for that question.</a:t>
            </a:r>
          </a:p>
        </p:txBody>
      </p:sp>
      <p:sp>
        <p:nvSpPr>
          <p:cNvPr id="80900"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74D8F4-23C2-46BE-A1D1-E54566E0005E}" type="slidenum">
              <a:rPr lang="en-US" altLang="en-US"/>
              <a:pPr eaLnBrk="1" hangingPunct="1"/>
              <a:t>19</a:t>
            </a:fld>
            <a:endParaRPr lang="en-US" altLang="en-US" dirty="0"/>
          </a:p>
        </p:txBody>
      </p:sp>
    </p:spTree>
    <p:extLst>
      <p:ext uri="{BB962C8B-B14F-4D97-AF65-F5344CB8AC3E}">
        <p14:creationId xmlns:p14="http://schemas.microsoft.com/office/powerpoint/2010/main" val="452400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xfrm>
            <a:off x="685800" y="1143000"/>
            <a:ext cx="5486400" cy="3086100"/>
          </a:xfrm>
          <a:ln/>
        </p:spPr>
      </p:sp>
      <p:sp>
        <p:nvSpPr>
          <p:cNvPr id="81923" name="Notes Placeholder 2"/>
          <p:cNvSpPr>
            <a:spLocks noGrp="1"/>
          </p:cNvSpPr>
          <p:nvPr>
            <p:ph type="body" idx="1"/>
          </p:nvPr>
        </p:nvSpPr>
        <p:spPr>
          <a:noFill/>
        </p:spPr>
        <p:txBody>
          <a:bodyPr/>
          <a:lstStyle/>
          <a:p>
            <a:r>
              <a:rPr lang="en-US" altLang="en-US" dirty="0">
                <a:latin typeface="Arial" panose="020B0604020202020204" pitchFamily="34" charset="0"/>
              </a:rPr>
              <a:t>The final five questions require a bit more analysis. For instance, in question six, the more skill involved on the job, the more likely the hired party is an IC. In question seven, the more freedom, the more likely the hired person is an IC. In question eight, a distinct business is indicative of an IC. Finally, the ninth and the tenth questions examine what transpired between the parties themselves.</a:t>
            </a:r>
          </a:p>
        </p:txBody>
      </p:sp>
      <p:sp>
        <p:nvSpPr>
          <p:cNvPr id="81924"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D36446-9BC0-43E8-837A-81D0C8D6DEC3}" type="slidenum">
              <a:rPr lang="en-US" altLang="en-US"/>
              <a:pPr eaLnBrk="1" hangingPunct="1"/>
              <a:t>20</a:t>
            </a:fld>
            <a:endParaRPr lang="en-US" altLang="en-US" dirty="0"/>
          </a:p>
        </p:txBody>
      </p:sp>
    </p:spTree>
    <p:extLst>
      <p:ext uri="{BB962C8B-B14F-4D97-AF65-F5344CB8AC3E}">
        <p14:creationId xmlns:p14="http://schemas.microsoft.com/office/powerpoint/2010/main" val="827375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1CF27A-3A26-4853-A978-B75F28353EF5}" type="slidenum">
              <a:rPr lang="en-US" altLang="en-US"/>
              <a:pPr eaLnBrk="1" hangingPunct="1"/>
              <a:t>21</a:t>
            </a:fld>
            <a:endParaRPr lang="en-US" altLang="en-US" dirty="0"/>
          </a:p>
        </p:txBody>
      </p:sp>
      <p:sp>
        <p:nvSpPr>
          <p:cNvPr id="82947" name="Rectangle 2"/>
          <p:cNvSpPr>
            <a:spLocks noGrp="1" noRot="1" noChangeAspect="1" noChangeArrowheads="1" noTextEdit="1"/>
          </p:cNvSpPr>
          <p:nvPr>
            <p:ph type="sldImg"/>
          </p:nvPr>
        </p:nvSpPr>
        <p:spPr>
          <a:xfrm>
            <a:off x="685800" y="1143000"/>
            <a:ext cx="5486400" cy="3086100"/>
          </a:xfrm>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scope of employment.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57978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787A28-74CA-433B-814E-6EE0F2D759C4}" type="slidenum">
              <a:rPr lang="en-US" altLang="en-US"/>
              <a:pPr eaLnBrk="1" hangingPunct="1"/>
              <a:t>22</a:t>
            </a:fld>
            <a:endParaRPr lang="en-US" altLang="en-US" dirty="0"/>
          </a:p>
        </p:txBody>
      </p:sp>
      <p:sp>
        <p:nvSpPr>
          <p:cNvPr id="83971" name="Rectangle 2"/>
          <p:cNvSpPr>
            <a:spLocks noGrp="1" noRot="1" noChangeAspect="1" noChangeArrowheads="1" noTextEdit="1"/>
          </p:cNvSpPr>
          <p:nvPr>
            <p:ph type="sldImg"/>
          </p:nvPr>
        </p:nvSpPr>
        <p:spPr>
          <a:xfrm>
            <a:off x="685800" y="1143000"/>
            <a:ext cx="5486400" cy="3086100"/>
          </a:xfrm>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To determine whether a servant was operating within the scope of employment, the court will ask the following questions:</a:t>
            </a:r>
          </a:p>
          <a:p>
            <a:r>
              <a:rPr lang="en-US" altLang="en-US" dirty="0">
                <a:latin typeface="Arial" panose="020B0604020202020204" pitchFamily="34" charset="0"/>
              </a:rPr>
              <a:t>1. Was the action committed by the employee authorized by the employer?</a:t>
            </a:r>
          </a:p>
          <a:p>
            <a:r>
              <a:rPr lang="en-US" altLang="en-US" dirty="0">
                <a:latin typeface="Arial" panose="020B0604020202020204" pitchFamily="34" charset="0"/>
              </a:rPr>
              <a:t>2. Where did the action take place?</a:t>
            </a:r>
          </a:p>
          <a:p>
            <a:r>
              <a:rPr lang="en-US" altLang="en-US" dirty="0">
                <a:latin typeface="Arial" panose="020B0604020202020204" pitchFamily="34" charset="0"/>
              </a:rPr>
              <a:t>3. Were the employer’s interests and goals promoted by the action?</a:t>
            </a:r>
          </a:p>
          <a:p>
            <a:r>
              <a:rPr lang="en-US" altLang="en-US" dirty="0">
                <a:latin typeface="Arial" panose="020B0604020202020204" pitchFamily="34" charset="0"/>
              </a:rPr>
              <a:t>4. Did the employer supply the instrumentality used in the action?</a:t>
            </a:r>
          </a:p>
          <a:p>
            <a:r>
              <a:rPr lang="en-US" altLang="en-US" dirty="0">
                <a:latin typeface="Arial" panose="020B0604020202020204" pitchFamily="34" charset="0"/>
              </a:rPr>
              <a:t>5. Was this action performed by other employees on a regular basis?</a:t>
            </a:r>
          </a:p>
          <a:p>
            <a:r>
              <a:rPr lang="en-US" altLang="en-US" dirty="0">
                <a:latin typeface="Arial" panose="020B0604020202020204" pitchFamily="34" charset="0"/>
              </a:rPr>
              <a:t>6. If the action involved force, was the use of force expected by the employee as part of the job?</a:t>
            </a:r>
          </a:p>
        </p:txBody>
      </p:sp>
    </p:spTree>
    <p:extLst>
      <p:ext uri="{BB962C8B-B14F-4D97-AF65-F5344CB8AC3E}">
        <p14:creationId xmlns:p14="http://schemas.microsoft.com/office/powerpoint/2010/main" val="1620658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685800" y="1143000"/>
            <a:ext cx="5486400" cy="3086100"/>
          </a:xfrm>
          <a:ln/>
        </p:spPr>
      </p:sp>
      <p:sp>
        <p:nvSpPr>
          <p:cNvPr id="84995" name="Notes Placeholder 2"/>
          <p:cNvSpPr>
            <a:spLocks noGrp="1"/>
          </p:cNvSpPr>
          <p:nvPr>
            <p:ph type="body" idx="1"/>
          </p:nvPr>
        </p:nvSpPr>
        <p:spPr>
          <a:noFill/>
        </p:spPr>
        <p:txBody>
          <a:bodyPr/>
          <a:lstStyle/>
          <a:p>
            <a:r>
              <a:rPr lang="en-US" altLang="en-US" dirty="0">
                <a:latin typeface="Arial" panose="020B0604020202020204" pitchFamily="34" charset="0"/>
              </a:rPr>
              <a:t>In this case, the court may hold the employer liable for the </a:t>
            </a:r>
            <a:r>
              <a:rPr lang="en-US" altLang="en-US" b="1" dirty="0">
                <a:latin typeface="Arial" panose="020B0604020202020204" pitchFamily="34" charset="0"/>
              </a:rPr>
              <a:t>negligent hiring </a:t>
            </a:r>
            <a:r>
              <a:rPr lang="en-US" altLang="en-US" dirty="0">
                <a:latin typeface="Arial" panose="020B0604020202020204" pitchFamily="34" charset="0"/>
              </a:rPr>
              <a:t>of the incompetent employee. Similarly, an employer may be liable for the </a:t>
            </a:r>
            <a:r>
              <a:rPr lang="en-US" altLang="en-US" b="1" dirty="0">
                <a:latin typeface="Arial" panose="020B0604020202020204" pitchFamily="34" charset="0"/>
              </a:rPr>
              <a:t>negligent retention </a:t>
            </a:r>
            <a:r>
              <a:rPr lang="en-US" altLang="en-US" dirty="0">
                <a:latin typeface="Arial" panose="020B0604020202020204" pitchFamily="34" charset="0"/>
              </a:rPr>
              <a:t>of an incompetent independent, dangerous, or aggressive employee if, after hiring the employee, the employer learns that the employee is incompetent, dangerous, or aggressive and does not dismiss the employee. The employer may be liable if, during the employee’s time on the job, the employer fails to properly train, equip, and oversee the employee’s activities and that lack of management injures an innocent person. This lack of proper management is referred to as the tort of </a:t>
            </a:r>
            <a:r>
              <a:rPr lang="en-US" altLang="en-US" b="1" dirty="0">
                <a:latin typeface="Arial" panose="020B0604020202020204" pitchFamily="34" charset="0"/>
              </a:rPr>
              <a:t>negligent supervision</a:t>
            </a:r>
            <a:r>
              <a:rPr lang="en-US" altLang="en-US" dirty="0">
                <a:latin typeface="Arial" panose="020B0604020202020204" pitchFamily="34" charset="0"/>
              </a:rPr>
              <a:t>.</a:t>
            </a:r>
          </a:p>
        </p:txBody>
      </p:sp>
      <p:sp>
        <p:nvSpPr>
          <p:cNvPr id="8499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E209EF-D0FB-418A-ABC8-C42F4A1686EE}" type="slidenum">
              <a:rPr lang="en-US" altLang="en-US"/>
              <a:pPr eaLnBrk="1" hangingPunct="1"/>
              <a:t>23</a:t>
            </a:fld>
            <a:endParaRPr lang="en-US" altLang="en-US" dirty="0"/>
          </a:p>
        </p:txBody>
      </p:sp>
    </p:spTree>
    <p:extLst>
      <p:ext uri="{BB962C8B-B14F-4D97-AF65-F5344CB8AC3E}">
        <p14:creationId xmlns:p14="http://schemas.microsoft.com/office/powerpoint/2010/main" val="2154706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91FE24E-CF54-47A8-8B1B-465A393B4335}" type="slidenum">
              <a:rPr lang="en-US" altLang="en-US"/>
              <a:pPr eaLnBrk="1" hangingPunct="1"/>
              <a:t>4</a:t>
            </a:fld>
            <a:endParaRPr lang="en-US" altLang="en-US" dirty="0"/>
          </a:p>
        </p:txBody>
      </p:sp>
      <p:sp>
        <p:nvSpPr>
          <p:cNvPr id="68611" name="Rectangle 2"/>
          <p:cNvSpPr>
            <a:spLocks noGrp="1" noRot="1" noChangeAspect="1" noChangeArrowheads="1" noTextEdit="1"/>
          </p:cNvSpPr>
          <p:nvPr>
            <p:ph type="sldImg"/>
          </p:nvPr>
        </p:nvSpPr>
        <p:spPr>
          <a:xfrm>
            <a:off x="685800" y="1143000"/>
            <a:ext cx="5486400" cy="3086100"/>
          </a:xfrm>
          <a:ln/>
        </p:spPr>
      </p:sp>
      <p:sp>
        <p:nvSpPr>
          <p:cNvPr id="6861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92260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For example, an airline cannot delegate the responsibility it has for the safety of its passengers by hiring an independent contractor to do its maintenance work.</a:t>
            </a:r>
          </a:p>
        </p:txBody>
      </p:sp>
      <p:sp>
        <p:nvSpPr>
          <p:cNvPr id="4" name="Slide Number Placeholder 3"/>
          <p:cNvSpPr>
            <a:spLocks noGrp="1"/>
          </p:cNvSpPr>
          <p:nvPr>
            <p:ph type="sldNum" sz="quarter" idx="10"/>
          </p:nvPr>
        </p:nvSpPr>
        <p:spPr/>
        <p:txBody>
          <a:bodyPr/>
          <a:lstStyle/>
          <a:p>
            <a:fld id="{5B1CC8F4-5623-496C-8F2C-A5D22BD68D8F}" type="slidenum">
              <a:rPr lang="en-US" smtClean="0"/>
              <a:t>24</a:t>
            </a:fld>
            <a:endParaRPr lang="en-US" dirty="0"/>
          </a:p>
        </p:txBody>
      </p:sp>
    </p:spTree>
    <p:extLst>
      <p:ext uri="{BB962C8B-B14F-4D97-AF65-F5344CB8AC3E}">
        <p14:creationId xmlns:p14="http://schemas.microsoft.com/office/powerpoint/2010/main" val="34824403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commission of a crime usually requires a state of mind that is specified in the criminal statute. A principal or employer will be held criminally liable for acts done by an agent or employee to further an illegal business.</a:t>
            </a:r>
          </a:p>
        </p:txBody>
      </p:sp>
      <p:sp>
        <p:nvSpPr>
          <p:cNvPr id="4" name="Slide Number Placeholder 3"/>
          <p:cNvSpPr>
            <a:spLocks noGrp="1"/>
          </p:cNvSpPr>
          <p:nvPr>
            <p:ph type="sldNum" sz="quarter" idx="10"/>
          </p:nvPr>
        </p:nvSpPr>
        <p:spPr/>
        <p:txBody>
          <a:bodyPr/>
          <a:lstStyle/>
          <a:p>
            <a:fld id="{5B1CC8F4-5623-496C-8F2C-A5D22BD68D8F}" type="slidenum">
              <a:rPr lang="en-US" smtClean="0"/>
              <a:t>26</a:t>
            </a:fld>
            <a:endParaRPr lang="en-US" dirty="0"/>
          </a:p>
        </p:txBody>
      </p:sp>
    </p:spTree>
    <p:extLst>
      <p:ext uri="{BB962C8B-B14F-4D97-AF65-F5344CB8AC3E}">
        <p14:creationId xmlns:p14="http://schemas.microsoft.com/office/powerpoint/2010/main" val="3320805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xfrm>
            <a:off x="685800" y="1143000"/>
            <a:ext cx="5486400" cy="3086100"/>
          </a:xfrm>
          <a:ln/>
        </p:spPr>
      </p:sp>
      <p:sp>
        <p:nvSpPr>
          <p:cNvPr id="86019" name="Notes Placeholder 2"/>
          <p:cNvSpPr>
            <a:spLocks noGrp="1"/>
          </p:cNvSpPr>
          <p:nvPr>
            <p:ph type="body" idx="1"/>
          </p:nvPr>
        </p:nvSpPr>
        <p:spPr>
          <a:noFill/>
        </p:spPr>
        <p:txBody>
          <a:bodyPr/>
          <a:lstStyle/>
          <a:p>
            <a:r>
              <a:rPr lang="en-US" altLang="en-US" dirty="0">
                <a:latin typeface="Arial" panose="020B0604020202020204" pitchFamily="34" charset="0"/>
              </a:rPr>
              <a:t>However, the economic realities test also adds some factors of its own. For example, in an attempt to determine the true nature of the financial arrangement between the parties, the economic realities test also asks about the hired party’s investment in the employer’s business and the degree to which the hired person’s services were integrated into the employer’s commercial activity.</a:t>
            </a:r>
          </a:p>
        </p:txBody>
      </p:sp>
      <p:sp>
        <p:nvSpPr>
          <p:cNvPr id="86020"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980B18-13D5-4E45-B979-4527C2E3E729}" type="slidenum">
              <a:rPr lang="en-US" altLang="en-US"/>
              <a:pPr eaLnBrk="1" hangingPunct="1"/>
              <a:t>28</a:t>
            </a:fld>
            <a:endParaRPr lang="en-US" altLang="en-US" dirty="0"/>
          </a:p>
        </p:txBody>
      </p:sp>
    </p:spTree>
    <p:extLst>
      <p:ext uri="{BB962C8B-B14F-4D97-AF65-F5344CB8AC3E}">
        <p14:creationId xmlns:p14="http://schemas.microsoft.com/office/powerpoint/2010/main" val="2023182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44F9F2-0DBA-4213-B396-676A83F9F0D5}" type="slidenum">
              <a:rPr lang="en-US" altLang="en-US"/>
              <a:pPr eaLnBrk="1" hangingPunct="1"/>
              <a:t>29</a:t>
            </a:fld>
            <a:endParaRPr lang="en-US" altLang="en-US" dirty="0"/>
          </a:p>
        </p:txBody>
      </p:sp>
      <p:sp>
        <p:nvSpPr>
          <p:cNvPr id="87043" name="Rectangle 2"/>
          <p:cNvSpPr>
            <a:spLocks noGrp="1" noRot="1" noChangeAspect="1" noChangeArrowheads="1" noTextEdit="1"/>
          </p:cNvSpPr>
          <p:nvPr>
            <p:ph type="sldImg"/>
          </p:nvPr>
        </p:nvSpPr>
        <p:spPr>
          <a:xfrm>
            <a:off x="685800" y="1143000"/>
            <a:ext cx="5486400" cy="3086100"/>
          </a:xfrm>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sovereign immunity.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73806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D2F43A-0A13-4D10-91AD-0758927DADAC}" type="slidenum">
              <a:rPr lang="en-US" altLang="en-US"/>
              <a:pPr eaLnBrk="1" hangingPunct="1"/>
              <a:t>30</a:t>
            </a:fld>
            <a:endParaRPr lang="en-US" altLang="en-US" dirty="0"/>
          </a:p>
        </p:txBody>
      </p:sp>
      <p:sp>
        <p:nvSpPr>
          <p:cNvPr id="88067" name="Rectangle 2"/>
          <p:cNvSpPr>
            <a:spLocks noGrp="1" noRot="1" noChangeAspect="1" noChangeArrowheads="1" noTextEdit="1"/>
          </p:cNvSpPr>
          <p:nvPr>
            <p:ph type="sldImg"/>
          </p:nvPr>
        </p:nvSpPr>
        <p:spPr>
          <a:xfrm>
            <a:off x="685800" y="1143000"/>
            <a:ext cx="5486400" cy="3086100"/>
          </a:xfrm>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doctrine is no longer as important a defense for government torts as it once was. The Federal Tort Claims Act of 1946 limits the federal government’s sovereign immunity. Whenever a federal employee harms a third party or private property while driving a motor vehicle in the course of employment, the federal government is liable. However, the 1946 law explicitly preserves governmental immunity for a vaguely defined category of “discretionary” actions by officials.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295802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968989-4431-421A-B9EC-71E5B6F7C24D}" type="slidenum">
              <a:rPr lang="en-US" altLang="en-US"/>
              <a:pPr eaLnBrk="1" hangingPunct="1"/>
              <a:t>31</a:t>
            </a:fld>
            <a:endParaRPr lang="en-US" altLang="en-US" dirty="0"/>
          </a:p>
        </p:txBody>
      </p:sp>
      <p:sp>
        <p:nvSpPr>
          <p:cNvPr id="89091" name="Rectangle 2"/>
          <p:cNvSpPr>
            <a:spLocks noGrp="1" noRot="1" noChangeAspect="1" noChangeArrowheads="1" noTextEdit="1"/>
          </p:cNvSpPr>
          <p:nvPr>
            <p:ph type="sldImg"/>
          </p:nvPr>
        </p:nvSpPr>
        <p:spPr>
          <a:xfrm>
            <a:off x="685800" y="1143000"/>
            <a:ext cx="5486400" cy="3086100"/>
          </a:xfrm>
          <a:ln/>
        </p:spPr>
      </p:sp>
      <p:sp>
        <p:nvSpPr>
          <p:cNvPr id="8909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120349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E1E26B-C27C-4F02-9D2F-B23819E7B092}" type="slidenum">
              <a:rPr lang="en-US" altLang="en-US"/>
              <a:pPr eaLnBrk="1" hangingPunct="1"/>
              <a:t>32</a:t>
            </a:fld>
            <a:endParaRPr lang="en-US" altLang="en-US" dirty="0"/>
          </a:p>
        </p:txBody>
      </p:sp>
      <p:sp>
        <p:nvSpPr>
          <p:cNvPr id="90115" name="Rectangle 2"/>
          <p:cNvSpPr>
            <a:spLocks noGrp="1" noRot="1" noChangeAspect="1" noChangeArrowheads="1" noTextEdit="1"/>
          </p:cNvSpPr>
          <p:nvPr>
            <p:ph type="sldImg"/>
          </p:nvPr>
        </p:nvSpPr>
        <p:spPr>
          <a:xfrm>
            <a:off x="685800" y="1143000"/>
            <a:ext cx="5486400" cy="3086100"/>
          </a:xfrm>
          <a:ln/>
        </p:spPr>
      </p:sp>
      <p:sp>
        <p:nvSpPr>
          <p:cNvPr id="9011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Explain that an agent works for and on the behalf of a principal and is subject to the principal’s control. Review the three types of principals, and ask students to suggest examples of each type.</a:t>
            </a:r>
          </a:p>
        </p:txBody>
      </p:sp>
    </p:spTree>
    <p:extLst>
      <p:ext uri="{BB962C8B-B14F-4D97-AF65-F5344CB8AC3E}">
        <p14:creationId xmlns:p14="http://schemas.microsoft.com/office/powerpoint/2010/main" val="3166388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414CB4-D292-4DC5-BD52-24F7055696FD}" type="slidenum">
              <a:rPr lang="en-US" altLang="en-US"/>
              <a:pPr eaLnBrk="1" hangingPunct="1"/>
              <a:t>33</a:t>
            </a:fld>
            <a:endParaRPr lang="en-US" altLang="en-US" dirty="0"/>
          </a:p>
        </p:txBody>
      </p:sp>
      <p:sp>
        <p:nvSpPr>
          <p:cNvPr id="91139" name="Rectangle 2"/>
          <p:cNvSpPr>
            <a:spLocks noGrp="1" noRot="1" noChangeAspect="1" noChangeArrowheads="1" noTextEdit="1"/>
          </p:cNvSpPr>
          <p:nvPr>
            <p:ph type="sldImg"/>
          </p:nvPr>
        </p:nvSpPr>
        <p:spPr>
          <a:xfrm>
            <a:off x="685800" y="1143000"/>
            <a:ext cx="5486400" cy="3086100"/>
          </a:xfrm>
          <a:ln/>
        </p:spPr>
      </p:sp>
      <p:sp>
        <p:nvSpPr>
          <p:cNvPr id="91140"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interview local real estate brokers about the status of the agents working for them. Students should find out what kind of agency relationships exist between the brokers and the agents. Have students find out about multiple listings services and what happens when an agent sells a property listed with a different brokerage firm.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39364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9500EAC-6F82-4E29-8727-2F3A234B1452}" type="slidenum">
              <a:rPr lang="en-US" altLang="en-US"/>
              <a:pPr eaLnBrk="1" hangingPunct="1"/>
              <a:t>34</a:t>
            </a:fld>
            <a:endParaRPr lang="en-US" altLang="en-US" dirty="0"/>
          </a:p>
        </p:txBody>
      </p:sp>
      <p:sp>
        <p:nvSpPr>
          <p:cNvPr id="92163" name="Rectangle 2"/>
          <p:cNvSpPr>
            <a:spLocks noGrp="1" noRot="1" noChangeAspect="1" noChangeArrowheads="1" noTextEdit="1"/>
          </p:cNvSpPr>
          <p:nvPr>
            <p:ph type="sldImg"/>
          </p:nvPr>
        </p:nvSpPr>
        <p:spPr>
          <a:xfrm>
            <a:off x="685800" y="1143000"/>
            <a:ext cx="5486400" cy="3086100"/>
          </a:xfrm>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Examples are real estate brokers, lawyers, and accountants who are retained to do a specific job and whose authority is restricted to those acts necessary to accomplish 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19468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5521BB-952F-473D-800B-CBE4F0229419}" type="slidenum">
              <a:rPr lang="en-US" altLang="en-US"/>
              <a:pPr eaLnBrk="1" hangingPunct="1"/>
              <a:t>35</a:t>
            </a:fld>
            <a:endParaRPr lang="en-US" altLang="en-US" dirty="0"/>
          </a:p>
        </p:txBody>
      </p:sp>
      <p:sp>
        <p:nvSpPr>
          <p:cNvPr id="93187" name="Rectangle 2"/>
          <p:cNvSpPr>
            <a:spLocks noGrp="1" noRot="1" noChangeAspect="1" noChangeArrowheads="1" noTextEdit="1"/>
          </p:cNvSpPr>
          <p:nvPr>
            <p:ph type="sldImg"/>
          </p:nvPr>
        </p:nvSpPr>
        <p:spPr>
          <a:xfrm>
            <a:off x="685800" y="1143000"/>
            <a:ext cx="5486400" cy="3086100"/>
          </a:xfrm>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factor. See next slide.</a:t>
            </a:r>
          </a:p>
        </p:txBody>
      </p:sp>
    </p:spTree>
    <p:extLst>
      <p:ext uri="{BB962C8B-B14F-4D97-AF65-F5344CB8AC3E}">
        <p14:creationId xmlns:p14="http://schemas.microsoft.com/office/powerpoint/2010/main" val="2089921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C90773-2B7B-4BBE-A51C-9032E7E72970}" type="slidenum">
              <a:rPr lang="en-US" altLang="en-US"/>
              <a:pPr eaLnBrk="1" hangingPunct="1"/>
              <a:t>5</a:t>
            </a:fld>
            <a:endParaRPr lang="en-US" altLang="en-US" dirty="0"/>
          </a:p>
        </p:txBody>
      </p:sp>
      <p:sp>
        <p:nvSpPr>
          <p:cNvPr id="69635" name="Rectangle 2"/>
          <p:cNvSpPr>
            <a:spLocks noGrp="1" noRot="1" noChangeAspect="1" noChangeArrowheads="1" noTextEdit="1"/>
          </p:cNvSpPr>
          <p:nvPr>
            <p:ph type="sldImg"/>
          </p:nvPr>
        </p:nvSpPr>
        <p:spPr>
          <a:xfrm>
            <a:off x="685800" y="1143000"/>
            <a:ext cx="5486400" cy="3086100"/>
          </a:xfrm>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third party. See next slide.</a:t>
            </a:r>
          </a:p>
        </p:txBody>
      </p:sp>
    </p:spTree>
    <p:extLst>
      <p:ext uri="{BB962C8B-B14F-4D97-AF65-F5344CB8AC3E}">
        <p14:creationId xmlns:p14="http://schemas.microsoft.com/office/powerpoint/2010/main" val="26413198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D16F28-FBD2-4FB3-B145-0B6974087133}" type="slidenum">
              <a:rPr lang="en-US" altLang="en-US"/>
              <a:pPr eaLnBrk="1" hangingPunct="1"/>
              <a:t>36</a:t>
            </a:fld>
            <a:endParaRPr lang="en-US" altLang="en-US" dirty="0"/>
          </a:p>
        </p:txBody>
      </p:sp>
      <p:sp>
        <p:nvSpPr>
          <p:cNvPr id="94211" name="Rectangle 2"/>
          <p:cNvSpPr>
            <a:spLocks noGrp="1" noRot="1" noChangeAspect="1" noChangeArrowheads="1" noTextEdit="1"/>
          </p:cNvSpPr>
          <p:nvPr>
            <p:ph type="sldImg"/>
          </p:nvPr>
        </p:nvSpPr>
        <p:spPr>
          <a:xfrm>
            <a:off x="685800" y="1143000"/>
            <a:ext cx="5486400" cy="3086100"/>
          </a:xfrm>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factor has possession of the goods and sells them for and on behalf of a principal. In the event of default, the </a:t>
            </a:r>
            <a:r>
              <a:rPr lang="en-US" altLang="en-US" i="1" dirty="0">
                <a:latin typeface="Arial" panose="020B0604020202020204" pitchFamily="34" charset="0"/>
              </a:rPr>
              <a:t>del credere </a:t>
            </a:r>
            <a:r>
              <a:rPr lang="en-US" altLang="en-US" dirty="0">
                <a:latin typeface="Arial" panose="020B0604020202020204" pitchFamily="34" charset="0"/>
              </a:rPr>
              <a:t>agent is liable to the principal.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732274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7BF01AD-C0B5-419D-8EDB-94EA927FE309}" type="slidenum">
              <a:rPr lang="en-US" altLang="en-US"/>
              <a:pPr eaLnBrk="1" hangingPunct="1"/>
              <a:t>37</a:t>
            </a:fld>
            <a:endParaRPr lang="en-US" altLang="en-US" dirty="0"/>
          </a:p>
        </p:txBody>
      </p:sp>
      <p:sp>
        <p:nvSpPr>
          <p:cNvPr id="95235" name="Rectangle 2"/>
          <p:cNvSpPr>
            <a:spLocks noGrp="1" noRot="1" noChangeAspect="1" noChangeArrowheads="1" noTextEdit="1"/>
          </p:cNvSpPr>
          <p:nvPr>
            <p:ph type="sldImg"/>
          </p:nvPr>
        </p:nvSpPr>
        <p:spPr>
          <a:xfrm>
            <a:off x="685800" y="1143000"/>
            <a:ext cx="5486400" cy="3086100"/>
          </a:xfrm>
          <a:ln/>
        </p:spPr>
      </p:sp>
      <p:sp>
        <p:nvSpPr>
          <p:cNvPr id="9523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to think about the responsibilities of the parties involved in a contract. Give some examples of different types of contracts and have students identify in whose interest each party acts. Next, name some examples of agency relationships and ask the students in whose interest each party acts. Make sure students recognize the fundamental distinction between acting for oneself and acting for another.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348407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xfrm>
            <a:off x="685800" y="1143000"/>
            <a:ext cx="5486400" cy="3086100"/>
          </a:xfrm>
          <a:ln/>
        </p:spPr>
      </p:sp>
      <p:sp>
        <p:nvSpPr>
          <p:cNvPr id="96259" name="Notes Placeholder 2"/>
          <p:cNvSpPr>
            <a:spLocks noGrp="1"/>
          </p:cNvSpPr>
          <p:nvPr>
            <p:ph type="body" idx="1"/>
          </p:nvPr>
        </p:nvSpPr>
        <p:spPr>
          <a:noFill/>
        </p:spPr>
        <p:txBody>
          <a:bodyPr/>
          <a:lstStyle/>
          <a:p>
            <a:r>
              <a:rPr lang="en-US" altLang="en-US" dirty="0">
                <a:latin typeface="Arial" panose="020B0604020202020204" pitchFamily="34" charset="0"/>
              </a:rPr>
              <a:t>Agents may perform only acts that have been authorized by the principal. Unauthorized actions do not bind the principal unless those actions can be reasonably assumed by a third party to be within the scope of the agent’s authority. Authority granted to an agent may be express, implied, or apparent.</a:t>
            </a:r>
          </a:p>
        </p:txBody>
      </p:sp>
      <p:sp>
        <p:nvSpPr>
          <p:cNvPr id="96260"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7AA8CC-48DA-4D23-BBC8-407ED852236D}" type="slidenum">
              <a:rPr lang="en-US" altLang="en-US"/>
              <a:pPr eaLnBrk="1" hangingPunct="1"/>
              <a:t>38</a:t>
            </a:fld>
            <a:endParaRPr lang="en-US" altLang="en-US" dirty="0"/>
          </a:p>
        </p:txBody>
      </p:sp>
    </p:spTree>
    <p:extLst>
      <p:ext uri="{BB962C8B-B14F-4D97-AF65-F5344CB8AC3E}">
        <p14:creationId xmlns:p14="http://schemas.microsoft.com/office/powerpoint/2010/main" val="2461908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9C473C-5175-4E4E-A380-89E883E3AA29}" type="slidenum">
              <a:rPr lang="en-US" altLang="en-US"/>
              <a:pPr eaLnBrk="1" hangingPunct="1"/>
              <a:t>39</a:t>
            </a:fld>
            <a:endParaRPr lang="en-US" altLang="en-US" dirty="0"/>
          </a:p>
        </p:txBody>
      </p:sp>
      <p:sp>
        <p:nvSpPr>
          <p:cNvPr id="97283" name="Rectangle 2"/>
          <p:cNvSpPr>
            <a:spLocks noGrp="1" noRot="1" noChangeAspect="1" noChangeArrowheads="1" noTextEdit="1"/>
          </p:cNvSpPr>
          <p:nvPr>
            <p:ph type="sldImg"/>
          </p:nvPr>
        </p:nvSpPr>
        <p:spPr>
          <a:xfrm>
            <a:off x="685800" y="1143000"/>
            <a:ext cx="5486400" cy="3086100"/>
          </a:xfrm>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An agency is created by some action or conduct on the part of the principal. A would-be agent cannot by conduct alone or by any statement establish an agency relationship. It is therefore wise for a third party, when dealing with an agent, to determine the nature and extent of the agent’s authority.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53931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7FF8C96-9D82-4D46-9506-142DEEE5BA0B}" type="slidenum">
              <a:rPr lang="en-US" altLang="en-US"/>
              <a:pPr eaLnBrk="1" hangingPunct="1"/>
              <a:t>40</a:t>
            </a:fld>
            <a:endParaRPr lang="en-US" altLang="en-US" dirty="0"/>
          </a:p>
        </p:txBody>
      </p:sp>
      <p:sp>
        <p:nvSpPr>
          <p:cNvPr id="98307" name="Rectangle 2"/>
          <p:cNvSpPr>
            <a:spLocks noGrp="1" noRot="1" noChangeAspect="1" noChangeArrowheads="1" noTextEdit="1"/>
          </p:cNvSpPr>
          <p:nvPr>
            <p:ph type="sldImg"/>
          </p:nvPr>
        </p:nvSpPr>
        <p:spPr>
          <a:xfrm>
            <a:off x="685800" y="1143000"/>
            <a:ext cx="5486400" cy="3086100"/>
          </a:xfrm>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This happens when the principal writes down (word processes, types out, e-mails, faxes, texts, and so on) the instructions or instructs the agent orally. In either case, the principal uses words to transfer authority to the agent. Sometimes referred to as </a:t>
            </a:r>
            <a:r>
              <a:rPr lang="en-US" altLang="en-US" i="1" dirty="0">
                <a:latin typeface="Arial" panose="020B0604020202020204" pitchFamily="34" charset="0"/>
              </a:rPr>
              <a:t>actual authority, </a:t>
            </a:r>
            <a:r>
              <a:rPr lang="en-US" altLang="en-US" dirty="0">
                <a:latin typeface="Arial" panose="020B0604020202020204" pitchFamily="34" charset="0"/>
              </a:rPr>
              <a:t>express authority may also be indicated by conduct, as when a sales representative informs the principal of travel plans, and no objection to them is expressed.</a:t>
            </a:r>
          </a:p>
        </p:txBody>
      </p:sp>
    </p:spTree>
    <p:extLst>
      <p:ext uri="{BB962C8B-B14F-4D97-AF65-F5344CB8AC3E}">
        <p14:creationId xmlns:p14="http://schemas.microsoft.com/office/powerpoint/2010/main" val="17216211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685800" y="1143000"/>
            <a:ext cx="5486400" cy="3086100"/>
          </a:xfrm>
          <a:ln/>
        </p:spPr>
      </p:sp>
      <p:sp>
        <p:nvSpPr>
          <p:cNvPr id="99331" name="Notes Placeholder 2"/>
          <p:cNvSpPr>
            <a:spLocks noGrp="1"/>
          </p:cNvSpPr>
          <p:nvPr>
            <p:ph type="body" idx="1"/>
          </p:nvPr>
        </p:nvSpPr>
        <p:spPr>
          <a:noFill/>
        </p:spPr>
        <p:txBody>
          <a:bodyPr/>
          <a:lstStyle/>
          <a:p>
            <a:r>
              <a:rPr lang="en-US" altLang="en-US" dirty="0">
                <a:latin typeface="Arial" panose="020B0604020202020204" pitchFamily="34" charset="0"/>
              </a:rPr>
              <a:t>Implied authority can be described as </a:t>
            </a:r>
            <a:r>
              <a:rPr lang="en-US" altLang="en-US" i="1" dirty="0">
                <a:latin typeface="Arial" panose="020B0604020202020204" pitchFamily="34" charset="0"/>
              </a:rPr>
              <a:t>incidental authority </a:t>
            </a:r>
            <a:r>
              <a:rPr lang="en-US" altLang="en-US" dirty="0">
                <a:latin typeface="Arial" panose="020B0604020202020204" pitchFamily="34" charset="0"/>
              </a:rPr>
              <a:t>when the acts performed are reasonably necessary to carry out express authority. For example, an agent might have incidental authority to contract for the repair of the principal’s van that broke down while being used to deliver perishable products that the agent had express authority to sell and deliver. Implied authority may be described as </a:t>
            </a:r>
            <a:r>
              <a:rPr lang="en-US" altLang="en-US" i="1" dirty="0">
                <a:latin typeface="Arial" panose="020B0604020202020204" pitchFamily="34" charset="0"/>
              </a:rPr>
              <a:t>customary authority </a:t>
            </a:r>
            <a:r>
              <a:rPr lang="en-US" altLang="en-US" dirty="0">
                <a:latin typeface="Arial" panose="020B0604020202020204" pitchFamily="34" charset="0"/>
              </a:rPr>
              <a:t>when the agent acts in conformity with the general trade or professional practices of the business.</a:t>
            </a:r>
          </a:p>
        </p:txBody>
      </p:sp>
      <p:sp>
        <p:nvSpPr>
          <p:cNvPr id="9933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7DFD4A-D613-4E04-8773-15E70BC2FA55}" type="slidenum">
              <a:rPr lang="en-US" altLang="en-US"/>
              <a:pPr eaLnBrk="1" hangingPunct="1"/>
              <a:t>41</a:t>
            </a:fld>
            <a:endParaRPr lang="en-US" altLang="en-US" dirty="0"/>
          </a:p>
        </p:txBody>
      </p:sp>
    </p:spTree>
    <p:extLst>
      <p:ext uri="{BB962C8B-B14F-4D97-AF65-F5344CB8AC3E}">
        <p14:creationId xmlns:p14="http://schemas.microsoft.com/office/powerpoint/2010/main" val="4013545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3B6E55-DF49-40A6-9CFE-448DAD7CE05E}" type="slidenum">
              <a:rPr lang="en-US" altLang="en-US"/>
              <a:pPr eaLnBrk="1" hangingPunct="1"/>
              <a:t>42</a:t>
            </a:fld>
            <a:endParaRPr lang="en-US" altLang="en-US" dirty="0"/>
          </a:p>
        </p:txBody>
      </p:sp>
      <p:sp>
        <p:nvSpPr>
          <p:cNvPr id="100355" name="Rectangle 2"/>
          <p:cNvSpPr>
            <a:spLocks noGrp="1" noRot="1" noChangeAspect="1" noChangeArrowheads="1" noTextEdit="1"/>
          </p:cNvSpPr>
          <p:nvPr>
            <p:ph type="sldImg"/>
          </p:nvPr>
        </p:nvSpPr>
        <p:spPr>
          <a:xfrm>
            <a:off x="685800" y="1143000"/>
            <a:ext cx="5486400" cy="3086100"/>
          </a:xfrm>
          <a:ln/>
        </p:spPr>
      </p:sp>
      <p:sp>
        <p:nvSpPr>
          <p:cNvPr id="10035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Inform students that the apparent principal is estopped to deny the authority of the apparent agent, so a principal does not unjustly benefit from the actions of an agent without also taking responsibility for the actions of the apparent agent.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296545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65A776-D896-4175-8158-E10E1FA8CAC6}" type="slidenum">
              <a:rPr lang="en-US" altLang="en-US"/>
              <a:pPr eaLnBrk="1" hangingPunct="1"/>
              <a:t>43</a:t>
            </a:fld>
            <a:endParaRPr lang="en-US" altLang="en-US" dirty="0"/>
          </a:p>
        </p:txBody>
      </p:sp>
      <p:sp>
        <p:nvSpPr>
          <p:cNvPr id="101379" name="Rectangle 2"/>
          <p:cNvSpPr>
            <a:spLocks noGrp="1" noRot="1" noChangeAspect="1" noChangeArrowheads="1" noTextEdit="1"/>
          </p:cNvSpPr>
          <p:nvPr>
            <p:ph type="sldImg"/>
          </p:nvPr>
        </p:nvSpPr>
        <p:spPr>
          <a:xfrm>
            <a:off x="685800" y="1143000"/>
            <a:ext cx="5486400" cy="3086100"/>
          </a:xfrm>
          <a:ln/>
        </p:spPr>
      </p:sp>
      <p:sp>
        <p:nvSpPr>
          <p:cNvPr id="1013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ratification. See next slide.</a:t>
            </a:r>
          </a:p>
        </p:txBody>
      </p:sp>
    </p:spTree>
    <p:extLst>
      <p:ext uri="{BB962C8B-B14F-4D97-AF65-F5344CB8AC3E}">
        <p14:creationId xmlns:p14="http://schemas.microsoft.com/office/powerpoint/2010/main" val="4016244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D84380-051C-4036-AEC9-44974169813A}" type="slidenum">
              <a:rPr lang="en-US" altLang="en-US"/>
              <a:pPr eaLnBrk="1" hangingPunct="1"/>
              <a:t>44</a:t>
            </a:fld>
            <a:endParaRPr lang="en-US" altLang="en-US" dirty="0"/>
          </a:p>
        </p:txBody>
      </p:sp>
      <p:sp>
        <p:nvSpPr>
          <p:cNvPr id="102403" name="Rectangle 2"/>
          <p:cNvSpPr>
            <a:spLocks noGrp="1" noRot="1" noChangeAspect="1" noChangeArrowheads="1" noTextEdit="1"/>
          </p:cNvSpPr>
          <p:nvPr>
            <p:ph type="sldImg"/>
          </p:nvPr>
        </p:nvSpPr>
        <p:spPr>
          <a:xfrm>
            <a:off x="685800" y="1143000"/>
            <a:ext cx="5486400" cy="3086100"/>
          </a:xfrm>
          <a:ln/>
        </p:spPr>
      </p:sp>
      <p:sp>
        <p:nvSpPr>
          <p:cNvPr id="10240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Ratify </a:t>
            </a:r>
            <a:r>
              <a:rPr lang="en-US" altLang="en-US" dirty="0">
                <a:latin typeface="Arial" panose="020B0604020202020204" pitchFamily="34" charset="0"/>
              </a:rPr>
              <a:t>has its origins in the Latin word </a:t>
            </a:r>
            <a:r>
              <a:rPr lang="en-US" altLang="en-US" i="1" dirty="0">
                <a:latin typeface="Arial" panose="020B0604020202020204" pitchFamily="34" charset="0"/>
              </a:rPr>
              <a:t>ratus</a:t>
            </a:r>
            <a:r>
              <a:rPr lang="en-US" altLang="en-US" dirty="0">
                <a:latin typeface="Arial" panose="020B0604020202020204" pitchFamily="34" charset="0"/>
              </a:rPr>
              <a:t>, which comes from two words meaning </a:t>
            </a:r>
            <a:r>
              <a:rPr lang="en-US" altLang="en-US" i="1" dirty="0">
                <a:latin typeface="Arial" panose="020B0604020202020204" pitchFamily="34" charset="0"/>
              </a:rPr>
              <a:t>agree </a:t>
            </a:r>
            <a:r>
              <a:rPr lang="en-US" altLang="en-US" dirty="0">
                <a:latin typeface="Arial" panose="020B0604020202020204" pitchFamily="34" charset="0"/>
              </a:rPr>
              <a:t>and </a:t>
            </a:r>
            <a:r>
              <a:rPr lang="en-US" altLang="en-US" i="1" dirty="0">
                <a:latin typeface="Arial" panose="020B0604020202020204" pitchFamily="34" charset="0"/>
              </a:rPr>
              <a:t>make</a:t>
            </a:r>
            <a:r>
              <a:rPr lang="en-US" altLang="en-US" dirty="0">
                <a:latin typeface="Arial" panose="020B0604020202020204" pitchFamily="34" charset="0"/>
              </a:rPr>
              <a:t>. In an agency by ratification, the principal makes an agreement to fit circumstances that already exist.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428531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46</a:t>
            </a:fld>
            <a:endParaRPr lang="en-US" dirty="0"/>
          </a:p>
        </p:txBody>
      </p:sp>
    </p:spTree>
    <p:extLst>
      <p:ext uri="{BB962C8B-B14F-4D97-AF65-F5344CB8AC3E}">
        <p14:creationId xmlns:p14="http://schemas.microsoft.com/office/powerpoint/2010/main" val="1308473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3B69F81-D3B2-4046-911E-4923D9DDB936}" type="slidenum">
              <a:rPr lang="en-US" altLang="en-US"/>
              <a:pPr eaLnBrk="1" hangingPunct="1"/>
              <a:t>6</a:t>
            </a:fld>
            <a:endParaRPr lang="en-US" altLang="en-US" dirty="0"/>
          </a:p>
        </p:txBody>
      </p:sp>
      <p:sp>
        <p:nvSpPr>
          <p:cNvPr id="70659" name="Rectangle 2"/>
          <p:cNvSpPr>
            <a:spLocks noGrp="1" noRot="1" noChangeAspect="1" noChangeArrowheads="1" noTextEdit="1"/>
          </p:cNvSpPr>
          <p:nvPr>
            <p:ph type="sldImg"/>
          </p:nvPr>
        </p:nvSpPr>
        <p:spPr>
          <a:xfrm>
            <a:off x="685800" y="1143000"/>
            <a:ext cx="5486400" cy="3086100"/>
          </a:xfrm>
          <a:ln/>
        </p:spPr>
      </p:sp>
      <p:sp>
        <p:nvSpPr>
          <p:cNvPr id="7066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to think of certain situations in which they have made contracts through third parties. Agency relationships are not always recognized as involving agency, so you might offer some examples. For instance, salespeople act as agents for their employers when they make contracts with customers.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380717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47</a:t>
            </a:fld>
            <a:endParaRPr lang="en-US" dirty="0"/>
          </a:p>
        </p:txBody>
      </p:sp>
    </p:spTree>
    <p:extLst>
      <p:ext uri="{BB962C8B-B14F-4D97-AF65-F5344CB8AC3E}">
        <p14:creationId xmlns:p14="http://schemas.microsoft.com/office/powerpoint/2010/main" val="33675988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48</a:t>
            </a:fld>
            <a:endParaRPr lang="en-US" dirty="0"/>
          </a:p>
        </p:txBody>
      </p:sp>
    </p:spTree>
    <p:extLst>
      <p:ext uri="{BB962C8B-B14F-4D97-AF65-F5344CB8AC3E}">
        <p14:creationId xmlns:p14="http://schemas.microsoft.com/office/powerpoint/2010/main" val="6332388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agreement between a principal and an agent creates the duties the principal owes to the agent. Even when the agency agreement is silent, there are implied obligations owed to the agent.</a:t>
            </a:r>
          </a:p>
        </p:txBody>
      </p:sp>
      <p:sp>
        <p:nvSpPr>
          <p:cNvPr id="4" name="Slide Number Placeholder 3"/>
          <p:cNvSpPr>
            <a:spLocks noGrp="1"/>
          </p:cNvSpPr>
          <p:nvPr>
            <p:ph type="sldNum" sz="quarter" idx="10"/>
          </p:nvPr>
        </p:nvSpPr>
        <p:spPr/>
        <p:txBody>
          <a:bodyPr/>
          <a:lstStyle/>
          <a:p>
            <a:fld id="{5B1CC8F4-5623-496C-8F2C-A5D22BD68D8F}" type="slidenum">
              <a:rPr lang="en-US" smtClean="0"/>
              <a:t>49</a:t>
            </a:fld>
            <a:endParaRPr lang="en-US" dirty="0"/>
          </a:p>
        </p:txBody>
      </p:sp>
    </p:spTree>
    <p:extLst>
      <p:ext uri="{BB962C8B-B14F-4D97-AF65-F5344CB8AC3E}">
        <p14:creationId xmlns:p14="http://schemas.microsoft.com/office/powerpoint/2010/main" val="11341934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remedies of an agent against a principal are based on the principal’s breach of express or implied contract obligations. Where appropriate, the agent has the option of exerting one or more of the agent’s rights.</a:t>
            </a:r>
          </a:p>
        </p:txBody>
      </p:sp>
      <p:sp>
        <p:nvSpPr>
          <p:cNvPr id="4" name="Slide Number Placeholder 3"/>
          <p:cNvSpPr>
            <a:spLocks noGrp="1"/>
          </p:cNvSpPr>
          <p:nvPr>
            <p:ph type="sldNum" sz="quarter" idx="10"/>
          </p:nvPr>
        </p:nvSpPr>
        <p:spPr/>
        <p:txBody>
          <a:bodyPr/>
          <a:lstStyle/>
          <a:p>
            <a:fld id="{5B1CC8F4-5623-496C-8F2C-A5D22BD68D8F}" type="slidenum">
              <a:rPr lang="en-US" smtClean="0"/>
              <a:t>50</a:t>
            </a:fld>
            <a:endParaRPr lang="en-US" dirty="0"/>
          </a:p>
        </p:txBody>
      </p:sp>
    </p:spTree>
    <p:extLst>
      <p:ext uri="{BB962C8B-B14F-4D97-AF65-F5344CB8AC3E}">
        <p14:creationId xmlns:p14="http://schemas.microsoft.com/office/powerpoint/2010/main" val="11483787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principal or the agent usually has the power (if not necessarily the right) at any time to terminate the agency relationship. Even though the principal’s act of revocation may be a violation of contract, the agent’s authority is terminated.</a:t>
            </a:r>
          </a:p>
        </p:txBody>
      </p:sp>
      <p:sp>
        <p:nvSpPr>
          <p:cNvPr id="4" name="Slide Number Placeholder 3"/>
          <p:cNvSpPr>
            <a:spLocks noGrp="1"/>
          </p:cNvSpPr>
          <p:nvPr>
            <p:ph type="sldNum" sz="quarter" idx="10"/>
          </p:nvPr>
        </p:nvSpPr>
        <p:spPr/>
        <p:txBody>
          <a:bodyPr/>
          <a:lstStyle/>
          <a:p>
            <a:fld id="{5B1CC8F4-5623-496C-8F2C-A5D22BD68D8F}" type="slidenum">
              <a:rPr lang="en-US" smtClean="0"/>
              <a:t>52</a:t>
            </a:fld>
            <a:endParaRPr lang="en-US" dirty="0"/>
          </a:p>
        </p:txBody>
      </p:sp>
    </p:spTree>
    <p:extLst>
      <p:ext uri="{BB962C8B-B14F-4D97-AF65-F5344CB8AC3E}">
        <p14:creationId xmlns:p14="http://schemas.microsoft.com/office/powerpoint/2010/main" val="31341341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termination of the agency agreement by operation of the law results when significant events make the continuance of the agency impossible or impractical. Termination by operation of the law occurs in instances of death, insanity, bankruptcy, or impossibility of performance.</a:t>
            </a:r>
          </a:p>
        </p:txBody>
      </p:sp>
      <p:sp>
        <p:nvSpPr>
          <p:cNvPr id="4" name="Slide Number Placeholder 3"/>
          <p:cNvSpPr>
            <a:spLocks noGrp="1"/>
          </p:cNvSpPr>
          <p:nvPr>
            <p:ph type="sldNum" sz="quarter" idx="10"/>
          </p:nvPr>
        </p:nvSpPr>
        <p:spPr/>
        <p:txBody>
          <a:bodyPr/>
          <a:lstStyle/>
          <a:p>
            <a:fld id="{5B1CC8F4-5623-496C-8F2C-A5D22BD68D8F}" type="slidenum">
              <a:rPr lang="en-US" smtClean="0"/>
              <a:t>53</a:t>
            </a:fld>
            <a:endParaRPr lang="en-US" dirty="0"/>
          </a:p>
        </p:txBody>
      </p:sp>
    </p:spTree>
    <p:extLst>
      <p:ext uri="{BB962C8B-B14F-4D97-AF65-F5344CB8AC3E}">
        <p14:creationId xmlns:p14="http://schemas.microsoft.com/office/powerpoint/2010/main" val="4907355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only exception to the rule that either the principal or the agent may terminate an agency relationship at any time arises in the situation of an agency coupled with an interest. The principal lacks power to revoke agencies of this kind without the consent of the agent.</a:t>
            </a:r>
          </a:p>
        </p:txBody>
      </p:sp>
      <p:sp>
        <p:nvSpPr>
          <p:cNvPr id="4" name="Slide Number Placeholder 3"/>
          <p:cNvSpPr>
            <a:spLocks noGrp="1"/>
          </p:cNvSpPr>
          <p:nvPr>
            <p:ph type="sldNum" sz="quarter" idx="10"/>
          </p:nvPr>
        </p:nvSpPr>
        <p:spPr/>
        <p:txBody>
          <a:bodyPr/>
          <a:lstStyle/>
          <a:p>
            <a:fld id="{5B1CC8F4-5623-496C-8F2C-A5D22BD68D8F}" type="slidenum">
              <a:rPr lang="en-US" smtClean="0"/>
              <a:t>54</a:t>
            </a:fld>
            <a:endParaRPr lang="en-US" dirty="0"/>
          </a:p>
        </p:txBody>
      </p:sp>
    </p:spTree>
    <p:extLst>
      <p:ext uri="{BB962C8B-B14F-4D97-AF65-F5344CB8AC3E}">
        <p14:creationId xmlns:p14="http://schemas.microsoft.com/office/powerpoint/2010/main" val="29439913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228DAC-3C15-4405-B386-20910607DBE8}" type="slidenum">
              <a:rPr lang="en-US" altLang="en-US"/>
              <a:pPr eaLnBrk="1" hangingPunct="1"/>
              <a:t>55</a:t>
            </a:fld>
            <a:endParaRPr lang="en-US" altLang="en-US" dirty="0"/>
          </a:p>
        </p:txBody>
      </p:sp>
      <p:sp>
        <p:nvSpPr>
          <p:cNvPr id="103427" name="Rectangle 2"/>
          <p:cNvSpPr>
            <a:spLocks noGrp="1" noRot="1" noChangeAspect="1" noChangeArrowheads="1" noTextEdit="1"/>
          </p:cNvSpPr>
          <p:nvPr>
            <p:ph type="sldImg"/>
          </p:nvPr>
        </p:nvSpPr>
        <p:spPr>
          <a:xfrm>
            <a:off x="685800" y="1143000"/>
            <a:ext cx="5486400" cy="3086100"/>
          </a:xfrm>
          <a:ln/>
        </p:spPr>
      </p:sp>
      <p:sp>
        <p:nvSpPr>
          <p:cNvPr id="103428" name="Rectangle 3"/>
          <p:cNvSpPr>
            <a:spLocks noGrp="1" noChangeArrowheads="1"/>
          </p:cNvSpPr>
          <p:nvPr>
            <p:ph type="body" idx="1"/>
          </p:nvPr>
        </p:nvSpPr>
        <p:spPr>
          <a:noFill/>
        </p:spPr>
        <p:txBody>
          <a:bodyPr/>
          <a:lstStyle/>
          <a:p>
            <a:r>
              <a:rPr lang="en-US" altLang="en-US" dirty="0">
                <a:latin typeface="Arial" panose="020B0604020202020204" pitchFamily="34" charset="0"/>
              </a:rPr>
              <a:t>Another model act, the Uniform Electronic Transactions Act (UETA), has legitimized the use of electronic agents by certifying that contracts made by electronic agents have the same binding effect as contracts created by human agents. The net effect of these provisions is to guarantee that a company that has used an electronic agent to receive and process an order sent by an electronic agent will not be able to deny the effectiveness of that electronic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60881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56</a:t>
            </a:fld>
            <a:endParaRPr lang="en-US" dirty="0"/>
          </a:p>
        </p:txBody>
      </p:sp>
    </p:spTree>
    <p:extLst>
      <p:ext uri="{BB962C8B-B14F-4D97-AF65-F5344CB8AC3E}">
        <p14:creationId xmlns:p14="http://schemas.microsoft.com/office/powerpoint/2010/main" val="20258866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living will is an instrument that declares an individual’s desires in relation to the withholding or the withdrawal of life-prolongation treatments.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typical definition of terminal condition states that a “(t)</a:t>
            </a:r>
            <a:r>
              <a:rPr lang="en-US" sz="1200" b="0" i="0" u="none" strike="noStrike" kern="1200" baseline="0" dirty="0" err="1">
                <a:solidFill>
                  <a:schemeClr val="tx1"/>
                </a:solidFill>
                <a:latin typeface="+mn-lt"/>
                <a:ea typeface="+mn-ea"/>
                <a:cs typeface="+mn-cs"/>
              </a:rPr>
              <a:t>erminal</a:t>
            </a:r>
            <a:r>
              <a:rPr lang="en-US" sz="1200" b="0" i="0" u="none" strike="noStrike" kern="1200" baseline="0" dirty="0">
                <a:solidFill>
                  <a:schemeClr val="tx1"/>
                </a:solidFill>
                <a:latin typeface="+mn-lt"/>
                <a:ea typeface="+mn-ea"/>
                <a:cs typeface="+mn-cs"/>
              </a:rPr>
              <a:t> condition means an irreversible, incurable, and untreatable condition caused by disease, illness or injury from which, to a reasonable degree of medical certainty as determined in accordance with reasonable medical standards by a declarant’s attending physician and one other physician who has examined the declarant, there is no recovery, AND death is likely to occur within a relatively short time if life-sustaining treatment is not administered”.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typical definition of permanently unconscious state says, a “(p)</a:t>
            </a:r>
            <a:r>
              <a:rPr lang="en-US" sz="1200" b="0" i="0" u="none" strike="noStrike" kern="1200" baseline="0" dirty="0" err="1">
                <a:solidFill>
                  <a:schemeClr val="tx1"/>
                </a:solidFill>
                <a:latin typeface="+mn-lt"/>
                <a:ea typeface="+mn-ea"/>
                <a:cs typeface="+mn-cs"/>
              </a:rPr>
              <a:t>ermanently</a:t>
            </a:r>
            <a:r>
              <a:rPr lang="en-US" sz="1200" b="0" i="0" u="none" strike="noStrike" kern="1200" baseline="0" dirty="0">
                <a:solidFill>
                  <a:schemeClr val="tx1"/>
                </a:solidFill>
                <a:latin typeface="+mn-lt"/>
                <a:ea typeface="+mn-ea"/>
                <a:cs typeface="+mn-cs"/>
              </a:rPr>
              <a:t> unconscious state means a state of permanently unconsciousness in a declarant that to a reasonable degree of medical certainty as determined in accordance with reasonable medical standards by a declarant’s attending physician and one other physician who has examined the declarant, is characterized by both an irreversible unawareness of one’s being and environment, AND total loss of cerebral cortical functioning resulting in the declarant having no capacity to experience pain or suffering.</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58</a:t>
            </a:fld>
            <a:endParaRPr lang="en-US" dirty="0"/>
          </a:p>
        </p:txBody>
      </p:sp>
    </p:spTree>
    <p:extLst>
      <p:ext uri="{BB962C8B-B14F-4D97-AF65-F5344CB8AC3E}">
        <p14:creationId xmlns:p14="http://schemas.microsoft.com/office/powerpoint/2010/main" val="1385330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BF22AA-8C08-4C43-8606-8AF5F8A3290E}" type="slidenum">
              <a:rPr lang="en-US" altLang="en-US"/>
              <a:pPr eaLnBrk="1" hangingPunct="1"/>
              <a:t>7</a:t>
            </a:fld>
            <a:endParaRPr lang="en-US" altLang="en-US" dirty="0"/>
          </a:p>
        </p:txBody>
      </p:sp>
      <p:sp>
        <p:nvSpPr>
          <p:cNvPr id="71683" name="Rectangle 2"/>
          <p:cNvSpPr>
            <a:spLocks noGrp="1" noRot="1" noChangeAspect="1" noChangeArrowheads="1" noTextEdit="1"/>
          </p:cNvSpPr>
          <p:nvPr>
            <p:ph type="sldImg"/>
          </p:nvPr>
        </p:nvSpPr>
        <p:spPr>
          <a:xfrm>
            <a:off x="685800" y="1143000"/>
            <a:ext cx="5486400" cy="3086100"/>
          </a:xfrm>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All agency relationships are fiduciary relationships, although not all fiduciary relationships are agency relationships.</a:t>
            </a:r>
          </a:p>
        </p:txBody>
      </p:sp>
    </p:spTree>
    <p:extLst>
      <p:ext uri="{BB962C8B-B14F-4D97-AF65-F5344CB8AC3E}">
        <p14:creationId xmlns:p14="http://schemas.microsoft.com/office/powerpoint/2010/main" val="2312093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principal must indicate in some manner that the agent is to act for and under the control of the principal. (See Figure 22-1.)</a:t>
            </a:r>
          </a:p>
        </p:txBody>
      </p:sp>
      <p:sp>
        <p:nvSpPr>
          <p:cNvPr id="4" name="Slide Number Placeholder 3"/>
          <p:cNvSpPr>
            <a:spLocks noGrp="1"/>
          </p:cNvSpPr>
          <p:nvPr>
            <p:ph type="sldNum" sz="quarter" idx="10"/>
          </p:nvPr>
        </p:nvSpPr>
        <p:spPr/>
        <p:txBody>
          <a:bodyPr/>
          <a:lstStyle/>
          <a:p>
            <a:fld id="{5B1CC8F4-5623-496C-8F2C-A5D22BD68D8F}" type="slidenum">
              <a:rPr lang="en-US" smtClean="0"/>
              <a:t>8</a:t>
            </a:fld>
            <a:endParaRPr lang="en-US" dirty="0"/>
          </a:p>
        </p:txBody>
      </p:sp>
    </p:spTree>
    <p:extLst>
      <p:ext uri="{BB962C8B-B14F-4D97-AF65-F5344CB8AC3E}">
        <p14:creationId xmlns:p14="http://schemas.microsoft.com/office/powerpoint/2010/main" val="1526432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D50EF3-A83F-4BCE-8462-E54A571AD12D}" type="slidenum">
              <a:rPr lang="en-US" altLang="en-US"/>
              <a:pPr eaLnBrk="1" hangingPunct="1"/>
              <a:t>9</a:t>
            </a:fld>
            <a:endParaRPr lang="en-US" altLang="en-US" dirty="0"/>
          </a:p>
        </p:txBody>
      </p:sp>
      <p:sp>
        <p:nvSpPr>
          <p:cNvPr id="72707" name="Rectangle 2"/>
          <p:cNvSpPr>
            <a:spLocks noGrp="1" noRot="1" noChangeAspect="1" noChangeArrowheads="1" noTextEdit="1"/>
          </p:cNvSpPr>
          <p:nvPr>
            <p:ph type="sldImg"/>
          </p:nvPr>
        </p:nvSpPr>
        <p:spPr>
          <a:xfrm>
            <a:off x="685800" y="1143000"/>
            <a:ext cx="5486400" cy="3086100"/>
          </a:xfrm>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Generally, we say that agent–employees conduct business for the principal, whereas non-agent–employees do not.</a:t>
            </a:r>
          </a:p>
        </p:txBody>
      </p:sp>
    </p:spTree>
    <p:extLst>
      <p:ext uri="{BB962C8B-B14F-4D97-AF65-F5344CB8AC3E}">
        <p14:creationId xmlns:p14="http://schemas.microsoft.com/office/powerpoint/2010/main" val="3714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27F3F0-13FC-46C4-BD6C-2597C2CB0D93}" type="slidenum">
              <a:rPr lang="en-US" altLang="en-US"/>
              <a:pPr eaLnBrk="1" hangingPunct="1"/>
              <a:t>10</a:t>
            </a:fld>
            <a:endParaRPr lang="en-US" altLang="en-US" dirty="0"/>
          </a:p>
        </p:txBody>
      </p:sp>
      <p:sp>
        <p:nvSpPr>
          <p:cNvPr id="73731" name="Rectangle 2"/>
          <p:cNvSpPr>
            <a:spLocks noGrp="1" noRot="1" noChangeAspect="1" noChangeArrowheads="1" noTextEdit="1"/>
          </p:cNvSpPr>
          <p:nvPr>
            <p:ph type="sldImg"/>
          </p:nvPr>
        </p:nvSpPr>
        <p:spPr>
          <a:xfrm>
            <a:off x="685800" y="1143000"/>
            <a:ext cx="5486400" cy="3086100"/>
          </a:xfrm>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master. See next slide.</a:t>
            </a:r>
          </a:p>
        </p:txBody>
      </p:sp>
    </p:spTree>
    <p:extLst>
      <p:ext uri="{BB962C8B-B14F-4D97-AF65-F5344CB8AC3E}">
        <p14:creationId xmlns:p14="http://schemas.microsoft.com/office/powerpoint/2010/main" val="2005083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F42671-96B5-42D5-9B1B-9166AC442A46}" type="slidenum">
              <a:rPr lang="en-US" altLang="en-US"/>
              <a:pPr eaLnBrk="1" hangingPunct="1"/>
              <a:t>11</a:t>
            </a:fld>
            <a:endParaRPr lang="en-US" altLang="en-US" dirty="0"/>
          </a:p>
        </p:txBody>
      </p:sp>
      <p:sp>
        <p:nvSpPr>
          <p:cNvPr id="74755" name="Rectangle 2"/>
          <p:cNvSpPr>
            <a:spLocks noGrp="1" noRot="1" noChangeAspect="1" noChangeArrowheads="1" noTextEdit="1"/>
          </p:cNvSpPr>
          <p:nvPr>
            <p:ph type="sldImg"/>
          </p:nvPr>
        </p:nvSpPr>
        <p:spPr>
          <a:xfrm>
            <a:off x="685800" y="1143000"/>
            <a:ext cx="5486400" cy="3086100"/>
          </a:xfrm>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terms </a:t>
            </a:r>
            <a:r>
              <a:rPr lang="en-US" altLang="en-US" i="1" dirty="0">
                <a:latin typeface="Arial" panose="020B0604020202020204" pitchFamily="34" charset="0"/>
              </a:rPr>
              <a:t>master </a:t>
            </a:r>
            <a:r>
              <a:rPr lang="en-US" altLang="en-US" dirty="0">
                <a:latin typeface="Arial" panose="020B0604020202020204" pitchFamily="34" charset="0"/>
              </a:rPr>
              <a:t>(employer) and </a:t>
            </a:r>
            <a:r>
              <a:rPr lang="en-US" altLang="en-US" i="1" dirty="0">
                <a:latin typeface="Arial" panose="020B0604020202020204" pitchFamily="34" charset="0"/>
              </a:rPr>
              <a:t>servant </a:t>
            </a:r>
            <a:r>
              <a:rPr lang="en-US" altLang="en-US" dirty="0">
                <a:latin typeface="Arial" panose="020B0604020202020204" pitchFamily="34" charset="0"/>
              </a:rPr>
              <a:t>(employee) are not outdated but continue to be used in some legal circumstances. In common usage, the terms </a:t>
            </a:r>
            <a:r>
              <a:rPr lang="en-US" altLang="en-US" i="1" dirty="0">
                <a:latin typeface="Arial" panose="020B0604020202020204" pitchFamily="34" charset="0"/>
              </a:rPr>
              <a:t>employer </a:t>
            </a:r>
            <a:r>
              <a:rPr lang="en-US" altLang="en-US" dirty="0">
                <a:latin typeface="Arial" panose="020B0604020202020204" pitchFamily="34" charset="0"/>
              </a:rPr>
              <a:t>and </a:t>
            </a:r>
            <a:r>
              <a:rPr lang="en-US" altLang="en-US" i="1" dirty="0">
                <a:latin typeface="Arial" panose="020B0604020202020204" pitchFamily="34" charset="0"/>
              </a:rPr>
              <a:t>employee </a:t>
            </a:r>
            <a:r>
              <a:rPr lang="en-US" altLang="en-US" dirty="0">
                <a:latin typeface="Arial" panose="020B0604020202020204" pitchFamily="34" charset="0"/>
              </a:rPr>
              <a:t>refer to the master–servant relationship. The terms </a:t>
            </a:r>
            <a:r>
              <a:rPr lang="en-US" altLang="en-US" i="1" dirty="0">
                <a:latin typeface="Arial" panose="020B0604020202020204" pitchFamily="34" charset="0"/>
              </a:rPr>
              <a:t>master </a:t>
            </a:r>
            <a:r>
              <a:rPr lang="en-US" altLang="en-US" dirty="0">
                <a:latin typeface="Arial" panose="020B0604020202020204" pitchFamily="34" charset="0"/>
              </a:rPr>
              <a:t>and </a:t>
            </a:r>
            <a:r>
              <a:rPr lang="en-US" altLang="en-US" i="1" dirty="0">
                <a:latin typeface="Arial" panose="020B0604020202020204" pitchFamily="34" charset="0"/>
              </a:rPr>
              <a:t>servant </a:t>
            </a:r>
            <a:r>
              <a:rPr lang="en-US" altLang="en-US" dirty="0">
                <a:latin typeface="Arial" panose="020B0604020202020204" pitchFamily="34" charset="0"/>
              </a:rPr>
              <a:t>are used instead of </a:t>
            </a:r>
            <a:r>
              <a:rPr lang="en-US" altLang="en-US" i="1" dirty="0">
                <a:latin typeface="Arial" panose="020B0604020202020204" pitchFamily="34" charset="0"/>
              </a:rPr>
              <a:t>employer </a:t>
            </a:r>
            <a:r>
              <a:rPr lang="en-US" altLang="en-US" dirty="0">
                <a:latin typeface="Arial" panose="020B0604020202020204" pitchFamily="34" charset="0"/>
              </a:rPr>
              <a:t>and </a:t>
            </a:r>
            <a:r>
              <a:rPr lang="en-US" altLang="en-US" i="1" dirty="0">
                <a:latin typeface="Arial" panose="020B0604020202020204" pitchFamily="34" charset="0"/>
              </a:rPr>
              <a:t>employee </a:t>
            </a:r>
            <a:r>
              <a:rPr lang="en-US" altLang="en-US" dirty="0">
                <a:latin typeface="Arial" panose="020B0604020202020204" pitchFamily="34" charset="0"/>
              </a:rPr>
              <a:t>in a legal setting when questions of tort liability arise.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230507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2"/>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1800" dirty="0"/>
          </a:p>
        </p:txBody>
      </p:sp>
      <p:sp>
        <p:nvSpPr>
          <p:cNvPr id="2" name="Title 1"/>
          <p:cNvSpPr>
            <a:spLocks noGrp="1"/>
          </p:cNvSpPr>
          <p:nvPr>
            <p:ph type="ctrTitle"/>
          </p:nvPr>
        </p:nvSpPr>
        <p:spPr>
          <a:xfrm>
            <a:off x="671210"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10" y="4017524"/>
            <a:ext cx="4766553" cy="207199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1"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00"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4"/>
            <a:ext cx="4612731" cy="5813587"/>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53" indent="-39845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2"/>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2"/>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1800" dirty="0"/>
          </a:p>
        </p:txBody>
      </p:sp>
      <p:sp>
        <p:nvSpPr>
          <p:cNvPr id="2" name="Title Placeholder 1"/>
          <p:cNvSpPr>
            <a:spLocks noGrp="1"/>
          </p:cNvSpPr>
          <p:nvPr>
            <p:ph type="title"/>
          </p:nvPr>
        </p:nvSpPr>
        <p:spPr>
          <a:xfrm>
            <a:off x="838200" y="18256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7" y="6492877"/>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1" y="6492876"/>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1"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00" dirty="0"/>
          </a:p>
        </p:txBody>
      </p:sp>
      <p:cxnSp>
        <p:nvCxnSpPr>
          <p:cNvPr id="10" name="Straight Connector 9"/>
          <p:cNvCxnSpPr/>
          <p:nvPr userDrawn="1"/>
        </p:nvCxnSpPr>
        <p:spPr>
          <a:xfrm>
            <a:off x="350197"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53" indent="-398453" algn="l" defTabSz="914377"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05" indent="-339717" algn="l" defTabSz="914377"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10" y="758759"/>
            <a:ext cx="4766553" cy="2800872"/>
          </a:xfrm>
        </p:spPr>
        <p:txBody>
          <a:bodyPr/>
          <a:lstStyle/>
          <a:p>
            <a:r>
              <a:rPr lang="en-US" b="1" dirty="0"/>
              <a:t>Agency Law</a:t>
            </a:r>
          </a:p>
        </p:txBody>
      </p:sp>
      <p:sp>
        <p:nvSpPr>
          <p:cNvPr id="3" name="Subtitle 2"/>
          <p:cNvSpPr>
            <a:spLocks noGrp="1"/>
          </p:cNvSpPr>
          <p:nvPr>
            <p:ph type="subTitle" idx="1"/>
          </p:nvPr>
        </p:nvSpPr>
        <p:spPr>
          <a:xfrm>
            <a:off x="671210" y="4609707"/>
            <a:ext cx="4766553" cy="1479808"/>
          </a:xfrm>
        </p:spPr>
        <p:txBody>
          <a:bodyPr/>
          <a:lstStyle/>
          <a:p>
            <a:r>
              <a:rPr lang="en-US" dirty="0"/>
              <a:t>Chapter 22</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Question</a:t>
            </a:r>
          </a:p>
        </p:txBody>
      </p:sp>
      <p:sp>
        <p:nvSpPr>
          <p:cNvPr id="22531" name="Rectangle 3"/>
          <p:cNvSpPr>
            <a:spLocks noGrp="1" noChangeArrowheads="1"/>
          </p:cNvSpPr>
          <p:nvPr>
            <p:ph type="body" idx="1"/>
          </p:nvPr>
        </p:nvSpPr>
        <p:spPr/>
        <p:txBody>
          <a:bodyPr/>
          <a:lstStyle/>
          <a:p>
            <a:r>
              <a:rPr lang="en-US" altLang="en-US" dirty="0"/>
              <a:t>A(n) __________ is a person who has the right to control the activities of another person.</a:t>
            </a:r>
          </a:p>
          <a:p>
            <a:pPr marL="912790" lvl="1" indent="-514338">
              <a:buFont typeface="+mj-lt"/>
              <a:buAutoNum type="alphaUcPeriod"/>
            </a:pPr>
            <a:r>
              <a:rPr lang="en-US" altLang="en-US" dirty="0"/>
              <a:t>Servant</a:t>
            </a:r>
          </a:p>
          <a:p>
            <a:pPr marL="912790" lvl="1" indent="-514338">
              <a:buFont typeface="+mj-lt"/>
              <a:buAutoNum type="alphaUcPeriod"/>
            </a:pPr>
            <a:r>
              <a:rPr lang="en-US" altLang="en-US" dirty="0"/>
              <a:t>Employee</a:t>
            </a:r>
          </a:p>
          <a:p>
            <a:pPr marL="912790" lvl="1" indent="-514338">
              <a:buFont typeface="+mj-lt"/>
              <a:buAutoNum type="alphaUcPeriod"/>
            </a:pPr>
            <a:r>
              <a:rPr lang="en-US" altLang="en-US" dirty="0"/>
              <a:t>Master</a:t>
            </a:r>
          </a:p>
          <a:p>
            <a:pPr marL="912790" lvl="1" indent="-514338">
              <a:buFont typeface="+mj-lt"/>
              <a:buAutoNum type="alphaUcPeriod"/>
            </a:pPr>
            <a:r>
              <a:rPr lang="en-US" altLang="en-US" dirty="0"/>
              <a:t>Tyrant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98F6E52B-B7D1-41E4-98C3-7AEB130718F9}" type="slidenum">
              <a:rPr lang="en-US" altLang="en-US" smtClean="0"/>
              <a:pPr/>
              <a:t>10</a:t>
            </a:fld>
            <a:endParaRPr lang="en-US" altLang="en-US" dirty="0"/>
          </a:p>
        </p:txBody>
      </p:sp>
    </p:spTree>
    <p:extLst>
      <p:ext uri="{BB962C8B-B14F-4D97-AF65-F5344CB8AC3E}">
        <p14:creationId xmlns:p14="http://schemas.microsoft.com/office/powerpoint/2010/main" val="2548147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Master–Servant Relationship</a:t>
            </a:r>
          </a:p>
        </p:txBody>
      </p:sp>
      <p:sp>
        <p:nvSpPr>
          <p:cNvPr id="23555" name="Rectangle 5"/>
          <p:cNvSpPr>
            <a:spLocks noGrp="1" noChangeArrowheads="1"/>
          </p:cNvSpPr>
          <p:nvPr>
            <p:ph type="body" idx="1"/>
          </p:nvPr>
        </p:nvSpPr>
        <p:spPr/>
        <p:txBody>
          <a:bodyPr/>
          <a:lstStyle/>
          <a:p>
            <a:r>
              <a:rPr lang="en-US" altLang="en-US" b="1" dirty="0"/>
              <a:t>Master </a:t>
            </a:r>
          </a:p>
          <a:p>
            <a:pPr lvl="1"/>
            <a:r>
              <a:rPr lang="en-US" altLang="en-US" dirty="0"/>
              <a:t>A person who has the right to control the activities of another person </a:t>
            </a:r>
            <a:endParaRPr lang="en-US" altLang="en-US" sz="1000" dirty="0"/>
          </a:p>
          <a:p>
            <a:r>
              <a:rPr lang="en-US" altLang="en-US" b="1" dirty="0"/>
              <a:t>Servant </a:t>
            </a:r>
          </a:p>
          <a:p>
            <a:pPr lvl="1"/>
            <a:r>
              <a:rPr lang="en-US" altLang="en-US" dirty="0"/>
              <a:t>A person whose activities are controlled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F219CA6B-DED1-45EB-A46D-4A38AA6BEDCE}" type="slidenum">
              <a:rPr lang="en-US" altLang="en-US" smtClean="0"/>
              <a:pPr/>
              <a:t>11</a:t>
            </a:fld>
            <a:endParaRPr lang="en-US" altLang="en-US" dirty="0"/>
          </a:p>
        </p:txBody>
      </p:sp>
    </p:spTree>
    <p:extLst>
      <p:ext uri="{BB962C8B-B14F-4D97-AF65-F5344CB8AC3E}">
        <p14:creationId xmlns:p14="http://schemas.microsoft.com/office/powerpoint/2010/main" val="915851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Proprietor–Independent Contractor Relationship</a:t>
            </a:r>
          </a:p>
        </p:txBody>
      </p:sp>
      <p:sp>
        <p:nvSpPr>
          <p:cNvPr id="24579" name="Rectangle 5"/>
          <p:cNvSpPr>
            <a:spLocks noGrp="1" noChangeArrowheads="1"/>
          </p:cNvSpPr>
          <p:nvPr>
            <p:ph type="body" idx="1"/>
          </p:nvPr>
        </p:nvSpPr>
        <p:spPr/>
        <p:txBody>
          <a:bodyPr/>
          <a:lstStyle/>
          <a:p>
            <a:r>
              <a:rPr lang="en-US" altLang="en-US" b="1" dirty="0"/>
              <a:t>Independent contractor </a:t>
            </a:r>
          </a:p>
          <a:p>
            <a:pPr lvl="1"/>
            <a:r>
              <a:rPr lang="en-US" altLang="en-US" dirty="0"/>
              <a:t>A party who agrees to do a job and retains complete control over the methods employed to obtain final completion</a:t>
            </a:r>
            <a:endParaRPr lang="en-US" altLang="en-US" sz="1000" dirty="0"/>
          </a:p>
          <a:p>
            <a:r>
              <a:rPr lang="en-US" altLang="en-US" b="1" dirty="0"/>
              <a:t>Proprietor </a:t>
            </a:r>
          </a:p>
          <a:p>
            <a:pPr lvl="1"/>
            <a:r>
              <a:rPr lang="en-US" altLang="en-US" dirty="0"/>
              <a:t>A party for which an independent contractor works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A9F2DD3-F6D6-4CFE-AAB2-9D0BE3009972}" type="slidenum">
              <a:rPr lang="en-US" altLang="en-US" smtClean="0"/>
              <a:pPr/>
              <a:t>12</a:t>
            </a:fld>
            <a:endParaRPr lang="en-US" altLang="en-US" dirty="0"/>
          </a:p>
        </p:txBody>
      </p:sp>
    </p:spTree>
    <p:extLst>
      <p:ext uri="{BB962C8B-B14F-4D97-AF65-F5344CB8AC3E}">
        <p14:creationId xmlns:p14="http://schemas.microsoft.com/office/powerpoint/2010/main" val="29864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The Question of Liability</a:t>
            </a:r>
          </a:p>
        </p:txBody>
      </p:sp>
      <p:sp>
        <p:nvSpPr>
          <p:cNvPr id="25603" name="Rectangle 5"/>
          <p:cNvSpPr>
            <a:spLocks noGrp="1" noChangeArrowheads="1"/>
          </p:cNvSpPr>
          <p:nvPr>
            <p:ph type="body" idx="1"/>
          </p:nvPr>
        </p:nvSpPr>
        <p:spPr/>
        <p:txBody>
          <a:bodyPr>
            <a:normAutofit/>
          </a:bodyPr>
          <a:lstStyle/>
          <a:p>
            <a:r>
              <a:rPr lang="en-US" altLang="en-US" dirty="0"/>
              <a:t>Contract Liability</a:t>
            </a:r>
          </a:p>
          <a:p>
            <a:r>
              <a:rPr lang="en-US" altLang="en-US" dirty="0"/>
              <a:t>Tort Liability</a:t>
            </a:r>
          </a:p>
          <a:p>
            <a:r>
              <a:rPr lang="en-US" altLang="en-US" dirty="0"/>
              <a:t>Fiduciary Liability</a:t>
            </a:r>
          </a:p>
          <a:p>
            <a:r>
              <a:rPr lang="en-US" altLang="en-US" dirty="0"/>
              <a:t>Criminal Liability</a:t>
            </a:r>
          </a:p>
          <a:p>
            <a:r>
              <a:rPr lang="en-US" altLang="en-US" dirty="0"/>
              <a:t>Independent Contractor Liability</a:t>
            </a:r>
          </a:p>
          <a:p>
            <a:r>
              <a:rPr lang="en-US" altLang="en-US" dirty="0"/>
              <a:t>Statutory Liability</a:t>
            </a:r>
          </a:p>
          <a:p>
            <a:r>
              <a:rPr lang="en-US" altLang="en-US" dirty="0"/>
              <a:t>The Economic Realities Test</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0BACF479-A134-4076-AF16-0B2372696AC4}" type="slidenum">
              <a:rPr lang="en-US" altLang="en-US" smtClean="0"/>
              <a:pPr/>
              <a:t>13</a:t>
            </a:fld>
            <a:endParaRPr lang="en-US" altLang="en-US" dirty="0"/>
          </a:p>
        </p:txBody>
      </p:sp>
    </p:spTree>
    <p:extLst>
      <p:ext uri="{BB962C8B-B14F-4D97-AF65-F5344CB8AC3E}">
        <p14:creationId xmlns:p14="http://schemas.microsoft.com/office/powerpoint/2010/main" val="404203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5A90293-D224-4757-B54E-E167342CE321}"/>
              </a:ext>
            </a:extLst>
          </p:cNvPr>
          <p:cNvSpPr>
            <a:spLocks noGrp="1"/>
          </p:cNvSpPr>
          <p:nvPr>
            <p:ph type="title"/>
          </p:nvPr>
        </p:nvSpPr>
        <p:spPr/>
        <p:txBody>
          <a:bodyPr/>
          <a:lstStyle/>
          <a:p>
            <a:r>
              <a:rPr lang="en-US" altLang="en-US" dirty="0"/>
              <a:t>The Question of Liability</a:t>
            </a:r>
            <a:endParaRPr lang="en-US" dirty="0"/>
          </a:p>
        </p:txBody>
      </p:sp>
      <p:sp>
        <p:nvSpPr>
          <p:cNvPr id="9" name="Content Placeholder 8">
            <a:extLst>
              <a:ext uri="{FF2B5EF4-FFF2-40B4-BE49-F238E27FC236}">
                <a16:creationId xmlns:a16="http://schemas.microsoft.com/office/drawing/2014/main" id="{9C8BD8E8-927A-4139-A9EB-61694927A73A}"/>
              </a:ext>
            </a:extLst>
          </p:cNvPr>
          <p:cNvSpPr>
            <a:spLocks noGrp="1"/>
          </p:cNvSpPr>
          <p:nvPr>
            <p:ph idx="1"/>
          </p:nvPr>
        </p:nvSpPr>
        <p:spPr/>
        <p:txBody>
          <a:bodyPr/>
          <a:lstStyle/>
          <a:p>
            <a:r>
              <a:rPr lang="en-US" altLang="en-US" dirty="0"/>
              <a:t>Sovereign Immunity and the Federal Government</a:t>
            </a:r>
          </a:p>
          <a:p>
            <a:r>
              <a:rPr lang="en-US" altLang="en-US" dirty="0"/>
              <a:t>Sovereign Immunity, </a:t>
            </a:r>
            <a:r>
              <a:rPr lang="en-US" altLang="en-US" dirty="0" err="1"/>
              <a:t>Respondeat</a:t>
            </a:r>
            <a:r>
              <a:rPr lang="en-US" altLang="en-US" dirty="0"/>
              <a:t> Superior, and the States</a:t>
            </a:r>
          </a:p>
          <a:p>
            <a:r>
              <a:rPr lang="en-US" altLang="en-US" dirty="0"/>
              <a:t>Charitable Immunity</a:t>
            </a:r>
          </a:p>
          <a:p>
            <a:pPr marL="0" indent="0">
              <a:buNone/>
            </a:pPr>
            <a:endParaRPr lang="en-US" dirty="0"/>
          </a:p>
        </p:txBody>
      </p:sp>
      <p:sp>
        <p:nvSpPr>
          <p:cNvPr id="4" name="Footer Placeholder 3">
            <a:extLst>
              <a:ext uri="{FF2B5EF4-FFF2-40B4-BE49-F238E27FC236}">
                <a16:creationId xmlns:a16="http://schemas.microsoft.com/office/drawing/2014/main" id="{3A0B4A80-BB83-432E-9BB9-A8CD74F2B41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B66293AE-B38F-4631-A204-DCEF0F1849CA}"/>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14</a:t>
            </a:fld>
            <a:endParaRPr lang="en-US" altLang="en-US" dirty="0"/>
          </a:p>
        </p:txBody>
      </p:sp>
    </p:spTree>
    <p:extLst>
      <p:ext uri="{BB962C8B-B14F-4D97-AF65-F5344CB8AC3E}">
        <p14:creationId xmlns:p14="http://schemas.microsoft.com/office/powerpoint/2010/main" val="2830386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Tort Liability</a:t>
            </a:r>
          </a:p>
        </p:txBody>
      </p:sp>
      <p:sp>
        <p:nvSpPr>
          <p:cNvPr id="26627" name="Rectangle 5"/>
          <p:cNvSpPr>
            <a:spLocks noGrp="1" noChangeArrowheads="1"/>
          </p:cNvSpPr>
          <p:nvPr>
            <p:ph type="body" idx="1"/>
          </p:nvPr>
        </p:nvSpPr>
        <p:spPr/>
        <p:txBody>
          <a:bodyPr/>
          <a:lstStyle/>
          <a:p>
            <a:r>
              <a:rPr lang="en-US" altLang="en-US" b="1" dirty="0"/>
              <a:t>Vicarious liability </a:t>
            </a:r>
            <a:r>
              <a:rPr lang="en-US" altLang="en-US" dirty="0"/>
              <a:t>is based on the principle of respondeat superior (let the master, or the superior, respond)</a:t>
            </a:r>
            <a:endParaRPr lang="en-US" altLang="en-US" sz="1000" dirty="0"/>
          </a:p>
          <a:p>
            <a:r>
              <a:rPr lang="en-US" altLang="en-US" dirty="0"/>
              <a:t>The distinction between master–servant and proprietor–independent contractor relationships is especially critical in determining the nature and the extent of tort liability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927AD557-D39A-4031-A994-5C6C930E5DCD}" type="slidenum">
              <a:rPr lang="en-US" altLang="en-US" smtClean="0"/>
              <a:pPr/>
              <a:t>15</a:t>
            </a:fld>
            <a:endParaRPr lang="en-US" altLang="en-US" dirty="0"/>
          </a:p>
        </p:txBody>
      </p:sp>
    </p:spTree>
    <p:extLst>
      <p:ext uri="{BB962C8B-B14F-4D97-AF65-F5344CB8AC3E}">
        <p14:creationId xmlns:p14="http://schemas.microsoft.com/office/powerpoint/2010/main" val="634320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Vicarious Liability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1"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40CB0F0A-1BA6-4DDA-968F-C6231E881E96}" type="slidenum">
              <a:rPr lang="en-US" altLang="en-US" smtClean="0"/>
              <a:pPr/>
              <a:t>16</a:t>
            </a:fld>
            <a:endParaRPr lang="en-US" altLang="en-US" dirty="0"/>
          </a:p>
        </p:txBody>
      </p:sp>
      <p:pic>
        <p:nvPicPr>
          <p:cNvPr id="6" name="Picture 5" descr="Vicarious liability is based on &#10;the principle of respondeat superior (let the master, or the superior, respond). To apply the &#10;doctrine of respondeat superior in a tort case, two questions must be answered. First, is the &#10;alleged tortfeasor a servant? Second, was the servant’s action within the scope of employment. (See Figure 22-2.)" title="Vicarious liability"/>
          <p:cNvPicPr>
            <a:picLocks noChangeAspect="1"/>
          </p:cNvPicPr>
          <p:nvPr/>
        </p:nvPicPr>
        <p:blipFill>
          <a:blip r:embed="rId2"/>
          <a:stretch>
            <a:fillRect/>
          </a:stretch>
        </p:blipFill>
        <p:spPr>
          <a:xfrm>
            <a:off x="3024287" y="1812925"/>
            <a:ext cx="6143427" cy="4679951"/>
          </a:xfrm>
          <a:prstGeom prst="rect">
            <a:avLst/>
          </a:prstGeom>
        </p:spPr>
      </p:pic>
    </p:spTree>
    <p:extLst>
      <p:ext uri="{BB962C8B-B14F-4D97-AF65-F5344CB8AC3E}">
        <p14:creationId xmlns:p14="http://schemas.microsoft.com/office/powerpoint/2010/main" val="1322440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Tort Liability</a:t>
            </a:r>
          </a:p>
        </p:txBody>
      </p:sp>
      <p:sp>
        <p:nvSpPr>
          <p:cNvPr id="28675" name="Rectangle 3"/>
          <p:cNvSpPr>
            <a:spLocks noGrp="1" noChangeArrowheads="1"/>
          </p:cNvSpPr>
          <p:nvPr>
            <p:ph type="body" idx="1"/>
          </p:nvPr>
        </p:nvSpPr>
        <p:spPr/>
        <p:txBody>
          <a:bodyPr/>
          <a:lstStyle/>
          <a:p>
            <a:r>
              <a:rPr lang="en-US" altLang="en-US" dirty="0"/>
              <a:t>To apply the doctrine of respondeat superior in a tort case, two questions must be answered</a:t>
            </a:r>
          </a:p>
          <a:p>
            <a:pPr lvl="1"/>
            <a:r>
              <a:rPr lang="en-US" altLang="en-US" dirty="0"/>
              <a:t>Is the alleged tortfeasor a servant?</a:t>
            </a:r>
          </a:p>
          <a:p>
            <a:pPr lvl="1"/>
            <a:r>
              <a:rPr lang="en-US" altLang="en-US" dirty="0"/>
              <a:t>Was the servant’s action within the scope of employment?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07F3D47A-ACC8-4A3B-8E66-142B995538B9}" type="slidenum">
              <a:rPr lang="en-US" altLang="en-US" smtClean="0"/>
              <a:pPr/>
              <a:t>17</a:t>
            </a:fld>
            <a:endParaRPr lang="en-US" altLang="en-US" dirty="0"/>
          </a:p>
        </p:txBody>
      </p:sp>
    </p:spTree>
    <p:extLst>
      <p:ext uri="{BB962C8B-B14F-4D97-AF65-F5344CB8AC3E}">
        <p14:creationId xmlns:p14="http://schemas.microsoft.com/office/powerpoint/2010/main" val="3182610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Tort Liability</a:t>
            </a:r>
          </a:p>
        </p:txBody>
      </p:sp>
      <p:sp>
        <p:nvSpPr>
          <p:cNvPr id="29699" name="Content Placeholder 2"/>
          <p:cNvSpPr>
            <a:spLocks noGrp="1"/>
          </p:cNvSpPr>
          <p:nvPr>
            <p:ph idx="1"/>
          </p:nvPr>
        </p:nvSpPr>
        <p:spPr/>
        <p:txBody>
          <a:bodyPr/>
          <a:lstStyle/>
          <a:p>
            <a:r>
              <a:rPr lang="en-US" altLang="en-US" dirty="0"/>
              <a:t>To establish the existence of the master–servant relationship, the court must decide whether the alleged tortfeasor is a servant or an independent contractor</a:t>
            </a:r>
            <a:endParaRPr lang="en-US" altLang="en-US" sz="1000" dirty="0"/>
          </a:p>
          <a:p>
            <a:r>
              <a:rPr lang="en-US" altLang="en-US" dirty="0"/>
              <a:t>The </a:t>
            </a:r>
            <a:r>
              <a:rPr lang="en-US" altLang="en-US" b="1" dirty="0"/>
              <a:t>control test </a:t>
            </a:r>
            <a:r>
              <a:rPr lang="en-US" altLang="en-US" dirty="0"/>
              <a:t>requires that we look at the degree of control, or right to control, that the hiring person exercises over the hired person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3D263695-78BE-4FC0-8F93-3E1389988677}" type="slidenum">
              <a:rPr lang="en-US" altLang="en-US" smtClean="0"/>
              <a:pPr/>
              <a:t>18</a:t>
            </a:fld>
            <a:endParaRPr lang="en-US" altLang="en-US" dirty="0"/>
          </a:p>
        </p:txBody>
      </p:sp>
    </p:spTree>
    <p:extLst>
      <p:ext uri="{BB962C8B-B14F-4D97-AF65-F5344CB8AC3E}">
        <p14:creationId xmlns:p14="http://schemas.microsoft.com/office/powerpoint/2010/main" val="3059416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Control Test</a:t>
            </a:r>
          </a:p>
        </p:txBody>
      </p:sp>
      <p:sp>
        <p:nvSpPr>
          <p:cNvPr id="30723" name="Content Placeholder 2"/>
          <p:cNvSpPr>
            <a:spLocks noGrp="1"/>
          </p:cNvSpPr>
          <p:nvPr>
            <p:ph idx="1"/>
          </p:nvPr>
        </p:nvSpPr>
        <p:spPr/>
        <p:txBody>
          <a:bodyPr/>
          <a:lstStyle/>
          <a:p>
            <a:r>
              <a:rPr lang="en-US" altLang="en-US" dirty="0"/>
              <a:t>Who decides the time period in which the job is performed?</a:t>
            </a:r>
          </a:p>
          <a:p>
            <a:r>
              <a:rPr lang="en-US" altLang="en-US" dirty="0"/>
              <a:t>Who owns the tools that are used on the job?</a:t>
            </a:r>
          </a:p>
          <a:p>
            <a:r>
              <a:rPr lang="en-US" altLang="en-US" dirty="0"/>
              <a:t>Who selects the overall length of the hired person’s employment?</a:t>
            </a:r>
          </a:p>
          <a:p>
            <a:r>
              <a:rPr lang="en-US" altLang="en-US" dirty="0"/>
              <a:t>Who decides the method of compensating the hired person?</a:t>
            </a:r>
          </a:p>
          <a:p>
            <a:r>
              <a:rPr lang="en-US" altLang="en-US" dirty="0"/>
              <a:t>Who decides how the job is to be done?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B55DE74-907F-424B-BC02-37745EFFAC91}" type="slidenum">
              <a:rPr lang="en-US" altLang="en-US" smtClean="0"/>
              <a:pPr/>
              <a:t>19</a:t>
            </a:fld>
            <a:endParaRPr lang="en-US" altLang="en-US" dirty="0"/>
          </a:p>
        </p:txBody>
      </p:sp>
    </p:spTree>
    <p:extLst>
      <p:ext uri="{BB962C8B-B14F-4D97-AF65-F5344CB8AC3E}">
        <p14:creationId xmlns:p14="http://schemas.microsoft.com/office/powerpoint/2010/main" val="1203801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38" indent="-514338">
              <a:buFont typeface="+mj-lt"/>
              <a:buAutoNum type="arabicPeriod"/>
            </a:pPr>
            <a:r>
              <a:rPr lang="en-US" altLang="en-US" dirty="0"/>
              <a:t>Describe the nature of the agency relationship</a:t>
            </a:r>
          </a:p>
          <a:p>
            <a:pPr marL="514338" indent="-514338">
              <a:buFont typeface="+mj-lt"/>
              <a:buAutoNum type="arabicPeriod"/>
            </a:pPr>
            <a:r>
              <a:rPr lang="en-US" altLang="en-US" dirty="0"/>
              <a:t>Outline the doctrine of vicarious liability</a:t>
            </a:r>
          </a:p>
          <a:p>
            <a:pPr marL="514338" indent="-514338">
              <a:buFont typeface="+mj-lt"/>
              <a:buAutoNum type="arabicPeriod"/>
            </a:pPr>
            <a:r>
              <a:rPr lang="en-US" altLang="en-US" dirty="0"/>
              <a:t>Distinguish among the different types of principals</a:t>
            </a:r>
          </a:p>
          <a:p>
            <a:pPr marL="514338" indent="-514338">
              <a:buFont typeface="+mj-lt"/>
              <a:buAutoNum type="arabicPeriod"/>
            </a:pPr>
            <a:r>
              <a:rPr lang="en-US" altLang="en-US" dirty="0"/>
              <a:t>Distinguish among the different types of agents</a:t>
            </a:r>
          </a:p>
          <a:p>
            <a:pPr marL="514338" indent="-514338">
              <a:buFont typeface="+mj-lt"/>
              <a:buAutoNum type="arabicPeriod"/>
            </a:pPr>
            <a:r>
              <a:rPr lang="en-US" altLang="en-US" dirty="0"/>
              <a:t>Distinguish among express, implied, and apparent authority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928B86DB-12A8-4EEC-9A0F-E33BA951DE98}" type="slidenum">
              <a:rPr lang="en-US" altLang="en-US" smtClean="0"/>
              <a:pPr/>
              <a:t>2</a:t>
            </a:fld>
            <a:endParaRPr lang="en-US" altLang="en-US" dirty="0"/>
          </a:p>
        </p:txBody>
      </p:sp>
    </p:spTree>
    <p:extLst>
      <p:ext uri="{BB962C8B-B14F-4D97-AF65-F5344CB8AC3E}">
        <p14:creationId xmlns:p14="http://schemas.microsoft.com/office/powerpoint/2010/main" val="347554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Control Test</a:t>
            </a:r>
          </a:p>
        </p:txBody>
      </p:sp>
      <p:sp>
        <p:nvSpPr>
          <p:cNvPr id="31747" name="Content Placeholder 2"/>
          <p:cNvSpPr>
            <a:spLocks noGrp="1"/>
          </p:cNvSpPr>
          <p:nvPr>
            <p:ph idx="1"/>
          </p:nvPr>
        </p:nvSpPr>
        <p:spPr/>
        <p:txBody>
          <a:bodyPr/>
          <a:lstStyle/>
          <a:p>
            <a:r>
              <a:rPr lang="en-US" altLang="en-US" dirty="0"/>
              <a:t>What job skills are required to perform the tasks?</a:t>
            </a:r>
          </a:p>
          <a:p>
            <a:r>
              <a:rPr lang="en-US" altLang="en-US" dirty="0"/>
              <a:t>How much freedom does the hired person possess on the job?</a:t>
            </a:r>
          </a:p>
          <a:p>
            <a:r>
              <a:rPr lang="en-US" altLang="en-US" dirty="0"/>
              <a:t>Does the hired person operate a distinct business?</a:t>
            </a:r>
          </a:p>
          <a:p>
            <a:r>
              <a:rPr lang="en-US" altLang="en-US" dirty="0"/>
              <a:t>What was the understanding that existed between the parties?</a:t>
            </a:r>
          </a:p>
          <a:p>
            <a:r>
              <a:rPr lang="en-US" altLang="en-US" dirty="0"/>
              <a:t> What is the nature of the written agreement (if one exists)?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5A418088-4505-4D55-A3C9-0CE24B21475C}" type="slidenum">
              <a:rPr lang="en-US" altLang="en-US" smtClean="0"/>
              <a:pPr/>
              <a:t>20</a:t>
            </a:fld>
            <a:endParaRPr lang="en-US" altLang="en-US" dirty="0"/>
          </a:p>
        </p:txBody>
      </p:sp>
    </p:spTree>
    <p:extLst>
      <p:ext uri="{BB962C8B-B14F-4D97-AF65-F5344CB8AC3E}">
        <p14:creationId xmlns:p14="http://schemas.microsoft.com/office/powerpoint/2010/main" val="2770750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What involves the range of activities for which the servant is engaged?</a:t>
            </a:r>
          </a:p>
          <a:p>
            <a:pPr marL="912790" lvl="1" indent="-514338">
              <a:buFont typeface="+mj-lt"/>
              <a:buAutoNum type="alphaUcPeriod"/>
            </a:pPr>
            <a:r>
              <a:rPr lang="en-US" altLang="en-US" dirty="0"/>
              <a:t>Scope of law</a:t>
            </a:r>
          </a:p>
          <a:p>
            <a:pPr marL="912790" lvl="1" indent="-514338">
              <a:buFont typeface="+mj-lt"/>
              <a:buAutoNum type="alphaUcPeriod"/>
            </a:pPr>
            <a:r>
              <a:rPr lang="en-US" altLang="en-US" dirty="0"/>
              <a:t>Scope of knowledge</a:t>
            </a:r>
          </a:p>
          <a:p>
            <a:pPr marL="912790" lvl="1" indent="-514338">
              <a:buFont typeface="+mj-lt"/>
              <a:buAutoNum type="alphaUcPeriod"/>
            </a:pPr>
            <a:r>
              <a:rPr lang="en-US" altLang="en-US" dirty="0"/>
              <a:t>Scope of employer</a:t>
            </a:r>
          </a:p>
          <a:p>
            <a:pPr marL="912790" lvl="1" indent="-514338">
              <a:buFont typeface="+mj-lt"/>
              <a:buAutoNum type="alphaUcPeriod"/>
            </a:pPr>
            <a:r>
              <a:rPr lang="en-US" altLang="en-US" dirty="0"/>
              <a:t>Scope of employment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4D4B861C-51BB-4698-8D58-9EABE2884A91}" type="slidenum">
              <a:rPr lang="en-US" altLang="en-US" smtClean="0"/>
              <a:pPr/>
              <a:t>21</a:t>
            </a:fld>
            <a:endParaRPr lang="en-US" altLang="en-US" dirty="0"/>
          </a:p>
        </p:txBody>
      </p:sp>
    </p:spTree>
    <p:extLst>
      <p:ext uri="{BB962C8B-B14F-4D97-AF65-F5344CB8AC3E}">
        <p14:creationId xmlns:p14="http://schemas.microsoft.com/office/powerpoint/2010/main" val="25974452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Tort Liability</a:t>
            </a:r>
          </a:p>
        </p:txBody>
      </p:sp>
      <p:sp>
        <p:nvSpPr>
          <p:cNvPr id="33795" name="Rectangle 3"/>
          <p:cNvSpPr>
            <a:spLocks noGrp="1" noChangeArrowheads="1"/>
          </p:cNvSpPr>
          <p:nvPr>
            <p:ph type="body" idx="1"/>
          </p:nvPr>
        </p:nvSpPr>
        <p:spPr/>
        <p:txBody>
          <a:bodyPr/>
          <a:lstStyle/>
          <a:p>
            <a:r>
              <a:rPr lang="en-US" altLang="en-US" b="1" dirty="0"/>
              <a:t>Scope of employment </a:t>
            </a:r>
          </a:p>
          <a:p>
            <a:pPr lvl="1"/>
            <a:r>
              <a:rPr lang="en-US" altLang="en-US" dirty="0"/>
              <a:t>Involves the range of activities for which the servant is engaged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D7229941-8B13-43D1-8AF3-932E6DF02DA3}" type="slidenum">
              <a:rPr lang="en-US" altLang="en-US" smtClean="0"/>
              <a:pPr/>
              <a:t>22</a:t>
            </a:fld>
            <a:endParaRPr lang="en-US" altLang="en-US" dirty="0"/>
          </a:p>
        </p:txBody>
      </p:sp>
    </p:spTree>
    <p:extLst>
      <p:ext uri="{BB962C8B-B14F-4D97-AF65-F5344CB8AC3E}">
        <p14:creationId xmlns:p14="http://schemas.microsoft.com/office/powerpoint/2010/main" val="2303626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Tort Liability</a:t>
            </a:r>
          </a:p>
        </p:txBody>
      </p:sp>
      <p:sp>
        <p:nvSpPr>
          <p:cNvPr id="34819" name="Content Placeholder 2"/>
          <p:cNvSpPr>
            <a:spLocks noGrp="1"/>
          </p:cNvSpPr>
          <p:nvPr>
            <p:ph idx="1"/>
          </p:nvPr>
        </p:nvSpPr>
        <p:spPr/>
        <p:txBody>
          <a:bodyPr/>
          <a:lstStyle/>
          <a:p>
            <a:r>
              <a:rPr lang="en-US" altLang="en-US" dirty="0"/>
              <a:t>In some jurisdictions, if an employer is negligent in checking an employee’s qualifications and consequently hires someone who is incompetent, dangerous, or even aggressive, the employer may be held liable should an innocent third party be injured by the actions of the incompetent, </a:t>
            </a:r>
            <a:r>
              <a:rPr lang="en-US" dirty="0"/>
              <a:t>dangerous, or aggressive</a:t>
            </a:r>
            <a:r>
              <a:rPr lang="en-US" altLang="en-US" dirty="0"/>
              <a:t> employee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30FF54CF-5584-4D28-9D52-1E165F0C67E4}" type="slidenum">
              <a:rPr lang="en-US" altLang="en-US" smtClean="0"/>
              <a:pPr/>
              <a:t>23</a:t>
            </a:fld>
            <a:endParaRPr lang="en-US" altLang="en-US" dirty="0"/>
          </a:p>
        </p:txBody>
      </p:sp>
    </p:spTree>
    <p:extLst>
      <p:ext uri="{BB962C8B-B14F-4D97-AF65-F5344CB8AC3E}">
        <p14:creationId xmlns:p14="http://schemas.microsoft.com/office/powerpoint/2010/main" val="23952787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Tort Liability</a:t>
            </a:r>
          </a:p>
        </p:txBody>
      </p:sp>
      <p:sp>
        <p:nvSpPr>
          <p:cNvPr id="35843" name="Content Placeholder 2"/>
          <p:cNvSpPr>
            <a:spLocks noGrp="1"/>
          </p:cNvSpPr>
          <p:nvPr>
            <p:ph idx="1"/>
          </p:nvPr>
        </p:nvSpPr>
        <p:spPr/>
        <p:txBody>
          <a:bodyPr/>
          <a:lstStyle/>
          <a:p>
            <a:r>
              <a:rPr lang="en-US" altLang="en-US" dirty="0"/>
              <a:t>An employer may also be open to liability when the employer hires an independent contractor to perform a job that the law has not permitted the employer to delegate</a:t>
            </a:r>
            <a:endParaRPr lang="en-US" altLang="en-US" sz="1000" dirty="0"/>
          </a:p>
          <a:p>
            <a:r>
              <a:rPr lang="en-US" altLang="en-US" b="1" dirty="0"/>
              <a:t>Nondelegable duty </a:t>
            </a:r>
          </a:p>
          <a:p>
            <a:pPr lvl="1"/>
            <a:r>
              <a:rPr lang="en-US" altLang="en-US" dirty="0"/>
              <a:t>One that the proprietor cannot delegate, or pass off, to another party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6EA91BF1-89F4-4A7D-B538-DD61166D4975}" type="slidenum">
              <a:rPr lang="en-US" altLang="en-US" smtClean="0"/>
              <a:pPr/>
              <a:t>24</a:t>
            </a:fld>
            <a:endParaRPr lang="en-US" altLang="en-US" dirty="0"/>
          </a:p>
        </p:txBody>
      </p:sp>
    </p:spTree>
    <p:extLst>
      <p:ext uri="{BB962C8B-B14F-4D97-AF65-F5344CB8AC3E}">
        <p14:creationId xmlns:p14="http://schemas.microsoft.com/office/powerpoint/2010/main" val="1455620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F9A8DDF-41E7-47DF-9086-F7A818B306B9}"/>
              </a:ext>
            </a:extLst>
          </p:cNvPr>
          <p:cNvSpPr>
            <a:spLocks noGrp="1"/>
          </p:cNvSpPr>
          <p:nvPr>
            <p:ph type="title"/>
          </p:nvPr>
        </p:nvSpPr>
        <p:spPr/>
        <p:txBody>
          <a:bodyPr/>
          <a:lstStyle/>
          <a:p>
            <a:r>
              <a:rPr lang="en-US" dirty="0"/>
              <a:t>Fiduciary Liability</a:t>
            </a:r>
          </a:p>
        </p:txBody>
      </p:sp>
      <p:sp>
        <p:nvSpPr>
          <p:cNvPr id="9" name="Content Placeholder 8">
            <a:extLst>
              <a:ext uri="{FF2B5EF4-FFF2-40B4-BE49-F238E27FC236}">
                <a16:creationId xmlns:a16="http://schemas.microsoft.com/office/drawing/2014/main" id="{27FCDCA3-FD71-4229-84ED-C2DA0B6082CD}"/>
              </a:ext>
            </a:extLst>
          </p:cNvPr>
          <p:cNvSpPr>
            <a:spLocks noGrp="1"/>
          </p:cNvSpPr>
          <p:nvPr>
            <p:ph idx="1"/>
          </p:nvPr>
        </p:nvSpPr>
        <p:spPr/>
        <p:txBody>
          <a:bodyPr/>
          <a:lstStyle/>
          <a:p>
            <a:r>
              <a:rPr lang="en-US" dirty="0"/>
              <a:t>When an employee breaches his or her fiduciary duty to a third party, the employer may also be liable for any injuries that result from that breach, if that employer had reason to believe that the employee might, in fact, breach that duty</a:t>
            </a:r>
          </a:p>
        </p:txBody>
      </p:sp>
      <p:sp>
        <p:nvSpPr>
          <p:cNvPr id="4" name="Footer Placeholder 3">
            <a:extLst>
              <a:ext uri="{FF2B5EF4-FFF2-40B4-BE49-F238E27FC236}">
                <a16:creationId xmlns:a16="http://schemas.microsoft.com/office/drawing/2014/main" id="{B31E08E0-0163-4614-9957-C931CC13ABC6}"/>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1FD815F-BA6B-4991-994F-7CFBCE060BBC}"/>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25</a:t>
            </a:fld>
            <a:endParaRPr lang="en-US" altLang="en-US" dirty="0"/>
          </a:p>
        </p:txBody>
      </p:sp>
    </p:spTree>
    <p:extLst>
      <p:ext uri="{BB962C8B-B14F-4D97-AF65-F5344CB8AC3E}">
        <p14:creationId xmlns:p14="http://schemas.microsoft.com/office/powerpoint/2010/main" val="547285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Criminal Liability</a:t>
            </a:r>
          </a:p>
        </p:txBody>
      </p:sp>
      <p:sp>
        <p:nvSpPr>
          <p:cNvPr id="36867" name="Content Placeholder 2"/>
          <p:cNvSpPr>
            <a:spLocks noGrp="1"/>
          </p:cNvSpPr>
          <p:nvPr>
            <p:ph idx="1"/>
          </p:nvPr>
        </p:nvSpPr>
        <p:spPr/>
        <p:txBody>
          <a:bodyPr/>
          <a:lstStyle/>
          <a:p>
            <a:r>
              <a:rPr lang="en-US" altLang="en-US" dirty="0"/>
              <a:t>The principal or employer ordinarily is not liable for an agent’s or employee’s crimes, unless the principal or employer actually aids or participates in their commission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F658753-844B-4496-9040-4185760EF51B}" type="slidenum">
              <a:rPr lang="en-US" altLang="en-US" smtClean="0"/>
              <a:pPr/>
              <a:t>26</a:t>
            </a:fld>
            <a:endParaRPr lang="en-US" altLang="en-US" dirty="0"/>
          </a:p>
        </p:txBody>
      </p:sp>
    </p:spTree>
    <p:extLst>
      <p:ext uri="{BB962C8B-B14F-4D97-AF65-F5344CB8AC3E}">
        <p14:creationId xmlns:p14="http://schemas.microsoft.com/office/powerpoint/2010/main" val="3347844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5E4DC9C-823C-4238-AC94-C3D5B2037141}"/>
              </a:ext>
            </a:extLst>
          </p:cNvPr>
          <p:cNvSpPr>
            <a:spLocks noGrp="1"/>
          </p:cNvSpPr>
          <p:nvPr>
            <p:ph type="title"/>
          </p:nvPr>
        </p:nvSpPr>
        <p:spPr/>
        <p:txBody>
          <a:bodyPr/>
          <a:lstStyle/>
          <a:p>
            <a:r>
              <a:rPr lang="en-US" dirty="0"/>
              <a:t>Independent Contractor Liability</a:t>
            </a:r>
          </a:p>
        </p:txBody>
      </p:sp>
      <p:sp>
        <p:nvSpPr>
          <p:cNvPr id="9" name="Content Placeholder 8">
            <a:extLst>
              <a:ext uri="{FF2B5EF4-FFF2-40B4-BE49-F238E27FC236}">
                <a16:creationId xmlns:a16="http://schemas.microsoft.com/office/drawing/2014/main" id="{3C199153-771D-4FD1-B0D6-AEB17FB6DB35}"/>
              </a:ext>
            </a:extLst>
          </p:cNvPr>
          <p:cNvSpPr>
            <a:spLocks noGrp="1"/>
          </p:cNvSpPr>
          <p:nvPr>
            <p:ph idx="1"/>
          </p:nvPr>
        </p:nvSpPr>
        <p:spPr/>
        <p:txBody>
          <a:bodyPr/>
          <a:lstStyle/>
          <a:p>
            <a:r>
              <a:rPr lang="en-US" dirty="0"/>
              <a:t>Any tort committed by an independent contractor is the responsibility of the independent contractor, not the proprietor</a:t>
            </a:r>
          </a:p>
          <a:p>
            <a:r>
              <a:rPr lang="en-US" dirty="0"/>
              <a:t>Proprietors can be held liable if they are not careful enough in hiring, training, supervising, and/or retaining an independent contractor</a:t>
            </a:r>
          </a:p>
        </p:txBody>
      </p:sp>
      <p:sp>
        <p:nvSpPr>
          <p:cNvPr id="4" name="Footer Placeholder 3">
            <a:extLst>
              <a:ext uri="{FF2B5EF4-FFF2-40B4-BE49-F238E27FC236}">
                <a16:creationId xmlns:a16="http://schemas.microsoft.com/office/drawing/2014/main" id="{09B9808B-1B4F-4119-B7A9-BAA9FBA9A3BA}"/>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190D25A5-3415-4B21-B84E-21FDA048EADB}"/>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27</a:t>
            </a:fld>
            <a:endParaRPr lang="en-US" altLang="en-US" dirty="0"/>
          </a:p>
        </p:txBody>
      </p:sp>
    </p:spTree>
    <p:extLst>
      <p:ext uri="{BB962C8B-B14F-4D97-AF65-F5344CB8AC3E}">
        <p14:creationId xmlns:p14="http://schemas.microsoft.com/office/powerpoint/2010/main" val="35889846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The Economic Realities Test</a:t>
            </a:r>
          </a:p>
        </p:txBody>
      </p:sp>
      <p:sp>
        <p:nvSpPr>
          <p:cNvPr id="37891" name="Content Placeholder 2"/>
          <p:cNvSpPr>
            <a:spLocks noGrp="1"/>
          </p:cNvSpPr>
          <p:nvPr>
            <p:ph idx="1"/>
          </p:nvPr>
        </p:nvSpPr>
        <p:spPr/>
        <p:txBody>
          <a:bodyPr/>
          <a:lstStyle/>
          <a:p>
            <a:r>
              <a:rPr lang="en-US" altLang="en-US" dirty="0"/>
              <a:t>The </a:t>
            </a:r>
            <a:r>
              <a:rPr lang="en-US" altLang="en-US" b="1" dirty="0"/>
              <a:t>economic realities test </a:t>
            </a:r>
            <a:r>
              <a:rPr lang="en-US" altLang="en-US" dirty="0"/>
              <a:t>is generally tailor made to reflect the goals of each statute and is, thus, a fairly flexible rule</a:t>
            </a:r>
            <a:endParaRPr lang="en-US" altLang="en-US" sz="1000" dirty="0"/>
          </a:p>
          <a:p>
            <a:r>
              <a:rPr lang="en-US" altLang="en-US" dirty="0"/>
              <a:t>Includes determining the hired party’s autonomy on the job, the length of time involved in the employment situation, and the level of skill needed to do the job</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A82DE3C7-D726-4FAE-B683-E167604ABB06}" type="slidenum">
              <a:rPr lang="en-US" altLang="en-US" smtClean="0"/>
              <a:pPr/>
              <a:t>28</a:t>
            </a:fld>
            <a:endParaRPr lang="en-US" altLang="en-US" dirty="0"/>
          </a:p>
        </p:txBody>
      </p:sp>
    </p:spTree>
    <p:extLst>
      <p:ext uri="{BB962C8B-B14F-4D97-AF65-F5344CB8AC3E}">
        <p14:creationId xmlns:p14="http://schemas.microsoft.com/office/powerpoint/2010/main" val="13376722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Question</a:t>
            </a:r>
          </a:p>
        </p:txBody>
      </p:sp>
      <p:sp>
        <p:nvSpPr>
          <p:cNvPr id="38915" name="Rectangle 3"/>
          <p:cNvSpPr>
            <a:spLocks noGrp="1" noChangeArrowheads="1"/>
          </p:cNvSpPr>
          <p:nvPr>
            <p:ph type="body" idx="1"/>
          </p:nvPr>
        </p:nvSpPr>
        <p:spPr/>
        <p:txBody>
          <a:bodyPr/>
          <a:lstStyle/>
          <a:p>
            <a:r>
              <a:rPr lang="en-US" altLang="en-US" dirty="0"/>
              <a:t>What doctrine prevents a lawsuit against a government authority without the government’s consent?</a:t>
            </a:r>
          </a:p>
          <a:p>
            <a:pPr marL="912790" lvl="1" indent="-514338">
              <a:buFont typeface="+mj-lt"/>
              <a:buAutoNum type="alphaUcPeriod"/>
            </a:pPr>
            <a:r>
              <a:rPr lang="en-US" altLang="en-US" dirty="0"/>
              <a:t>Sovereign impunity</a:t>
            </a:r>
          </a:p>
          <a:p>
            <a:pPr marL="912790" lvl="1" indent="-514338">
              <a:buFont typeface="+mj-lt"/>
              <a:buAutoNum type="alphaUcPeriod"/>
            </a:pPr>
            <a:r>
              <a:rPr lang="en-US" altLang="en-US" dirty="0"/>
              <a:t>Diplomatic immunity</a:t>
            </a:r>
          </a:p>
          <a:p>
            <a:pPr marL="912790" lvl="1" indent="-514338">
              <a:buFont typeface="+mj-lt"/>
              <a:buAutoNum type="alphaUcPeriod"/>
            </a:pPr>
            <a:r>
              <a:rPr lang="en-US" altLang="en-US" dirty="0"/>
              <a:t>Sovereign immunity</a:t>
            </a:r>
          </a:p>
          <a:p>
            <a:pPr marL="912790" lvl="1" indent="-514338">
              <a:buFont typeface="+mj-lt"/>
              <a:buAutoNum type="alphaUcPeriod"/>
            </a:pPr>
            <a:r>
              <a:rPr lang="en-US" altLang="en-US" dirty="0"/>
              <a:t>Diplomatic impunity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38DA4D76-BE90-41CD-B75D-967E8B630A3A}" type="slidenum">
              <a:rPr lang="en-US" altLang="en-US" smtClean="0"/>
              <a:pPr/>
              <a:t>29</a:t>
            </a:fld>
            <a:endParaRPr lang="en-US" altLang="en-US" dirty="0"/>
          </a:p>
        </p:txBody>
      </p:sp>
    </p:spTree>
    <p:extLst>
      <p:ext uri="{BB962C8B-B14F-4D97-AF65-F5344CB8AC3E}">
        <p14:creationId xmlns:p14="http://schemas.microsoft.com/office/powerpoint/2010/main" val="1777143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38" indent="-514338">
              <a:buFont typeface="+mj-lt"/>
              <a:buAutoNum type="arabicPeriod" startAt="6"/>
            </a:pPr>
            <a:r>
              <a:rPr lang="en-US" altLang="en-US" dirty="0"/>
              <a:t>Outline the duties of an agent to the principal</a:t>
            </a:r>
          </a:p>
          <a:p>
            <a:pPr marL="514338" indent="-514338">
              <a:buFont typeface="+mj-lt"/>
              <a:buAutoNum type="arabicPeriod" startAt="6"/>
            </a:pPr>
            <a:r>
              <a:rPr lang="en-US" altLang="en-US" dirty="0"/>
              <a:t>Clarify the duties that a principal has in relation to an agent</a:t>
            </a:r>
          </a:p>
          <a:p>
            <a:pPr marL="514338" indent="-514338">
              <a:buFont typeface="+mj-lt"/>
              <a:buAutoNum type="arabicPeriod" startAt="6"/>
            </a:pPr>
            <a:r>
              <a:rPr lang="en-US" altLang="en-US" dirty="0"/>
              <a:t>Name the ways that an agency relationship can be terminated</a:t>
            </a:r>
          </a:p>
          <a:p>
            <a:pPr marL="514338" indent="-514338">
              <a:buFont typeface="+mj-lt"/>
              <a:buAutoNum type="arabicPeriod" startAt="6"/>
            </a:pPr>
            <a:r>
              <a:rPr lang="en-US" altLang="en-US" dirty="0"/>
              <a:t>Identify who is entitled to a notice that an agency has ended</a:t>
            </a:r>
          </a:p>
          <a:p>
            <a:pPr marL="514338" indent="-514338">
              <a:buFont typeface="+mj-lt"/>
              <a:buAutoNum type="arabicPeriod" startAt="6"/>
            </a:pPr>
            <a:r>
              <a:rPr lang="en-US" altLang="en-US" dirty="0"/>
              <a:t>Explain electronic agency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F803CE72-AF0E-42E0-92E4-182D1E5CD7DF}" type="slidenum">
              <a:rPr lang="en-US" altLang="en-US" smtClean="0"/>
              <a:pPr/>
              <a:t>3</a:t>
            </a:fld>
            <a:endParaRPr lang="en-US" altLang="en-US" dirty="0"/>
          </a:p>
        </p:txBody>
      </p:sp>
    </p:spTree>
    <p:extLst>
      <p:ext uri="{BB962C8B-B14F-4D97-AF65-F5344CB8AC3E}">
        <p14:creationId xmlns:p14="http://schemas.microsoft.com/office/powerpoint/2010/main" val="41461984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Sovereign Immunity and the Federal Government</a:t>
            </a:r>
          </a:p>
        </p:txBody>
      </p:sp>
      <p:sp>
        <p:nvSpPr>
          <p:cNvPr id="39939" name="Rectangle 5"/>
          <p:cNvSpPr>
            <a:spLocks noGrp="1" noChangeArrowheads="1"/>
          </p:cNvSpPr>
          <p:nvPr>
            <p:ph type="body" idx="1"/>
          </p:nvPr>
        </p:nvSpPr>
        <p:spPr/>
        <p:txBody>
          <a:bodyPr/>
          <a:lstStyle/>
          <a:p>
            <a:r>
              <a:rPr lang="en-US" altLang="en-US" b="1" dirty="0"/>
              <a:t>Sovereign immunity</a:t>
            </a:r>
          </a:p>
          <a:p>
            <a:pPr lvl="1"/>
            <a:r>
              <a:rPr lang="en-US" altLang="en-US" dirty="0"/>
              <a:t>Doctrine preventing a lawsuit against a government authority without the government’s consent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6B714FA2-2C5C-41FA-9F24-AF6AF7C21EB6}" type="slidenum">
              <a:rPr lang="en-US" altLang="en-US" smtClean="0"/>
              <a:pPr/>
              <a:t>30</a:t>
            </a:fld>
            <a:endParaRPr lang="en-US" altLang="en-US" dirty="0"/>
          </a:p>
        </p:txBody>
      </p:sp>
    </p:spTree>
    <p:extLst>
      <p:ext uri="{BB962C8B-B14F-4D97-AF65-F5344CB8AC3E}">
        <p14:creationId xmlns:p14="http://schemas.microsoft.com/office/powerpoint/2010/main" val="5924890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Types of Principals and Agents</a:t>
            </a:r>
          </a:p>
        </p:txBody>
      </p:sp>
      <p:sp>
        <p:nvSpPr>
          <p:cNvPr id="40963" name="Rectangle 5"/>
          <p:cNvSpPr>
            <a:spLocks noGrp="1" noChangeArrowheads="1"/>
          </p:cNvSpPr>
          <p:nvPr>
            <p:ph type="body" idx="1"/>
          </p:nvPr>
        </p:nvSpPr>
        <p:spPr/>
        <p:txBody>
          <a:bodyPr/>
          <a:lstStyle/>
          <a:p>
            <a:r>
              <a:rPr lang="en-US" altLang="en-US" b="1" dirty="0"/>
              <a:t>Disclosed principal </a:t>
            </a:r>
          </a:p>
          <a:p>
            <a:pPr lvl="1"/>
            <a:r>
              <a:rPr lang="en-US" altLang="en-US" dirty="0"/>
              <a:t>One whose identity is known by third parties dealing with that principal’s agent</a:t>
            </a:r>
            <a:endParaRPr lang="en-US" altLang="en-US" sz="1000" dirty="0"/>
          </a:p>
          <a:p>
            <a:r>
              <a:rPr lang="en-US" altLang="en-US" b="1" dirty="0"/>
              <a:t>Undisclosed principal </a:t>
            </a:r>
          </a:p>
          <a:p>
            <a:pPr lvl="1"/>
            <a:r>
              <a:rPr lang="en-US" altLang="en-US" dirty="0"/>
              <a:t>When an agent does not reveal the existence of an agency relationship but appears to act on his or her own behalf rather than for another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1223C04A-711D-48FD-BB15-74B3F069F848}" type="slidenum">
              <a:rPr lang="en-US" altLang="en-US" smtClean="0"/>
              <a:pPr/>
              <a:t>31</a:t>
            </a:fld>
            <a:endParaRPr lang="en-US" altLang="en-US" dirty="0"/>
          </a:p>
        </p:txBody>
      </p:sp>
    </p:spTree>
    <p:extLst>
      <p:ext uri="{BB962C8B-B14F-4D97-AF65-F5344CB8AC3E}">
        <p14:creationId xmlns:p14="http://schemas.microsoft.com/office/powerpoint/2010/main" val="29948251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Types of Principals and Agents</a:t>
            </a:r>
          </a:p>
        </p:txBody>
      </p:sp>
      <p:sp>
        <p:nvSpPr>
          <p:cNvPr id="41987" name="Rectangle 3"/>
          <p:cNvSpPr>
            <a:spLocks noGrp="1" noChangeArrowheads="1"/>
          </p:cNvSpPr>
          <p:nvPr>
            <p:ph type="body" idx="1"/>
          </p:nvPr>
        </p:nvSpPr>
        <p:spPr/>
        <p:txBody>
          <a:bodyPr/>
          <a:lstStyle/>
          <a:p>
            <a:r>
              <a:rPr lang="en-US" altLang="en-US" b="1" dirty="0"/>
              <a:t>Partially disclosed principal </a:t>
            </a:r>
          </a:p>
          <a:p>
            <a:pPr lvl="1"/>
            <a:r>
              <a:rPr lang="en-US" altLang="en-US" dirty="0"/>
              <a:t>Exists when the agent, in dealing with third parties, reveals the existence of an agency relationship but does not identify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30975BB-B14B-408C-BB42-41521C660931}" type="slidenum">
              <a:rPr lang="en-US" altLang="en-US" smtClean="0"/>
              <a:pPr/>
              <a:t>32</a:t>
            </a:fld>
            <a:endParaRPr lang="en-US" altLang="en-US" dirty="0"/>
          </a:p>
        </p:txBody>
      </p:sp>
    </p:spTree>
    <p:extLst>
      <p:ext uri="{BB962C8B-B14F-4D97-AF65-F5344CB8AC3E}">
        <p14:creationId xmlns:p14="http://schemas.microsoft.com/office/powerpoint/2010/main" val="16465002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Types of Principals and Agents</a:t>
            </a:r>
          </a:p>
        </p:txBody>
      </p:sp>
      <p:sp>
        <p:nvSpPr>
          <p:cNvPr id="43011" name="Rectangle 3"/>
          <p:cNvSpPr>
            <a:spLocks noGrp="1" noChangeArrowheads="1"/>
          </p:cNvSpPr>
          <p:nvPr>
            <p:ph type="body" idx="1"/>
          </p:nvPr>
        </p:nvSpPr>
        <p:spPr/>
        <p:txBody>
          <a:bodyPr/>
          <a:lstStyle/>
          <a:p>
            <a:r>
              <a:rPr lang="en-US" altLang="en-US" b="1" dirty="0"/>
              <a:t>General agent </a:t>
            </a:r>
          </a:p>
          <a:p>
            <a:pPr lvl="1"/>
            <a:r>
              <a:rPr lang="en-US" altLang="en-US" dirty="0"/>
              <a:t>A person who is given broad authority to act on behalf of the principal in conducting the bulk of the principal’s business activity on a daily basis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9F9BACA-0270-45E0-B1A2-CE8947BDB3F1}" type="slidenum">
              <a:rPr lang="en-US" altLang="en-US" smtClean="0"/>
              <a:pPr/>
              <a:t>33</a:t>
            </a:fld>
            <a:endParaRPr lang="en-US" altLang="en-US" dirty="0"/>
          </a:p>
        </p:txBody>
      </p:sp>
    </p:spTree>
    <p:extLst>
      <p:ext uri="{BB962C8B-B14F-4D97-AF65-F5344CB8AC3E}">
        <p14:creationId xmlns:p14="http://schemas.microsoft.com/office/powerpoint/2010/main" val="3105396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Types of Principals and Agents</a:t>
            </a:r>
          </a:p>
        </p:txBody>
      </p:sp>
      <p:sp>
        <p:nvSpPr>
          <p:cNvPr id="44035" name="Rectangle 3"/>
          <p:cNvSpPr>
            <a:spLocks noGrp="1" noChangeArrowheads="1"/>
          </p:cNvSpPr>
          <p:nvPr>
            <p:ph type="body" idx="1"/>
          </p:nvPr>
        </p:nvSpPr>
        <p:spPr/>
        <p:txBody>
          <a:bodyPr/>
          <a:lstStyle/>
          <a:p>
            <a:r>
              <a:rPr lang="en-US" altLang="en-US" b="1" dirty="0"/>
              <a:t>Special agent </a:t>
            </a:r>
          </a:p>
          <a:p>
            <a:pPr lvl="1"/>
            <a:r>
              <a:rPr lang="en-US" altLang="en-US" dirty="0"/>
              <a:t>A person who is authorized to conduct only a particular transaction, conduct a series of related transactions, or perform only a specified act for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F2A8F79B-B525-4408-A633-98E5973E3E3C}" type="slidenum">
              <a:rPr lang="en-US" altLang="en-US" smtClean="0"/>
              <a:pPr/>
              <a:t>34</a:t>
            </a:fld>
            <a:endParaRPr lang="en-US" altLang="en-US" dirty="0"/>
          </a:p>
        </p:txBody>
      </p:sp>
    </p:spTree>
    <p:extLst>
      <p:ext uri="{BB962C8B-B14F-4D97-AF65-F5344CB8AC3E}">
        <p14:creationId xmlns:p14="http://schemas.microsoft.com/office/powerpoint/2010/main" val="243875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Question</a:t>
            </a:r>
          </a:p>
        </p:txBody>
      </p:sp>
      <p:sp>
        <p:nvSpPr>
          <p:cNvPr id="45059" name="Rectangle 3"/>
          <p:cNvSpPr>
            <a:spLocks noGrp="1" noChangeArrowheads="1"/>
          </p:cNvSpPr>
          <p:nvPr>
            <p:ph type="body" idx="1"/>
          </p:nvPr>
        </p:nvSpPr>
        <p:spPr/>
        <p:txBody>
          <a:bodyPr/>
          <a:lstStyle/>
          <a:p>
            <a:r>
              <a:rPr lang="en-US" altLang="en-US" dirty="0"/>
              <a:t>Who is a special agent who is employed to sell merchandise consigned for a particular transaction?</a:t>
            </a:r>
          </a:p>
          <a:p>
            <a:pPr marL="912790" lvl="1" indent="-514338">
              <a:buFont typeface="+mj-lt"/>
              <a:buAutoNum type="alphaUcPeriod"/>
            </a:pPr>
            <a:r>
              <a:rPr lang="en-US" altLang="en-US" dirty="0"/>
              <a:t>Factor</a:t>
            </a:r>
          </a:p>
          <a:p>
            <a:pPr marL="912790" lvl="1" indent="-514338">
              <a:buFont typeface="+mj-lt"/>
              <a:buAutoNum type="alphaUcPeriod"/>
            </a:pPr>
            <a:r>
              <a:rPr lang="en-US" altLang="en-US" dirty="0"/>
              <a:t>Sales agent</a:t>
            </a:r>
          </a:p>
          <a:p>
            <a:pPr marL="912790" lvl="1" indent="-514338">
              <a:buFont typeface="+mj-lt"/>
              <a:buAutoNum type="alphaUcPeriod"/>
            </a:pPr>
            <a:r>
              <a:rPr lang="en-US" altLang="en-US" dirty="0"/>
              <a:t>Broker</a:t>
            </a:r>
          </a:p>
          <a:p>
            <a:pPr marL="912790" lvl="1" indent="-514338">
              <a:buFont typeface="+mj-lt"/>
              <a:buAutoNum type="alphaUcPeriod"/>
            </a:pPr>
            <a:r>
              <a:rPr lang="en-US" altLang="en-US" dirty="0"/>
              <a:t>Dealer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05832AC1-E0F2-4ED1-9B26-8F5D54E0D1F4}" type="slidenum">
              <a:rPr lang="en-US" altLang="en-US" smtClean="0"/>
              <a:pPr/>
              <a:t>35</a:t>
            </a:fld>
            <a:endParaRPr lang="en-US" altLang="en-US" dirty="0"/>
          </a:p>
        </p:txBody>
      </p:sp>
    </p:spTree>
    <p:extLst>
      <p:ext uri="{BB962C8B-B14F-4D97-AF65-F5344CB8AC3E}">
        <p14:creationId xmlns:p14="http://schemas.microsoft.com/office/powerpoint/2010/main" val="297133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Types of Principals and Agents</a:t>
            </a:r>
          </a:p>
        </p:txBody>
      </p:sp>
      <p:sp>
        <p:nvSpPr>
          <p:cNvPr id="46083" name="Rectangle 3"/>
          <p:cNvSpPr>
            <a:spLocks noGrp="1" noChangeArrowheads="1"/>
          </p:cNvSpPr>
          <p:nvPr>
            <p:ph type="body" idx="1"/>
          </p:nvPr>
        </p:nvSpPr>
        <p:spPr/>
        <p:txBody>
          <a:bodyPr/>
          <a:lstStyle/>
          <a:p>
            <a:r>
              <a:rPr lang="en-US" altLang="en-US" b="1" dirty="0"/>
              <a:t>Factor</a:t>
            </a:r>
          </a:p>
          <a:p>
            <a:pPr lvl="1"/>
            <a:r>
              <a:rPr lang="en-US" altLang="en-US" dirty="0"/>
              <a:t>A special agent who is employed to sell merchandise consigned for that purpose</a:t>
            </a:r>
            <a:endParaRPr lang="en-US" altLang="en-US" sz="1000" dirty="0"/>
          </a:p>
          <a:p>
            <a:r>
              <a:rPr lang="en-US" altLang="en-US" b="1" i="1" dirty="0"/>
              <a:t>Del credere </a:t>
            </a:r>
            <a:r>
              <a:rPr lang="en-US" altLang="en-US" b="1" dirty="0"/>
              <a:t>agent </a:t>
            </a:r>
          </a:p>
          <a:p>
            <a:pPr lvl="1"/>
            <a:r>
              <a:rPr lang="en-US" altLang="en-US" dirty="0"/>
              <a:t>A factor who guarantees the credit of a third party to a principal and guarantees the solvency of the purchaser and performance of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A6C1AA06-2CB4-4F8D-BC15-5CF4AA69A413}" type="slidenum">
              <a:rPr lang="en-US" altLang="en-US" smtClean="0"/>
              <a:pPr/>
              <a:t>36</a:t>
            </a:fld>
            <a:endParaRPr lang="en-US" altLang="en-US" dirty="0"/>
          </a:p>
        </p:txBody>
      </p:sp>
    </p:spTree>
    <p:extLst>
      <p:ext uri="{BB962C8B-B14F-4D97-AF65-F5344CB8AC3E}">
        <p14:creationId xmlns:p14="http://schemas.microsoft.com/office/powerpoint/2010/main" val="98979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altLang="en-US" dirty="0"/>
              <a:t>Liability of Principals and Agents</a:t>
            </a:r>
          </a:p>
        </p:txBody>
      </p:sp>
      <p:sp>
        <p:nvSpPr>
          <p:cNvPr id="47107" name="Rectangle 5"/>
          <p:cNvSpPr>
            <a:spLocks noGrp="1" noChangeArrowheads="1"/>
          </p:cNvSpPr>
          <p:nvPr>
            <p:ph type="body" idx="1"/>
          </p:nvPr>
        </p:nvSpPr>
        <p:spPr/>
        <p:txBody>
          <a:bodyPr/>
          <a:lstStyle/>
          <a:p>
            <a:r>
              <a:rPr lang="en-US" altLang="en-US" dirty="0"/>
              <a:t>The principal is liable for all contracts that a general or special agent may enter into with third parties, as long as the agent acts within the authority conferred by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0001F8D6-31AC-41FE-977A-CB559A4EC38B}" type="slidenum">
              <a:rPr lang="en-US" altLang="en-US" smtClean="0"/>
              <a:pPr/>
              <a:t>37</a:t>
            </a:fld>
            <a:endParaRPr lang="en-US" altLang="en-US" dirty="0"/>
          </a:p>
        </p:txBody>
      </p:sp>
    </p:spTree>
    <p:extLst>
      <p:ext uri="{BB962C8B-B14F-4D97-AF65-F5344CB8AC3E}">
        <p14:creationId xmlns:p14="http://schemas.microsoft.com/office/powerpoint/2010/main" val="41120980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The Creation of an Agency</a:t>
            </a:r>
          </a:p>
        </p:txBody>
      </p:sp>
      <p:sp>
        <p:nvSpPr>
          <p:cNvPr id="48131" name="Content Placeholder 2"/>
          <p:cNvSpPr>
            <a:spLocks noGrp="1"/>
          </p:cNvSpPr>
          <p:nvPr>
            <p:ph idx="1"/>
          </p:nvPr>
        </p:nvSpPr>
        <p:spPr/>
        <p:txBody>
          <a:bodyPr/>
          <a:lstStyle/>
          <a:p>
            <a:r>
              <a:rPr lang="en-US" altLang="en-US" dirty="0"/>
              <a:t>Agents may perform only acts that have been authorized by the principal</a:t>
            </a:r>
            <a:endParaRPr lang="en-US" altLang="en-US" sz="1000" dirty="0"/>
          </a:p>
          <a:p>
            <a:r>
              <a:rPr lang="en-US" altLang="en-US" dirty="0"/>
              <a:t>Unauthorized actions do not bind the principal unless those actions can be reasonably assumed by a third party to be within the scope of the agent’s authority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51BC23AB-DA71-409F-A3CA-81312B4E93CE}" type="slidenum">
              <a:rPr lang="en-US" altLang="en-US" smtClean="0"/>
              <a:pPr/>
              <a:t>38</a:t>
            </a:fld>
            <a:endParaRPr lang="en-US" altLang="en-US" dirty="0"/>
          </a:p>
        </p:txBody>
      </p:sp>
    </p:spTree>
    <p:extLst>
      <p:ext uri="{BB962C8B-B14F-4D97-AF65-F5344CB8AC3E}">
        <p14:creationId xmlns:p14="http://schemas.microsoft.com/office/powerpoint/2010/main" val="6534069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The Creation of an Agency</a:t>
            </a:r>
          </a:p>
        </p:txBody>
      </p:sp>
      <p:sp>
        <p:nvSpPr>
          <p:cNvPr id="49155" name="Rectangle 3"/>
          <p:cNvSpPr>
            <a:spLocks noGrp="1" noChangeArrowheads="1"/>
          </p:cNvSpPr>
          <p:nvPr>
            <p:ph type="body" idx="1"/>
          </p:nvPr>
        </p:nvSpPr>
        <p:spPr/>
        <p:txBody>
          <a:bodyPr/>
          <a:lstStyle/>
          <a:p>
            <a:r>
              <a:rPr lang="en-US" altLang="en-US" dirty="0"/>
              <a:t>An agency relationship is generally created by the following methods:</a:t>
            </a:r>
          </a:p>
          <a:p>
            <a:pPr lvl="1"/>
            <a:r>
              <a:rPr lang="en-US" altLang="en-US" dirty="0"/>
              <a:t>By express appointment </a:t>
            </a:r>
          </a:p>
          <a:p>
            <a:pPr lvl="1"/>
            <a:r>
              <a:rPr lang="en-US" altLang="en-US" dirty="0"/>
              <a:t>By implication</a:t>
            </a:r>
          </a:p>
          <a:p>
            <a:pPr lvl="1"/>
            <a:r>
              <a:rPr lang="en-US" altLang="en-US" dirty="0"/>
              <a:t>By estoppel</a:t>
            </a:r>
          </a:p>
          <a:p>
            <a:pPr lvl="1"/>
            <a:r>
              <a:rPr lang="en-US" altLang="en-US" dirty="0"/>
              <a:t>By ratification</a:t>
            </a:r>
          </a:p>
          <a:p>
            <a:pPr lvl="1"/>
            <a:r>
              <a:rPr lang="en-US" altLang="en-US" dirty="0"/>
              <a:t>By statute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AB4DBABB-5D60-439D-A7E4-72CFF237A2EE}" type="slidenum">
              <a:rPr lang="en-US" altLang="en-US" smtClean="0"/>
              <a:pPr/>
              <a:t>39</a:t>
            </a:fld>
            <a:endParaRPr lang="en-US" altLang="en-US" dirty="0"/>
          </a:p>
        </p:txBody>
      </p:sp>
    </p:spTree>
    <p:extLst>
      <p:ext uri="{BB962C8B-B14F-4D97-AF65-F5344CB8AC3E}">
        <p14:creationId xmlns:p14="http://schemas.microsoft.com/office/powerpoint/2010/main" val="2175315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The Nature of Agency Law</a:t>
            </a:r>
          </a:p>
        </p:txBody>
      </p:sp>
      <p:sp>
        <p:nvSpPr>
          <p:cNvPr id="16387" name="Rectangle 3"/>
          <p:cNvSpPr>
            <a:spLocks noGrp="1" noChangeArrowheads="1"/>
          </p:cNvSpPr>
          <p:nvPr>
            <p:ph type="body" idx="1"/>
          </p:nvPr>
        </p:nvSpPr>
        <p:spPr/>
        <p:txBody>
          <a:bodyPr/>
          <a:lstStyle/>
          <a:p>
            <a:r>
              <a:rPr lang="en-US" altLang="en-US" dirty="0"/>
              <a:t>The emergence of the law of agency within our culture is an example of the tendency toward change within the legal system</a:t>
            </a:r>
            <a:endParaRPr lang="en-US" altLang="en-US" sz="1000" dirty="0"/>
          </a:p>
          <a:p>
            <a:r>
              <a:rPr lang="en-US" altLang="en-US" dirty="0"/>
              <a:t>Many of the changes emerge because the law must adapt by striking a balance between or among competing interests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90B1948E-9EA4-43E5-A03C-8BA241426268}" type="slidenum">
              <a:rPr lang="en-US" altLang="en-US" smtClean="0"/>
              <a:pPr/>
              <a:t>4</a:t>
            </a:fld>
            <a:endParaRPr lang="en-US" altLang="en-US" dirty="0"/>
          </a:p>
        </p:txBody>
      </p:sp>
    </p:spTree>
    <p:extLst>
      <p:ext uri="{BB962C8B-B14F-4D97-AF65-F5344CB8AC3E}">
        <p14:creationId xmlns:p14="http://schemas.microsoft.com/office/powerpoint/2010/main" val="30988538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p:txBody>
          <a:bodyPr/>
          <a:lstStyle/>
          <a:p>
            <a:r>
              <a:rPr lang="en-US" altLang="en-US" dirty="0"/>
              <a:t>Agency by Express Appointment</a:t>
            </a:r>
          </a:p>
        </p:txBody>
      </p:sp>
      <p:sp>
        <p:nvSpPr>
          <p:cNvPr id="50179" name="Rectangle 5"/>
          <p:cNvSpPr>
            <a:spLocks noGrp="1" noChangeArrowheads="1"/>
          </p:cNvSpPr>
          <p:nvPr>
            <p:ph type="body" idx="1"/>
          </p:nvPr>
        </p:nvSpPr>
        <p:spPr/>
        <p:txBody>
          <a:bodyPr/>
          <a:lstStyle/>
          <a:p>
            <a:r>
              <a:rPr lang="en-US" altLang="en-US" dirty="0"/>
              <a:t>Occurs when the principal either orally or in writing creates the agency relationship</a:t>
            </a:r>
          </a:p>
          <a:p>
            <a:r>
              <a:rPr lang="en-US" altLang="en-US" dirty="0"/>
              <a:t>Agent’s </a:t>
            </a:r>
            <a:r>
              <a:rPr lang="en-US" altLang="en-US" b="1" dirty="0"/>
              <a:t>express authority </a:t>
            </a:r>
            <a:r>
              <a:rPr lang="en-US" altLang="en-US" dirty="0"/>
              <a:t>is created at the same time that the principal appoints the agent and creates the agency relationship</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6DF8B3EC-9BDC-4959-9EA4-1ED062938198}" type="slidenum">
              <a:rPr lang="en-US" altLang="en-US" smtClean="0"/>
              <a:pPr/>
              <a:t>40</a:t>
            </a:fld>
            <a:endParaRPr lang="en-US" altLang="en-US" dirty="0"/>
          </a:p>
        </p:txBody>
      </p:sp>
    </p:spTree>
    <p:extLst>
      <p:ext uri="{BB962C8B-B14F-4D97-AF65-F5344CB8AC3E}">
        <p14:creationId xmlns:p14="http://schemas.microsoft.com/office/powerpoint/2010/main" val="35692207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Agency by Implication</a:t>
            </a:r>
          </a:p>
        </p:txBody>
      </p:sp>
      <p:sp>
        <p:nvSpPr>
          <p:cNvPr id="51203" name="Content Placeholder 2"/>
          <p:cNvSpPr>
            <a:spLocks noGrp="1"/>
          </p:cNvSpPr>
          <p:nvPr>
            <p:ph idx="1"/>
          </p:nvPr>
        </p:nvSpPr>
        <p:spPr/>
        <p:txBody>
          <a:bodyPr/>
          <a:lstStyle/>
          <a:p>
            <a:r>
              <a:rPr lang="en-US" altLang="en-US" b="1" dirty="0"/>
              <a:t>Implied authority </a:t>
            </a:r>
          </a:p>
          <a:p>
            <a:pPr lvl="1"/>
            <a:r>
              <a:rPr lang="en-US" altLang="en-US" dirty="0"/>
              <a:t>The agent’s authority to perform acts that are necessary or customary to carry out expressly authorized duties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A98A0FE2-73FF-4A91-944A-3246D13CA49B}" type="slidenum">
              <a:rPr lang="en-US" altLang="en-US" smtClean="0"/>
              <a:pPr/>
              <a:t>41</a:t>
            </a:fld>
            <a:endParaRPr lang="en-US" altLang="en-US" dirty="0"/>
          </a:p>
        </p:txBody>
      </p:sp>
    </p:spTree>
    <p:extLst>
      <p:ext uri="{BB962C8B-B14F-4D97-AF65-F5344CB8AC3E}">
        <p14:creationId xmlns:p14="http://schemas.microsoft.com/office/powerpoint/2010/main" val="26630339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a:spLocks noGrp="1" noChangeArrowheads="1"/>
          </p:cNvSpPr>
          <p:nvPr>
            <p:ph type="title"/>
          </p:nvPr>
        </p:nvSpPr>
        <p:spPr/>
        <p:txBody>
          <a:bodyPr/>
          <a:lstStyle/>
          <a:p>
            <a:r>
              <a:rPr lang="en-US" altLang="en-US" dirty="0"/>
              <a:t>Agency by Estoppel</a:t>
            </a:r>
          </a:p>
        </p:txBody>
      </p:sp>
      <p:sp>
        <p:nvSpPr>
          <p:cNvPr id="52227" name="Rectangle 7"/>
          <p:cNvSpPr>
            <a:spLocks noGrp="1" noChangeArrowheads="1"/>
          </p:cNvSpPr>
          <p:nvPr>
            <p:ph type="body" idx="1"/>
          </p:nvPr>
        </p:nvSpPr>
        <p:spPr/>
        <p:txBody>
          <a:bodyPr>
            <a:normAutofit/>
          </a:bodyPr>
          <a:lstStyle/>
          <a:p>
            <a:r>
              <a:rPr lang="en-US" altLang="en-US" b="1" dirty="0"/>
              <a:t>Apparent authority </a:t>
            </a:r>
          </a:p>
          <a:p>
            <a:pPr lvl="1"/>
            <a:r>
              <a:rPr lang="en-US" altLang="en-US" dirty="0"/>
              <a:t>When a principal, by words or actions, leads a third party to believe that a non-agent is an agent, that principal has clothed that non-agent with apparent authority and has, thus, created an agency by estoppel</a:t>
            </a:r>
            <a:endParaRPr lang="en-US" altLang="en-US" sz="1000" dirty="0"/>
          </a:p>
          <a:p>
            <a:r>
              <a:rPr lang="en-US" altLang="en-US" b="1" dirty="0"/>
              <a:t>Lingering apparent authority</a:t>
            </a:r>
          </a:p>
          <a:p>
            <a:pPr lvl="1"/>
            <a:r>
              <a:rPr lang="en-US" altLang="en-US" dirty="0"/>
              <a:t>Created if the principal terminates an agent’s actual authority but fails to give proper notice of that termination to those who are entitled to receive such notice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6D2625B-68BE-485A-B5F5-9B1B3197C79F}" type="slidenum">
              <a:rPr lang="en-US" altLang="en-US" smtClean="0"/>
              <a:pPr/>
              <a:t>42</a:t>
            </a:fld>
            <a:endParaRPr lang="en-US" altLang="en-US" dirty="0"/>
          </a:p>
        </p:txBody>
      </p:sp>
    </p:spTree>
    <p:extLst>
      <p:ext uri="{BB962C8B-B14F-4D97-AF65-F5344CB8AC3E}">
        <p14:creationId xmlns:p14="http://schemas.microsoft.com/office/powerpoint/2010/main" val="5265208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Question</a:t>
            </a:r>
          </a:p>
        </p:txBody>
      </p:sp>
      <p:sp>
        <p:nvSpPr>
          <p:cNvPr id="53251" name="Rectangle 3"/>
          <p:cNvSpPr>
            <a:spLocks noGrp="1" noChangeArrowheads="1"/>
          </p:cNvSpPr>
          <p:nvPr>
            <p:ph type="body" idx="1"/>
          </p:nvPr>
        </p:nvSpPr>
        <p:spPr/>
        <p:txBody>
          <a:bodyPr/>
          <a:lstStyle/>
          <a:p>
            <a:r>
              <a:rPr lang="en-US" altLang="en-US" dirty="0"/>
              <a:t>What occurs when the principal approves the unauthorized act performed by an agent?</a:t>
            </a:r>
          </a:p>
          <a:p>
            <a:pPr marL="912790" lvl="1" indent="-514338">
              <a:buFont typeface="+mj-lt"/>
              <a:buAutoNum type="alphaUcPeriod"/>
            </a:pPr>
            <a:r>
              <a:rPr lang="en-US" altLang="en-US" dirty="0"/>
              <a:t>Justification</a:t>
            </a:r>
          </a:p>
          <a:p>
            <a:pPr marL="912790" lvl="1" indent="-514338">
              <a:buFont typeface="+mj-lt"/>
              <a:buAutoNum type="alphaUcPeriod"/>
            </a:pPr>
            <a:r>
              <a:rPr lang="en-US" altLang="en-US" dirty="0"/>
              <a:t>Validation</a:t>
            </a:r>
          </a:p>
          <a:p>
            <a:pPr marL="912790" lvl="1" indent="-514338">
              <a:buFont typeface="+mj-lt"/>
              <a:buAutoNum type="alphaUcPeriod"/>
            </a:pPr>
            <a:r>
              <a:rPr lang="en-US" altLang="en-US" dirty="0"/>
              <a:t>Realization</a:t>
            </a:r>
          </a:p>
          <a:p>
            <a:pPr marL="912790" lvl="1" indent="-514338">
              <a:buFont typeface="+mj-lt"/>
              <a:buAutoNum type="alphaUcPeriod"/>
            </a:pPr>
            <a:r>
              <a:rPr lang="en-US" altLang="en-US" dirty="0"/>
              <a:t>Ratification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E49CA171-7975-497F-8942-2114E9408C81}" type="slidenum">
              <a:rPr lang="en-US" altLang="en-US" smtClean="0"/>
              <a:pPr/>
              <a:t>43</a:t>
            </a:fld>
            <a:endParaRPr lang="en-US" altLang="en-US" dirty="0"/>
          </a:p>
        </p:txBody>
      </p:sp>
    </p:spTree>
    <p:extLst>
      <p:ext uri="{BB962C8B-B14F-4D97-AF65-F5344CB8AC3E}">
        <p14:creationId xmlns:p14="http://schemas.microsoft.com/office/powerpoint/2010/main" val="3987450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Agency by Ratification</a:t>
            </a:r>
          </a:p>
        </p:txBody>
      </p:sp>
      <p:sp>
        <p:nvSpPr>
          <p:cNvPr id="54275" name="Rectangle 3"/>
          <p:cNvSpPr>
            <a:spLocks noGrp="1" noChangeArrowheads="1"/>
          </p:cNvSpPr>
          <p:nvPr>
            <p:ph type="body" idx="1"/>
          </p:nvPr>
        </p:nvSpPr>
        <p:spPr/>
        <p:txBody>
          <a:bodyPr>
            <a:normAutofit/>
          </a:bodyPr>
          <a:lstStyle/>
          <a:p>
            <a:r>
              <a:rPr lang="en-US" altLang="en-US" b="1" dirty="0"/>
              <a:t>Ratification </a:t>
            </a:r>
          </a:p>
          <a:p>
            <a:pPr lvl="1"/>
            <a:r>
              <a:rPr lang="en-US" altLang="en-US" dirty="0"/>
              <a:t>Occurs when the principal approves the unauthorized act performed by an agent or by one who has no authority to act as an agent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E55A3122-77F5-400D-AEEB-1FE3880A0196}" type="slidenum">
              <a:rPr lang="en-US" altLang="en-US" smtClean="0"/>
              <a:pPr/>
              <a:t>44</a:t>
            </a:fld>
            <a:endParaRPr lang="en-US" altLang="en-US" dirty="0"/>
          </a:p>
        </p:txBody>
      </p:sp>
    </p:spTree>
    <p:extLst>
      <p:ext uri="{BB962C8B-B14F-4D97-AF65-F5344CB8AC3E}">
        <p14:creationId xmlns:p14="http://schemas.microsoft.com/office/powerpoint/2010/main" val="32091161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1A87851-E204-45FD-B8F5-00819B338E4F}"/>
              </a:ext>
            </a:extLst>
          </p:cNvPr>
          <p:cNvSpPr>
            <a:spLocks noGrp="1"/>
          </p:cNvSpPr>
          <p:nvPr>
            <p:ph type="title"/>
          </p:nvPr>
        </p:nvSpPr>
        <p:spPr/>
        <p:txBody>
          <a:bodyPr/>
          <a:lstStyle/>
          <a:p>
            <a:r>
              <a:rPr lang="en-US" altLang="en-US" dirty="0"/>
              <a:t>Agency by Ratification</a:t>
            </a:r>
            <a:endParaRPr lang="en-US" dirty="0"/>
          </a:p>
        </p:txBody>
      </p:sp>
      <p:sp>
        <p:nvSpPr>
          <p:cNvPr id="9" name="Content Placeholder 8">
            <a:extLst>
              <a:ext uri="{FF2B5EF4-FFF2-40B4-BE49-F238E27FC236}">
                <a16:creationId xmlns:a16="http://schemas.microsoft.com/office/drawing/2014/main" id="{ABB3082F-D30C-49E7-822D-61CC508012EE}"/>
              </a:ext>
            </a:extLst>
          </p:cNvPr>
          <p:cNvSpPr>
            <a:spLocks noGrp="1"/>
          </p:cNvSpPr>
          <p:nvPr>
            <p:ph idx="1"/>
          </p:nvPr>
        </p:nvSpPr>
        <p:spPr/>
        <p:txBody>
          <a:bodyPr/>
          <a:lstStyle/>
          <a:p>
            <a:r>
              <a:rPr lang="en-US" altLang="en-US" dirty="0"/>
              <a:t>Certain other conditions must be fulfilled for ratification to be valid</a:t>
            </a:r>
          </a:p>
          <a:p>
            <a:pPr lvl="1"/>
            <a:r>
              <a:rPr lang="en-US" altLang="en-US" dirty="0"/>
              <a:t>The principal must have the capacity to ratify and have knowledge of all the material facts</a:t>
            </a:r>
          </a:p>
          <a:p>
            <a:pPr lvl="1"/>
            <a:r>
              <a:rPr lang="en-US" altLang="en-US" dirty="0"/>
              <a:t>The act must be legal and be done on behalf of the principal</a:t>
            </a:r>
          </a:p>
          <a:p>
            <a:pPr lvl="1"/>
            <a:r>
              <a:rPr lang="en-US" altLang="en-US" dirty="0"/>
              <a:t>The ratification must apply to the entire act of the agent</a:t>
            </a:r>
          </a:p>
          <a:p>
            <a:pPr lvl="1"/>
            <a:r>
              <a:rPr lang="en-US" altLang="en-US" dirty="0"/>
              <a:t>Ratification must occur before the third party withdraws</a:t>
            </a:r>
          </a:p>
          <a:p>
            <a:pPr lvl="1"/>
            <a:r>
              <a:rPr lang="en-US" altLang="en-US" dirty="0"/>
              <a:t>The principal cannot accept the benefits of an unauthorized act and then refuse to accept the obligations that are part of it</a:t>
            </a:r>
          </a:p>
          <a:p>
            <a:endParaRPr lang="en-US" dirty="0"/>
          </a:p>
        </p:txBody>
      </p:sp>
      <p:sp>
        <p:nvSpPr>
          <p:cNvPr id="4" name="Footer Placeholder 3">
            <a:extLst>
              <a:ext uri="{FF2B5EF4-FFF2-40B4-BE49-F238E27FC236}">
                <a16:creationId xmlns:a16="http://schemas.microsoft.com/office/drawing/2014/main" id="{92666065-CBA8-40CD-81AD-1D5B81CED89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6C67D58-D84A-4157-AD53-5AFEEF4E4461}"/>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45</a:t>
            </a:fld>
            <a:endParaRPr lang="en-US" altLang="en-US" dirty="0"/>
          </a:p>
        </p:txBody>
      </p:sp>
    </p:spTree>
    <p:extLst>
      <p:ext uri="{BB962C8B-B14F-4D97-AF65-F5344CB8AC3E}">
        <p14:creationId xmlns:p14="http://schemas.microsoft.com/office/powerpoint/2010/main" val="2074073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Agent’s Obligations to a Principal</a:t>
            </a:r>
          </a:p>
        </p:txBody>
      </p:sp>
      <p:sp>
        <p:nvSpPr>
          <p:cNvPr id="55299" name="Content Placeholder 2"/>
          <p:cNvSpPr>
            <a:spLocks noGrp="1"/>
          </p:cNvSpPr>
          <p:nvPr>
            <p:ph idx="1"/>
          </p:nvPr>
        </p:nvSpPr>
        <p:spPr/>
        <p:txBody>
          <a:bodyPr/>
          <a:lstStyle/>
          <a:p>
            <a:r>
              <a:rPr lang="en-US" altLang="en-US" dirty="0"/>
              <a:t>An agent’s obligations generally involve the following duties:</a:t>
            </a:r>
          </a:p>
          <a:p>
            <a:pPr lvl="1"/>
            <a:r>
              <a:rPr lang="en-US" altLang="en-US" dirty="0"/>
              <a:t>To obey all instructions and be loyal to the principal</a:t>
            </a:r>
          </a:p>
          <a:p>
            <a:pPr lvl="1"/>
            <a:r>
              <a:rPr lang="en-US" altLang="en-US" dirty="0"/>
              <a:t>To exercise reasonable judgment, prudence, and skill and account for all property</a:t>
            </a:r>
          </a:p>
          <a:p>
            <a:pPr lvl="1"/>
            <a:r>
              <a:rPr lang="en-US" altLang="en-US" dirty="0"/>
              <a:t>To perform work personally and communicate fully with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9831C15C-C46B-4438-AA09-87DDFA456161}" type="slidenum">
              <a:rPr lang="en-US" altLang="en-US" smtClean="0"/>
              <a:pPr/>
              <a:t>46</a:t>
            </a:fld>
            <a:endParaRPr lang="en-US" altLang="en-US" dirty="0"/>
          </a:p>
        </p:txBody>
      </p:sp>
    </p:spTree>
    <p:extLst>
      <p:ext uri="{BB962C8B-B14F-4D97-AF65-F5344CB8AC3E}">
        <p14:creationId xmlns:p14="http://schemas.microsoft.com/office/powerpoint/2010/main" val="6749397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Remedies Available to the Principal</a:t>
            </a:r>
          </a:p>
        </p:txBody>
      </p:sp>
      <p:sp>
        <p:nvSpPr>
          <p:cNvPr id="56323" name="Content Placeholder 2"/>
          <p:cNvSpPr>
            <a:spLocks noGrp="1"/>
          </p:cNvSpPr>
          <p:nvPr>
            <p:ph idx="1"/>
          </p:nvPr>
        </p:nvSpPr>
        <p:spPr/>
        <p:txBody>
          <a:bodyPr/>
          <a:lstStyle/>
          <a:p>
            <a:r>
              <a:rPr lang="en-US" altLang="en-US" dirty="0"/>
              <a:t>Terminate the agent’s contract of employment</a:t>
            </a:r>
          </a:p>
          <a:p>
            <a:r>
              <a:rPr lang="en-US" altLang="en-US" dirty="0"/>
              <a:t>Withhold compensation otherwise due the agent</a:t>
            </a:r>
          </a:p>
          <a:p>
            <a:r>
              <a:rPr lang="en-US" altLang="en-US" dirty="0"/>
              <a:t>Recover profit the agent made in violation of agency obligations</a:t>
            </a:r>
          </a:p>
          <a:p>
            <a:r>
              <a:rPr lang="en-US" altLang="en-US" dirty="0"/>
              <a:t>Recover money or property gained or held by the agent to which the principal is entitled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005F2267-3526-41B9-9A71-92002D173750}" type="slidenum">
              <a:rPr lang="en-US" altLang="en-US" smtClean="0"/>
              <a:pPr/>
              <a:t>47</a:t>
            </a:fld>
            <a:endParaRPr lang="en-US" altLang="en-US" dirty="0"/>
          </a:p>
        </p:txBody>
      </p:sp>
    </p:spTree>
    <p:extLst>
      <p:ext uri="{BB962C8B-B14F-4D97-AF65-F5344CB8AC3E}">
        <p14:creationId xmlns:p14="http://schemas.microsoft.com/office/powerpoint/2010/main" val="2795461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Remedies Available to the Principal</a:t>
            </a:r>
          </a:p>
        </p:txBody>
      </p:sp>
      <p:sp>
        <p:nvSpPr>
          <p:cNvPr id="57347" name="Content Placeholder 2"/>
          <p:cNvSpPr>
            <a:spLocks noGrp="1"/>
          </p:cNvSpPr>
          <p:nvPr>
            <p:ph idx="1"/>
          </p:nvPr>
        </p:nvSpPr>
        <p:spPr/>
        <p:txBody>
          <a:bodyPr/>
          <a:lstStyle/>
          <a:p>
            <a:r>
              <a:rPr lang="en-US" altLang="en-US" dirty="0"/>
              <a:t>Restrain the agent from continuing to breach the agency obligations</a:t>
            </a:r>
          </a:p>
          <a:p>
            <a:r>
              <a:rPr lang="en-US" altLang="en-US" dirty="0"/>
              <a:t>Recover damages from the agent for breach of the contract of employment or assessed against the principal for the agent’s wrongdoing</a:t>
            </a:r>
          </a:p>
          <a:p>
            <a:r>
              <a:rPr lang="en-US" altLang="en-US" dirty="0"/>
              <a:t>Rescind a contract entered into by the agent based on an improper relationship between the agent and the third party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E83219C2-29C5-428D-8F33-98308C0B9E13}" type="slidenum">
              <a:rPr lang="en-US" altLang="en-US" smtClean="0"/>
              <a:pPr/>
              <a:t>48</a:t>
            </a:fld>
            <a:endParaRPr lang="en-US" altLang="en-US" dirty="0"/>
          </a:p>
        </p:txBody>
      </p:sp>
    </p:spTree>
    <p:extLst>
      <p:ext uri="{BB962C8B-B14F-4D97-AF65-F5344CB8AC3E}">
        <p14:creationId xmlns:p14="http://schemas.microsoft.com/office/powerpoint/2010/main" val="35521274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dirty="0"/>
              <a:t>The Principal’s Obligations to the Agent</a:t>
            </a:r>
          </a:p>
        </p:txBody>
      </p:sp>
      <p:sp>
        <p:nvSpPr>
          <p:cNvPr id="58371" name="Content Placeholder 2"/>
          <p:cNvSpPr>
            <a:spLocks noGrp="1"/>
          </p:cNvSpPr>
          <p:nvPr>
            <p:ph idx="1"/>
          </p:nvPr>
        </p:nvSpPr>
        <p:spPr/>
        <p:txBody>
          <a:bodyPr/>
          <a:lstStyle/>
          <a:p>
            <a:r>
              <a:rPr lang="en-US" altLang="en-US" dirty="0"/>
              <a:t>Among the principal’s actual and implied duties are the following obligations:</a:t>
            </a:r>
          </a:p>
          <a:p>
            <a:pPr lvl="1"/>
            <a:r>
              <a:rPr lang="en-US" altLang="en-US" dirty="0"/>
              <a:t>To compensate the agent</a:t>
            </a:r>
          </a:p>
          <a:p>
            <a:pPr lvl="1"/>
            <a:r>
              <a:rPr lang="en-US" altLang="en-US" dirty="0"/>
              <a:t>To reimburse the agent</a:t>
            </a:r>
          </a:p>
          <a:p>
            <a:pPr lvl="1"/>
            <a:r>
              <a:rPr lang="en-US" altLang="en-US" dirty="0"/>
              <a:t>To indemnify the agent</a:t>
            </a:r>
          </a:p>
          <a:p>
            <a:pPr lvl="1"/>
            <a:r>
              <a:rPr lang="en-US" altLang="en-US" dirty="0"/>
              <a:t>To cooperate with the performance of the agent’s duties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6E2B19BC-07AE-4EBA-8C15-C282ED8FF6B7}" type="slidenum">
              <a:rPr lang="en-US" altLang="en-US" smtClean="0"/>
              <a:pPr/>
              <a:t>49</a:t>
            </a:fld>
            <a:endParaRPr lang="en-US" altLang="en-US" dirty="0"/>
          </a:p>
        </p:txBody>
      </p:sp>
    </p:spTree>
    <p:extLst>
      <p:ext uri="{BB962C8B-B14F-4D97-AF65-F5344CB8AC3E}">
        <p14:creationId xmlns:p14="http://schemas.microsoft.com/office/powerpoint/2010/main" val="2017981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Question</a:t>
            </a:r>
          </a:p>
        </p:txBody>
      </p:sp>
      <p:sp>
        <p:nvSpPr>
          <p:cNvPr id="17411" name="Rectangle 3"/>
          <p:cNvSpPr>
            <a:spLocks noGrp="1" noChangeArrowheads="1"/>
          </p:cNvSpPr>
          <p:nvPr>
            <p:ph type="body" idx="1"/>
          </p:nvPr>
        </p:nvSpPr>
        <p:spPr/>
        <p:txBody>
          <a:bodyPr/>
          <a:lstStyle/>
          <a:p>
            <a:r>
              <a:rPr lang="en-US" altLang="en-US" dirty="0"/>
              <a:t>Who is the individual with whom the agent deals for the principal?</a:t>
            </a:r>
          </a:p>
          <a:p>
            <a:pPr marL="912790" lvl="1" indent="-514338">
              <a:buFont typeface="+mj-lt"/>
              <a:buAutoNum type="alphaUcPeriod"/>
            </a:pPr>
            <a:r>
              <a:rPr lang="en-US" altLang="en-US" dirty="0"/>
              <a:t>Third party</a:t>
            </a:r>
          </a:p>
          <a:p>
            <a:pPr marL="912790" lvl="1" indent="-514338">
              <a:buFont typeface="+mj-lt"/>
              <a:buAutoNum type="alphaUcPeriod"/>
            </a:pPr>
            <a:r>
              <a:rPr lang="en-US" altLang="en-US" dirty="0"/>
              <a:t>Servant</a:t>
            </a:r>
          </a:p>
          <a:p>
            <a:pPr marL="912790" lvl="1" indent="-514338">
              <a:buFont typeface="+mj-lt"/>
              <a:buAutoNum type="alphaUcPeriod"/>
            </a:pPr>
            <a:r>
              <a:rPr lang="en-US" altLang="en-US" dirty="0"/>
              <a:t>Second party</a:t>
            </a:r>
          </a:p>
          <a:p>
            <a:pPr marL="912790" lvl="1" indent="-514338">
              <a:buFont typeface="+mj-lt"/>
              <a:buAutoNum type="alphaUcPeriod"/>
            </a:pPr>
            <a:r>
              <a:rPr lang="en-US" altLang="en-US" dirty="0"/>
              <a:t>Master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5589C540-7737-48F2-9E2F-1D0A6E5D958A}" type="slidenum">
              <a:rPr lang="en-US" altLang="en-US" smtClean="0"/>
              <a:pPr/>
              <a:t>5</a:t>
            </a:fld>
            <a:endParaRPr lang="en-US" altLang="en-US" dirty="0"/>
          </a:p>
        </p:txBody>
      </p:sp>
    </p:spTree>
    <p:extLst>
      <p:ext uri="{BB962C8B-B14F-4D97-AF65-F5344CB8AC3E}">
        <p14:creationId xmlns:p14="http://schemas.microsoft.com/office/powerpoint/2010/main" val="3907480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dirty="0"/>
              <a:t>Remedies Available to the Agent</a:t>
            </a:r>
          </a:p>
        </p:txBody>
      </p:sp>
      <p:sp>
        <p:nvSpPr>
          <p:cNvPr id="59395" name="Content Placeholder 2"/>
          <p:cNvSpPr>
            <a:spLocks noGrp="1"/>
          </p:cNvSpPr>
          <p:nvPr>
            <p:ph idx="1"/>
          </p:nvPr>
        </p:nvSpPr>
        <p:spPr/>
        <p:txBody>
          <a:bodyPr/>
          <a:lstStyle/>
          <a:p>
            <a:r>
              <a:rPr lang="en-US" altLang="en-US" dirty="0"/>
              <a:t>Leave the principal’s employ</a:t>
            </a:r>
          </a:p>
          <a:p>
            <a:pPr lvl="1"/>
            <a:r>
              <a:rPr lang="en-US" altLang="en-US" dirty="0"/>
              <a:t>Recover damages for the principal’s breach of contract</a:t>
            </a:r>
          </a:p>
          <a:p>
            <a:pPr lvl="1"/>
            <a:r>
              <a:rPr lang="en-US" altLang="en-US" dirty="0"/>
              <a:t>Recover the value of services rendered</a:t>
            </a:r>
          </a:p>
          <a:p>
            <a:pPr lvl="1"/>
            <a:r>
              <a:rPr lang="en-US" altLang="en-US" dirty="0"/>
              <a:t>Obtain reimbursement for payments made for the principal</a:t>
            </a:r>
          </a:p>
          <a:p>
            <a:pPr lvl="1"/>
            <a:r>
              <a:rPr lang="en-US" altLang="en-US" dirty="0"/>
              <a:t>Secure indemnity for personal liability sustained while performing an authorized act for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A22A8B18-9D42-4430-A1D9-A733E01FA4DD}" type="slidenum">
              <a:rPr lang="en-US" altLang="en-US" smtClean="0"/>
              <a:pPr/>
              <a:t>50</a:t>
            </a:fld>
            <a:endParaRPr lang="en-US" altLang="en-US" dirty="0"/>
          </a:p>
        </p:txBody>
      </p:sp>
    </p:spTree>
    <p:extLst>
      <p:ext uri="{BB962C8B-B14F-4D97-AF65-F5344CB8AC3E}">
        <p14:creationId xmlns:p14="http://schemas.microsoft.com/office/powerpoint/2010/main" val="41087296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1703D3C-3156-475F-908B-9704722725AB}"/>
              </a:ext>
            </a:extLst>
          </p:cNvPr>
          <p:cNvSpPr>
            <a:spLocks noGrp="1"/>
          </p:cNvSpPr>
          <p:nvPr>
            <p:ph type="title"/>
          </p:nvPr>
        </p:nvSpPr>
        <p:spPr/>
        <p:txBody>
          <a:bodyPr/>
          <a:lstStyle/>
          <a:p>
            <a:r>
              <a:rPr lang="en-US" altLang="en-US" dirty="0"/>
              <a:t>Termination by the Acts of the Parties</a:t>
            </a:r>
            <a:endParaRPr lang="en-US" dirty="0"/>
          </a:p>
        </p:txBody>
      </p:sp>
      <p:sp>
        <p:nvSpPr>
          <p:cNvPr id="13" name="Content Placeholder 12">
            <a:extLst>
              <a:ext uri="{FF2B5EF4-FFF2-40B4-BE49-F238E27FC236}">
                <a16:creationId xmlns:a16="http://schemas.microsoft.com/office/drawing/2014/main" id="{5F28E55B-C5CD-4777-9813-B7C26379027A}"/>
              </a:ext>
            </a:extLst>
          </p:cNvPr>
          <p:cNvSpPr>
            <a:spLocks noGrp="1"/>
          </p:cNvSpPr>
          <p:nvPr>
            <p:ph idx="1"/>
          </p:nvPr>
        </p:nvSpPr>
        <p:spPr/>
        <p:txBody>
          <a:bodyPr/>
          <a:lstStyle/>
          <a:p>
            <a:r>
              <a:rPr lang="en-US" dirty="0"/>
              <a:t>Fulfillment of purpose or mutual agreement</a:t>
            </a:r>
          </a:p>
          <a:p>
            <a:pPr lvl="1"/>
            <a:r>
              <a:rPr lang="en-US" dirty="0"/>
              <a:t>When the purpose for which the agency was created is achieved, the agency is terminated</a:t>
            </a:r>
          </a:p>
          <a:p>
            <a:pPr lvl="1"/>
            <a:r>
              <a:rPr lang="en-US" dirty="0"/>
              <a:t>The parties to an agency relationship may terminate it at any time by agreement, even before the contract is fully performed. This is referred to as mutual agreement</a:t>
            </a:r>
          </a:p>
        </p:txBody>
      </p:sp>
      <p:sp>
        <p:nvSpPr>
          <p:cNvPr id="4" name="Footer Placeholder 3">
            <a:extLst>
              <a:ext uri="{FF2B5EF4-FFF2-40B4-BE49-F238E27FC236}">
                <a16:creationId xmlns:a16="http://schemas.microsoft.com/office/drawing/2014/main" id="{04E1429D-CEF7-4915-B5F2-36E3FB426D2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FA0F966-D55B-4E3B-AF74-02562AB77AF8}"/>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51</a:t>
            </a:fld>
            <a:endParaRPr lang="en-US" altLang="en-US" dirty="0"/>
          </a:p>
        </p:txBody>
      </p:sp>
    </p:spTree>
    <p:extLst>
      <p:ext uri="{BB962C8B-B14F-4D97-AF65-F5344CB8AC3E}">
        <p14:creationId xmlns:p14="http://schemas.microsoft.com/office/powerpoint/2010/main" val="8002599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altLang="en-US" dirty="0"/>
              <a:t>Termination by the Acts of the Parties</a:t>
            </a:r>
          </a:p>
        </p:txBody>
      </p:sp>
      <p:sp>
        <p:nvSpPr>
          <p:cNvPr id="60419" name="Content Placeholder 4"/>
          <p:cNvSpPr>
            <a:spLocks noGrp="1"/>
          </p:cNvSpPr>
          <p:nvPr>
            <p:ph sz="half" idx="1"/>
          </p:nvPr>
        </p:nvSpPr>
        <p:spPr/>
        <p:txBody>
          <a:bodyPr/>
          <a:lstStyle/>
          <a:p>
            <a:r>
              <a:rPr lang="en-US" altLang="en-US" b="1" dirty="0"/>
              <a:t>Revocation</a:t>
            </a:r>
          </a:p>
          <a:p>
            <a:pPr lvl="1"/>
            <a:r>
              <a:rPr lang="en-US" altLang="en-US" dirty="0"/>
              <a:t>Acting with or without cause, the principal may terminate the agreement by simply recalling the agent’s authority to act</a:t>
            </a:r>
          </a:p>
        </p:txBody>
      </p:sp>
      <p:sp>
        <p:nvSpPr>
          <p:cNvPr id="60420" name="Content Placeholder 5"/>
          <p:cNvSpPr>
            <a:spLocks noGrp="1"/>
          </p:cNvSpPr>
          <p:nvPr>
            <p:ph sz="half" idx="2"/>
          </p:nvPr>
        </p:nvSpPr>
        <p:spPr/>
        <p:txBody>
          <a:bodyPr/>
          <a:lstStyle/>
          <a:p>
            <a:r>
              <a:rPr lang="en-US" altLang="en-US" b="1" dirty="0"/>
              <a:t>Renunciation</a:t>
            </a:r>
          </a:p>
          <a:p>
            <a:pPr lvl="1"/>
            <a:r>
              <a:rPr lang="en-US" altLang="en-US" dirty="0"/>
              <a:t>Agents may terminate by simply giving notice to principals that they are quitting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1"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72A65F6F-C080-404B-BA49-2D981D9FD108}" type="slidenum">
              <a:rPr lang="en-US" altLang="en-US" smtClean="0"/>
              <a:pPr/>
              <a:t>52</a:t>
            </a:fld>
            <a:endParaRPr lang="en-US" altLang="en-US" dirty="0"/>
          </a:p>
        </p:txBody>
      </p:sp>
    </p:spTree>
    <p:extLst>
      <p:ext uri="{BB962C8B-B14F-4D97-AF65-F5344CB8AC3E}">
        <p14:creationId xmlns:p14="http://schemas.microsoft.com/office/powerpoint/2010/main" val="12522483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5"/>
          <p:cNvSpPr>
            <a:spLocks noGrp="1"/>
          </p:cNvSpPr>
          <p:nvPr>
            <p:ph type="title"/>
          </p:nvPr>
        </p:nvSpPr>
        <p:spPr/>
        <p:txBody>
          <a:bodyPr/>
          <a:lstStyle/>
          <a:p>
            <a:r>
              <a:rPr lang="en-US" altLang="en-US" dirty="0"/>
              <a:t>Completion by Operation of Law</a:t>
            </a:r>
          </a:p>
        </p:txBody>
      </p:sp>
      <p:sp>
        <p:nvSpPr>
          <p:cNvPr id="61443" name="Content Placeholder 6"/>
          <p:cNvSpPr>
            <a:spLocks noGrp="1"/>
          </p:cNvSpPr>
          <p:nvPr>
            <p:ph idx="1"/>
          </p:nvPr>
        </p:nvSpPr>
        <p:spPr/>
        <p:txBody>
          <a:bodyPr/>
          <a:lstStyle/>
          <a:p>
            <a:r>
              <a:rPr lang="en-US" altLang="en-US" dirty="0"/>
              <a:t>Death or insanity</a:t>
            </a:r>
          </a:p>
          <a:p>
            <a:r>
              <a:rPr lang="en-US" altLang="en-US" dirty="0"/>
              <a:t>Durable power of attorney</a:t>
            </a:r>
          </a:p>
          <a:p>
            <a:pPr lvl="1"/>
            <a:r>
              <a:rPr lang="en-US" altLang="en-US" dirty="0"/>
              <a:t>Preserves the authority of an agent should the principal become incapacitated</a:t>
            </a:r>
          </a:p>
          <a:p>
            <a:r>
              <a:rPr lang="en-US" altLang="en-US" dirty="0"/>
              <a:t>Bankruptcy</a:t>
            </a:r>
          </a:p>
          <a:p>
            <a:r>
              <a:rPr lang="en-US" altLang="en-US" dirty="0"/>
              <a:t>Impossibility of performance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4"/>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F38ACA46-28FB-4777-80CC-1FC427540848}" type="slidenum">
              <a:rPr lang="en-US" altLang="en-US" smtClean="0"/>
              <a:pPr/>
              <a:t>53</a:t>
            </a:fld>
            <a:endParaRPr lang="en-US" altLang="en-US" dirty="0"/>
          </a:p>
        </p:txBody>
      </p:sp>
    </p:spTree>
    <p:extLst>
      <p:ext uri="{BB962C8B-B14F-4D97-AF65-F5344CB8AC3E}">
        <p14:creationId xmlns:p14="http://schemas.microsoft.com/office/powerpoint/2010/main" val="41297931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dirty="0"/>
              <a:t>Agency Coupled with an Interest</a:t>
            </a:r>
          </a:p>
        </p:txBody>
      </p:sp>
      <p:sp>
        <p:nvSpPr>
          <p:cNvPr id="62467" name="Content Placeholder 2"/>
          <p:cNvSpPr>
            <a:spLocks noGrp="1"/>
          </p:cNvSpPr>
          <p:nvPr>
            <p:ph idx="1"/>
          </p:nvPr>
        </p:nvSpPr>
        <p:spPr/>
        <p:txBody>
          <a:bodyPr/>
          <a:lstStyle/>
          <a:p>
            <a:r>
              <a:rPr lang="en-US" altLang="en-US" dirty="0"/>
              <a:t>An agency agreement in which the agent is given an interest in the subject matter of the agency, in addition to compensation for services rendered to the principal</a:t>
            </a:r>
          </a:p>
          <a:p>
            <a:r>
              <a:rPr lang="en-US" altLang="en-US" dirty="0"/>
              <a:t>Concept protects the agent’s interest in specific property belonging to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13B54490-3CA8-4074-8EAE-0B5B964A4348}" type="slidenum">
              <a:rPr lang="en-US" altLang="en-US" smtClean="0"/>
              <a:pPr/>
              <a:t>54</a:t>
            </a:fld>
            <a:endParaRPr lang="en-US" altLang="en-US" dirty="0"/>
          </a:p>
        </p:txBody>
      </p:sp>
    </p:spTree>
    <p:extLst>
      <p:ext uri="{BB962C8B-B14F-4D97-AF65-F5344CB8AC3E}">
        <p14:creationId xmlns:p14="http://schemas.microsoft.com/office/powerpoint/2010/main" val="42198435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noChangeArrowheads="1"/>
          </p:cNvSpPr>
          <p:nvPr>
            <p:ph type="title"/>
          </p:nvPr>
        </p:nvSpPr>
        <p:spPr/>
        <p:txBody>
          <a:bodyPr/>
          <a:lstStyle/>
          <a:p>
            <a:r>
              <a:rPr lang="en-US" altLang="en-US" dirty="0"/>
              <a:t>Cyber-Agency Statutes</a:t>
            </a:r>
          </a:p>
        </p:txBody>
      </p:sp>
      <p:sp>
        <p:nvSpPr>
          <p:cNvPr id="63491" name="Rectangle 5"/>
          <p:cNvSpPr>
            <a:spLocks noGrp="1" noChangeArrowheads="1"/>
          </p:cNvSpPr>
          <p:nvPr>
            <p:ph type="body" idx="1"/>
          </p:nvPr>
        </p:nvSpPr>
        <p:spPr/>
        <p:txBody>
          <a:bodyPr/>
          <a:lstStyle/>
          <a:p>
            <a:r>
              <a:rPr lang="en-US" altLang="en-US" b="1" dirty="0"/>
              <a:t>Electronic agent </a:t>
            </a:r>
          </a:p>
          <a:p>
            <a:pPr lvl="1"/>
            <a:r>
              <a:rPr lang="en-US" altLang="en-US" dirty="0"/>
              <a:t>A computer program that acts without human intervention to begin an activity, answer cyber-messages, deliver or accept electronic mail, or enter electronic contracts as a representative of an individual who does not intervene in the action taken by the electronic agent at the actual time of the electronic agent’s activity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24A4AFF1-040A-48B2-851B-BF6BE289DFE9}" type="slidenum">
              <a:rPr lang="en-US" altLang="en-US" smtClean="0"/>
              <a:pPr/>
              <a:t>55</a:t>
            </a:fld>
            <a:endParaRPr lang="en-US" altLang="en-US" dirty="0"/>
          </a:p>
        </p:txBody>
      </p:sp>
    </p:spTree>
    <p:extLst>
      <p:ext uri="{BB962C8B-B14F-4D97-AF65-F5344CB8AC3E}">
        <p14:creationId xmlns:p14="http://schemas.microsoft.com/office/powerpoint/2010/main" val="12968720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D6261CC-509B-4B6B-A67F-18EC24C8FE61}"/>
              </a:ext>
            </a:extLst>
          </p:cNvPr>
          <p:cNvSpPr>
            <a:spLocks noGrp="1"/>
          </p:cNvSpPr>
          <p:nvPr>
            <p:ph type="title"/>
          </p:nvPr>
        </p:nvSpPr>
        <p:spPr/>
        <p:txBody>
          <a:bodyPr/>
          <a:lstStyle/>
          <a:p>
            <a:r>
              <a:rPr lang="en-US" dirty="0"/>
              <a:t>Agency in the Health Care Setting</a:t>
            </a:r>
          </a:p>
        </p:txBody>
      </p:sp>
      <p:sp>
        <p:nvSpPr>
          <p:cNvPr id="9" name="Content Placeholder 8">
            <a:extLst>
              <a:ext uri="{FF2B5EF4-FFF2-40B4-BE49-F238E27FC236}">
                <a16:creationId xmlns:a16="http://schemas.microsoft.com/office/drawing/2014/main" id="{DABA5F58-8017-4525-9435-F2F76FE6325C}"/>
              </a:ext>
            </a:extLst>
          </p:cNvPr>
          <p:cNvSpPr>
            <a:spLocks noGrp="1"/>
          </p:cNvSpPr>
          <p:nvPr>
            <p:ph idx="1"/>
          </p:nvPr>
        </p:nvSpPr>
        <p:spPr/>
        <p:txBody>
          <a:bodyPr/>
          <a:lstStyle/>
          <a:p>
            <a:r>
              <a:rPr lang="en-US" dirty="0"/>
              <a:t>In the 21st century, health care issues have increasingly crossed paths with, and sometimes even collided with, the law </a:t>
            </a:r>
          </a:p>
          <a:p>
            <a:pPr lvl="1"/>
            <a:r>
              <a:rPr lang="en-US" dirty="0"/>
              <a:t>Sometimes these issues surface in new legal devices designed to deal with the unintended consequences of changes in medical science </a:t>
            </a:r>
          </a:p>
          <a:p>
            <a:r>
              <a:rPr lang="en-US" dirty="0"/>
              <a:t>The latest devices to impact agency law are anatomical gift instruments, living wills, health care powers of attorney, and DNR notifications</a:t>
            </a:r>
          </a:p>
          <a:p>
            <a:endParaRPr lang="en-US" dirty="0"/>
          </a:p>
        </p:txBody>
      </p:sp>
      <p:sp>
        <p:nvSpPr>
          <p:cNvPr id="4" name="Footer Placeholder 3">
            <a:extLst>
              <a:ext uri="{FF2B5EF4-FFF2-40B4-BE49-F238E27FC236}">
                <a16:creationId xmlns:a16="http://schemas.microsoft.com/office/drawing/2014/main" id="{C2059239-0CFF-40DE-8BDC-F3ABB7744714}"/>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F8FB98A-DA9B-41F3-A98D-8B6229F968C1}"/>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56</a:t>
            </a:fld>
            <a:endParaRPr lang="en-US" altLang="en-US" dirty="0"/>
          </a:p>
        </p:txBody>
      </p:sp>
    </p:spTree>
    <p:extLst>
      <p:ext uri="{BB962C8B-B14F-4D97-AF65-F5344CB8AC3E}">
        <p14:creationId xmlns:p14="http://schemas.microsoft.com/office/powerpoint/2010/main" val="25944995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7002ED0-838A-4828-A35A-DF08C6B547C6}"/>
              </a:ext>
            </a:extLst>
          </p:cNvPr>
          <p:cNvSpPr>
            <a:spLocks noGrp="1"/>
          </p:cNvSpPr>
          <p:nvPr>
            <p:ph type="title"/>
          </p:nvPr>
        </p:nvSpPr>
        <p:spPr/>
        <p:txBody>
          <a:bodyPr/>
          <a:lstStyle/>
          <a:p>
            <a:r>
              <a:rPr lang="en-US" dirty="0"/>
              <a:t>Agency in the Health Care Setting</a:t>
            </a:r>
          </a:p>
        </p:txBody>
      </p:sp>
      <p:sp>
        <p:nvSpPr>
          <p:cNvPr id="9" name="Content Placeholder 8">
            <a:extLst>
              <a:ext uri="{FF2B5EF4-FFF2-40B4-BE49-F238E27FC236}">
                <a16:creationId xmlns:a16="http://schemas.microsoft.com/office/drawing/2014/main" id="{C9EF124E-4460-4EA0-BEE4-32E77F6E206F}"/>
              </a:ext>
            </a:extLst>
          </p:cNvPr>
          <p:cNvSpPr>
            <a:spLocks noGrp="1"/>
          </p:cNvSpPr>
          <p:nvPr>
            <p:ph idx="1"/>
          </p:nvPr>
        </p:nvSpPr>
        <p:spPr/>
        <p:txBody>
          <a:bodyPr>
            <a:noAutofit/>
          </a:bodyPr>
          <a:lstStyle/>
          <a:p>
            <a:r>
              <a:rPr lang="en-US" dirty="0"/>
              <a:t>An </a:t>
            </a:r>
            <a:r>
              <a:rPr lang="en-US" b="1" dirty="0"/>
              <a:t>anatomical gift</a:t>
            </a:r>
            <a:r>
              <a:rPr lang="en-US" dirty="0"/>
              <a:t> is a donation made in advance, usually by notification on a state driver’s license or a state ID, that indicates a person’s desire to donate all or part of his or her body after death for the purpose of transplantation, treatment, research, or training</a:t>
            </a:r>
          </a:p>
        </p:txBody>
      </p:sp>
      <p:sp>
        <p:nvSpPr>
          <p:cNvPr id="4" name="Footer Placeholder 3">
            <a:extLst>
              <a:ext uri="{FF2B5EF4-FFF2-40B4-BE49-F238E27FC236}">
                <a16:creationId xmlns:a16="http://schemas.microsoft.com/office/drawing/2014/main" id="{4491574D-B39F-4D6C-824B-49F06D201E3C}"/>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0A7A43B5-F444-4E94-B6E1-A24DD50CE954}"/>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57</a:t>
            </a:fld>
            <a:endParaRPr lang="en-US" altLang="en-US" dirty="0"/>
          </a:p>
        </p:txBody>
      </p:sp>
    </p:spTree>
    <p:extLst>
      <p:ext uri="{BB962C8B-B14F-4D97-AF65-F5344CB8AC3E}">
        <p14:creationId xmlns:p14="http://schemas.microsoft.com/office/powerpoint/2010/main" val="29136657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7002ED0-838A-4828-A35A-DF08C6B547C6}"/>
              </a:ext>
            </a:extLst>
          </p:cNvPr>
          <p:cNvSpPr>
            <a:spLocks noGrp="1"/>
          </p:cNvSpPr>
          <p:nvPr>
            <p:ph type="title"/>
          </p:nvPr>
        </p:nvSpPr>
        <p:spPr/>
        <p:txBody>
          <a:bodyPr/>
          <a:lstStyle/>
          <a:p>
            <a:r>
              <a:rPr lang="en-US" dirty="0"/>
              <a:t>Agency in the Health Care Setting</a:t>
            </a:r>
          </a:p>
        </p:txBody>
      </p:sp>
      <p:sp>
        <p:nvSpPr>
          <p:cNvPr id="9" name="Content Placeholder 8">
            <a:extLst>
              <a:ext uri="{FF2B5EF4-FFF2-40B4-BE49-F238E27FC236}">
                <a16:creationId xmlns:a16="http://schemas.microsoft.com/office/drawing/2014/main" id="{C9EF124E-4460-4EA0-BEE4-32E77F6E206F}"/>
              </a:ext>
            </a:extLst>
          </p:cNvPr>
          <p:cNvSpPr>
            <a:spLocks noGrp="1"/>
          </p:cNvSpPr>
          <p:nvPr>
            <p:ph idx="1"/>
          </p:nvPr>
        </p:nvSpPr>
        <p:spPr/>
        <p:txBody>
          <a:bodyPr>
            <a:noAutofit/>
          </a:bodyPr>
          <a:lstStyle/>
          <a:p>
            <a:r>
              <a:rPr lang="en-US" dirty="0"/>
              <a:t>A</a:t>
            </a:r>
            <a:r>
              <a:rPr lang="en-US" b="1" dirty="0"/>
              <a:t> death statute </a:t>
            </a:r>
            <a:r>
              <a:rPr lang="en-US" dirty="0"/>
              <a:t>states that “an individual is dead if the individual has sustained either irreversible cessation of the circulatory and respiratory functions or irreversible cessation of all functions of the brain, including the brain stem, as determined in accordance with accepted medical standards”</a:t>
            </a:r>
          </a:p>
          <a:p>
            <a:r>
              <a:rPr lang="en-US" dirty="0"/>
              <a:t>Most </a:t>
            </a:r>
            <a:r>
              <a:rPr lang="en-US" b="1" dirty="0"/>
              <a:t>living will </a:t>
            </a:r>
            <a:r>
              <a:rPr lang="en-US" dirty="0"/>
              <a:t>declarations include the power to end nutrition and hydration treatments </a:t>
            </a:r>
          </a:p>
          <a:p>
            <a:pPr lvl="1"/>
            <a:r>
              <a:rPr lang="en-US" dirty="0"/>
              <a:t>To terminate such treatments, the individual must be in a </a:t>
            </a:r>
            <a:r>
              <a:rPr lang="en-US" b="1" dirty="0"/>
              <a:t>terminal condition </a:t>
            </a:r>
            <a:r>
              <a:rPr lang="en-US" dirty="0"/>
              <a:t>or in a </a:t>
            </a:r>
            <a:r>
              <a:rPr lang="en-US" b="1" dirty="0"/>
              <a:t>permanently unconscious state</a:t>
            </a:r>
          </a:p>
        </p:txBody>
      </p:sp>
      <p:sp>
        <p:nvSpPr>
          <p:cNvPr id="4" name="Footer Placeholder 3">
            <a:extLst>
              <a:ext uri="{FF2B5EF4-FFF2-40B4-BE49-F238E27FC236}">
                <a16:creationId xmlns:a16="http://schemas.microsoft.com/office/drawing/2014/main" id="{4491574D-B39F-4D6C-824B-49F06D201E3C}"/>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0A7A43B5-F444-4E94-B6E1-A24DD50CE954}"/>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58</a:t>
            </a:fld>
            <a:endParaRPr lang="en-US" altLang="en-US" dirty="0"/>
          </a:p>
        </p:txBody>
      </p:sp>
    </p:spTree>
    <p:extLst>
      <p:ext uri="{BB962C8B-B14F-4D97-AF65-F5344CB8AC3E}">
        <p14:creationId xmlns:p14="http://schemas.microsoft.com/office/powerpoint/2010/main" val="3529996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30CAF7-579A-4E40-A011-8139A8C39B6A}"/>
              </a:ext>
            </a:extLst>
          </p:cNvPr>
          <p:cNvSpPr>
            <a:spLocks noGrp="1"/>
          </p:cNvSpPr>
          <p:nvPr>
            <p:ph type="title"/>
          </p:nvPr>
        </p:nvSpPr>
        <p:spPr/>
        <p:txBody>
          <a:bodyPr/>
          <a:lstStyle/>
          <a:p>
            <a:r>
              <a:rPr lang="en-US" dirty="0"/>
              <a:t>Agency in the Health Care Setting</a:t>
            </a:r>
          </a:p>
        </p:txBody>
      </p:sp>
      <p:sp>
        <p:nvSpPr>
          <p:cNvPr id="9" name="Content Placeholder 8">
            <a:extLst>
              <a:ext uri="{FF2B5EF4-FFF2-40B4-BE49-F238E27FC236}">
                <a16:creationId xmlns:a16="http://schemas.microsoft.com/office/drawing/2014/main" id="{B9F9A2DF-2D58-4608-B216-FC19266CB2D9}"/>
              </a:ext>
            </a:extLst>
          </p:cNvPr>
          <p:cNvSpPr>
            <a:spLocks noGrp="1"/>
          </p:cNvSpPr>
          <p:nvPr>
            <p:ph idx="1"/>
          </p:nvPr>
        </p:nvSpPr>
        <p:spPr/>
        <p:txBody>
          <a:bodyPr>
            <a:noAutofit/>
          </a:bodyPr>
          <a:lstStyle/>
          <a:p>
            <a:r>
              <a:rPr lang="en-US" dirty="0"/>
              <a:t>A </a:t>
            </a:r>
            <a:r>
              <a:rPr lang="en-US" b="1" dirty="0"/>
              <a:t>durable health care power of attorney </a:t>
            </a:r>
            <a:r>
              <a:rPr lang="en-US" dirty="0"/>
              <a:t>is a document that is made by an adult, who is mentally competent, which empowers the principal’s agent to decide issues of health care for the principal when that principal has lost the innate ability to decide on health care issues for himself or herself</a:t>
            </a:r>
          </a:p>
          <a:p>
            <a:r>
              <a:rPr lang="en-US" dirty="0"/>
              <a:t>A </a:t>
            </a:r>
            <a:r>
              <a:rPr lang="en-US" b="1" dirty="0"/>
              <a:t>DNR identification </a:t>
            </a:r>
            <a:r>
              <a:rPr lang="en-US" dirty="0"/>
              <a:t>is a document, a form, a necklace, a bracelet, or other identification technique that indicates that the declarant has previously implemented a desire not to undergo CPR or other life prolonging activities, as specified by statutory law</a:t>
            </a:r>
          </a:p>
        </p:txBody>
      </p:sp>
      <p:sp>
        <p:nvSpPr>
          <p:cNvPr id="4" name="Footer Placeholder 3">
            <a:extLst>
              <a:ext uri="{FF2B5EF4-FFF2-40B4-BE49-F238E27FC236}">
                <a16:creationId xmlns:a16="http://schemas.microsoft.com/office/drawing/2014/main" id="{D4E42F29-9CAD-4B2E-94CD-6F60A774260A}"/>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125576D2-58FF-47E4-AB18-26762BEA54E5}"/>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59</a:t>
            </a:fld>
            <a:endParaRPr lang="en-US" altLang="en-US" dirty="0"/>
          </a:p>
        </p:txBody>
      </p:sp>
    </p:spTree>
    <p:extLst>
      <p:ext uri="{BB962C8B-B14F-4D97-AF65-F5344CB8AC3E}">
        <p14:creationId xmlns:p14="http://schemas.microsoft.com/office/powerpoint/2010/main" val="3543787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Agency and Other Relationships</a:t>
            </a:r>
          </a:p>
        </p:txBody>
      </p:sp>
      <p:sp>
        <p:nvSpPr>
          <p:cNvPr id="18435" name="Rectangle 5"/>
          <p:cNvSpPr>
            <a:spLocks noGrp="1" noChangeArrowheads="1"/>
          </p:cNvSpPr>
          <p:nvPr>
            <p:ph type="body" idx="1"/>
          </p:nvPr>
        </p:nvSpPr>
        <p:spPr/>
        <p:txBody>
          <a:bodyPr/>
          <a:lstStyle/>
          <a:p>
            <a:r>
              <a:rPr lang="en-US" altLang="en-US" b="1" dirty="0"/>
              <a:t>Agency </a:t>
            </a:r>
          </a:p>
          <a:p>
            <a:pPr lvl="1"/>
            <a:r>
              <a:rPr lang="en-US" altLang="en-US" dirty="0"/>
              <a:t>A legal relationship in which one party, the agent, transacts business for and under the control of the second, the principal</a:t>
            </a:r>
            <a:endParaRPr lang="en-US" altLang="en-US" sz="1000" dirty="0"/>
          </a:p>
          <a:p>
            <a:r>
              <a:rPr lang="en-US" altLang="en-US" b="1" dirty="0"/>
              <a:t>Third party </a:t>
            </a:r>
          </a:p>
          <a:p>
            <a:pPr lvl="1"/>
            <a:r>
              <a:rPr lang="en-US" altLang="en-US" dirty="0"/>
              <a:t>Individual with whom the agent deals for the principal</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DF448176-B066-4FD4-B298-7AC9CB65E710}" type="slidenum">
              <a:rPr lang="en-US" altLang="en-US" smtClean="0"/>
              <a:pPr/>
              <a:t>6</a:t>
            </a:fld>
            <a:endParaRPr lang="en-US" altLang="en-US" dirty="0"/>
          </a:p>
        </p:txBody>
      </p:sp>
    </p:spTree>
    <p:extLst>
      <p:ext uri="{BB962C8B-B14F-4D97-AF65-F5344CB8AC3E}">
        <p14:creationId xmlns:p14="http://schemas.microsoft.com/office/powerpoint/2010/main" val="2766825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Principal–Agent Relationship</a:t>
            </a:r>
          </a:p>
        </p:txBody>
      </p:sp>
      <p:sp>
        <p:nvSpPr>
          <p:cNvPr id="19459" name="Rectangle 3"/>
          <p:cNvSpPr>
            <a:spLocks noGrp="1" noChangeArrowheads="1"/>
          </p:cNvSpPr>
          <p:nvPr>
            <p:ph type="body" idx="1"/>
          </p:nvPr>
        </p:nvSpPr>
        <p:spPr/>
        <p:txBody>
          <a:bodyPr/>
          <a:lstStyle/>
          <a:p>
            <a:r>
              <a:rPr lang="en-US" altLang="en-US" dirty="0"/>
              <a:t>An agency relationship is always </a:t>
            </a:r>
            <a:r>
              <a:rPr lang="en-US" altLang="en-US" b="1" dirty="0"/>
              <a:t>consensual </a:t>
            </a:r>
            <a:r>
              <a:rPr lang="en-US" altLang="en-US" dirty="0"/>
              <a:t>because the agent must agree to act for the principal</a:t>
            </a:r>
            <a:endParaRPr lang="en-US" altLang="en-US" sz="1000" dirty="0"/>
          </a:p>
          <a:p>
            <a:r>
              <a:rPr lang="en-US" altLang="en-US" dirty="0"/>
              <a:t>The agency relationship is </a:t>
            </a:r>
            <a:r>
              <a:rPr lang="en-US" altLang="en-US" i="1" dirty="0"/>
              <a:t>fiduciary</a:t>
            </a:r>
            <a:r>
              <a:rPr lang="en-US" altLang="en-US" dirty="0"/>
              <a:t> because the agent and principal trust each other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33B8F6C1-FF0B-438B-831E-389D9F44C33C}" type="slidenum">
              <a:rPr lang="en-US" altLang="en-US" smtClean="0"/>
              <a:pPr/>
              <a:t>7</a:t>
            </a:fld>
            <a:endParaRPr lang="en-US" altLang="en-US" dirty="0"/>
          </a:p>
        </p:txBody>
      </p:sp>
    </p:spTree>
    <p:extLst>
      <p:ext uri="{BB962C8B-B14F-4D97-AF65-F5344CB8AC3E}">
        <p14:creationId xmlns:p14="http://schemas.microsoft.com/office/powerpoint/2010/main" val="3518509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
          <p:cNvSpPr>
            <a:spLocks noGrp="1" noChangeArrowheads="1"/>
          </p:cNvSpPr>
          <p:nvPr>
            <p:ph type="title"/>
          </p:nvPr>
        </p:nvSpPr>
        <p:spPr/>
        <p:txBody>
          <a:bodyPr/>
          <a:lstStyle/>
          <a:p>
            <a:r>
              <a:rPr lang="en-US" altLang="en-US" dirty="0"/>
              <a:t>Principal–Agent Relationship</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22-</a:t>
            </a:r>
            <a:fld id="{102184A3-3CB4-421C-AE5B-DFC39EBE4CCF}" type="slidenum">
              <a:rPr lang="en-US" altLang="en-US"/>
              <a:pPr eaLnBrk="1" hangingPunct="1"/>
              <a:t>8</a:t>
            </a:fld>
            <a:endParaRPr lang="en-US" altLang="en-US" dirty="0"/>
          </a:p>
        </p:txBody>
      </p:sp>
      <p:pic>
        <p:nvPicPr>
          <p:cNvPr id="3" name="Picture 2" descr="Agencyis a legal relationship in which one &#10;party, the agent, transacts business for and under the control of the second, the principal. &#10;The third partyis that individual with whom the agent deals for the principal. The principal must indicate in some manner that the agent is to act for and under the control of the &#10;principal. (See Figure 22-1.)" title="Principal-Agent Relationship"/>
          <p:cNvPicPr>
            <a:picLocks noChangeAspect="1"/>
          </p:cNvPicPr>
          <p:nvPr/>
        </p:nvPicPr>
        <p:blipFill>
          <a:blip r:embed="rId3"/>
          <a:stretch>
            <a:fillRect/>
          </a:stretch>
        </p:blipFill>
        <p:spPr>
          <a:xfrm>
            <a:off x="1952553" y="1797653"/>
            <a:ext cx="8286897" cy="4695223"/>
          </a:xfrm>
          <a:prstGeom prst="rect">
            <a:avLst/>
          </a:prstGeom>
        </p:spPr>
      </p:pic>
    </p:spTree>
    <p:extLst>
      <p:ext uri="{BB962C8B-B14F-4D97-AF65-F5344CB8AC3E}">
        <p14:creationId xmlns:p14="http://schemas.microsoft.com/office/powerpoint/2010/main" val="2617218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en-US" dirty="0"/>
              <a:t>Employer–Employee Relationship</a:t>
            </a:r>
          </a:p>
        </p:txBody>
      </p:sp>
      <p:sp>
        <p:nvSpPr>
          <p:cNvPr id="21507" name="Rectangle 5"/>
          <p:cNvSpPr>
            <a:spLocks noGrp="1" noChangeArrowheads="1"/>
          </p:cNvSpPr>
          <p:nvPr>
            <p:ph type="body" idx="1"/>
          </p:nvPr>
        </p:nvSpPr>
        <p:spPr/>
        <p:txBody>
          <a:bodyPr/>
          <a:lstStyle/>
          <a:p>
            <a:r>
              <a:rPr lang="en-US" altLang="en-US" dirty="0"/>
              <a:t>The legal principles governing the relationship of principal and agent and of employer and employee are very similar</a:t>
            </a:r>
            <a:endParaRPr lang="en-US" altLang="en-US" sz="1000" dirty="0"/>
          </a:p>
          <a:p>
            <a:r>
              <a:rPr lang="en-US" altLang="en-US" dirty="0"/>
              <a:t>The main distinction between the two relationships is that agent–employees have the authority to deal with third parties on behalf of the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22-</a:t>
            </a:r>
            <a:fld id="{892758B4-56A7-4B68-9BDD-3065DF744F6B}" type="slidenum">
              <a:rPr lang="en-US" altLang="en-US" smtClean="0"/>
              <a:pPr/>
              <a:t>9</a:t>
            </a:fld>
            <a:endParaRPr lang="en-US" altLang="en-US" dirty="0"/>
          </a:p>
        </p:txBody>
      </p:sp>
    </p:spTree>
    <p:extLst>
      <p:ext uri="{BB962C8B-B14F-4D97-AF65-F5344CB8AC3E}">
        <p14:creationId xmlns:p14="http://schemas.microsoft.com/office/powerpoint/2010/main" val="37282768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077A84-93E3-4883-91B1-33517CCBE8A9}">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2.xml><?xml version="1.0" encoding="utf-8"?>
<ds:datastoreItem xmlns:ds="http://schemas.openxmlformats.org/officeDocument/2006/customXml" ds:itemID="{B3FCCCB3-EB28-49EA-B2DD-751F56F7AACD}">
  <ds:schemaRefs>
    <ds:schemaRef ds:uri="http://schemas.microsoft.com/sharepoint/v3/contenttype/forms"/>
  </ds:schemaRefs>
</ds:datastoreItem>
</file>

<file path=customXml/itemProps3.xml><?xml version="1.0" encoding="utf-8"?>
<ds:datastoreItem xmlns:ds="http://schemas.openxmlformats.org/officeDocument/2006/customXml" ds:itemID="{D043BCC2-523F-4EBC-9756-9B9489DDD96F}"/>
</file>

<file path=docProps/app.xml><?xml version="1.0" encoding="utf-8"?>
<Properties xmlns="http://schemas.openxmlformats.org/officeDocument/2006/extended-properties" xmlns:vt="http://schemas.openxmlformats.org/officeDocument/2006/docPropsVTypes">
  <Template>Office Theme</Template>
  <TotalTime>2200</TotalTime>
  <Words>6073</Words>
  <Application>Microsoft Office PowerPoint</Application>
  <PresentationFormat>Widescreen</PresentationFormat>
  <Paragraphs>468</Paragraphs>
  <Slides>59</Slides>
  <Notes>49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Calibri</vt:lpstr>
      <vt:lpstr>Calibri Light</vt:lpstr>
      <vt:lpstr>Wingdings</vt:lpstr>
      <vt:lpstr>Wingdings 3</vt:lpstr>
      <vt:lpstr>Office Theme</vt:lpstr>
      <vt:lpstr>Agency Law</vt:lpstr>
      <vt:lpstr>Learning Objectives</vt:lpstr>
      <vt:lpstr>Learning Objectives</vt:lpstr>
      <vt:lpstr>The Nature of Agency Law</vt:lpstr>
      <vt:lpstr>Question</vt:lpstr>
      <vt:lpstr>Agency and Other Relationships</vt:lpstr>
      <vt:lpstr>Principal–Agent Relationship</vt:lpstr>
      <vt:lpstr>Principal–Agent Relationship</vt:lpstr>
      <vt:lpstr>Employer–Employee Relationship</vt:lpstr>
      <vt:lpstr>Question</vt:lpstr>
      <vt:lpstr>Master–Servant Relationship</vt:lpstr>
      <vt:lpstr>Proprietor–Independent Contractor Relationship</vt:lpstr>
      <vt:lpstr>The Question of Liability</vt:lpstr>
      <vt:lpstr>The Question of Liability</vt:lpstr>
      <vt:lpstr>Tort Liability</vt:lpstr>
      <vt:lpstr>Vicarious Liability</vt:lpstr>
      <vt:lpstr>Tort Liability</vt:lpstr>
      <vt:lpstr>Tort Liability</vt:lpstr>
      <vt:lpstr>Control Test</vt:lpstr>
      <vt:lpstr>Control Test</vt:lpstr>
      <vt:lpstr>Question</vt:lpstr>
      <vt:lpstr>Tort Liability</vt:lpstr>
      <vt:lpstr>Tort Liability</vt:lpstr>
      <vt:lpstr>Tort Liability</vt:lpstr>
      <vt:lpstr>Fiduciary Liability</vt:lpstr>
      <vt:lpstr>Criminal Liability</vt:lpstr>
      <vt:lpstr>Independent Contractor Liability</vt:lpstr>
      <vt:lpstr>The Economic Realities Test</vt:lpstr>
      <vt:lpstr>Question</vt:lpstr>
      <vt:lpstr>Sovereign Immunity and the Federal Government</vt:lpstr>
      <vt:lpstr>Types of Principals and Agents</vt:lpstr>
      <vt:lpstr>Types of Principals and Agents</vt:lpstr>
      <vt:lpstr>Types of Principals and Agents</vt:lpstr>
      <vt:lpstr>Types of Principals and Agents</vt:lpstr>
      <vt:lpstr>Question</vt:lpstr>
      <vt:lpstr>Types of Principals and Agents</vt:lpstr>
      <vt:lpstr>Liability of Principals and Agents</vt:lpstr>
      <vt:lpstr>The Creation of an Agency</vt:lpstr>
      <vt:lpstr>The Creation of an Agency</vt:lpstr>
      <vt:lpstr>Agency by Express Appointment</vt:lpstr>
      <vt:lpstr>Agency by Implication</vt:lpstr>
      <vt:lpstr>Agency by Estoppel</vt:lpstr>
      <vt:lpstr>Question</vt:lpstr>
      <vt:lpstr>Agency by Ratification</vt:lpstr>
      <vt:lpstr>Agency by Ratification</vt:lpstr>
      <vt:lpstr>Agent’s Obligations to a Principal</vt:lpstr>
      <vt:lpstr>Remedies Available to the Principal</vt:lpstr>
      <vt:lpstr>Remedies Available to the Principal</vt:lpstr>
      <vt:lpstr>The Principal’s Obligations to the Agent</vt:lpstr>
      <vt:lpstr>Remedies Available to the Agent</vt:lpstr>
      <vt:lpstr>Termination by the Acts of the Parties</vt:lpstr>
      <vt:lpstr>Termination by the Acts of the Parties</vt:lpstr>
      <vt:lpstr>Completion by Operation of Law</vt:lpstr>
      <vt:lpstr>Agency Coupled with an Interest</vt:lpstr>
      <vt:lpstr>Cyber-Agency Statutes</vt:lpstr>
      <vt:lpstr>Agency in the Health Care Setting</vt:lpstr>
      <vt:lpstr>Agency in the Health Care Setting</vt:lpstr>
      <vt:lpstr>Agency in the Health Care Setting</vt:lpstr>
      <vt:lpstr>Agency in the Health Care Setting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261</cp:revision>
  <dcterms:created xsi:type="dcterms:W3CDTF">2015-07-14T20:11:18Z</dcterms:created>
  <dcterms:modified xsi:type="dcterms:W3CDTF">2018-12-11T07:46:10Z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