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9"/>
  </p:notesMasterIdLst>
  <p:sldIdLst>
    <p:sldId id="256" r:id="rId5"/>
    <p:sldId id="259" r:id="rId6"/>
    <p:sldId id="260" r:id="rId7"/>
    <p:sldId id="264" r:id="rId8"/>
    <p:sldId id="262" r:id="rId9"/>
    <p:sldId id="263" r:id="rId10"/>
    <p:sldId id="266" r:id="rId11"/>
    <p:sldId id="267" r:id="rId12"/>
    <p:sldId id="268" r:id="rId13"/>
    <p:sldId id="269" r:id="rId14"/>
    <p:sldId id="293" r:id="rId15"/>
    <p:sldId id="270" r:id="rId16"/>
    <p:sldId id="271" r:id="rId17"/>
    <p:sldId id="272" r:id="rId18"/>
    <p:sldId id="273" r:id="rId19"/>
    <p:sldId id="274" r:id="rId20"/>
    <p:sldId id="275" r:id="rId21"/>
    <p:sldId id="276" r:id="rId22"/>
    <p:sldId id="277" r:id="rId23"/>
    <p:sldId id="278" r:id="rId24"/>
    <p:sldId id="279" r:id="rId25"/>
    <p:sldId id="281" r:id="rId26"/>
    <p:sldId id="280" r:id="rId27"/>
    <p:sldId id="282" r:id="rId28"/>
    <p:sldId id="292" r:id="rId29"/>
    <p:sldId id="283" r:id="rId30"/>
    <p:sldId id="284" r:id="rId31"/>
    <p:sldId id="285" r:id="rId32"/>
    <p:sldId id="286" r:id="rId33"/>
    <p:sldId id="294" r:id="rId34"/>
    <p:sldId id="287" r:id="rId35"/>
    <p:sldId id="288" r:id="rId36"/>
    <p:sldId id="289" r:id="rId37"/>
    <p:sldId id="290"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shita" initials="Anshita" lastIdx="1" clrIdx="0">
    <p:extLst>
      <p:ext uri="{19B8F6BF-5375-455C-9EA6-DF929625EA0E}">
        <p15:presenceInfo xmlns:p15="http://schemas.microsoft.com/office/powerpoint/2012/main" userId="Anshit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3922" autoAdjust="0"/>
  </p:normalViewPr>
  <p:slideViewPr>
    <p:cSldViewPr snapToGrid="0">
      <p:cViewPr varScale="1">
        <p:scale>
          <a:sx n="64" d="100"/>
          <a:sy n="64" d="100"/>
        </p:scale>
        <p:origin x="144" y="60"/>
      </p:cViewPr>
      <p:guideLst>
        <p:guide orient="horz" pos="2160"/>
        <p:guide pos="3840"/>
      </p:guideLst>
    </p:cSldViewPr>
  </p:slideViewPr>
  <p:notesTextViewPr>
    <p:cViewPr>
      <p:scale>
        <a:sx n="1" d="1"/>
        <a:sy n="1" d="1"/>
      </p:scale>
      <p:origin x="0" y="0"/>
    </p:cViewPr>
  </p:notesTextViewPr>
  <p:sorterViewPr>
    <p:cViewPr varScale="1">
      <p:scale>
        <a:sx n="1" d="1"/>
        <a:sy n="1" d="1"/>
      </p:scale>
      <p:origin x="0" y="-270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12/11/2018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dirty="0"/>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3DC14C5-2151-46C5-846E-4BF792A4B071}" type="slidenum">
              <a:rPr lang="en-US" altLang="en-US"/>
              <a:pPr eaLnBrk="1" hangingPunct="1"/>
              <a:t>4</a:t>
            </a:fld>
            <a:endParaRPr lang="en-US" altLang="en-US" dirty="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Assign a short research paper on the history of bankruptcy laws, with an emphasis on how the laws have responded to the various economic problems of the country.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710326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951A038-B551-495E-AF71-D30072F08490}" type="slidenum">
              <a:rPr lang="en-US" altLang="en-US"/>
              <a:pPr eaLnBrk="1" hangingPunct="1"/>
              <a:t>15</a:t>
            </a:fld>
            <a:endParaRPr lang="en-US" altLang="en-US" dirty="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r>
              <a:rPr lang="en-US" altLang="en-US" dirty="0">
                <a:latin typeface="Arial" panose="020B0604020202020204" pitchFamily="34" charset="0"/>
              </a:rPr>
              <a:t>In a voluntary filing, the bankruptcy petition itself becomes the order for relief and is effective the moment it is filed with the court. In an involuntary case, the court does not issue the order immediately because the debtor is allowed to contest the filing, after which a hearing is held to determine whether an order for relief will be issued.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8688553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DD4EA1F-75D6-4573-AD98-20CD7149F1E1}" type="slidenum">
              <a:rPr lang="en-US" altLang="en-US"/>
              <a:pPr eaLnBrk="1" hangingPunct="1"/>
              <a:t>16</a:t>
            </a:fld>
            <a:endParaRPr lang="en-US" altLang="en-US" dirty="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automatic stay. See next slide.</a:t>
            </a:r>
          </a:p>
        </p:txBody>
      </p:sp>
    </p:spTree>
    <p:extLst>
      <p:ext uri="{BB962C8B-B14F-4D97-AF65-F5344CB8AC3E}">
        <p14:creationId xmlns:p14="http://schemas.microsoft.com/office/powerpoint/2010/main" val="14578444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BFA4149-8D38-49E1-9C28-A673C6FD9847}" type="slidenum">
              <a:rPr lang="en-US" altLang="en-US"/>
              <a:pPr eaLnBrk="1" hangingPunct="1"/>
              <a:t>17</a:t>
            </a:fld>
            <a:endParaRPr lang="en-US" altLang="en-US" dirty="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r>
              <a:rPr lang="en-US" altLang="en-US" dirty="0">
                <a:latin typeface="Arial" panose="020B0604020202020204" pitchFamily="34" charset="0"/>
              </a:rPr>
              <a:t>Further efforts by creditors against the debtor to collect debts must stop immediately, except for debts caused by fraud, amounts owed for back taxes, family support, and student loans that do not impose a hardship on the debtor. Automatic stay applies to both voluntary and involuntary petitions. Creditors who knowingly ignore the stay can be held in contempt of court.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7140049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49D3A09-4F16-49B6-B815-FE01EF43772E}" type="slidenum">
              <a:rPr lang="en-US" altLang="en-US"/>
              <a:pPr eaLnBrk="1" hangingPunct="1"/>
              <a:t>19</a:t>
            </a:fld>
            <a:endParaRPr lang="en-US" alt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household exemption. See next slide.</a:t>
            </a:r>
          </a:p>
        </p:txBody>
      </p:sp>
    </p:spTree>
    <p:extLst>
      <p:ext uri="{BB962C8B-B14F-4D97-AF65-F5344CB8AC3E}">
        <p14:creationId xmlns:p14="http://schemas.microsoft.com/office/powerpoint/2010/main" val="32990002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8A82100-604A-4211-AE7D-49BE5B64C48F}" type="slidenum">
              <a:rPr lang="en-US" altLang="en-US"/>
              <a:pPr eaLnBrk="1" hangingPunct="1"/>
              <a:t>20</a:t>
            </a:fld>
            <a:endParaRPr lang="en-US" altLang="en-US" dirty="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p:spPr>
        <p:txBody>
          <a:bodyPr/>
          <a:lstStyle/>
          <a:p>
            <a:r>
              <a:rPr lang="en-US" altLang="en-US" dirty="0">
                <a:latin typeface="Arial" panose="020B0604020202020204" pitchFamily="34" charset="0"/>
              </a:rPr>
              <a:t>Debtors can also keep a maximum of $550 for any single item of furniture, household goods, clothes, appliances, books, crops, animals, or musical instruments. The total of all exemptions taken in this category cannot exceed $11,525. Debtors are also allowed to exempt $1,450 in jewelry beyond the $9,850 set aside for the other household items mentioned previously. In addition, they may keep any other property not exceeding the value of $1,150, plus up to $10,825 of any unused amount of the $21,625 homestead exemption.</a:t>
            </a:r>
          </a:p>
        </p:txBody>
      </p:sp>
    </p:spTree>
    <p:extLst>
      <p:ext uri="{BB962C8B-B14F-4D97-AF65-F5344CB8AC3E}">
        <p14:creationId xmlns:p14="http://schemas.microsoft.com/office/powerpoint/2010/main" val="38672401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D609011-5E76-4CFD-ACEB-3AFBB0B25B8F}" type="slidenum">
              <a:rPr lang="en-US" altLang="en-US"/>
              <a:pPr eaLnBrk="1" hangingPunct="1"/>
              <a:t>21</a:t>
            </a:fld>
            <a:endParaRPr lang="en-US" altLang="en-US" dirty="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p:spPr>
        <p:txBody>
          <a:bodyPr/>
          <a:lstStyle/>
          <a:p>
            <a:r>
              <a:rPr lang="en-US" altLang="en-US" dirty="0">
                <a:latin typeface="Arial" panose="020B0604020202020204" pitchFamily="34" charset="0"/>
              </a:rPr>
              <a:t>Every state has its own set of bankruptcy exemptions. States are permitted to give debtors a choice of using the state’s exemptions or requiring debtors to take the state exemptions.</a:t>
            </a:r>
          </a:p>
        </p:txBody>
      </p:sp>
    </p:spTree>
    <p:extLst>
      <p:ext uri="{BB962C8B-B14F-4D97-AF65-F5344CB8AC3E}">
        <p14:creationId xmlns:p14="http://schemas.microsoft.com/office/powerpoint/2010/main" val="36356714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870008B-1C10-4E44-ABE5-6DDE29C5D61A}" type="slidenum">
              <a:rPr lang="en-US" altLang="en-US"/>
              <a:pPr eaLnBrk="1" hangingPunct="1"/>
              <a:t>24</a:t>
            </a:fld>
            <a:endParaRPr lang="en-US" altLang="en-US" dirty="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p:spPr>
        <p:txBody>
          <a:bodyPr/>
          <a:lstStyle/>
          <a:p>
            <a:r>
              <a:rPr lang="en-US" altLang="en-US" dirty="0">
                <a:latin typeface="Arial" panose="020B0604020202020204" pitchFamily="34" charset="0"/>
              </a:rPr>
              <a:t>Once the trustee has run through all the aforementioned creditors, the debtor’s debts are said to be discharged, which means that the debts are wiped away, and the debtor is allowed to begin again. If the bankruptcy debtor does not have enough money to cover the debts, they are nevertheless considered discharged. However, there are some exceptions to this general rule. Some debts cannot be discharged. In other words, even though the debtor has gone through the entire bankruptcy proceeding, money may still be owed to certain creditors.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1279518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D49C615-B836-4F69-9A49-4CED4741802D}" type="slidenum">
              <a:rPr lang="en-US" altLang="en-US"/>
              <a:pPr eaLnBrk="1" hangingPunct="1"/>
              <a:t>26</a:t>
            </a:fld>
            <a:endParaRPr lang="en-US" altLang="en-US" dirty="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Chapter 11.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5117110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87F933E-75C9-4E30-A3F7-4C1C0821E250}" type="slidenum">
              <a:rPr lang="en-US" altLang="en-US"/>
              <a:pPr eaLnBrk="1" hangingPunct="1"/>
              <a:t>27</a:t>
            </a:fld>
            <a:endParaRPr lang="en-US" altLang="en-US" dirty="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p:spPr>
        <p:txBody>
          <a:bodyPr/>
          <a:lstStyle/>
          <a:p>
            <a:r>
              <a:rPr lang="en-US" altLang="en-US" dirty="0">
                <a:latin typeface="Arial" panose="020B0604020202020204" pitchFamily="34" charset="0"/>
              </a:rPr>
              <a:t>A Chapter 11 filing is available to sole proprietors, partnerships, and corporations and may be either voluntary or involuntary. Individuals who file must receive credit counseling from an approved credit counseling agency before doing so. Unlike Chapter 7, Chapter 11 also allows railroads to file. The only individuals specifically excluded from filing under Chapter 11 are commodity brokers and stockbrokers, who must use Chapter 7.</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1483493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1A426C4-0029-4548-BF09-2AEF4AC3F574}" type="slidenum">
              <a:rPr lang="en-US" altLang="en-US"/>
              <a:pPr eaLnBrk="1" hangingPunct="1"/>
              <a:t>28</a:t>
            </a:fld>
            <a:endParaRPr lang="en-US" altLang="en-US" dirty="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r>
              <a:rPr lang="en-US" altLang="en-US" dirty="0">
                <a:latin typeface="Arial" panose="020B0604020202020204" pitchFamily="34" charset="0"/>
              </a:rPr>
              <a:t>However, if the problems of the business have been caused by poor judgment, mismanagement, or dishonesty, a case trustee may have to step in to examine the debtor’s financial position and provide the court, creditors, and tax authorities with financial information as necessary.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5669104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E20B4AE-F25D-4BCE-BE84-C5DD500D7DFD}" type="slidenum">
              <a:rPr lang="en-US" altLang="en-US"/>
              <a:pPr eaLnBrk="1" hangingPunct="1"/>
              <a:t>5</a:t>
            </a:fld>
            <a:endParaRPr lang="en-US" altLang="en-US" dirty="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22094917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9992D5C-950A-47FA-82FA-E9CFCEB5CF87}" type="slidenum">
              <a:rPr lang="en-US" altLang="en-US"/>
              <a:pPr eaLnBrk="1" hangingPunct="1"/>
              <a:t>29</a:t>
            </a:fld>
            <a:endParaRPr lang="en-US" altLang="en-US" dirty="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p:spPr>
        <p:txBody>
          <a:bodyPr/>
          <a:lstStyle/>
          <a:p>
            <a:r>
              <a:rPr lang="en-US" altLang="en-US" dirty="0">
                <a:latin typeface="Arial" panose="020B0604020202020204" pitchFamily="34" charset="0"/>
              </a:rPr>
              <a:t>When a Chapter 11 petition is filed, the debtor has 120 days, during which it has the exclusive right to file a reorganization plan. The 120-day period may be shortened or lengthened by the court. When the exclusive period ends, creditors (and the case trustee, if any) can file competing plans. The debtor also files a disclosure statement containing information about the debtor’s assets, liabilities, and business affairs to allow creditors to make informed decisions about the reorganization plan. The disclosure statement must be approved by the court before there can be a vote by creditors on the reorganization plan.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8405973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5A09968-4E48-4A94-A092-3B3716237202}" type="slidenum">
              <a:rPr lang="en-US" altLang="en-US"/>
              <a:pPr eaLnBrk="1" hangingPunct="1"/>
              <a:t>31</a:t>
            </a:fld>
            <a:endParaRPr lang="en-US" altLang="en-US" dirty="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impaired class.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3320373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215D4FD-C8DC-4159-AB4A-4B8375BB3B41}" type="slidenum">
              <a:rPr lang="en-US" altLang="en-US"/>
              <a:pPr eaLnBrk="1" hangingPunct="1"/>
              <a:t>32</a:t>
            </a:fld>
            <a:endParaRPr lang="en-US" altLang="en-US" dirty="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r>
              <a:rPr lang="en-US" altLang="en-US" dirty="0">
                <a:latin typeface="Arial" panose="020B0604020202020204" pitchFamily="34" charset="0"/>
              </a:rPr>
              <a:t>If there are impaired classes of claims, the plan must be approved by at least one impaired class. More than one-half of the creditors who hold at least two-thirds of the amount of allowed claims in each class must accept the plan before it is approved. In addition, in the case of individual debtors, the plan cannot be confirmed over a creditor’s objection without committing all of the debtor’s disposable income over the next five years.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7245491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D6F43F8-1290-4932-B726-D9A1A203C5EC}" type="slidenum">
              <a:rPr lang="en-US" altLang="en-US"/>
              <a:pPr eaLnBrk="1" hangingPunct="1"/>
              <a:t>33</a:t>
            </a:fld>
            <a:endParaRPr lang="en-US" altLang="en-US" dirty="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r>
              <a:rPr lang="en-US" altLang="en-US" b="0" dirty="0">
                <a:latin typeface="Arial" panose="020B0604020202020204" pitchFamily="34" charset="0"/>
              </a:rPr>
              <a:t>After the plan’s filing, the bankruptcy judge holds a confirmation hearing to decide whether the plan is feasible and follows the standards of the Bankruptcy Code.</a:t>
            </a:r>
          </a:p>
          <a:p>
            <a:endParaRPr lang="en-US" altLang="en-US" b="0" dirty="0">
              <a:latin typeface="Arial" panose="020B0604020202020204" pitchFamily="34" charset="0"/>
            </a:endParaRPr>
          </a:p>
          <a:p>
            <a:r>
              <a:rPr lang="en-US" altLang="en-US" b="1" dirty="0">
                <a:latin typeface="Arial" panose="020B0604020202020204" pitchFamily="34" charset="0"/>
              </a:rPr>
              <a:t>Teaching Tips</a:t>
            </a:r>
          </a:p>
          <a:p>
            <a:r>
              <a:rPr lang="en-US" altLang="en-US" dirty="0">
                <a:latin typeface="Arial" panose="020B0604020202020204" pitchFamily="34" charset="0"/>
              </a:rPr>
              <a:t>Inform students that only 25 percent of a debtor’s net wages can be taken to satisfy a court judgment, whereas 65 percent can be taken for child support and alimony. In some states, a debtor can keep more than 75 percent by demonstrating that the income is needed for family support.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8296246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C06ACA1-8B80-4EF2-A6C5-53A062FE72C3}" type="slidenum">
              <a:rPr lang="en-US" altLang="en-US"/>
              <a:pPr eaLnBrk="1" hangingPunct="1"/>
              <a:t>34</a:t>
            </a:fld>
            <a:endParaRPr lang="en-US" altLang="en-US" dirty="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Chapter 13 is open to sole proprietors as well as wage earners—those whose principal income is derived from wages, salary, or commission. However, neither stockbrokers nor commodity brokers may file under Chapter 13. Challenge the class to discover why. </a:t>
            </a:r>
          </a:p>
        </p:txBody>
      </p:sp>
    </p:spTree>
    <p:extLst>
      <p:ext uri="{BB962C8B-B14F-4D97-AF65-F5344CB8AC3E}">
        <p14:creationId xmlns:p14="http://schemas.microsoft.com/office/powerpoint/2010/main" val="3180505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A7DAA97-4C8C-4E3A-839D-10FEE5DC6827}" type="slidenum">
              <a:rPr lang="en-US" altLang="en-US"/>
              <a:pPr eaLnBrk="1" hangingPunct="1"/>
              <a:t>6</a:t>
            </a:fld>
            <a:endParaRPr lang="en-US" altLang="en-US" dirty="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12183358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C9DA314-BEBD-40D5-B637-A3A714DB6D69}" type="slidenum">
              <a:rPr lang="en-US" altLang="en-US"/>
              <a:pPr eaLnBrk="1" hangingPunct="1"/>
              <a:t>7</a:t>
            </a:fld>
            <a:endParaRPr lang="en-US" altLang="en-US" dirty="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Chapter 7.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4671801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43D4451-1F50-4E17-9ED3-8F334D457534}" type="slidenum">
              <a:rPr lang="en-US" altLang="en-US"/>
              <a:pPr eaLnBrk="1" hangingPunct="1"/>
              <a:t>8</a:t>
            </a:fld>
            <a:endParaRPr lang="en-US" altLang="en-US" dirty="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r>
              <a:rPr lang="en-US" altLang="en-US" dirty="0">
                <a:latin typeface="Arial" panose="020B0604020202020204" pitchFamily="34" charset="0"/>
              </a:rPr>
              <a:t>Chapter 7 of the Bankruptcy Code is sometimes referred to as ordinary bankruptcy.</a:t>
            </a:r>
          </a:p>
          <a:p>
            <a:endParaRPr lang="en-US" altLang="en-US" dirty="0">
              <a:latin typeface="Arial" panose="020B0604020202020204" pitchFamily="34" charset="0"/>
            </a:endParaRPr>
          </a:p>
          <a:p>
            <a:r>
              <a:rPr lang="en-US" altLang="en-US" b="1" dirty="0">
                <a:latin typeface="Arial" panose="020B0604020202020204" pitchFamily="34" charset="0"/>
              </a:rPr>
              <a:t>Teaching Tips</a:t>
            </a:r>
          </a:p>
          <a:p>
            <a:r>
              <a:rPr lang="en-US" altLang="en-US" dirty="0">
                <a:latin typeface="Arial" panose="020B0604020202020204" pitchFamily="34" charset="0"/>
              </a:rPr>
              <a:t>Show students the forms used in filing for bankruptcy. These can be obtained online by going to </a:t>
            </a:r>
            <a:r>
              <a:rPr lang="en-US" altLang="en-US" u="sng" dirty="0">
                <a:latin typeface="Arial" panose="020B0604020202020204" pitchFamily="34" charset="0"/>
              </a:rPr>
              <a:t>www.uscourts.gov/bkforms/index.html</a:t>
            </a:r>
            <a:r>
              <a:rPr lang="en-US" altLang="en-US" dirty="0">
                <a:latin typeface="Arial" panose="020B0604020202020204" pitchFamily="34" charset="0"/>
              </a:rPr>
              <a:t> </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1016453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FEC7094-EA16-4879-B67B-005D5ADF5909}" type="slidenum">
              <a:rPr lang="en-US" altLang="en-US"/>
              <a:pPr eaLnBrk="1" hangingPunct="1"/>
              <a:t>10</a:t>
            </a:fld>
            <a:endParaRPr lang="en-US" altLang="en-US" dirty="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r>
              <a:rPr lang="en-US" altLang="en-US" dirty="0">
                <a:latin typeface="Arial" panose="020B0604020202020204" pitchFamily="34" charset="0"/>
              </a:rPr>
              <a:t>Debtors sometimes realize that their financial position can never improve without some drastic action and decide to file a bankruptcy petition on their own. Under the recent Bankruptcy Act, however, not everyone is allowed to file for Chapter 7 bankruptcy.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9349406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1C4416A-9B9E-4F3C-BF0C-699B2651E5FB}" type="slidenum">
              <a:rPr lang="en-US" altLang="en-US"/>
              <a:pPr eaLnBrk="1" hangingPunct="1"/>
              <a:t>12</a:t>
            </a:fld>
            <a:endParaRPr lang="en-US" altLang="en-US" dirty="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p:spPr>
        <p:txBody>
          <a:bodyPr/>
          <a:lstStyle/>
          <a:p>
            <a:r>
              <a:rPr lang="en-US" altLang="en-US" dirty="0">
                <a:latin typeface="Arial" panose="020B0604020202020204" pitchFamily="34" charset="0"/>
              </a:rPr>
              <a:t>If the debtor’s income is less than the state’s median income, the debtor is eligible to file for Chapter 7 bankruptcy. Every state’s median income is provided by the U.S. Census Bureau and can be found at www.census.gov. This determination requires subtracting the expenses that the debtor would be expected to spend on food, housing, utilities, clothing, out-of-pocket health care, transportation, housekeeping supplies, personal care, and some miscellaneous items from the debtor’s actual income to arrive at a figure called their </a:t>
            </a:r>
            <a:r>
              <a:rPr lang="en-US" altLang="en-US" b="1" dirty="0">
                <a:latin typeface="Arial" panose="020B0604020202020204" pitchFamily="34" charset="0"/>
              </a:rPr>
              <a:t>disposable income</a:t>
            </a:r>
            <a:r>
              <a:rPr lang="en-US" altLang="en-US" dirty="0">
                <a:latin typeface="Arial" panose="020B0604020202020204" pitchFamily="34" charset="0"/>
              </a:rPr>
              <a:t>. If their disposable income is less then $100 a month, they pass the means test and will be allowed to file for Chapter 7 bankruptcy. If it is more than $167 a month, however, they fail the means test and cannot file for Chapter 7.</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2377646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BFA4574-7993-481D-8683-CEBFE75050AF}" type="slidenum">
              <a:rPr lang="en-US" altLang="en-US"/>
              <a:pPr eaLnBrk="1" hangingPunct="1"/>
              <a:t>13</a:t>
            </a:fld>
            <a:endParaRPr lang="en-US" altLang="en-US" dirty="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p:spPr>
        <p:txBody>
          <a:bodyPr/>
          <a:lstStyle/>
          <a:p>
            <a:r>
              <a:rPr lang="en-US" altLang="en-US" dirty="0">
                <a:latin typeface="Arial" panose="020B0604020202020204" pitchFamily="34" charset="0"/>
              </a:rPr>
              <a:t>If a debtor’s monthly disposable income is between $100 and $183 but not enough to pay more than 25 percent of outstanding unsecured debts over a five-year period, the debtor passes the means test and will be allowed to file for Chapter 7 bankruptcy. In contrast, if the disposable income is enough to pay those debts over five years, the debtor does not pass the means test and will be required to switch over to another bankruptcy chapter, such as Chapter 13, discussed later.</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1832523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A2246F2-41F6-4435-AD77-2C8B1DDC66F8}" type="slidenum">
              <a:rPr lang="en-US" altLang="en-US"/>
              <a:pPr eaLnBrk="1" hangingPunct="1"/>
              <a:t>14</a:t>
            </a:fld>
            <a:endParaRPr lang="en-US" altLang="en-US" dirty="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r>
              <a:rPr lang="en-US" altLang="en-US" dirty="0">
                <a:latin typeface="Arial" panose="020B0604020202020204" pitchFamily="34" charset="0"/>
              </a:rPr>
              <a:t>Creditors must prove that the outstanding debts are not subject to a bona fide dispute. A single creditor who is owed a debt of more than $14,425 can file if the debtor has fewer than 12 creditors. If the debtor has 12 or more creditors, 3 of them must file the petition. The combined debt owed by the 3 must exceed $14,425. This dollar amount, instituted in 2007, is adjustable every three years to reflect changes in the consumer price index.</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569655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effectLst>
            <a:outerShdw blurRad="50800" dist="38100" dir="2520000" algn="t" rotWithShape="0">
              <a:prstClr val="black">
                <a:alpha val="40000"/>
              </a:prstClr>
            </a:outerShdw>
            <a:reflection blurRad="6350" stA="50000" endA="300" endPos="55000" dir="5400000" sy="-100000" algn="bl" rotWithShape="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1"/>
          <p:cNvSpPr>
            <a:spLocks noGrp="1"/>
          </p:cNvSpPr>
          <p:nvPr>
            <p:ph type="ctrTitle"/>
          </p:nvPr>
        </p:nvSpPr>
        <p:spPr>
          <a:xfrm>
            <a:off x="671209" y="758758"/>
            <a:ext cx="4766553" cy="307394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671209" y="4017522"/>
            <a:ext cx="4766553" cy="207199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100000" t="100000"/>
            </a:path>
            <a:tileRect r="-100000" b="-100000"/>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04197" y="372885"/>
            <a:ext cx="4612730" cy="5813585"/>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98463" indent="-398463">
              <a:buFont typeface="Wingdings" panose="05000000000000000000" pitchFamily="2" charset="2"/>
              <a:buChar char="v"/>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endParaRPr lang="en-US" dirty="0"/>
          </a:p>
        </p:txBody>
      </p:sp>
      <p:sp>
        <p:nvSpPr>
          <p:cNvPr id="4" name="Footer Placeholder 3"/>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dirty="0"/>
          </a:p>
        </p:txBody>
      </p:sp>
      <p:sp>
        <p:nvSpPr>
          <p:cNvPr id="3" name="Footer Placeholder 2"/>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Placeholder 1"/>
          <p:cNvSpPr>
            <a:spLocks noGrp="1"/>
          </p:cNvSpPr>
          <p:nvPr>
            <p:ph type="title"/>
          </p:nvPr>
        </p:nvSpPr>
        <p:spPr>
          <a:xfrm>
            <a:off x="838200" y="18256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50196" y="6492875"/>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i="1" dirty="0"/>
              <a:t>Copyright © 2017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4"/>
          </p:nvPr>
        </p:nvSpPr>
        <p:spPr>
          <a:xfrm>
            <a:off x="11050620" y="6492874"/>
            <a:ext cx="1141379" cy="365125"/>
          </a:xfrm>
          <a:prstGeom prst="rect">
            <a:avLst/>
          </a:prstGeom>
        </p:spPr>
        <p:txBody>
          <a:bodyPr vert="horz" lIns="91440" tIns="45720" rIns="91440" bIns="45720" rtlCol="0" anchor="ctr"/>
          <a:lstStyle>
            <a:lvl1pPr algn="r">
              <a:defRPr sz="1200">
                <a:solidFill>
                  <a:schemeClr val="tx1"/>
                </a:solidFill>
              </a:defRPr>
            </a:lvl1pPr>
          </a:lstStyle>
          <a:p>
            <a:fld id="{73CA63B2-227D-4B49-B103-A4A153FC1C24}" type="slidenum">
              <a:rPr lang="en-US" smtClean="0"/>
              <a:pPr/>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50000" t="50000" r="50000" b="50000"/>
            </a:path>
            <a:tileRec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350196"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63" indent="-398463" algn="l" defTabSz="914400"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25" indent="-339725" algn="l" defTabSz="914400"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1209" y="758757"/>
            <a:ext cx="4766553" cy="3709547"/>
          </a:xfrm>
        </p:spPr>
        <p:txBody>
          <a:bodyPr>
            <a:normAutofit fontScale="90000"/>
          </a:bodyPr>
          <a:lstStyle/>
          <a:p>
            <a:r>
              <a:rPr lang="en-US" b="1" dirty="0"/>
              <a:t>Bankruptcy Law: </a:t>
            </a:r>
            <a:br>
              <a:rPr lang="en-US" b="1" dirty="0"/>
            </a:br>
            <a:r>
              <a:rPr lang="en-US" b="1" dirty="0"/>
              <a:t>In Theory, in History, </a:t>
            </a:r>
            <a:br>
              <a:rPr lang="en-US" b="1" dirty="0"/>
            </a:br>
            <a:r>
              <a:rPr lang="en-US" b="1" dirty="0"/>
              <a:t>and in Practice</a:t>
            </a:r>
          </a:p>
        </p:txBody>
      </p:sp>
      <p:sp>
        <p:nvSpPr>
          <p:cNvPr id="3" name="Subtitle 2"/>
          <p:cNvSpPr>
            <a:spLocks noGrp="1"/>
          </p:cNvSpPr>
          <p:nvPr>
            <p:ph type="subTitle" idx="1"/>
          </p:nvPr>
        </p:nvSpPr>
        <p:spPr>
          <a:xfrm>
            <a:off x="671209" y="4609707"/>
            <a:ext cx="4766553" cy="1479808"/>
          </a:xfrm>
        </p:spPr>
        <p:txBody>
          <a:bodyPr/>
          <a:lstStyle/>
          <a:p>
            <a:r>
              <a:rPr lang="en-US" dirty="0"/>
              <a:t>Chapter 21</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79098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lstStyle/>
          <a:p>
            <a:r>
              <a:rPr lang="en-US" altLang="en-US" dirty="0"/>
              <a:t>Voluntary Proceedings</a:t>
            </a:r>
          </a:p>
        </p:txBody>
      </p:sp>
      <p:sp>
        <p:nvSpPr>
          <p:cNvPr id="24579" name="Rectangle 5"/>
          <p:cNvSpPr>
            <a:spLocks noGrp="1" noChangeArrowheads="1"/>
          </p:cNvSpPr>
          <p:nvPr>
            <p:ph type="body" idx="1"/>
          </p:nvPr>
        </p:nvSpPr>
        <p:spPr/>
        <p:txBody>
          <a:bodyPr>
            <a:normAutofit/>
          </a:bodyPr>
          <a:lstStyle/>
          <a:p>
            <a:r>
              <a:rPr lang="en-US" altLang="en-US" dirty="0"/>
              <a:t>To qualify for Chapter 7, debtors must do all of the following:</a:t>
            </a:r>
          </a:p>
          <a:p>
            <a:pPr lvl="1"/>
            <a:r>
              <a:rPr lang="en-US" altLang="en-US" dirty="0"/>
              <a:t>Satisfy the </a:t>
            </a:r>
            <a:r>
              <a:rPr lang="en-US" altLang="en-US" b="1" dirty="0"/>
              <a:t>means test</a:t>
            </a:r>
          </a:p>
          <a:p>
            <a:pPr lvl="1"/>
            <a:r>
              <a:rPr lang="en-US" altLang="en-US" dirty="0"/>
              <a:t>Take an approved, nonprofit budget, credit, and debt counseling course before filing for bankruptcy</a:t>
            </a:r>
          </a:p>
          <a:p>
            <a:pPr lvl="1"/>
            <a:r>
              <a:rPr lang="en-US" altLang="en-US" dirty="0"/>
              <a:t>Provide a federal income tax return for the most recent tax year</a:t>
            </a:r>
          </a:p>
          <a:p>
            <a:pPr lvl="1"/>
            <a:r>
              <a:rPr lang="en-US" altLang="en-US" dirty="0"/>
              <a:t>Take a course in financial management after filing for bankruptcy</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458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21-</a:t>
            </a:r>
            <a:fld id="{7421BD3E-DD7F-4065-BCE3-2BCE6E7E6288}" type="slidenum">
              <a:rPr lang="en-US" altLang="en-US" smtClean="0"/>
              <a:pPr/>
              <a:t>10</a:t>
            </a:fld>
            <a:endParaRPr lang="en-US" altLang="en-US" dirty="0"/>
          </a:p>
        </p:txBody>
      </p:sp>
    </p:spTree>
    <p:extLst>
      <p:ext uri="{BB962C8B-B14F-4D97-AF65-F5344CB8AC3E}">
        <p14:creationId xmlns:p14="http://schemas.microsoft.com/office/powerpoint/2010/main" val="24901067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614F91E9-84D2-413E-B90F-E746DC74460C}"/>
              </a:ext>
            </a:extLst>
          </p:cNvPr>
          <p:cNvSpPr>
            <a:spLocks noGrp="1"/>
          </p:cNvSpPr>
          <p:nvPr>
            <p:ph type="title"/>
          </p:nvPr>
        </p:nvSpPr>
        <p:spPr/>
        <p:txBody>
          <a:bodyPr/>
          <a:lstStyle/>
          <a:p>
            <a:r>
              <a:rPr lang="en-US" altLang="en-US" dirty="0"/>
              <a:t>Voluntary Proceedings</a:t>
            </a:r>
            <a:endParaRPr lang="en-US" dirty="0"/>
          </a:p>
        </p:txBody>
      </p:sp>
      <p:sp>
        <p:nvSpPr>
          <p:cNvPr id="9" name="Content Placeholder 8">
            <a:extLst>
              <a:ext uri="{FF2B5EF4-FFF2-40B4-BE49-F238E27FC236}">
                <a16:creationId xmlns:a16="http://schemas.microsoft.com/office/drawing/2014/main" id="{B9BBE267-9A2F-4BF3-A5EF-DD5B308CD6D1}"/>
              </a:ext>
            </a:extLst>
          </p:cNvPr>
          <p:cNvSpPr>
            <a:spLocks noGrp="1"/>
          </p:cNvSpPr>
          <p:nvPr>
            <p:ph idx="1"/>
          </p:nvPr>
        </p:nvSpPr>
        <p:spPr/>
        <p:txBody>
          <a:bodyPr>
            <a:noAutofit/>
          </a:bodyPr>
          <a:lstStyle/>
          <a:p>
            <a:r>
              <a:rPr lang="en-US" dirty="0"/>
              <a:t>Under BAPCPA, debtors can be disqualified from a Chapter 7 bankruptcy if they:</a:t>
            </a:r>
          </a:p>
          <a:p>
            <a:pPr lvl="1"/>
            <a:r>
              <a:rPr lang="en-US" dirty="0"/>
              <a:t>Defrauded a creditor or an officer of the estate</a:t>
            </a:r>
          </a:p>
          <a:p>
            <a:pPr lvl="1"/>
            <a:r>
              <a:rPr lang="en-US" dirty="0"/>
              <a:t>Faked documents that recorded the debtor’s business or financial dealings</a:t>
            </a:r>
          </a:p>
          <a:p>
            <a:pPr lvl="1"/>
            <a:r>
              <a:rPr lang="en-US" dirty="0"/>
              <a:t>Disobeyed a court order (except order to testify or produce records)</a:t>
            </a:r>
          </a:p>
          <a:p>
            <a:pPr lvl="1"/>
            <a:r>
              <a:rPr lang="en-US" dirty="0"/>
              <a:t>Did not explain the loss of assets that would have empowered the debtor to meet his or her liabilities</a:t>
            </a:r>
          </a:p>
          <a:p>
            <a:pPr lvl="1"/>
            <a:r>
              <a:rPr lang="en-US" dirty="0"/>
              <a:t>Received a Chapter 7 discharge within the last eight years</a:t>
            </a:r>
          </a:p>
        </p:txBody>
      </p:sp>
      <p:sp>
        <p:nvSpPr>
          <p:cNvPr id="4" name="Footer Placeholder 3">
            <a:extLst>
              <a:ext uri="{FF2B5EF4-FFF2-40B4-BE49-F238E27FC236}">
                <a16:creationId xmlns:a16="http://schemas.microsoft.com/office/drawing/2014/main" id="{58859683-E90E-4344-8C55-4442157C9282}"/>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803D913B-BDB2-45DE-A22B-2264B87F1AAC}"/>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21-</a:t>
            </a:r>
            <a:fld id="{7421BD3E-DD7F-4065-BCE3-2BCE6E7E6288}" type="slidenum">
              <a:rPr lang="en-US" altLang="en-US" smtClean="0"/>
              <a:pPr/>
              <a:t>11</a:t>
            </a:fld>
            <a:endParaRPr lang="en-US" altLang="en-US" dirty="0"/>
          </a:p>
        </p:txBody>
      </p:sp>
    </p:spTree>
    <p:extLst>
      <p:ext uri="{BB962C8B-B14F-4D97-AF65-F5344CB8AC3E}">
        <p14:creationId xmlns:p14="http://schemas.microsoft.com/office/powerpoint/2010/main" val="19075757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
          <p:cNvSpPr>
            <a:spLocks noGrp="1" noChangeArrowheads="1"/>
          </p:cNvSpPr>
          <p:nvPr>
            <p:ph type="title"/>
          </p:nvPr>
        </p:nvSpPr>
        <p:spPr/>
        <p:txBody>
          <a:bodyPr/>
          <a:lstStyle/>
          <a:p>
            <a:r>
              <a:rPr lang="en-US" altLang="en-US" dirty="0"/>
              <a:t>The Means Test</a:t>
            </a:r>
          </a:p>
        </p:txBody>
      </p:sp>
      <p:sp>
        <p:nvSpPr>
          <p:cNvPr id="25603" name="Rectangle 5"/>
          <p:cNvSpPr>
            <a:spLocks noGrp="1" noChangeArrowheads="1"/>
          </p:cNvSpPr>
          <p:nvPr>
            <p:ph type="body" idx="1"/>
          </p:nvPr>
        </p:nvSpPr>
        <p:spPr/>
        <p:txBody>
          <a:bodyPr/>
          <a:lstStyle/>
          <a:p>
            <a:r>
              <a:rPr lang="en-US" altLang="en-US" dirty="0"/>
              <a:t>Compare the debtor’s average income during the previous six months with the median income for a family of that size in the debtor’s state</a:t>
            </a:r>
          </a:p>
          <a:p>
            <a:r>
              <a:rPr lang="en-US" altLang="en-US" dirty="0"/>
              <a:t>Debtors are required to determine whether they have enough income to pay off some of their unsecured debts</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5604"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21-</a:t>
            </a:r>
            <a:fld id="{5EF67554-F6C6-462E-871F-F21C58BD3DDC}" type="slidenum">
              <a:rPr lang="en-US" altLang="en-US" smtClean="0"/>
              <a:pPr/>
              <a:t>12</a:t>
            </a:fld>
            <a:endParaRPr lang="en-US" altLang="en-US" dirty="0"/>
          </a:p>
        </p:txBody>
      </p:sp>
    </p:spTree>
    <p:extLst>
      <p:ext uri="{BB962C8B-B14F-4D97-AF65-F5344CB8AC3E}">
        <p14:creationId xmlns:p14="http://schemas.microsoft.com/office/powerpoint/2010/main" val="11673212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ltLang="en-US" dirty="0"/>
              <a:t>The Means Test</a:t>
            </a:r>
          </a:p>
        </p:txBody>
      </p:sp>
      <p:sp>
        <p:nvSpPr>
          <p:cNvPr id="26627" name="Rectangle 3"/>
          <p:cNvSpPr>
            <a:spLocks noGrp="1" noChangeArrowheads="1"/>
          </p:cNvSpPr>
          <p:nvPr>
            <p:ph type="body" idx="1"/>
          </p:nvPr>
        </p:nvSpPr>
        <p:spPr/>
        <p:txBody>
          <a:bodyPr/>
          <a:lstStyle/>
          <a:p>
            <a:r>
              <a:rPr lang="en-US" altLang="en-US" dirty="0"/>
              <a:t>A determination is made as to whether the debtor has the ability to pay unsecured debts over a five-year period</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662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21-</a:t>
            </a:r>
            <a:fld id="{4E52114C-FAB8-4D76-9A36-2402EB734A95}" type="slidenum">
              <a:rPr lang="en-US" altLang="en-US" smtClean="0"/>
              <a:pPr/>
              <a:t>13</a:t>
            </a:fld>
            <a:endParaRPr lang="en-US" altLang="en-US" dirty="0"/>
          </a:p>
        </p:txBody>
      </p:sp>
    </p:spTree>
    <p:extLst>
      <p:ext uri="{BB962C8B-B14F-4D97-AF65-F5344CB8AC3E}">
        <p14:creationId xmlns:p14="http://schemas.microsoft.com/office/powerpoint/2010/main" val="24618125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8"/>
          <p:cNvSpPr>
            <a:spLocks noGrp="1" noChangeArrowheads="1"/>
          </p:cNvSpPr>
          <p:nvPr>
            <p:ph type="title"/>
          </p:nvPr>
        </p:nvSpPr>
        <p:spPr/>
        <p:txBody>
          <a:bodyPr/>
          <a:lstStyle/>
          <a:p>
            <a:r>
              <a:rPr lang="en-US" altLang="en-US" dirty="0"/>
              <a:t>Involuntary Proceedings</a:t>
            </a:r>
          </a:p>
        </p:txBody>
      </p:sp>
      <p:sp>
        <p:nvSpPr>
          <p:cNvPr id="27651" name="Rectangle 9"/>
          <p:cNvSpPr>
            <a:spLocks noGrp="1" noChangeArrowheads="1"/>
          </p:cNvSpPr>
          <p:nvPr>
            <p:ph type="body" idx="1"/>
          </p:nvPr>
        </p:nvSpPr>
        <p:spPr/>
        <p:txBody>
          <a:bodyPr/>
          <a:lstStyle/>
          <a:p>
            <a:r>
              <a:rPr lang="en-US" altLang="en-US" dirty="0"/>
              <a:t>Under Chapter 7 of the Bankruptcy Code, creditors may be able to force debtors, other than farmers, into involuntary bankruptcy if the debtor fails to pay bills generally as they become due </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765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21-</a:t>
            </a:r>
            <a:fld id="{89983B49-EA4C-453C-AE26-6942C8DB92E7}" type="slidenum">
              <a:rPr lang="en-US" altLang="en-US" smtClean="0"/>
              <a:pPr/>
              <a:t>14</a:t>
            </a:fld>
            <a:endParaRPr lang="en-US" altLang="en-US" dirty="0"/>
          </a:p>
        </p:txBody>
      </p:sp>
    </p:spTree>
    <p:extLst>
      <p:ext uri="{BB962C8B-B14F-4D97-AF65-F5344CB8AC3E}">
        <p14:creationId xmlns:p14="http://schemas.microsoft.com/office/powerpoint/2010/main" val="23744107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Grp="1" noChangeArrowheads="1"/>
          </p:cNvSpPr>
          <p:nvPr>
            <p:ph type="title"/>
          </p:nvPr>
        </p:nvSpPr>
        <p:spPr/>
        <p:txBody>
          <a:bodyPr/>
          <a:lstStyle/>
          <a:p>
            <a:r>
              <a:rPr lang="en-US" altLang="en-US" dirty="0"/>
              <a:t>Order for Relief</a:t>
            </a:r>
          </a:p>
        </p:txBody>
      </p:sp>
      <p:sp>
        <p:nvSpPr>
          <p:cNvPr id="28675" name="Rectangle 5"/>
          <p:cNvSpPr>
            <a:spLocks noGrp="1" noChangeArrowheads="1"/>
          </p:cNvSpPr>
          <p:nvPr>
            <p:ph type="body" idx="1"/>
          </p:nvPr>
        </p:nvSpPr>
        <p:spPr/>
        <p:txBody>
          <a:bodyPr/>
          <a:lstStyle/>
          <a:p>
            <a:r>
              <a:rPr lang="en-US" altLang="en-US" dirty="0"/>
              <a:t>The court’s command that the liquidation begin</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867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21-</a:t>
            </a:r>
            <a:fld id="{DC8BFFBF-A78D-4594-8F7E-6D02D67656FD}" type="slidenum">
              <a:rPr lang="en-US" altLang="en-US" smtClean="0"/>
              <a:pPr/>
              <a:t>15</a:t>
            </a:fld>
            <a:endParaRPr lang="en-US" altLang="en-US" dirty="0"/>
          </a:p>
        </p:txBody>
      </p:sp>
    </p:spTree>
    <p:extLst>
      <p:ext uri="{BB962C8B-B14F-4D97-AF65-F5344CB8AC3E}">
        <p14:creationId xmlns:p14="http://schemas.microsoft.com/office/powerpoint/2010/main" val="9773073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ltLang="en-US" dirty="0"/>
              <a:t>Question</a:t>
            </a:r>
          </a:p>
        </p:txBody>
      </p:sp>
      <p:sp>
        <p:nvSpPr>
          <p:cNvPr id="29699" name="Rectangle 3"/>
          <p:cNvSpPr>
            <a:spLocks noGrp="1" noChangeArrowheads="1"/>
          </p:cNvSpPr>
          <p:nvPr>
            <p:ph type="body" idx="1"/>
          </p:nvPr>
        </p:nvSpPr>
        <p:spPr/>
        <p:txBody>
          <a:bodyPr/>
          <a:lstStyle/>
          <a:p>
            <a:r>
              <a:rPr lang="en-US" altLang="en-US" dirty="0"/>
              <a:t>What is a self-operating postponement of collection proceedings against the debtor?</a:t>
            </a:r>
          </a:p>
          <a:p>
            <a:pPr marL="912812" lvl="1" indent="-514350">
              <a:buFont typeface="+mj-lt"/>
              <a:buAutoNum type="alphaUcPeriod"/>
            </a:pPr>
            <a:r>
              <a:rPr lang="en-US" altLang="en-US" dirty="0"/>
              <a:t>Automatic stay</a:t>
            </a:r>
          </a:p>
          <a:p>
            <a:pPr marL="912812" lvl="1" indent="-514350">
              <a:buFont typeface="+mj-lt"/>
              <a:buAutoNum type="alphaUcPeriod"/>
            </a:pPr>
            <a:r>
              <a:rPr lang="en-US" altLang="en-US" dirty="0"/>
              <a:t>Focused lien</a:t>
            </a:r>
          </a:p>
          <a:p>
            <a:pPr marL="912812" lvl="1" indent="-514350">
              <a:buFont typeface="+mj-lt"/>
              <a:buAutoNum type="alphaUcPeriod"/>
            </a:pPr>
            <a:r>
              <a:rPr lang="en-US" altLang="en-US" dirty="0"/>
              <a:t>Debt relief</a:t>
            </a:r>
          </a:p>
          <a:p>
            <a:pPr marL="912812" lvl="1" indent="-514350">
              <a:buFont typeface="+mj-lt"/>
              <a:buAutoNum type="alphaUcPeriod"/>
            </a:pPr>
            <a:r>
              <a:rPr lang="en-US" altLang="en-US" dirty="0"/>
              <a:t>Reimbursement rule number 9</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970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21-</a:t>
            </a:r>
            <a:fld id="{C9633CA0-21F1-483D-B53F-B209CE2FA358}" type="slidenum">
              <a:rPr lang="en-US" altLang="en-US" smtClean="0"/>
              <a:pPr/>
              <a:t>16</a:t>
            </a:fld>
            <a:endParaRPr lang="en-US" altLang="en-US" dirty="0"/>
          </a:p>
        </p:txBody>
      </p:sp>
    </p:spTree>
    <p:extLst>
      <p:ext uri="{BB962C8B-B14F-4D97-AF65-F5344CB8AC3E}">
        <p14:creationId xmlns:p14="http://schemas.microsoft.com/office/powerpoint/2010/main" val="713341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p:cNvSpPr>
            <a:spLocks noGrp="1" noChangeArrowheads="1"/>
          </p:cNvSpPr>
          <p:nvPr>
            <p:ph type="title"/>
          </p:nvPr>
        </p:nvSpPr>
        <p:spPr/>
        <p:txBody>
          <a:bodyPr/>
          <a:lstStyle/>
          <a:p>
            <a:r>
              <a:rPr lang="en-US" altLang="en-US" dirty="0"/>
              <a:t>Automatic Stay</a:t>
            </a:r>
          </a:p>
        </p:txBody>
      </p:sp>
      <p:sp>
        <p:nvSpPr>
          <p:cNvPr id="30723" name="Rectangle 5"/>
          <p:cNvSpPr>
            <a:spLocks noGrp="1" noChangeArrowheads="1"/>
          </p:cNvSpPr>
          <p:nvPr>
            <p:ph type="body" idx="1"/>
          </p:nvPr>
        </p:nvSpPr>
        <p:spPr/>
        <p:txBody>
          <a:bodyPr/>
          <a:lstStyle/>
          <a:p>
            <a:r>
              <a:rPr lang="en-US" altLang="en-US" dirty="0"/>
              <a:t>A self-operating postponement of collection proceedings against the debtor</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072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21-</a:t>
            </a:r>
            <a:fld id="{F8ECBF9E-7365-43B5-A9F3-F235666470E3}" type="slidenum">
              <a:rPr lang="en-US" altLang="en-US" smtClean="0"/>
              <a:pPr/>
              <a:t>17</a:t>
            </a:fld>
            <a:endParaRPr lang="en-US" altLang="en-US" dirty="0"/>
          </a:p>
        </p:txBody>
      </p:sp>
    </p:spTree>
    <p:extLst>
      <p:ext uri="{BB962C8B-B14F-4D97-AF65-F5344CB8AC3E}">
        <p14:creationId xmlns:p14="http://schemas.microsoft.com/office/powerpoint/2010/main" val="18466978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en-US" dirty="0"/>
              <a:t>Automatic Stay</a:t>
            </a:r>
          </a:p>
        </p:txBody>
      </p:sp>
      <p:sp>
        <p:nvSpPr>
          <p:cNvPr id="3" name="Content Placeholder 2"/>
          <p:cNvSpPr>
            <a:spLocks noGrp="1"/>
          </p:cNvSpPr>
          <p:nvPr>
            <p:ph idx="1"/>
          </p:nvPr>
        </p:nvSpPr>
        <p:spPr/>
        <p:txBody>
          <a:bodyPr/>
          <a:lstStyle/>
          <a:p>
            <a:r>
              <a:rPr lang="en-US" dirty="0"/>
              <a:t>The stay prohibits creditors from beginning or continuing:</a:t>
            </a:r>
          </a:p>
          <a:p>
            <a:pPr lvl="1"/>
            <a:r>
              <a:rPr lang="en-US" dirty="0"/>
              <a:t>Lawsuits to collect debts incurred before the filing of the petition</a:t>
            </a:r>
          </a:p>
          <a:p>
            <a:pPr lvl="1"/>
            <a:r>
              <a:rPr lang="en-US" dirty="0"/>
              <a:t>Attempts to enforce a judgment against the debtor</a:t>
            </a:r>
          </a:p>
          <a:p>
            <a:pPr lvl="1"/>
            <a:r>
              <a:rPr lang="en-US" dirty="0"/>
              <a:t>Foreclosure sales</a:t>
            </a:r>
          </a:p>
          <a:p>
            <a:pPr lvl="1"/>
            <a:r>
              <a:rPr lang="en-US" dirty="0"/>
              <a:t>Collection proceedings</a:t>
            </a:r>
          </a:p>
          <a:p>
            <a:pPr lvl="1"/>
            <a:r>
              <a:rPr lang="en-US" dirty="0"/>
              <a:t>Repossession activities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1748"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21-</a:t>
            </a:r>
            <a:fld id="{32D9A5BC-7E88-4841-9C84-D9977B915DB4}" type="slidenum">
              <a:rPr lang="en-US" altLang="en-US" smtClean="0"/>
              <a:pPr/>
              <a:t>18</a:t>
            </a:fld>
            <a:endParaRPr lang="en-US" altLang="en-US" dirty="0"/>
          </a:p>
        </p:txBody>
      </p:sp>
    </p:spTree>
    <p:extLst>
      <p:ext uri="{BB962C8B-B14F-4D97-AF65-F5344CB8AC3E}">
        <p14:creationId xmlns:p14="http://schemas.microsoft.com/office/powerpoint/2010/main" val="6844525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dirty="0"/>
              <a:t>Question</a:t>
            </a:r>
          </a:p>
        </p:txBody>
      </p:sp>
      <p:sp>
        <p:nvSpPr>
          <p:cNvPr id="32771" name="Rectangle 3"/>
          <p:cNvSpPr>
            <a:spLocks noGrp="1" noChangeArrowheads="1"/>
          </p:cNvSpPr>
          <p:nvPr>
            <p:ph type="body" idx="1"/>
          </p:nvPr>
        </p:nvSpPr>
        <p:spPr/>
        <p:txBody>
          <a:bodyPr/>
          <a:lstStyle/>
          <a:p>
            <a:r>
              <a:rPr lang="en-US" altLang="en-US" dirty="0"/>
              <a:t>What allows debtors to keep equity in the debtor’s place of residence?</a:t>
            </a:r>
          </a:p>
          <a:p>
            <a:pPr marL="912812" lvl="1" indent="-514350">
              <a:buFont typeface="+mj-lt"/>
              <a:buAutoNum type="alphaUcPeriod"/>
            </a:pPr>
            <a:r>
              <a:rPr lang="en-US" altLang="en-US" dirty="0"/>
              <a:t>Mortgage exemption</a:t>
            </a:r>
          </a:p>
          <a:p>
            <a:pPr marL="912812" lvl="1" indent="-514350">
              <a:buFont typeface="+mj-lt"/>
              <a:buAutoNum type="alphaUcPeriod"/>
            </a:pPr>
            <a:r>
              <a:rPr lang="en-US" altLang="en-US" dirty="0"/>
              <a:t>Household exemption</a:t>
            </a:r>
          </a:p>
          <a:p>
            <a:pPr marL="912812" lvl="1" indent="-514350">
              <a:buFont typeface="+mj-lt"/>
              <a:buAutoNum type="alphaUcPeriod"/>
            </a:pPr>
            <a:r>
              <a:rPr lang="en-US" altLang="en-US" dirty="0"/>
              <a:t>Homestead rule</a:t>
            </a:r>
          </a:p>
          <a:p>
            <a:pPr marL="912812" lvl="1" indent="-514350">
              <a:buFont typeface="+mj-lt"/>
              <a:buAutoNum type="alphaUcPeriod"/>
            </a:pPr>
            <a:r>
              <a:rPr lang="en-US" altLang="en-US" dirty="0"/>
              <a:t>Domicile rule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277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21-</a:t>
            </a:r>
            <a:fld id="{E1A44ED1-8E1B-4E6F-B63D-0C7818989BAC}" type="slidenum">
              <a:rPr lang="en-US" altLang="en-US" smtClean="0"/>
              <a:pPr/>
              <a:t>19</a:t>
            </a:fld>
            <a:endParaRPr lang="en-US" altLang="en-US" dirty="0"/>
          </a:p>
        </p:txBody>
      </p:sp>
    </p:spTree>
    <p:extLst>
      <p:ext uri="{BB962C8B-B14F-4D97-AF65-F5344CB8AC3E}">
        <p14:creationId xmlns:p14="http://schemas.microsoft.com/office/powerpoint/2010/main" val="32401863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dirty="0"/>
              <a:t>Learning Objectives</a:t>
            </a:r>
          </a:p>
        </p:txBody>
      </p:sp>
      <p:sp>
        <p:nvSpPr>
          <p:cNvPr id="14339" name="Content Placeholder 2"/>
          <p:cNvSpPr>
            <a:spLocks noGrp="1"/>
          </p:cNvSpPr>
          <p:nvPr>
            <p:ph idx="1"/>
          </p:nvPr>
        </p:nvSpPr>
        <p:spPr/>
        <p:txBody>
          <a:bodyPr>
            <a:normAutofit lnSpcReduction="10000"/>
          </a:bodyPr>
          <a:lstStyle/>
          <a:p>
            <a:pPr marL="514350" indent="-514350">
              <a:buFont typeface="+mj-lt"/>
              <a:buAutoNum type="arabicPeriod"/>
            </a:pPr>
            <a:r>
              <a:rPr lang="en-US" altLang="en-US" dirty="0"/>
              <a:t>Summarize the history of bankruptcy law in the United States</a:t>
            </a:r>
          </a:p>
          <a:p>
            <a:pPr marL="514350" indent="-514350">
              <a:buFont typeface="+mj-lt"/>
              <a:buAutoNum type="arabicPeriod"/>
            </a:pPr>
            <a:r>
              <a:rPr lang="en-US" altLang="en-US" dirty="0"/>
              <a:t>Discuss federal and state control of bankruptcy law</a:t>
            </a:r>
          </a:p>
          <a:p>
            <a:pPr marL="514350" indent="-514350">
              <a:buFont typeface="+mj-lt"/>
              <a:buAutoNum type="arabicPeriod"/>
            </a:pPr>
            <a:r>
              <a:rPr lang="en-US" altLang="en-US" dirty="0"/>
              <a:t>Identify the current state of bankruptcy law in the federal system</a:t>
            </a:r>
          </a:p>
          <a:p>
            <a:pPr marL="514350" indent="-514350">
              <a:buFont typeface="+mj-lt"/>
              <a:buAutoNum type="arabicPeriod"/>
            </a:pPr>
            <a:r>
              <a:rPr lang="en-US" altLang="en-US" dirty="0"/>
              <a:t>State the criteria necessary to be eligible to file voluntarily for Chapter 7 bankruptcy</a:t>
            </a:r>
          </a:p>
          <a:p>
            <a:pPr marL="514350" indent="-514350">
              <a:buFont typeface="+mj-lt"/>
              <a:buAutoNum type="arabicPeriod"/>
            </a:pPr>
            <a:r>
              <a:rPr lang="en-US" altLang="en-US" dirty="0"/>
              <a:t>State the criteria necessary for creditors to force debtors into involuntary bankruptcy</a:t>
            </a:r>
          </a:p>
        </p:txBody>
      </p:sp>
      <p:sp>
        <p:nvSpPr>
          <p:cNvPr id="14340"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21-</a:t>
            </a:r>
            <a:fld id="{5F490E8A-22FE-46BA-9E57-BF8C526B265A}" type="slidenum">
              <a:rPr lang="en-US" altLang="en-US" smtClean="0"/>
              <a:pPr/>
              <a:t>2</a:t>
            </a:fld>
            <a:endParaRPr lang="en-US" alt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7832669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Grp="1" noChangeArrowheads="1"/>
          </p:cNvSpPr>
          <p:nvPr>
            <p:ph type="title"/>
          </p:nvPr>
        </p:nvSpPr>
        <p:spPr/>
        <p:txBody>
          <a:bodyPr/>
          <a:lstStyle/>
          <a:p>
            <a:r>
              <a:rPr lang="en-US" altLang="en-US" dirty="0"/>
              <a:t>Federal Exemptions</a:t>
            </a:r>
          </a:p>
        </p:txBody>
      </p:sp>
      <p:sp>
        <p:nvSpPr>
          <p:cNvPr id="33795" name="Rectangle 5"/>
          <p:cNvSpPr>
            <a:spLocks noGrp="1" noChangeArrowheads="1"/>
          </p:cNvSpPr>
          <p:nvPr>
            <p:ph type="body" idx="1"/>
          </p:nvPr>
        </p:nvSpPr>
        <p:spPr/>
        <p:txBody>
          <a:bodyPr/>
          <a:lstStyle/>
          <a:p>
            <a:r>
              <a:rPr lang="en-US" altLang="en-US" dirty="0"/>
              <a:t>Household exemption </a:t>
            </a:r>
          </a:p>
          <a:p>
            <a:pPr lvl="1"/>
            <a:r>
              <a:rPr lang="en-US" altLang="en-US" dirty="0"/>
              <a:t>Allows debtors to keep a maximum amount set by law in equity in the debtor’s place of residence and in property used as a burial ground</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379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21-</a:t>
            </a:r>
            <a:fld id="{59459165-BB1C-4E93-BF33-288A450FB019}" type="slidenum">
              <a:rPr lang="en-US" altLang="en-US" smtClean="0"/>
              <a:pPr/>
              <a:t>20</a:t>
            </a:fld>
            <a:endParaRPr lang="en-US" altLang="en-US" dirty="0"/>
          </a:p>
        </p:txBody>
      </p:sp>
    </p:spTree>
    <p:extLst>
      <p:ext uri="{BB962C8B-B14F-4D97-AF65-F5344CB8AC3E}">
        <p14:creationId xmlns:p14="http://schemas.microsoft.com/office/powerpoint/2010/main" val="14267960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
          <p:cNvSpPr>
            <a:spLocks noGrp="1" noChangeArrowheads="1"/>
          </p:cNvSpPr>
          <p:nvPr>
            <p:ph type="title"/>
          </p:nvPr>
        </p:nvSpPr>
        <p:spPr/>
        <p:txBody>
          <a:bodyPr/>
          <a:lstStyle/>
          <a:p>
            <a:r>
              <a:rPr lang="en-US" altLang="en-US" dirty="0"/>
              <a:t>State Exemptions</a:t>
            </a:r>
          </a:p>
        </p:txBody>
      </p:sp>
      <p:sp>
        <p:nvSpPr>
          <p:cNvPr id="34819" name="Rectangle 5"/>
          <p:cNvSpPr>
            <a:spLocks noGrp="1" noChangeArrowheads="1"/>
          </p:cNvSpPr>
          <p:nvPr>
            <p:ph type="body" idx="1"/>
          </p:nvPr>
        </p:nvSpPr>
        <p:spPr/>
        <p:txBody>
          <a:bodyPr/>
          <a:lstStyle/>
          <a:p>
            <a:r>
              <a:rPr lang="en-US" altLang="en-US" dirty="0"/>
              <a:t>Dollar amounts included in state statutes will be a more accurate assessment of property values within each state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482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21-</a:t>
            </a:r>
            <a:fld id="{F6C1DC3F-952A-4E01-B14E-6C1D6758D9FF}" type="slidenum">
              <a:rPr lang="en-US" altLang="en-US" smtClean="0"/>
              <a:pPr/>
              <a:t>21</a:t>
            </a:fld>
            <a:endParaRPr lang="en-US" altLang="en-US" dirty="0"/>
          </a:p>
        </p:txBody>
      </p:sp>
    </p:spTree>
    <p:extLst>
      <p:ext uri="{BB962C8B-B14F-4D97-AF65-F5344CB8AC3E}">
        <p14:creationId xmlns:p14="http://schemas.microsoft.com/office/powerpoint/2010/main" val="30885686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altLang="en-US" dirty="0"/>
              <a:t>Trustee’s Duties</a:t>
            </a:r>
          </a:p>
        </p:txBody>
      </p:sp>
      <p:sp>
        <p:nvSpPr>
          <p:cNvPr id="36867" name="Content Placeholder 2"/>
          <p:cNvSpPr>
            <a:spLocks noGrp="1"/>
          </p:cNvSpPr>
          <p:nvPr>
            <p:ph idx="1"/>
          </p:nvPr>
        </p:nvSpPr>
        <p:spPr/>
        <p:txBody>
          <a:bodyPr/>
          <a:lstStyle/>
          <a:p>
            <a:r>
              <a:rPr lang="en-US" altLang="en-US" dirty="0"/>
              <a:t>The trustee sets aside, under the trustee’s avoiding powers, certain sales and property transfers made by the debtor</a:t>
            </a:r>
            <a:endParaRPr lang="en-US" altLang="en-US" sz="800" dirty="0"/>
          </a:p>
          <a:p>
            <a:r>
              <a:rPr lang="en-US" altLang="en-US" dirty="0"/>
              <a:t>The trustee sells the debtor’s property to obtain cash</a:t>
            </a:r>
            <a:endParaRPr lang="en-US" altLang="en-US" sz="800" dirty="0"/>
          </a:p>
          <a:p>
            <a:r>
              <a:rPr lang="en-US" altLang="en-US" dirty="0"/>
              <a:t>The trustee then distributes the cash among the creditors according to set priorities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6868"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21-</a:t>
            </a:r>
            <a:fld id="{358970A1-DBC0-4493-A13D-E54D35FD04CB}" type="slidenum">
              <a:rPr lang="en-US" altLang="en-US" smtClean="0"/>
              <a:pPr/>
              <a:t>22</a:t>
            </a:fld>
            <a:endParaRPr lang="en-US" altLang="en-US" dirty="0"/>
          </a:p>
        </p:txBody>
      </p:sp>
    </p:spTree>
    <p:extLst>
      <p:ext uri="{BB962C8B-B14F-4D97-AF65-F5344CB8AC3E}">
        <p14:creationId xmlns:p14="http://schemas.microsoft.com/office/powerpoint/2010/main" val="6399215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altLang="en-US" dirty="0"/>
              <a:t>Payment Priorities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5843" name="Slide Number Placeholder 2"/>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21-</a:t>
            </a:r>
            <a:fld id="{E4B8D386-8A87-473A-8FDA-F82E02F09A85}" type="slidenum">
              <a:rPr lang="en-US" altLang="en-US"/>
              <a:pPr eaLnBrk="1" hangingPunct="1"/>
              <a:t>23</a:t>
            </a:fld>
            <a:endParaRPr lang="en-US" altLang="en-US" dirty="0"/>
          </a:p>
        </p:txBody>
      </p:sp>
      <p:pic>
        <p:nvPicPr>
          <p:cNvPr id="3" name="Picture 2" descr="Secured debts  Creditors with security interests take their collateral first.&#10;Domestic obligations  Support obligations owed to a spouse or child.&#10;Administrative expenses Bankruptcy trustee and others involved in bankruptcy process &#10;are paid next.&#10;Certain unsecured debts All unsecured debts after an involuntary petition has been &#10;filed, but before order for relief has been granted, are &#10;paid next.&#10;Wages  Employees are paid next; a maximum is set for each employee.&#10;Benefit plans   Contributions owed on employee benefit plans are paid next; &#10;again, a maximum is set.&#10;Deposits and advances Deposits made for purchase or lease of property are paid next, &#10;as are advances made for personal, family, and household &#10;services.&#10;Taxes  Certain taxes are paid next.&#10;Death or injury claims   Some claims for death or injury caused by debtor.&#10;Remaining unsecured   All other unsecured creditors are paid from any balance&#10;creditors  remaining.&#10;Debtor  If anything is left, it goes back to the debtor." title="Table 21-2  Payment  Priorities"/>
          <p:cNvPicPr>
            <a:picLocks noChangeAspect="1"/>
          </p:cNvPicPr>
          <p:nvPr/>
        </p:nvPicPr>
        <p:blipFill>
          <a:blip r:embed="rId2"/>
          <a:stretch>
            <a:fillRect/>
          </a:stretch>
        </p:blipFill>
        <p:spPr>
          <a:xfrm>
            <a:off x="3424126" y="1894115"/>
            <a:ext cx="5343748" cy="4598760"/>
          </a:xfrm>
          <a:prstGeom prst="rect">
            <a:avLst/>
          </a:prstGeom>
        </p:spPr>
      </p:pic>
    </p:spTree>
    <p:extLst>
      <p:ext uri="{BB962C8B-B14F-4D97-AF65-F5344CB8AC3E}">
        <p14:creationId xmlns:p14="http://schemas.microsoft.com/office/powerpoint/2010/main" val="29818724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Grp="1" noChangeArrowheads="1"/>
          </p:cNvSpPr>
          <p:nvPr>
            <p:ph type="title"/>
          </p:nvPr>
        </p:nvSpPr>
        <p:spPr/>
        <p:txBody>
          <a:bodyPr/>
          <a:lstStyle/>
          <a:p>
            <a:r>
              <a:rPr lang="en-US" altLang="en-US" dirty="0"/>
              <a:t>Exceptions to Discharge</a:t>
            </a:r>
          </a:p>
        </p:txBody>
      </p:sp>
      <p:sp>
        <p:nvSpPr>
          <p:cNvPr id="37891" name="Rectangle 5"/>
          <p:cNvSpPr>
            <a:spLocks noGrp="1" noChangeArrowheads="1"/>
          </p:cNvSpPr>
          <p:nvPr>
            <p:ph type="body" idx="1"/>
          </p:nvPr>
        </p:nvSpPr>
        <p:spPr/>
        <p:txBody>
          <a:bodyPr/>
          <a:lstStyle/>
          <a:p>
            <a:r>
              <a:rPr lang="en-US" altLang="en-US" dirty="0"/>
              <a:t>Debts created by misconduct</a:t>
            </a:r>
          </a:p>
          <a:p>
            <a:r>
              <a:rPr lang="en-US" altLang="en-US" dirty="0"/>
              <a:t>Debts enforced by the government</a:t>
            </a:r>
          </a:p>
          <a:p>
            <a:r>
              <a:rPr lang="en-US" altLang="en-US" dirty="0"/>
              <a:t>Debts created by excessive spending</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789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21-</a:t>
            </a:r>
            <a:fld id="{43CA93F8-FB36-4FEA-A908-183DAEFB8C0A}" type="slidenum">
              <a:rPr lang="en-US" altLang="en-US" smtClean="0"/>
              <a:pPr/>
              <a:t>24</a:t>
            </a:fld>
            <a:endParaRPr lang="en-US" altLang="en-US" dirty="0"/>
          </a:p>
        </p:txBody>
      </p:sp>
    </p:spTree>
    <p:extLst>
      <p:ext uri="{BB962C8B-B14F-4D97-AF65-F5344CB8AC3E}">
        <p14:creationId xmlns:p14="http://schemas.microsoft.com/office/powerpoint/2010/main" val="17986224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dirty="0"/>
              <a:t>Restoring Credit Following Bankruptcy</a:t>
            </a:r>
          </a:p>
        </p:txBody>
      </p:sp>
      <p:sp>
        <p:nvSpPr>
          <p:cNvPr id="20483" name="Content Placeholder 2"/>
          <p:cNvSpPr>
            <a:spLocks noGrp="1"/>
          </p:cNvSpPr>
          <p:nvPr>
            <p:ph idx="1"/>
          </p:nvPr>
        </p:nvSpPr>
        <p:spPr/>
        <p:txBody>
          <a:bodyPr/>
          <a:lstStyle/>
          <a:p>
            <a:r>
              <a:rPr lang="en-US" altLang="en-US" dirty="0"/>
              <a:t>A personal bankruptcy filing remains on a debtor’s credit report for 10 years and has a detrimental effect on the ability to establish a line of credit</a:t>
            </a:r>
            <a:endParaRPr lang="en-US" altLang="en-US" sz="800" dirty="0"/>
          </a:p>
          <a:p>
            <a:r>
              <a:rPr lang="en-US" altLang="en-US" dirty="0"/>
              <a:t>Filing bankruptcy gives most debtors an opportunity to begin anew</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0484"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21-</a:t>
            </a:r>
            <a:fld id="{093658B6-5713-4C23-9272-1330C75C0619}" type="slidenum">
              <a:rPr lang="en-US" altLang="en-US" smtClean="0"/>
              <a:pPr/>
              <a:t>25</a:t>
            </a:fld>
            <a:endParaRPr lang="en-US" altLang="en-US" dirty="0"/>
          </a:p>
        </p:txBody>
      </p:sp>
    </p:spTree>
    <p:extLst>
      <p:ext uri="{BB962C8B-B14F-4D97-AF65-F5344CB8AC3E}">
        <p14:creationId xmlns:p14="http://schemas.microsoft.com/office/powerpoint/2010/main" val="28921432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ltLang="en-US"/>
              <a:t>Question</a:t>
            </a:r>
            <a:endParaRPr lang="en-US" altLang="en-US" dirty="0"/>
          </a:p>
        </p:txBody>
      </p:sp>
      <p:sp>
        <p:nvSpPr>
          <p:cNvPr id="38915" name="Rectangle 3"/>
          <p:cNvSpPr>
            <a:spLocks noGrp="1" noChangeArrowheads="1"/>
          </p:cNvSpPr>
          <p:nvPr>
            <p:ph type="body" idx="1"/>
          </p:nvPr>
        </p:nvSpPr>
        <p:spPr/>
        <p:txBody>
          <a:bodyPr/>
          <a:lstStyle/>
          <a:p>
            <a:r>
              <a:rPr lang="en-US" altLang="en-US" dirty="0"/>
              <a:t>Which part of the bankruptcy code provides a method for businesses to reorganize their financial affairs and still remain in business?</a:t>
            </a:r>
          </a:p>
          <a:p>
            <a:pPr marL="912812" lvl="1" indent="-514350">
              <a:buFont typeface="+mj-lt"/>
              <a:buAutoNum type="alphaUcPeriod"/>
            </a:pPr>
            <a:r>
              <a:rPr lang="en-US" altLang="en-US" dirty="0"/>
              <a:t>Chapter 7</a:t>
            </a:r>
          </a:p>
          <a:p>
            <a:pPr marL="912812" lvl="1" indent="-514350">
              <a:buFont typeface="+mj-lt"/>
              <a:buAutoNum type="alphaUcPeriod"/>
            </a:pPr>
            <a:r>
              <a:rPr lang="en-US" altLang="en-US" dirty="0"/>
              <a:t>Chapter 11</a:t>
            </a:r>
          </a:p>
          <a:p>
            <a:pPr marL="912812" lvl="1" indent="-514350">
              <a:buFont typeface="+mj-lt"/>
              <a:buAutoNum type="alphaUcPeriod"/>
            </a:pPr>
            <a:r>
              <a:rPr lang="en-US" altLang="en-US" dirty="0"/>
              <a:t>Chapter 12</a:t>
            </a:r>
          </a:p>
          <a:p>
            <a:pPr marL="912812" lvl="1" indent="-514350">
              <a:buFont typeface="+mj-lt"/>
              <a:buAutoNum type="alphaUcPeriod"/>
            </a:pPr>
            <a:r>
              <a:rPr lang="en-US" altLang="en-US" dirty="0"/>
              <a:t>Chapter 13</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891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21-</a:t>
            </a:r>
            <a:fld id="{3AAB5031-5A0F-48C3-B250-FDFB9A0E01FF}" type="slidenum">
              <a:rPr lang="en-US" altLang="en-US" smtClean="0"/>
              <a:pPr/>
              <a:t>26</a:t>
            </a:fld>
            <a:endParaRPr lang="en-US" altLang="en-US" dirty="0"/>
          </a:p>
        </p:txBody>
      </p:sp>
    </p:spTree>
    <p:extLst>
      <p:ext uri="{BB962C8B-B14F-4D97-AF65-F5344CB8AC3E}">
        <p14:creationId xmlns:p14="http://schemas.microsoft.com/office/powerpoint/2010/main" val="21971830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ltLang="en-US" dirty="0"/>
              <a:t>Reorganization—Chapter 11, Bankruptcy Code</a:t>
            </a:r>
          </a:p>
        </p:txBody>
      </p:sp>
      <p:sp>
        <p:nvSpPr>
          <p:cNvPr id="39939" name="Rectangle 3"/>
          <p:cNvSpPr>
            <a:spLocks noGrp="1" noChangeArrowheads="1"/>
          </p:cNvSpPr>
          <p:nvPr>
            <p:ph type="body" idx="1"/>
          </p:nvPr>
        </p:nvSpPr>
        <p:spPr/>
        <p:txBody>
          <a:bodyPr/>
          <a:lstStyle/>
          <a:p>
            <a:r>
              <a:rPr lang="en-US" altLang="en-US" b="1" dirty="0"/>
              <a:t>Chapter 11 of the Bankruptcy Code </a:t>
            </a:r>
          </a:p>
          <a:p>
            <a:pPr lvl="1"/>
            <a:r>
              <a:rPr lang="en-US" altLang="en-US" dirty="0"/>
              <a:t>Provides a method for businesses to reorganize their financial affairs and still remain in business</a:t>
            </a:r>
          </a:p>
          <a:p>
            <a:pPr lvl="1"/>
            <a:r>
              <a:rPr lang="en-US" altLang="en-US" dirty="0"/>
              <a:t>A qualified debtor creates a plan that alters the repayment schedule</a:t>
            </a:r>
          </a:p>
          <a:p>
            <a:pPr lvl="1"/>
            <a:r>
              <a:rPr lang="en-US" altLang="en-US" dirty="0"/>
              <a:t>Also called a </a:t>
            </a:r>
            <a:r>
              <a:rPr lang="en-US" altLang="en-US" b="1" dirty="0"/>
              <a:t>reorganization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994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21-</a:t>
            </a:r>
            <a:fld id="{DE2B7D89-E77D-4AE8-AEED-ED9D1DEC700E}" type="slidenum">
              <a:rPr lang="en-US" altLang="en-US" smtClean="0"/>
              <a:pPr/>
              <a:t>27</a:t>
            </a:fld>
            <a:endParaRPr lang="en-US" altLang="en-US" dirty="0"/>
          </a:p>
        </p:txBody>
      </p:sp>
    </p:spTree>
    <p:extLst>
      <p:ext uri="{BB962C8B-B14F-4D97-AF65-F5344CB8AC3E}">
        <p14:creationId xmlns:p14="http://schemas.microsoft.com/office/powerpoint/2010/main" val="5524239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4"/>
          <p:cNvSpPr>
            <a:spLocks noGrp="1" noChangeArrowheads="1"/>
          </p:cNvSpPr>
          <p:nvPr>
            <p:ph type="title"/>
          </p:nvPr>
        </p:nvSpPr>
        <p:spPr/>
        <p:txBody>
          <a:bodyPr/>
          <a:lstStyle/>
          <a:p>
            <a:r>
              <a:rPr lang="en-US" altLang="en-US" dirty="0"/>
              <a:t>Special Features of Chapter 11</a:t>
            </a:r>
          </a:p>
        </p:txBody>
      </p:sp>
      <p:sp>
        <p:nvSpPr>
          <p:cNvPr id="40963" name="Rectangle 5"/>
          <p:cNvSpPr>
            <a:spLocks noGrp="1" noChangeArrowheads="1"/>
          </p:cNvSpPr>
          <p:nvPr>
            <p:ph type="body" idx="1"/>
          </p:nvPr>
        </p:nvSpPr>
        <p:spPr/>
        <p:txBody>
          <a:bodyPr/>
          <a:lstStyle/>
          <a:p>
            <a:r>
              <a:rPr lang="en-US" altLang="en-US" b="1" dirty="0"/>
              <a:t>Debtor in possession</a:t>
            </a:r>
          </a:p>
          <a:p>
            <a:pPr lvl="1"/>
            <a:r>
              <a:rPr lang="en-US" altLang="en-US" dirty="0"/>
              <a:t>Debtor keeps possession and control of the assets, continues to run the firm, and performs most of the functions that a trustee performs in other types of bankruptcy</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096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21-</a:t>
            </a:r>
            <a:fld id="{7E244C97-E262-4D6E-8D65-4B7431404ED0}" type="slidenum">
              <a:rPr lang="en-US" altLang="en-US" smtClean="0"/>
              <a:pPr/>
              <a:t>28</a:t>
            </a:fld>
            <a:endParaRPr lang="en-US" altLang="en-US" dirty="0"/>
          </a:p>
        </p:txBody>
      </p:sp>
    </p:spTree>
    <p:extLst>
      <p:ext uri="{BB962C8B-B14F-4D97-AF65-F5344CB8AC3E}">
        <p14:creationId xmlns:p14="http://schemas.microsoft.com/office/powerpoint/2010/main" val="3462003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p:cNvSpPr>
            <a:spLocks noGrp="1" noChangeArrowheads="1"/>
          </p:cNvSpPr>
          <p:nvPr>
            <p:ph type="title"/>
          </p:nvPr>
        </p:nvSpPr>
        <p:spPr/>
        <p:txBody>
          <a:bodyPr/>
          <a:lstStyle/>
          <a:p>
            <a:r>
              <a:rPr lang="en-US" altLang="en-US" dirty="0"/>
              <a:t>The Reorganization Plan</a:t>
            </a:r>
          </a:p>
        </p:txBody>
      </p:sp>
      <p:sp>
        <p:nvSpPr>
          <p:cNvPr id="41987" name="Rectangle 5"/>
          <p:cNvSpPr>
            <a:spLocks noGrp="1" noChangeArrowheads="1"/>
          </p:cNvSpPr>
          <p:nvPr>
            <p:ph type="body" idx="1"/>
          </p:nvPr>
        </p:nvSpPr>
        <p:spPr/>
        <p:txBody>
          <a:bodyPr/>
          <a:lstStyle/>
          <a:p>
            <a:r>
              <a:rPr lang="en-US" altLang="en-US" dirty="0"/>
              <a:t>Creditors’ committee</a:t>
            </a:r>
          </a:p>
          <a:p>
            <a:r>
              <a:rPr lang="en-US" altLang="en-US" dirty="0"/>
              <a:t>Plan qualifications</a:t>
            </a:r>
          </a:p>
          <a:p>
            <a:r>
              <a:rPr lang="en-US" altLang="en-US" dirty="0"/>
              <a:t>Plan approval</a:t>
            </a:r>
          </a:p>
          <a:p>
            <a:r>
              <a:rPr lang="en-US" altLang="en-US" dirty="0"/>
              <a:t>Plan confirmation</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19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21-</a:t>
            </a:r>
            <a:fld id="{EC67A1DA-36A4-403D-8DF5-4F377CB9CD27}" type="slidenum">
              <a:rPr lang="en-US" altLang="en-US" smtClean="0"/>
              <a:pPr/>
              <a:t>29</a:t>
            </a:fld>
            <a:endParaRPr lang="en-US" altLang="en-US" dirty="0"/>
          </a:p>
        </p:txBody>
      </p:sp>
    </p:spTree>
    <p:extLst>
      <p:ext uri="{BB962C8B-B14F-4D97-AF65-F5344CB8AC3E}">
        <p14:creationId xmlns:p14="http://schemas.microsoft.com/office/powerpoint/2010/main" val="20299129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Learning Objectives</a:t>
            </a:r>
          </a:p>
        </p:txBody>
      </p:sp>
      <p:sp>
        <p:nvSpPr>
          <p:cNvPr id="15363" name="Content Placeholder 2"/>
          <p:cNvSpPr>
            <a:spLocks noGrp="1"/>
          </p:cNvSpPr>
          <p:nvPr>
            <p:ph idx="1"/>
          </p:nvPr>
        </p:nvSpPr>
        <p:spPr/>
        <p:txBody>
          <a:bodyPr>
            <a:normAutofit fontScale="92500"/>
          </a:bodyPr>
          <a:lstStyle/>
          <a:p>
            <a:pPr marL="514350" indent="-514350">
              <a:buFont typeface="+mj-lt"/>
              <a:buAutoNum type="arabicPeriod" startAt="6"/>
            </a:pPr>
            <a:r>
              <a:rPr lang="en-US" altLang="en-US" dirty="0"/>
              <a:t>Distinguish between an </a:t>
            </a:r>
            <a:r>
              <a:rPr lang="en-US" altLang="en-US" i="1" dirty="0"/>
              <a:t>order for relief </a:t>
            </a:r>
            <a:r>
              <a:rPr lang="en-US" altLang="en-US" dirty="0"/>
              <a:t>and </a:t>
            </a:r>
            <a:r>
              <a:rPr lang="en-US" altLang="en-US" i="1" dirty="0"/>
              <a:t>automatic stay </a:t>
            </a:r>
            <a:r>
              <a:rPr lang="en-US" altLang="en-US" dirty="0"/>
              <a:t>in the bankruptcy process</a:t>
            </a:r>
          </a:p>
          <a:p>
            <a:pPr marL="514350" indent="-514350">
              <a:buFont typeface="+mj-lt"/>
              <a:buAutoNum type="arabicPeriod" startAt="6"/>
            </a:pPr>
            <a:r>
              <a:rPr lang="en-US" altLang="en-US" dirty="0"/>
              <a:t>List the federal exemptions debtors can exclude from the bankruptcy process</a:t>
            </a:r>
          </a:p>
          <a:p>
            <a:pPr marL="514350" indent="-514350">
              <a:buFont typeface="+mj-lt"/>
              <a:buAutoNum type="arabicPeriod" startAt="6"/>
            </a:pPr>
            <a:r>
              <a:rPr lang="en-US" altLang="en-US" dirty="0"/>
              <a:t>Recognize those debts that have priority payment status under the Bankruptcy Code</a:t>
            </a:r>
          </a:p>
          <a:p>
            <a:pPr marL="514350" indent="-514350">
              <a:buFont typeface="+mj-lt"/>
              <a:buAutoNum type="arabicPeriod" startAt="6"/>
            </a:pPr>
            <a:r>
              <a:rPr lang="en-US" altLang="en-US" dirty="0"/>
              <a:t>Explain Chapter 11 bankruptcy, emphasizing the reorganization process</a:t>
            </a:r>
          </a:p>
          <a:p>
            <a:pPr marL="514350" indent="-514350">
              <a:buFont typeface="+mj-lt"/>
              <a:buAutoNum type="arabicPeriod" startAt="6"/>
            </a:pPr>
            <a:r>
              <a:rPr lang="en-US" altLang="en-US" dirty="0"/>
              <a:t>Discuss the requirements for Chapters 12 and 13 bankruptcy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536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21-</a:t>
            </a:r>
            <a:fld id="{2B006608-FEC1-4CD4-8EE7-D70D56AB8BDD}" type="slidenum">
              <a:rPr lang="en-US" altLang="en-US" smtClean="0"/>
              <a:pPr/>
              <a:t>3</a:t>
            </a:fld>
            <a:endParaRPr lang="en-US" altLang="en-US" dirty="0"/>
          </a:p>
        </p:txBody>
      </p:sp>
    </p:spTree>
    <p:extLst>
      <p:ext uri="{BB962C8B-B14F-4D97-AF65-F5344CB8AC3E}">
        <p14:creationId xmlns:p14="http://schemas.microsoft.com/office/powerpoint/2010/main" val="26959442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7C647C25-956A-4809-9383-854AC977268F}"/>
              </a:ext>
            </a:extLst>
          </p:cNvPr>
          <p:cNvSpPr>
            <a:spLocks noGrp="1"/>
          </p:cNvSpPr>
          <p:nvPr>
            <p:ph type="title"/>
          </p:nvPr>
        </p:nvSpPr>
        <p:spPr/>
        <p:txBody>
          <a:bodyPr/>
          <a:lstStyle/>
          <a:p>
            <a:r>
              <a:rPr lang="en-US" altLang="en-US" dirty="0"/>
              <a:t>The Reorganization Plan</a:t>
            </a:r>
            <a:endParaRPr lang="en-US" dirty="0"/>
          </a:p>
        </p:txBody>
      </p:sp>
      <p:sp>
        <p:nvSpPr>
          <p:cNvPr id="9" name="Content Placeholder 8">
            <a:extLst>
              <a:ext uri="{FF2B5EF4-FFF2-40B4-BE49-F238E27FC236}">
                <a16:creationId xmlns:a16="http://schemas.microsoft.com/office/drawing/2014/main" id="{062BF85B-5856-411A-96F6-429FD1B58DB3}"/>
              </a:ext>
            </a:extLst>
          </p:cNvPr>
          <p:cNvSpPr>
            <a:spLocks noGrp="1"/>
          </p:cNvSpPr>
          <p:nvPr>
            <p:ph idx="1"/>
          </p:nvPr>
        </p:nvSpPr>
        <p:spPr/>
        <p:txBody>
          <a:bodyPr/>
          <a:lstStyle/>
          <a:p>
            <a:r>
              <a:rPr lang="en-US" altLang="en-US" dirty="0"/>
              <a:t>Creditors’ committee</a:t>
            </a:r>
          </a:p>
          <a:p>
            <a:pPr lvl="1"/>
            <a:r>
              <a:rPr lang="en-US" altLang="en-US" dirty="0"/>
              <a:t>Appointed to investigate the operation of the business and assist the debtor in possession in developing and administering a reorganization plan</a:t>
            </a:r>
          </a:p>
          <a:p>
            <a:r>
              <a:rPr lang="en-US" altLang="en-US" dirty="0"/>
              <a:t>Plan qualifications</a:t>
            </a:r>
          </a:p>
          <a:p>
            <a:pPr lvl="1"/>
            <a:r>
              <a:rPr lang="en-US" altLang="en-US" dirty="0"/>
              <a:t>Fairness, equity, and feasibility in the creation of a reorganization plan</a:t>
            </a:r>
          </a:p>
          <a:p>
            <a:pPr marL="0" indent="0">
              <a:buNone/>
            </a:pPr>
            <a:endParaRPr lang="en-US" dirty="0"/>
          </a:p>
        </p:txBody>
      </p:sp>
      <p:sp>
        <p:nvSpPr>
          <p:cNvPr id="4" name="Footer Placeholder 3">
            <a:extLst>
              <a:ext uri="{FF2B5EF4-FFF2-40B4-BE49-F238E27FC236}">
                <a16:creationId xmlns:a16="http://schemas.microsoft.com/office/drawing/2014/main" id="{C7BF1FA0-BEC1-4407-B69C-4C60F20842D5}"/>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F9CD26B0-86FB-4523-A8F8-AB0AA20D292D}"/>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21-</a:t>
            </a:r>
            <a:fld id="{7421BD3E-DD7F-4065-BCE3-2BCE6E7E6288}" type="slidenum">
              <a:rPr lang="en-US" altLang="en-US" smtClean="0"/>
              <a:pPr/>
              <a:t>30</a:t>
            </a:fld>
            <a:endParaRPr lang="en-US" altLang="en-US" dirty="0"/>
          </a:p>
        </p:txBody>
      </p:sp>
    </p:spTree>
    <p:extLst>
      <p:ext uri="{BB962C8B-B14F-4D97-AF65-F5344CB8AC3E}">
        <p14:creationId xmlns:p14="http://schemas.microsoft.com/office/powerpoint/2010/main" val="2469642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ltLang="en-US" dirty="0"/>
              <a:t>Question</a:t>
            </a:r>
          </a:p>
        </p:txBody>
      </p:sp>
      <p:sp>
        <p:nvSpPr>
          <p:cNvPr id="43011" name="Rectangle 3"/>
          <p:cNvSpPr>
            <a:spLocks noGrp="1" noChangeArrowheads="1"/>
          </p:cNvSpPr>
          <p:nvPr>
            <p:ph type="body" idx="1"/>
          </p:nvPr>
        </p:nvSpPr>
        <p:spPr/>
        <p:txBody>
          <a:bodyPr/>
          <a:lstStyle/>
          <a:p>
            <a:r>
              <a:rPr lang="en-US" altLang="en-US" dirty="0"/>
              <a:t>What are creditors who receive less than full value of their claims?</a:t>
            </a:r>
          </a:p>
          <a:p>
            <a:pPr marL="912812" lvl="1" indent="-514350">
              <a:buFont typeface="+mj-lt"/>
              <a:buAutoNum type="alphaUcPeriod"/>
            </a:pPr>
            <a:r>
              <a:rPr lang="en-US" altLang="en-US" dirty="0"/>
              <a:t>Reduced class</a:t>
            </a:r>
          </a:p>
          <a:p>
            <a:pPr marL="912812" lvl="1" indent="-514350">
              <a:buFont typeface="+mj-lt"/>
              <a:buAutoNum type="alphaUcPeriod"/>
            </a:pPr>
            <a:r>
              <a:rPr lang="en-US" altLang="en-US" dirty="0"/>
              <a:t>Impaired class</a:t>
            </a:r>
          </a:p>
          <a:p>
            <a:pPr marL="912812" lvl="1" indent="-514350">
              <a:buFont typeface="+mj-lt"/>
              <a:buAutoNum type="alphaUcPeriod"/>
            </a:pPr>
            <a:r>
              <a:rPr lang="en-US" altLang="en-US" dirty="0"/>
              <a:t>Prejudiced class</a:t>
            </a:r>
          </a:p>
          <a:p>
            <a:pPr marL="912812" lvl="1" indent="-514350">
              <a:buFont typeface="+mj-lt"/>
              <a:buAutoNum type="alphaUcPeriod"/>
            </a:pPr>
            <a:r>
              <a:rPr lang="en-US" altLang="en-US" dirty="0"/>
              <a:t>LIFO class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301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21-</a:t>
            </a:r>
            <a:fld id="{580E0F00-FAD2-4D0F-87C7-0A8AF1F535EC}" type="slidenum">
              <a:rPr lang="en-US" altLang="en-US" smtClean="0"/>
              <a:pPr/>
              <a:t>31</a:t>
            </a:fld>
            <a:endParaRPr lang="en-US" altLang="en-US" dirty="0"/>
          </a:p>
        </p:txBody>
      </p:sp>
    </p:spTree>
    <p:extLst>
      <p:ext uri="{BB962C8B-B14F-4D97-AF65-F5344CB8AC3E}">
        <p14:creationId xmlns:p14="http://schemas.microsoft.com/office/powerpoint/2010/main" val="35840159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4"/>
          <p:cNvSpPr>
            <a:spLocks noGrp="1" noChangeArrowheads="1"/>
          </p:cNvSpPr>
          <p:nvPr>
            <p:ph type="title"/>
          </p:nvPr>
        </p:nvSpPr>
        <p:spPr/>
        <p:txBody>
          <a:bodyPr/>
          <a:lstStyle/>
          <a:p>
            <a:r>
              <a:rPr lang="en-US" altLang="en-US" dirty="0"/>
              <a:t>Plan Approval</a:t>
            </a:r>
          </a:p>
        </p:txBody>
      </p:sp>
      <p:sp>
        <p:nvSpPr>
          <p:cNvPr id="44035" name="Rectangle 5"/>
          <p:cNvSpPr>
            <a:spLocks noGrp="1" noChangeArrowheads="1"/>
          </p:cNvSpPr>
          <p:nvPr>
            <p:ph type="body" idx="1"/>
          </p:nvPr>
        </p:nvSpPr>
        <p:spPr/>
        <p:txBody>
          <a:bodyPr/>
          <a:lstStyle/>
          <a:p>
            <a:r>
              <a:rPr lang="en-US" altLang="en-US" b="1" dirty="0"/>
              <a:t>Impaired classes </a:t>
            </a:r>
          </a:p>
          <a:p>
            <a:pPr lvl="1"/>
            <a:r>
              <a:rPr lang="en-US" altLang="en-US" dirty="0"/>
              <a:t>Those whose creditors receive less than full value of their claims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403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21-</a:t>
            </a:r>
            <a:fld id="{04F6352C-C253-4E4A-B919-9A627EAF5614}" type="slidenum">
              <a:rPr lang="en-US" altLang="en-US" smtClean="0"/>
              <a:pPr/>
              <a:t>32</a:t>
            </a:fld>
            <a:endParaRPr lang="en-US" altLang="en-US" dirty="0"/>
          </a:p>
        </p:txBody>
      </p:sp>
    </p:spTree>
    <p:extLst>
      <p:ext uri="{BB962C8B-B14F-4D97-AF65-F5344CB8AC3E}">
        <p14:creationId xmlns:p14="http://schemas.microsoft.com/office/powerpoint/2010/main" val="37663468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p:cNvSpPr>
            <a:spLocks noGrp="1" noChangeArrowheads="1"/>
          </p:cNvSpPr>
          <p:nvPr>
            <p:ph type="title"/>
          </p:nvPr>
        </p:nvSpPr>
        <p:spPr/>
        <p:txBody>
          <a:bodyPr/>
          <a:lstStyle/>
          <a:p>
            <a:r>
              <a:rPr lang="en-US" altLang="en-US" dirty="0"/>
              <a:t>The Chapter 12 Plan</a:t>
            </a:r>
          </a:p>
        </p:txBody>
      </p:sp>
      <p:sp>
        <p:nvSpPr>
          <p:cNvPr id="45059" name="Rectangle 5"/>
          <p:cNvSpPr>
            <a:spLocks noGrp="1" noChangeArrowheads="1"/>
          </p:cNvSpPr>
          <p:nvPr>
            <p:ph type="body" idx="1"/>
          </p:nvPr>
        </p:nvSpPr>
        <p:spPr/>
        <p:txBody>
          <a:bodyPr/>
          <a:lstStyle/>
          <a:p>
            <a:pPr marL="0" indent="0">
              <a:buNone/>
            </a:pPr>
            <a:r>
              <a:rPr lang="en-US" altLang="en-US" b="1" dirty="0"/>
              <a:t>The plan must:</a:t>
            </a:r>
          </a:p>
          <a:p>
            <a:r>
              <a:rPr lang="en-US" altLang="en-US" dirty="0"/>
              <a:t>Provide for payment of fixed amounts to the trustee on a regular basis over a three-year period</a:t>
            </a:r>
          </a:p>
          <a:p>
            <a:r>
              <a:rPr lang="en-US" altLang="en-US" dirty="0"/>
              <a:t>Make certain that all priority claims are paid in full</a:t>
            </a:r>
          </a:p>
          <a:p>
            <a:r>
              <a:rPr lang="en-US" altLang="en-US" dirty="0"/>
              <a:t>Not take longer than three years to complete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506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21-</a:t>
            </a:r>
            <a:fld id="{9DCA709E-CC48-4D43-956B-3D707D820E4D}" type="slidenum">
              <a:rPr lang="en-US" altLang="en-US" smtClean="0"/>
              <a:pPr/>
              <a:t>33</a:t>
            </a:fld>
            <a:endParaRPr lang="en-US" altLang="en-US" dirty="0"/>
          </a:p>
        </p:txBody>
      </p:sp>
    </p:spTree>
    <p:extLst>
      <p:ext uri="{BB962C8B-B14F-4D97-AF65-F5344CB8AC3E}">
        <p14:creationId xmlns:p14="http://schemas.microsoft.com/office/powerpoint/2010/main" val="12229930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ltLang="en-US" dirty="0"/>
              <a:t>Individual Debt Adjustment—Chapter 13, Bankruptcy Code</a:t>
            </a:r>
          </a:p>
        </p:txBody>
      </p:sp>
      <p:sp>
        <p:nvSpPr>
          <p:cNvPr id="46083" name="Rectangle 3"/>
          <p:cNvSpPr>
            <a:spLocks noGrp="1" noChangeArrowheads="1"/>
          </p:cNvSpPr>
          <p:nvPr>
            <p:ph type="body" idx="1"/>
          </p:nvPr>
        </p:nvSpPr>
        <p:spPr/>
        <p:txBody>
          <a:bodyPr/>
          <a:lstStyle/>
          <a:p>
            <a:r>
              <a:rPr lang="en-US" altLang="en-US" dirty="0"/>
              <a:t>Rather than selling the debtor’s property, Chapter 13 of the Bankruptcy Code permits an individual debtor to put in place a repayment plan</a:t>
            </a:r>
            <a:endParaRPr lang="en-US" altLang="en-US" sz="1000" dirty="0"/>
          </a:p>
          <a:p>
            <a:r>
              <a:rPr lang="en-US" altLang="en-US" dirty="0"/>
              <a:t>Once the amounts agreed to under the plan are paid, all remaining debts are discharged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608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21-</a:t>
            </a:r>
            <a:fld id="{FC62B930-4F14-48F2-A477-1AB8BD80B115}" type="slidenum">
              <a:rPr lang="en-US" altLang="en-US" smtClean="0"/>
              <a:pPr/>
              <a:t>34</a:t>
            </a:fld>
            <a:endParaRPr lang="en-US" altLang="en-US" dirty="0"/>
          </a:p>
        </p:txBody>
      </p:sp>
    </p:spTree>
    <p:extLst>
      <p:ext uri="{BB962C8B-B14F-4D97-AF65-F5344CB8AC3E}">
        <p14:creationId xmlns:p14="http://schemas.microsoft.com/office/powerpoint/2010/main" val="29285471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title"/>
          </p:nvPr>
        </p:nvSpPr>
        <p:spPr/>
        <p:txBody>
          <a:bodyPr/>
          <a:lstStyle/>
          <a:p>
            <a:r>
              <a:rPr lang="en-US" altLang="en-US" dirty="0"/>
              <a:t>Reengineering the Constitution</a:t>
            </a:r>
          </a:p>
        </p:txBody>
      </p:sp>
      <p:sp>
        <p:nvSpPr>
          <p:cNvPr id="19459" name="Rectangle 5"/>
          <p:cNvSpPr>
            <a:spLocks noGrp="1" noChangeArrowheads="1"/>
          </p:cNvSpPr>
          <p:nvPr>
            <p:ph type="body" idx="1"/>
          </p:nvPr>
        </p:nvSpPr>
        <p:spPr/>
        <p:txBody>
          <a:bodyPr/>
          <a:lstStyle/>
          <a:p>
            <a:r>
              <a:rPr lang="en-US" altLang="en-US" dirty="0"/>
              <a:t>The U.S. Constitution gives the federal government jurisdiction over bankruptcy proceedings by stating:</a:t>
            </a:r>
          </a:p>
          <a:p>
            <a:pPr lvl="1"/>
            <a:r>
              <a:rPr lang="en-US" altLang="en-US" dirty="0"/>
              <a:t>Congress has the power to “establish . . . uniform laws on the subject of Bankruptcies throughout the United States”</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946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21-</a:t>
            </a:r>
            <a:fld id="{1211CF76-8980-4E11-9CCF-1D2D4968FA43}" type="slidenum">
              <a:rPr lang="en-US" altLang="en-US" smtClean="0"/>
              <a:pPr/>
              <a:t>4</a:t>
            </a:fld>
            <a:endParaRPr lang="en-US" altLang="en-US" dirty="0"/>
          </a:p>
        </p:txBody>
      </p:sp>
    </p:spTree>
    <p:extLst>
      <p:ext uri="{BB962C8B-B14F-4D97-AF65-F5344CB8AC3E}">
        <p14:creationId xmlns:p14="http://schemas.microsoft.com/office/powerpoint/2010/main" val="27114051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en-US" dirty="0"/>
              <a:t>Bankruptcy’s History</a:t>
            </a:r>
          </a:p>
        </p:txBody>
      </p:sp>
      <p:sp>
        <p:nvSpPr>
          <p:cNvPr id="17411" name="Rectangle 3"/>
          <p:cNvSpPr>
            <a:spLocks noGrp="1" noChangeArrowheads="1"/>
          </p:cNvSpPr>
          <p:nvPr>
            <p:ph type="body" idx="1"/>
          </p:nvPr>
        </p:nvSpPr>
        <p:spPr/>
        <p:txBody>
          <a:bodyPr/>
          <a:lstStyle/>
          <a:p>
            <a:r>
              <a:rPr lang="en-US" altLang="en-US" dirty="0"/>
              <a:t>The first federal bankruptcy law in the United States was enacted in 1800. Under that law, only creditors could begin a bankruptcy proceeding, and only merchants could qualify as debtors</a:t>
            </a:r>
            <a:endParaRPr lang="en-US" altLang="en-US" sz="1000" dirty="0"/>
          </a:p>
          <a:p>
            <a:r>
              <a:rPr lang="en-US" altLang="en-US" dirty="0"/>
              <a:t>In 1840, debtor’s prisons were abolished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741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21-</a:t>
            </a:r>
            <a:fld id="{26D79A5F-1582-4DF6-B641-1CC87B2BA765}" type="slidenum">
              <a:rPr lang="en-US" altLang="en-US" smtClean="0"/>
              <a:pPr/>
              <a:t>5</a:t>
            </a:fld>
            <a:endParaRPr lang="en-US" altLang="en-US" dirty="0"/>
          </a:p>
        </p:txBody>
      </p:sp>
    </p:spTree>
    <p:extLst>
      <p:ext uri="{BB962C8B-B14F-4D97-AF65-F5344CB8AC3E}">
        <p14:creationId xmlns:p14="http://schemas.microsoft.com/office/powerpoint/2010/main" val="4727083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ltLang="en-US" dirty="0"/>
              <a:t>Bankruptcy’s History</a:t>
            </a:r>
          </a:p>
        </p:txBody>
      </p:sp>
      <p:sp>
        <p:nvSpPr>
          <p:cNvPr id="18435" name="Content Placeholder 2"/>
          <p:cNvSpPr>
            <a:spLocks noGrp="1"/>
          </p:cNvSpPr>
          <p:nvPr>
            <p:ph idx="1"/>
          </p:nvPr>
        </p:nvSpPr>
        <p:spPr/>
        <p:txBody>
          <a:bodyPr/>
          <a:lstStyle/>
          <a:p>
            <a:r>
              <a:rPr lang="en-US" altLang="en-US" dirty="0"/>
              <a:t>The Bankruptcy Reform Act of 1978 makes it easier for businesses and individuals to obtain bankruptcy relief </a:t>
            </a:r>
            <a:endParaRPr lang="en-US" altLang="en-US" sz="1000" dirty="0"/>
          </a:p>
          <a:p>
            <a:r>
              <a:rPr lang="en-US" altLang="en-US" dirty="0"/>
              <a:t>In 1978, Chapters 11 and 13 of the Bankruptcy Code were created, allowing businesses and individuals to reorganize and keep going</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843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21-</a:t>
            </a:r>
            <a:fld id="{A2576967-889C-4722-A2A1-67FCD7B1C27C}" type="slidenum">
              <a:rPr lang="en-US" altLang="en-US" smtClean="0"/>
              <a:pPr/>
              <a:t>6</a:t>
            </a:fld>
            <a:endParaRPr lang="en-US" altLang="en-US" dirty="0"/>
          </a:p>
        </p:txBody>
      </p:sp>
    </p:spTree>
    <p:extLst>
      <p:ext uri="{BB962C8B-B14F-4D97-AF65-F5344CB8AC3E}">
        <p14:creationId xmlns:p14="http://schemas.microsoft.com/office/powerpoint/2010/main" val="2426194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en-US" dirty="0"/>
              <a:t>Question</a:t>
            </a:r>
          </a:p>
        </p:txBody>
      </p:sp>
      <p:sp>
        <p:nvSpPr>
          <p:cNvPr id="21507" name="Rectangle 3"/>
          <p:cNvSpPr>
            <a:spLocks noGrp="1" noChangeArrowheads="1"/>
          </p:cNvSpPr>
          <p:nvPr>
            <p:ph type="body" idx="1"/>
          </p:nvPr>
        </p:nvSpPr>
        <p:spPr/>
        <p:txBody>
          <a:bodyPr/>
          <a:lstStyle/>
          <a:p>
            <a:r>
              <a:rPr lang="en-US" altLang="en-US" dirty="0"/>
              <a:t>Which part of the bankruptcy code provides a system in which debtors are forced to sell much of their property and use the cash to pay their creditors a portion of the amount owed?</a:t>
            </a:r>
          </a:p>
          <a:p>
            <a:pPr marL="912812" lvl="1" indent="-514350">
              <a:buFont typeface="+mj-lt"/>
              <a:buAutoNum type="alphaUcPeriod"/>
            </a:pPr>
            <a:r>
              <a:rPr lang="en-US" altLang="en-US" dirty="0"/>
              <a:t>Chapter 7</a:t>
            </a:r>
          </a:p>
          <a:p>
            <a:pPr marL="912812" lvl="1" indent="-514350">
              <a:buFont typeface="+mj-lt"/>
              <a:buAutoNum type="alphaUcPeriod"/>
            </a:pPr>
            <a:r>
              <a:rPr lang="en-US" altLang="en-US" dirty="0"/>
              <a:t>Chapter 11</a:t>
            </a:r>
          </a:p>
          <a:p>
            <a:pPr marL="912812" lvl="1" indent="-514350">
              <a:buFont typeface="+mj-lt"/>
              <a:buAutoNum type="alphaUcPeriod"/>
            </a:pPr>
            <a:r>
              <a:rPr lang="en-US" altLang="en-US" dirty="0"/>
              <a:t>Chapter 12</a:t>
            </a:r>
          </a:p>
          <a:p>
            <a:pPr marL="912812" lvl="1" indent="-514350">
              <a:buFont typeface="+mj-lt"/>
              <a:buAutoNum type="alphaUcPeriod"/>
            </a:pPr>
            <a:r>
              <a:rPr lang="en-US" altLang="en-US" dirty="0"/>
              <a:t>Chapter 13</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150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21-</a:t>
            </a:r>
            <a:fld id="{4911E799-1CDC-4A6E-9AF1-55E12C12760C}" type="slidenum">
              <a:rPr lang="en-US" altLang="en-US" smtClean="0"/>
              <a:pPr/>
              <a:t>7</a:t>
            </a:fld>
            <a:endParaRPr lang="en-US" altLang="en-US" dirty="0"/>
          </a:p>
        </p:txBody>
      </p:sp>
    </p:spTree>
    <p:extLst>
      <p:ext uri="{BB962C8B-B14F-4D97-AF65-F5344CB8AC3E}">
        <p14:creationId xmlns:p14="http://schemas.microsoft.com/office/powerpoint/2010/main" val="23841365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ltLang="en-US" dirty="0"/>
              <a:t>Liquidation—Chapter 7, Bankruptcy Code</a:t>
            </a:r>
          </a:p>
        </p:txBody>
      </p:sp>
      <p:sp>
        <p:nvSpPr>
          <p:cNvPr id="22531" name="Rectangle 3"/>
          <p:cNvSpPr>
            <a:spLocks noGrp="1" noChangeArrowheads="1"/>
          </p:cNvSpPr>
          <p:nvPr>
            <p:ph type="body" idx="1"/>
          </p:nvPr>
        </p:nvSpPr>
        <p:spPr/>
        <p:txBody>
          <a:bodyPr/>
          <a:lstStyle/>
          <a:p>
            <a:r>
              <a:rPr lang="en-US" altLang="en-US" b="1" dirty="0"/>
              <a:t>Chapter 7 of the Bankruptcy Code</a:t>
            </a:r>
          </a:p>
          <a:p>
            <a:pPr lvl="1"/>
            <a:r>
              <a:rPr lang="en-US" altLang="en-US" dirty="0"/>
              <a:t>Provides a system in which debtors are forced to sell much of their property and use the cash to pay their creditors a portion of the amount owed each one</a:t>
            </a:r>
          </a:p>
          <a:p>
            <a:pPr lvl="1"/>
            <a:r>
              <a:rPr lang="en-US" altLang="en-US" dirty="0"/>
              <a:t>Also called liquidation</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253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21-</a:t>
            </a:r>
            <a:fld id="{70EAA5CB-00F2-4248-A114-282E022E691B}" type="slidenum">
              <a:rPr lang="en-US" altLang="en-US" smtClean="0"/>
              <a:pPr/>
              <a:t>8</a:t>
            </a:fld>
            <a:endParaRPr lang="en-US" altLang="en-US" dirty="0"/>
          </a:p>
        </p:txBody>
      </p:sp>
    </p:spTree>
    <p:extLst>
      <p:ext uri="{BB962C8B-B14F-4D97-AF65-F5344CB8AC3E}">
        <p14:creationId xmlns:p14="http://schemas.microsoft.com/office/powerpoint/2010/main" val="23162705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dirty="0"/>
              <a:t>Types of Bankruptcy Procedures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3555" name="Slide Number Placeholder 2"/>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21-</a:t>
            </a:r>
            <a:fld id="{0C9A15E4-2168-4045-84F7-489FA7C7B60B}" type="slidenum">
              <a:rPr lang="en-US" altLang="en-US"/>
              <a:pPr eaLnBrk="1" hangingPunct="1"/>
              <a:t>9</a:t>
            </a:fld>
            <a:endParaRPr lang="en-US" altLang="en-US" dirty="0"/>
          </a:p>
        </p:txBody>
      </p:sp>
      <p:pic>
        <p:nvPicPr>
          <p:cNvPr id="3" name="Picture 2" descr=" See Table 21-1 for a summary of different types of bankruptcy procedures." title="Types of Bankruptcy Procedures"/>
          <p:cNvPicPr>
            <a:picLocks noChangeAspect="1"/>
          </p:cNvPicPr>
          <p:nvPr/>
        </p:nvPicPr>
        <p:blipFill>
          <a:blip r:embed="rId2"/>
          <a:stretch>
            <a:fillRect/>
          </a:stretch>
        </p:blipFill>
        <p:spPr>
          <a:xfrm>
            <a:off x="3067315" y="1869598"/>
            <a:ext cx="6057371" cy="4623276"/>
          </a:xfrm>
          <a:prstGeom prst="rect">
            <a:avLst/>
          </a:prstGeom>
        </p:spPr>
      </p:pic>
    </p:spTree>
    <p:extLst>
      <p:ext uri="{BB962C8B-B14F-4D97-AF65-F5344CB8AC3E}">
        <p14:creationId xmlns:p14="http://schemas.microsoft.com/office/powerpoint/2010/main" val="34056062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740CA0A-9225-4302-A0BD-EE8BA887EA96}">
  <ds:schemaRefs>
    <ds:schemaRef ds:uri="http://schemas.microsoft.com/office/2006/metadata/properties"/>
    <ds:schemaRef ds:uri="http://schemas.microsoft.com/office/infopath/2007/PartnerControls"/>
    <ds:schemaRef ds:uri="aa4f5ada-9d1d-46d6-b705-f2cf90d05a91"/>
    <ds:schemaRef ds:uri="3b891efd-a537-4e57-a9a6-7bde74ae8a20"/>
  </ds:schemaRefs>
</ds:datastoreItem>
</file>

<file path=customXml/itemProps2.xml><?xml version="1.0" encoding="utf-8"?>
<ds:datastoreItem xmlns:ds="http://schemas.openxmlformats.org/officeDocument/2006/customXml" ds:itemID="{5B0C3A3B-4596-4DBD-97B4-C35A4781B647}"/>
</file>

<file path=customXml/itemProps3.xml><?xml version="1.0" encoding="utf-8"?>
<ds:datastoreItem xmlns:ds="http://schemas.openxmlformats.org/officeDocument/2006/customXml" ds:itemID="{BD6F7E90-4D13-4D8E-AA61-791EBFE6F32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3210</TotalTime>
  <Words>3325</Words>
  <Application>Microsoft Office PowerPoint</Application>
  <PresentationFormat>Widescreen</PresentationFormat>
  <Paragraphs>256</Paragraphs>
  <Slides>34</Slides>
  <Notes>24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Arial</vt:lpstr>
      <vt:lpstr>Calibri</vt:lpstr>
      <vt:lpstr>Calibri Light</vt:lpstr>
      <vt:lpstr>Wingdings</vt:lpstr>
      <vt:lpstr>Wingdings 3</vt:lpstr>
      <vt:lpstr>Office Theme</vt:lpstr>
      <vt:lpstr>Bankruptcy Law:  In Theory, in History,  and in Practice</vt:lpstr>
      <vt:lpstr>Learning Objectives</vt:lpstr>
      <vt:lpstr>Learning Objectives</vt:lpstr>
      <vt:lpstr>Reengineering the Constitution</vt:lpstr>
      <vt:lpstr>Bankruptcy’s History</vt:lpstr>
      <vt:lpstr>Bankruptcy’s History</vt:lpstr>
      <vt:lpstr>Question</vt:lpstr>
      <vt:lpstr>Liquidation—Chapter 7, Bankruptcy Code</vt:lpstr>
      <vt:lpstr>Types of Bankruptcy Procedures</vt:lpstr>
      <vt:lpstr>Voluntary Proceedings</vt:lpstr>
      <vt:lpstr>Voluntary Proceedings</vt:lpstr>
      <vt:lpstr>The Means Test</vt:lpstr>
      <vt:lpstr>The Means Test</vt:lpstr>
      <vt:lpstr>Involuntary Proceedings</vt:lpstr>
      <vt:lpstr>Order for Relief</vt:lpstr>
      <vt:lpstr>Question</vt:lpstr>
      <vt:lpstr>Automatic Stay</vt:lpstr>
      <vt:lpstr>Automatic Stay</vt:lpstr>
      <vt:lpstr>Question</vt:lpstr>
      <vt:lpstr>Federal Exemptions</vt:lpstr>
      <vt:lpstr>State Exemptions</vt:lpstr>
      <vt:lpstr>Trustee’s Duties</vt:lpstr>
      <vt:lpstr>Payment Priorities</vt:lpstr>
      <vt:lpstr>Exceptions to Discharge</vt:lpstr>
      <vt:lpstr>Restoring Credit Following Bankruptcy</vt:lpstr>
      <vt:lpstr>Question</vt:lpstr>
      <vt:lpstr>Reorganization—Chapter 11, Bankruptcy Code</vt:lpstr>
      <vt:lpstr>Special Features of Chapter 11</vt:lpstr>
      <vt:lpstr>The Reorganization Plan</vt:lpstr>
      <vt:lpstr>The Reorganization Plan</vt:lpstr>
      <vt:lpstr>Question</vt:lpstr>
      <vt:lpstr>Plan Approval</vt:lpstr>
      <vt:lpstr>The Chapter 12 Plan</vt:lpstr>
      <vt:lpstr>Individual Debt Adjustment—Chapter 13, Bankruptcy Code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ansrsource</cp:lastModifiedBy>
  <cp:revision>132</cp:revision>
  <dcterms:created xsi:type="dcterms:W3CDTF">2015-07-14T20:11:18Z</dcterms:created>
  <dcterms:modified xsi:type="dcterms:W3CDTF">2018-12-11T07:41:53Z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y fmtid="{D5CDD505-2E9C-101B-9397-08002B2CF9AE}" pid="3" name="Order">
    <vt:r8>6756200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y fmtid="{D5CDD505-2E9C-101B-9397-08002B2CF9AE}" pid="9" name="ComplianceAssetId">
    <vt:lpwstr/>
  </property>
</Properties>
</file>