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4"/>
  </p:notesMasterIdLst>
  <p:sldIdLst>
    <p:sldId id="256" r:id="rId5"/>
    <p:sldId id="259" r:id="rId6"/>
    <p:sldId id="260" r:id="rId7"/>
    <p:sldId id="261" r:id="rId8"/>
    <p:sldId id="262" r:id="rId9"/>
    <p:sldId id="263" r:id="rId10"/>
    <p:sldId id="264" r:id="rId11"/>
    <p:sldId id="265" r:id="rId12"/>
    <p:sldId id="266" r:id="rId13"/>
    <p:sldId id="307" r:id="rId14"/>
    <p:sldId id="269" r:id="rId15"/>
    <p:sldId id="270" r:id="rId16"/>
    <p:sldId id="271" r:id="rId17"/>
    <p:sldId id="272" r:id="rId18"/>
    <p:sldId id="273" r:id="rId19"/>
    <p:sldId id="274" r:id="rId20"/>
    <p:sldId id="311" r:id="rId21"/>
    <p:sldId id="275" r:id="rId22"/>
    <p:sldId id="276" r:id="rId23"/>
    <p:sldId id="277" r:id="rId24"/>
    <p:sldId id="278" r:id="rId25"/>
    <p:sldId id="279" r:id="rId26"/>
    <p:sldId id="280" r:id="rId27"/>
    <p:sldId id="312" r:id="rId28"/>
    <p:sldId id="281" r:id="rId29"/>
    <p:sldId id="282" r:id="rId30"/>
    <p:sldId id="283" r:id="rId31"/>
    <p:sldId id="284" r:id="rId32"/>
    <p:sldId id="313" r:id="rId33"/>
    <p:sldId id="317" r:id="rId34"/>
    <p:sldId id="285" r:id="rId35"/>
    <p:sldId id="286" r:id="rId36"/>
    <p:sldId id="287" r:id="rId37"/>
    <p:sldId id="289" r:id="rId38"/>
    <p:sldId id="290" r:id="rId39"/>
    <p:sldId id="291" r:id="rId40"/>
    <p:sldId id="314" r:id="rId41"/>
    <p:sldId id="294" r:id="rId42"/>
    <p:sldId id="315" r:id="rId43"/>
    <p:sldId id="295" r:id="rId44"/>
    <p:sldId id="316" r:id="rId45"/>
    <p:sldId id="297" r:id="rId46"/>
    <p:sldId id="309" r:id="rId47"/>
    <p:sldId id="310" r:id="rId48"/>
    <p:sldId id="298" r:id="rId49"/>
    <p:sldId id="318" r:id="rId50"/>
    <p:sldId id="319" r:id="rId51"/>
    <p:sldId id="320" r:id="rId52"/>
    <p:sldId id="321" r:id="rId53"/>
    <p:sldId id="322" r:id="rId54"/>
    <p:sldId id="323" r:id="rId55"/>
    <p:sldId id="299" r:id="rId56"/>
    <p:sldId id="300" r:id="rId57"/>
    <p:sldId id="301" r:id="rId58"/>
    <p:sldId id="302" r:id="rId59"/>
    <p:sldId id="303" r:id="rId60"/>
    <p:sldId id="304" r:id="rId61"/>
    <p:sldId id="305" r:id="rId62"/>
    <p:sldId id="306"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31"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7451" autoAdjust="0"/>
  </p:normalViewPr>
  <p:slideViewPr>
    <p:cSldViewPr snapToGrid="0">
      <p:cViewPr varScale="1">
        <p:scale>
          <a:sx n="67" d="100"/>
          <a:sy n="67" d="100"/>
        </p:scale>
        <p:origin x="644" y="36"/>
      </p:cViewPr>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snapToGrid="0">
      <p:cViewPr varScale="1">
        <p:scale>
          <a:sx n="52" d="100"/>
          <a:sy n="52" d="100"/>
        </p:scale>
        <p:origin x="286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E4F9FD-321B-45C2-A627-2701B91716A5}" type="doc">
      <dgm:prSet loTypeId="urn:microsoft.com/office/officeart/2005/8/layout/default" loCatId="list" qsTypeId="urn:microsoft.com/office/officeart/2005/8/quickstyle/3d2" qsCatId="3D" csTypeId="urn:microsoft.com/office/officeart/2005/8/colors/colorful5" csCatId="colorful" phldr="1"/>
      <dgm:spPr/>
      <dgm:t>
        <a:bodyPr/>
        <a:lstStyle/>
        <a:p>
          <a:endParaRPr lang="en-US"/>
        </a:p>
      </dgm:t>
    </dgm:pt>
    <dgm:pt modelId="{0A70A2EE-2143-482D-BBA4-81C8ED417860}">
      <dgm:prSet/>
      <dgm:spPr/>
      <dgm:t>
        <a:bodyPr/>
        <a:lstStyle/>
        <a:p>
          <a:pPr rtl="0"/>
          <a:r>
            <a:rPr lang="en-US" b="1" dirty="0">
              <a:effectLst>
                <a:outerShdw blurRad="38100" dist="38100" dir="2700000" algn="tl">
                  <a:srgbClr val="000000">
                    <a:alpha val="43137"/>
                  </a:srgbClr>
                </a:outerShdw>
              </a:effectLst>
            </a:rPr>
            <a:t>Mortgage application fee</a:t>
          </a:r>
        </a:p>
      </dgm:t>
    </dgm:pt>
    <dgm:pt modelId="{9CCB2943-6A66-4935-9438-4FA3B1F78CD7}" type="parTrans" cxnId="{05F95D79-662F-43F1-8513-9E123A57B500}">
      <dgm:prSet/>
      <dgm:spPr/>
      <dgm:t>
        <a:bodyPr/>
        <a:lstStyle/>
        <a:p>
          <a:endParaRPr lang="en-US"/>
        </a:p>
      </dgm:t>
    </dgm:pt>
    <dgm:pt modelId="{62023269-A22D-4C25-9E44-7503B5685238}" type="sibTrans" cxnId="{05F95D79-662F-43F1-8513-9E123A57B500}">
      <dgm:prSet/>
      <dgm:spPr/>
      <dgm:t>
        <a:bodyPr/>
        <a:lstStyle/>
        <a:p>
          <a:endParaRPr lang="en-US"/>
        </a:p>
      </dgm:t>
    </dgm:pt>
    <dgm:pt modelId="{D2E41202-A5AA-439D-85FA-8BAB85F0A8AA}">
      <dgm:prSet/>
      <dgm:spPr/>
      <dgm:t>
        <a:bodyPr/>
        <a:lstStyle/>
        <a:p>
          <a:pPr rtl="0"/>
          <a:r>
            <a:rPr lang="en-US" b="1" dirty="0">
              <a:effectLst>
                <a:outerShdw blurRad="38100" dist="38100" dir="2700000" algn="tl">
                  <a:srgbClr val="000000">
                    <a:alpha val="43137"/>
                  </a:srgbClr>
                </a:outerShdw>
              </a:effectLst>
            </a:rPr>
            <a:t>Appraisal fee</a:t>
          </a:r>
        </a:p>
      </dgm:t>
    </dgm:pt>
    <dgm:pt modelId="{CB868CDF-87FB-4DE1-9A2A-1DAEAFED8803}" type="parTrans" cxnId="{F54E8814-671F-44A3-B431-CE5A09E1D244}">
      <dgm:prSet/>
      <dgm:spPr/>
      <dgm:t>
        <a:bodyPr/>
        <a:lstStyle/>
        <a:p>
          <a:endParaRPr lang="en-US"/>
        </a:p>
      </dgm:t>
    </dgm:pt>
    <dgm:pt modelId="{276259F1-647E-4065-92F0-AA5DB16DCFEC}" type="sibTrans" cxnId="{F54E8814-671F-44A3-B431-CE5A09E1D244}">
      <dgm:prSet/>
      <dgm:spPr/>
      <dgm:t>
        <a:bodyPr/>
        <a:lstStyle/>
        <a:p>
          <a:endParaRPr lang="en-US"/>
        </a:p>
      </dgm:t>
    </dgm:pt>
    <dgm:pt modelId="{888416E8-637B-4DD2-B19B-C0AF20EEAAC4}">
      <dgm:prSet/>
      <dgm:spPr/>
      <dgm:t>
        <a:bodyPr/>
        <a:lstStyle/>
        <a:p>
          <a:pPr rtl="0"/>
          <a:r>
            <a:rPr lang="en-US" b="1" dirty="0">
              <a:effectLst>
                <a:outerShdw blurRad="38100" dist="38100" dir="2700000" algn="tl">
                  <a:srgbClr val="000000">
                    <a:alpha val="43137"/>
                  </a:srgbClr>
                </a:outerShdw>
              </a:effectLst>
            </a:rPr>
            <a:t>Credit report fee</a:t>
          </a:r>
        </a:p>
      </dgm:t>
    </dgm:pt>
    <dgm:pt modelId="{0E753606-2286-4AD7-898F-197284E49653}" type="parTrans" cxnId="{85145DA4-A36C-4B98-85D2-7E3F200CDF1C}">
      <dgm:prSet/>
      <dgm:spPr/>
      <dgm:t>
        <a:bodyPr/>
        <a:lstStyle/>
        <a:p>
          <a:endParaRPr lang="en-US"/>
        </a:p>
      </dgm:t>
    </dgm:pt>
    <dgm:pt modelId="{AA01FE41-3DE8-4C9A-937E-5A9979D84558}" type="sibTrans" cxnId="{85145DA4-A36C-4B98-85D2-7E3F200CDF1C}">
      <dgm:prSet/>
      <dgm:spPr/>
      <dgm:t>
        <a:bodyPr/>
        <a:lstStyle/>
        <a:p>
          <a:endParaRPr lang="en-US"/>
        </a:p>
      </dgm:t>
    </dgm:pt>
    <dgm:pt modelId="{8A1DEC0A-569A-4ACD-9FE3-517BDB8A8C09}">
      <dgm:prSet/>
      <dgm:spPr/>
      <dgm:t>
        <a:bodyPr/>
        <a:lstStyle/>
        <a:p>
          <a:pPr rtl="0"/>
          <a:r>
            <a:rPr lang="en-US" b="1" dirty="0">
              <a:effectLst>
                <a:outerShdw blurRad="38100" dist="38100" dir="2700000" algn="tl">
                  <a:srgbClr val="000000">
                    <a:alpha val="43137"/>
                  </a:srgbClr>
                </a:outerShdw>
              </a:effectLst>
            </a:rPr>
            <a:t>Inspection fee</a:t>
          </a:r>
        </a:p>
      </dgm:t>
    </dgm:pt>
    <dgm:pt modelId="{1FFAF301-6E31-404C-A063-9B5CD5C7D9A0}" type="parTrans" cxnId="{10D01F39-F36A-411D-8A8E-36DEDD1481C6}">
      <dgm:prSet/>
      <dgm:spPr/>
      <dgm:t>
        <a:bodyPr/>
        <a:lstStyle/>
        <a:p>
          <a:endParaRPr lang="en-US"/>
        </a:p>
      </dgm:t>
    </dgm:pt>
    <dgm:pt modelId="{00DA40BC-0B7E-41FD-812D-0E37E4DAB6B5}" type="sibTrans" cxnId="{10D01F39-F36A-411D-8A8E-36DEDD1481C6}">
      <dgm:prSet/>
      <dgm:spPr/>
      <dgm:t>
        <a:bodyPr/>
        <a:lstStyle/>
        <a:p>
          <a:endParaRPr lang="en-US"/>
        </a:p>
      </dgm:t>
    </dgm:pt>
    <dgm:pt modelId="{BB2DA202-4FA6-4D1A-81AE-05233BAA4816}">
      <dgm:prSet custT="1"/>
      <dgm:spPr>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95250" tIns="95250" rIns="95250" bIns="95250" numCol="1" spcCol="1270" anchor="ctr" anchorCtr="0"/>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Origination fee</a:t>
          </a:r>
        </a:p>
      </dgm:t>
    </dgm:pt>
    <dgm:pt modelId="{73F89016-CBC7-4861-9845-BB0A66677AD4}" type="parTrans" cxnId="{FFD999DD-F744-4B87-9786-EB87BCCB2A17}">
      <dgm:prSet/>
      <dgm:spPr/>
      <dgm:t>
        <a:bodyPr/>
        <a:lstStyle/>
        <a:p>
          <a:endParaRPr lang="en-US"/>
        </a:p>
      </dgm:t>
    </dgm:pt>
    <dgm:pt modelId="{A508E3EB-CDFE-4FE5-BE62-845083FF9AAB}" type="sibTrans" cxnId="{FFD999DD-F744-4B87-9786-EB87BCCB2A17}">
      <dgm:prSet/>
      <dgm:spPr/>
      <dgm:t>
        <a:bodyPr/>
        <a:lstStyle/>
        <a:p>
          <a:endParaRPr lang="en-US"/>
        </a:p>
      </dgm:t>
    </dgm:pt>
    <dgm:pt modelId="{A0B5AC39-EA2B-467A-94F4-5410879DBAA5}">
      <dgm:prSet/>
      <dgm:spPr/>
      <dgm:t>
        <a:bodyPr/>
        <a:lstStyle/>
        <a:p>
          <a:pPr rtl="0"/>
          <a:r>
            <a:rPr lang="en-US" b="1" dirty="0">
              <a:effectLst>
                <a:outerShdw blurRad="38100" dist="38100" dir="2700000" algn="tl">
                  <a:srgbClr val="000000">
                    <a:alpha val="43137"/>
                  </a:srgbClr>
                </a:outerShdw>
              </a:effectLst>
            </a:rPr>
            <a:t>Attorney’s fees </a:t>
          </a:r>
        </a:p>
      </dgm:t>
    </dgm:pt>
    <dgm:pt modelId="{46EA677E-0F7A-4448-93B4-A4A7BBD2F8D8}" type="parTrans" cxnId="{8E8D0A75-9DF2-4B7C-A5F5-D733BBF4FBAC}">
      <dgm:prSet/>
      <dgm:spPr/>
      <dgm:t>
        <a:bodyPr/>
        <a:lstStyle/>
        <a:p>
          <a:endParaRPr lang="en-US"/>
        </a:p>
      </dgm:t>
    </dgm:pt>
    <dgm:pt modelId="{059E6867-A587-49B1-B91C-53096F912F37}" type="sibTrans" cxnId="{8E8D0A75-9DF2-4B7C-A5F5-D733BBF4FBAC}">
      <dgm:prSet/>
      <dgm:spPr/>
      <dgm:t>
        <a:bodyPr/>
        <a:lstStyle/>
        <a:p>
          <a:endParaRPr lang="en-US"/>
        </a:p>
      </dgm:t>
    </dgm:pt>
    <dgm:pt modelId="{CEE68884-43D4-47F7-B41C-D3C6A53F1EDD}">
      <dgm:prSet/>
      <dgm:spPr/>
      <dgm:t>
        <a:bodyPr/>
        <a:lstStyle/>
        <a:p>
          <a:pPr rtl="0"/>
          <a:r>
            <a:rPr lang="en-US" b="1" dirty="0">
              <a:effectLst>
                <a:outerShdw blurRad="38100" dist="38100" dir="2700000" algn="tl">
                  <a:srgbClr val="000000">
                    <a:alpha val="43137"/>
                  </a:srgbClr>
                </a:outerShdw>
              </a:effectLst>
            </a:rPr>
            <a:t>Title insurance</a:t>
          </a:r>
        </a:p>
      </dgm:t>
    </dgm:pt>
    <dgm:pt modelId="{8A3A41C2-F30C-437C-9318-583348A303E3}" type="parTrans" cxnId="{514599F2-8BFE-408A-B5EA-B35C594E1424}">
      <dgm:prSet/>
      <dgm:spPr/>
      <dgm:t>
        <a:bodyPr/>
        <a:lstStyle/>
        <a:p>
          <a:endParaRPr lang="en-US"/>
        </a:p>
      </dgm:t>
    </dgm:pt>
    <dgm:pt modelId="{578F68D0-8BC1-46A6-8133-696130EE4C23}" type="sibTrans" cxnId="{514599F2-8BFE-408A-B5EA-B35C594E1424}">
      <dgm:prSet/>
      <dgm:spPr/>
      <dgm:t>
        <a:bodyPr/>
        <a:lstStyle/>
        <a:p>
          <a:endParaRPr lang="en-US"/>
        </a:p>
      </dgm:t>
    </dgm:pt>
    <dgm:pt modelId="{76C4BA3A-ED0E-4A2C-AD9E-8A2B89EE4DD7}">
      <dgm:prSet custT="1"/>
      <dgm:spPr>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95250" tIns="95250" rIns="95250" bIns="95250" numCol="1" spcCol="1270" anchor="ctr" anchorCtr="0"/>
        <a:lstStyle/>
        <a:p>
          <a:pPr rtl="0"/>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Mortgage</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and</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homeowner’s</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insurance</a:t>
          </a:r>
        </a:p>
      </dgm:t>
    </dgm:pt>
    <dgm:pt modelId="{9419BE0C-710A-4CF6-972A-3393D71DEB0B}" type="parTrans" cxnId="{6DD9DCEF-6BA2-43BB-8546-D1777077397C}">
      <dgm:prSet/>
      <dgm:spPr/>
      <dgm:t>
        <a:bodyPr/>
        <a:lstStyle/>
        <a:p>
          <a:endParaRPr lang="en-US"/>
        </a:p>
      </dgm:t>
    </dgm:pt>
    <dgm:pt modelId="{0EE71A0D-9A43-403E-9C55-740A76B0568F}" type="sibTrans" cxnId="{6DD9DCEF-6BA2-43BB-8546-D1777077397C}">
      <dgm:prSet/>
      <dgm:spPr/>
      <dgm:t>
        <a:bodyPr/>
        <a:lstStyle/>
        <a:p>
          <a:endParaRPr lang="en-US"/>
        </a:p>
      </dgm:t>
    </dgm:pt>
    <dgm:pt modelId="{40FF66A4-1AB6-424D-8A47-E02C18E990FA}">
      <dgm:prSet custT="1"/>
      <dgm:spPr>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95250" tIns="95250" rIns="95250" bIns="95250" numCol="1" spcCol="1270" anchor="ctr" anchorCtr="0"/>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Surveyor fees</a:t>
          </a:r>
        </a:p>
      </dgm:t>
    </dgm:pt>
    <dgm:pt modelId="{03E4CE6E-E4DD-4228-9A25-95DD222F9089}" type="parTrans" cxnId="{4D38B619-03DA-4B27-941C-E6065C5AE33B}">
      <dgm:prSet/>
      <dgm:spPr/>
      <dgm:t>
        <a:bodyPr/>
        <a:lstStyle/>
        <a:p>
          <a:endParaRPr lang="en-US"/>
        </a:p>
      </dgm:t>
    </dgm:pt>
    <dgm:pt modelId="{EBF011E7-4D34-44EA-81BA-A67E41D92CC4}" type="sibTrans" cxnId="{4D38B619-03DA-4B27-941C-E6065C5AE33B}">
      <dgm:prSet/>
      <dgm:spPr/>
      <dgm:t>
        <a:bodyPr/>
        <a:lstStyle/>
        <a:p>
          <a:endParaRPr lang="en-US"/>
        </a:p>
      </dgm:t>
    </dgm:pt>
    <dgm:pt modelId="{52D956EA-722F-401F-9067-66831DDA0425}">
      <dgm:prSet custT="1"/>
      <dgm:spPr>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95250" tIns="95250" rIns="95250" bIns="95250" numCol="1" spcCol="1270" anchor="ctr" anchorCtr="0"/>
        <a:lstStyle/>
        <a:p>
          <a:pPr rtl="0"/>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Termite</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inspections</a:t>
          </a:r>
        </a:p>
      </dgm:t>
    </dgm:pt>
    <dgm:pt modelId="{072DEA63-D49F-4955-BEE5-EEF27AAF7D98}" type="parTrans" cxnId="{DB70A994-EDC6-4899-B83F-76A598E2C418}">
      <dgm:prSet/>
      <dgm:spPr/>
      <dgm:t>
        <a:bodyPr/>
        <a:lstStyle/>
        <a:p>
          <a:endParaRPr lang="en-US"/>
        </a:p>
      </dgm:t>
    </dgm:pt>
    <dgm:pt modelId="{40D5A71B-4FB8-4E7F-A4C2-A21EB9B222FE}" type="sibTrans" cxnId="{DB70A994-EDC6-4899-B83F-76A598E2C418}">
      <dgm:prSet/>
      <dgm:spPr/>
      <dgm:t>
        <a:bodyPr/>
        <a:lstStyle/>
        <a:p>
          <a:endParaRPr lang="en-US"/>
        </a:p>
      </dgm:t>
    </dgm:pt>
    <dgm:pt modelId="{F01F6046-7177-4C66-B7BD-4FA3C5270B9F}">
      <dgm:prSet custT="1"/>
      <dgm:spPr>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spcFirstLastPara="0" vert="horz" wrap="square" lIns="95250" tIns="95250" rIns="95250" bIns="95250" numCol="1" spcCol="1270" anchor="ctr" anchorCtr="0"/>
        <a:lstStyle/>
        <a:p>
          <a:pPr rtl="0"/>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Points</a:t>
          </a:r>
        </a:p>
      </dgm:t>
    </dgm:pt>
    <dgm:pt modelId="{50094AB8-59A2-4EED-A40B-9809599575A1}" type="parTrans" cxnId="{978DE69B-F04F-4FF7-9744-0B4D53D0FC6D}">
      <dgm:prSet/>
      <dgm:spPr/>
      <dgm:t>
        <a:bodyPr/>
        <a:lstStyle/>
        <a:p>
          <a:endParaRPr lang="en-US"/>
        </a:p>
      </dgm:t>
    </dgm:pt>
    <dgm:pt modelId="{1E824B0A-36C2-488C-B74D-69A49CCDB7C4}" type="sibTrans" cxnId="{978DE69B-F04F-4FF7-9744-0B4D53D0FC6D}">
      <dgm:prSet/>
      <dgm:spPr/>
      <dgm:t>
        <a:bodyPr/>
        <a:lstStyle/>
        <a:p>
          <a:endParaRPr lang="en-US"/>
        </a:p>
      </dgm:t>
    </dgm:pt>
    <dgm:pt modelId="{8A647561-538D-4661-B0D9-9112D1E91CE2}">
      <dgm:prSet/>
      <dgm:spPr/>
      <dgm:t>
        <a:bodyPr/>
        <a:lstStyle/>
        <a:p>
          <a:pPr rtl="0"/>
          <a:r>
            <a:rPr lang="en-US" b="1" dirty="0">
              <a:effectLst>
                <a:outerShdw blurRad="38100" dist="38100" dir="2700000" algn="tl">
                  <a:srgbClr val="000000">
                    <a:alpha val="43137"/>
                  </a:srgbClr>
                </a:outerShdw>
              </a:effectLst>
            </a:rPr>
            <a:t>Document preparation charges</a:t>
          </a:r>
        </a:p>
      </dgm:t>
    </dgm:pt>
    <dgm:pt modelId="{A0B75EBC-9C26-438F-B0D7-E2EFD15F2061}" type="parTrans" cxnId="{135CFB9B-6C5C-4880-BBA9-FA1B3C17E788}">
      <dgm:prSet/>
      <dgm:spPr/>
      <dgm:t>
        <a:bodyPr/>
        <a:lstStyle/>
        <a:p>
          <a:endParaRPr lang="en-US"/>
        </a:p>
      </dgm:t>
    </dgm:pt>
    <dgm:pt modelId="{1BD1DF25-D85C-4835-9F79-4E8479BCF250}" type="sibTrans" cxnId="{135CFB9B-6C5C-4880-BBA9-FA1B3C17E788}">
      <dgm:prSet/>
      <dgm:spPr/>
      <dgm:t>
        <a:bodyPr/>
        <a:lstStyle/>
        <a:p>
          <a:endParaRPr lang="en-US"/>
        </a:p>
      </dgm:t>
    </dgm:pt>
    <dgm:pt modelId="{634798B0-BE3B-4135-B587-D5BB717D45C9}" type="pres">
      <dgm:prSet presAssocID="{05E4F9FD-321B-45C2-A627-2701B91716A5}" presName="diagram" presStyleCnt="0">
        <dgm:presLayoutVars>
          <dgm:dir/>
          <dgm:resizeHandles val="exact"/>
        </dgm:presLayoutVars>
      </dgm:prSet>
      <dgm:spPr/>
    </dgm:pt>
    <dgm:pt modelId="{3796C9FB-4884-4382-B748-2F6BB0C3E9FE}" type="pres">
      <dgm:prSet presAssocID="{0A70A2EE-2143-482D-BBA4-81C8ED417860}" presName="node" presStyleLbl="node1" presStyleIdx="0" presStyleCnt="12">
        <dgm:presLayoutVars>
          <dgm:bulletEnabled val="1"/>
        </dgm:presLayoutVars>
      </dgm:prSet>
      <dgm:spPr/>
    </dgm:pt>
    <dgm:pt modelId="{3B362A3F-08CC-4E55-808C-BDB540AB1DCC}" type="pres">
      <dgm:prSet presAssocID="{62023269-A22D-4C25-9E44-7503B5685238}" presName="sibTrans" presStyleCnt="0"/>
      <dgm:spPr/>
    </dgm:pt>
    <dgm:pt modelId="{0E884C58-65AC-4EC9-AEF8-290A492950E7}" type="pres">
      <dgm:prSet presAssocID="{D2E41202-A5AA-439D-85FA-8BAB85F0A8AA}" presName="node" presStyleLbl="node1" presStyleIdx="1" presStyleCnt="12">
        <dgm:presLayoutVars>
          <dgm:bulletEnabled val="1"/>
        </dgm:presLayoutVars>
      </dgm:prSet>
      <dgm:spPr/>
    </dgm:pt>
    <dgm:pt modelId="{EBA01912-CB7B-4186-9D4B-B7FF4C7F3E3E}" type="pres">
      <dgm:prSet presAssocID="{276259F1-647E-4065-92F0-AA5DB16DCFEC}" presName="sibTrans" presStyleCnt="0"/>
      <dgm:spPr/>
    </dgm:pt>
    <dgm:pt modelId="{BF1EE6F9-8204-4EE5-B922-ED326F9BF76D}" type="pres">
      <dgm:prSet presAssocID="{888416E8-637B-4DD2-B19B-C0AF20EEAAC4}" presName="node" presStyleLbl="node1" presStyleIdx="2" presStyleCnt="12">
        <dgm:presLayoutVars>
          <dgm:bulletEnabled val="1"/>
        </dgm:presLayoutVars>
      </dgm:prSet>
      <dgm:spPr/>
    </dgm:pt>
    <dgm:pt modelId="{501546B1-8528-4EF9-837C-464ACB248BCA}" type="pres">
      <dgm:prSet presAssocID="{AA01FE41-3DE8-4C9A-937E-5A9979D84558}" presName="sibTrans" presStyleCnt="0"/>
      <dgm:spPr/>
    </dgm:pt>
    <dgm:pt modelId="{B5054112-D16C-4B70-969A-E381B9073B5E}" type="pres">
      <dgm:prSet presAssocID="{8A1DEC0A-569A-4ACD-9FE3-517BDB8A8C09}" presName="node" presStyleLbl="node1" presStyleIdx="3" presStyleCnt="12">
        <dgm:presLayoutVars>
          <dgm:bulletEnabled val="1"/>
        </dgm:presLayoutVars>
      </dgm:prSet>
      <dgm:spPr/>
    </dgm:pt>
    <dgm:pt modelId="{84739534-BAD2-40F4-8CA6-721A13B34A4E}" type="pres">
      <dgm:prSet presAssocID="{00DA40BC-0B7E-41FD-812D-0E37E4DAB6B5}" presName="sibTrans" presStyleCnt="0"/>
      <dgm:spPr/>
    </dgm:pt>
    <dgm:pt modelId="{329828FF-5222-4B71-BC60-96AF1807C6D3}" type="pres">
      <dgm:prSet presAssocID="{BB2DA202-4FA6-4D1A-81AE-05233BAA4816}" presName="node" presStyleLbl="node1" presStyleIdx="4" presStyleCnt="12">
        <dgm:presLayoutVars>
          <dgm:bulletEnabled val="1"/>
        </dgm:presLayoutVars>
      </dgm:prSet>
      <dgm:spPr>
        <a:xfrm>
          <a:off x="334644" y="1476084"/>
          <a:ext cx="2105919" cy="1263551"/>
        </a:xfrm>
        <a:prstGeom prst="rect">
          <a:avLst/>
        </a:prstGeom>
      </dgm:spPr>
    </dgm:pt>
    <dgm:pt modelId="{7CDB5BAF-2952-44B0-A1AB-7F1D24C93ABA}" type="pres">
      <dgm:prSet presAssocID="{A508E3EB-CDFE-4FE5-BE62-845083FF9AAB}" presName="sibTrans" presStyleCnt="0"/>
      <dgm:spPr/>
    </dgm:pt>
    <dgm:pt modelId="{089C0A89-3106-428B-A0A2-147681AFFA1F}" type="pres">
      <dgm:prSet presAssocID="{F01F6046-7177-4C66-B7BD-4FA3C5270B9F}" presName="node" presStyleLbl="node1" presStyleIdx="5" presStyleCnt="12">
        <dgm:presLayoutVars>
          <dgm:bulletEnabled val="1"/>
        </dgm:presLayoutVars>
      </dgm:prSet>
      <dgm:spPr>
        <a:xfrm>
          <a:off x="2651155" y="1476084"/>
          <a:ext cx="2105919" cy="1263551"/>
        </a:xfrm>
        <a:prstGeom prst="rect">
          <a:avLst/>
        </a:prstGeom>
      </dgm:spPr>
    </dgm:pt>
    <dgm:pt modelId="{0A0135B3-D293-4C55-B00E-E335374F5928}" type="pres">
      <dgm:prSet presAssocID="{1E824B0A-36C2-488C-B74D-69A49CCDB7C4}" presName="sibTrans" presStyleCnt="0"/>
      <dgm:spPr/>
    </dgm:pt>
    <dgm:pt modelId="{BE9792D7-8B36-4EF4-93CD-11FED6AF1DF4}" type="pres">
      <dgm:prSet presAssocID="{8A647561-538D-4661-B0D9-9112D1E91CE2}" presName="node" presStyleLbl="node1" presStyleIdx="6" presStyleCnt="12">
        <dgm:presLayoutVars>
          <dgm:bulletEnabled val="1"/>
        </dgm:presLayoutVars>
      </dgm:prSet>
      <dgm:spPr/>
    </dgm:pt>
    <dgm:pt modelId="{3100A29A-3BF4-4FD2-9A4F-C05EA71BF888}" type="pres">
      <dgm:prSet presAssocID="{1BD1DF25-D85C-4835-9F79-4E8479BCF250}" presName="sibTrans" presStyleCnt="0"/>
      <dgm:spPr/>
    </dgm:pt>
    <dgm:pt modelId="{7B5F2DEE-DA21-4654-B599-1ED8D5EEDEB4}" type="pres">
      <dgm:prSet presAssocID="{A0B5AC39-EA2B-467A-94F4-5410879DBAA5}" presName="node" presStyleLbl="node1" presStyleIdx="7" presStyleCnt="12">
        <dgm:presLayoutVars>
          <dgm:bulletEnabled val="1"/>
        </dgm:presLayoutVars>
      </dgm:prSet>
      <dgm:spPr/>
    </dgm:pt>
    <dgm:pt modelId="{CD993C90-4590-4519-8757-10DE7F7F38AF}" type="pres">
      <dgm:prSet presAssocID="{059E6867-A587-49B1-B91C-53096F912F37}" presName="sibTrans" presStyleCnt="0"/>
      <dgm:spPr/>
    </dgm:pt>
    <dgm:pt modelId="{2F05D70D-1394-419E-A325-F4290C6B70B0}" type="pres">
      <dgm:prSet presAssocID="{CEE68884-43D4-47F7-B41C-D3C6A53F1EDD}" presName="node" presStyleLbl="node1" presStyleIdx="8" presStyleCnt="12">
        <dgm:presLayoutVars>
          <dgm:bulletEnabled val="1"/>
        </dgm:presLayoutVars>
      </dgm:prSet>
      <dgm:spPr/>
    </dgm:pt>
    <dgm:pt modelId="{8E93F562-EB56-4AA6-875A-B659C219F9DB}" type="pres">
      <dgm:prSet presAssocID="{578F68D0-8BC1-46A6-8133-696130EE4C23}" presName="sibTrans" presStyleCnt="0"/>
      <dgm:spPr/>
    </dgm:pt>
    <dgm:pt modelId="{8010D639-0BDC-4466-9FD5-899065A6A5CC}" type="pres">
      <dgm:prSet presAssocID="{40FF66A4-1AB6-424D-8A47-E02C18E990FA}" presName="node" presStyleLbl="node1" presStyleIdx="9" presStyleCnt="12">
        <dgm:presLayoutVars>
          <dgm:bulletEnabled val="1"/>
        </dgm:presLayoutVars>
      </dgm:prSet>
      <dgm:spPr>
        <a:xfrm>
          <a:off x="2651155" y="2950228"/>
          <a:ext cx="2105919" cy="1263551"/>
        </a:xfrm>
        <a:prstGeom prst="rect">
          <a:avLst/>
        </a:prstGeom>
      </dgm:spPr>
    </dgm:pt>
    <dgm:pt modelId="{DD0B26FE-D62A-4070-A269-FE55CA85FBA3}" type="pres">
      <dgm:prSet presAssocID="{EBF011E7-4D34-44EA-81BA-A67E41D92CC4}" presName="sibTrans" presStyleCnt="0"/>
      <dgm:spPr/>
    </dgm:pt>
    <dgm:pt modelId="{B76471CB-FD22-4F95-B19A-9940D60C76E6}" type="pres">
      <dgm:prSet presAssocID="{52D956EA-722F-401F-9067-66831DDA0425}" presName="node" presStyleLbl="node1" presStyleIdx="10" presStyleCnt="12">
        <dgm:presLayoutVars>
          <dgm:bulletEnabled val="1"/>
        </dgm:presLayoutVars>
      </dgm:prSet>
      <dgm:spPr>
        <a:xfrm>
          <a:off x="4967665" y="2950228"/>
          <a:ext cx="2105919" cy="1263551"/>
        </a:xfrm>
        <a:prstGeom prst="rect">
          <a:avLst/>
        </a:prstGeom>
      </dgm:spPr>
    </dgm:pt>
    <dgm:pt modelId="{5ACD6942-13A1-4661-ACC0-46EA19C5438B}" type="pres">
      <dgm:prSet presAssocID="{40D5A71B-4FB8-4E7F-A4C2-A21EB9B222FE}" presName="sibTrans" presStyleCnt="0"/>
      <dgm:spPr/>
    </dgm:pt>
    <dgm:pt modelId="{D1030D05-CC81-4469-8CDE-49B1BAD49B72}" type="pres">
      <dgm:prSet presAssocID="{76C4BA3A-ED0E-4A2C-AD9E-8A2B89EE4DD7}" presName="node" presStyleLbl="node1" presStyleIdx="11" presStyleCnt="12">
        <dgm:presLayoutVars>
          <dgm:bulletEnabled val="1"/>
        </dgm:presLayoutVars>
      </dgm:prSet>
      <dgm:spPr>
        <a:xfrm>
          <a:off x="7284176" y="2950228"/>
          <a:ext cx="2105919" cy="1263551"/>
        </a:xfrm>
        <a:prstGeom prst="rect">
          <a:avLst/>
        </a:prstGeom>
      </dgm:spPr>
    </dgm:pt>
  </dgm:ptLst>
  <dgm:cxnLst>
    <dgm:cxn modelId="{5BD5E010-A077-4C06-8D79-E53D184A4DE5}" type="presOf" srcId="{BB2DA202-4FA6-4D1A-81AE-05233BAA4816}" destId="{329828FF-5222-4B71-BC60-96AF1807C6D3}" srcOrd="0" destOrd="0" presId="urn:microsoft.com/office/officeart/2005/8/layout/default"/>
    <dgm:cxn modelId="{F54E8814-671F-44A3-B431-CE5A09E1D244}" srcId="{05E4F9FD-321B-45C2-A627-2701B91716A5}" destId="{D2E41202-A5AA-439D-85FA-8BAB85F0A8AA}" srcOrd="1" destOrd="0" parTransId="{CB868CDF-87FB-4DE1-9A2A-1DAEAFED8803}" sibTransId="{276259F1-647E-4065-92F0-AA5DB16DCFEC}"/>
    <dgm:cxn modelId="{4D38B619-03DA-4B27-941C-E6065C5AE33B}" srcId="{05E4F9FD-321B-45C2-A627-2701B91716A5}" destId="{40FF66A4-1AB6-424D-8A47-E02C18E990FA}" srcOrd="9" destOrd="0" parTransId="{03E4CE6E-E4DD-4228-9A25-95DD222F9089}" sibTransId="{EBF011E7-4D34-44EA-81BA-A67E41D92CC4}"/>
    <dgm:cxn modelId="{10D01F39-F36A-411D-8A8E-36DEDD1481C6}" srcId="{05E4F9FD-321B-45C2-A627-2701B91716A5}" destId="{8A1DEC0A-569A-4ACD-9FE3-517BDB8A8C09}" srcOrd="3" destOrd="0" parTransId="{1FFAF301-6E31-404C-A063-9B5CD5C7D9A0}" sibTransId="{00DA40BC-0B7E-41FD-812D-0E37E4DAB6B5}"/>
    <dgm:cxn modelId="{EB49FD3D-D302-42F3-8DF1-451878E3D404}" type="presOf" srcId="{F01F6046-7177-4C66-B7BD-4FA3C5270B9F}" destId="{089C0A89-3106-428B-A0A2-147681AFFA1F}" srcOrd="0" destOrd="0" presId="urn:microsoft.com/office/officeart/2005/8/layout/default"/>
    <dgm:cxn modelId="{E6BCD948-4F5C-42C2-965C-E427F36E931D}" type="presOf" srcId="{40FF66A4-1AB6-424D-8A47-E02C18E990FA}" destId="{8010D639-0BDC-4466-9FD5-899065A6A5CC}" srcOrd="0" destOrd="0" presId="urn:microsoft.com/office/officeart/2005/8/layout/default"/>
    <dgm:cxn modelId="{8E8D0A75-9DF2-4B7C-A5F5-D733BBF4FBAC}" srcId="{05E4F9FD-321B-45C2-A627-2701B91716A5}" destId="{A0B5AC39-EA2B-467A-94F4-5410879DBAA5}" srcOrd="7" destOrd="0" parTransId="{46EA677E-0F7A-4448-93B4-A4A7BBD2F8D8}" sibTransId="{059E6867-A587-49B1-B91C-53096F912F37}"/>
    <dgm:cxn modelId="{C845F877-DC54-4385-8D7C-DA913AC21CAB}" type="presOf" srcId="{0A70A2EE-2143-482D-BBA4-81C8ED417860}" destId="{3796C9FB-4884-4382-B748-2F6BB0C3E9FE}" srcOrd="0" destOrd="0" presId="urn:microsoft.com/office/officeart/2005/8/layout/default"/>
    <dgm:cxn modelId="{05F95D79-662F-43F1-8513-9E123A57B500}" srcId="{05E4F9FD-321B-45C2-A627-2701B91716A5}" destId="{0A70A2EE-2143-482D-BBA4-81C8ED417860}" srcOrd="0" destOrd="0" parTransId="{9CCB2943-6A66-4935-9438-4FA3B1F78CD7}" sibTransId="{62023269-A22D-4C25-9E44-7503B5685238}"/>
    <dgm:cxn modelId="{66189681-C4BA-415C-BF2A-AD2EC9C6B704}" type="presOf" srcId="{888416E8-637B-4DD2-B19B-C0AF20EEAAC4}" destId="{BF1EE6F9-8204-4EE5-B922-ED326F9BF76D}" srcOrd="0" destOrd="0" presId="urn:microsoft.com/office/officeart/2005/8/layout/default"/>
    <dgm:cxn modelId="{FEF18282-D78C-4805-B8D4-949B7983B99C}" type="presOf" srcId="{05E4F9FD-321B-45C2-A627-2701B91716A5}" destId="{634798B0-BE3B-4135-B587-D5BB717D45C9}" srcOrd="0" destOrd="0" presId="urn:microsoft.com/office/officeart/2005/8/layout/default"/>
    <dgm:cxn modelId="{23A5AF91-9702-415E-BDC7-490E2FB6D9F1}" type="presOf" srcId="{52D956EA-722F-401F-9067-66831DDA0425}" destId="{B76471CB-FD22-4F95-B19A-9940D60C76E6}" srcOrd="0" destOrd="0" presId="urn:microsoft.com/office/officeart/2005/8/layout/default"/>
    <dgm:cxn modelId="{DB70A994-EDC6-4899-B83F-76A598E2C418}" srcId="{05E4F9FD-321B-45C2-A627-2701B91716A5}" destId="{52D956EA-722F-401F-9067-66831DDA0425}" srcOrd="10" destOrd="0" parTransId="{072DEA63-D49F-4955-BEE5-EEF27AAF7D98}" sibTransId="{40D5A71B-4FB8-4E7F-A4C2-A21EB9B222FE}"/>
    <dgm:cxn modelId="{978DE69B-F04F-4FF7-9744-0B4D53D0FC6D}" srcId="{05E4F9FD-321B-45C2-A627-2701B91716A5}" destId="{F01F6046-7177-4C66-B7BD-4FA3C5270B9F}" srcOrd="5" destOrd="0" parTransId="{50094AB8-59A2-4EED-A40B-9809599575A1}" sibTransId="{1E824B0A-36C2-488C-B74D-69A49CCDB7C4}"/>
    <dgm:cxn modelId="{135CFB9B-6C5C-4880-BBA9-FA1B3C17E788}" srcId="{05E4F9FD-321B-45C2-A627-2701B91716A5}" destId="{8A647561-538D-4661-B0D9-9112D1E91CE2}" srcOrd="6" destOrd="0" parTransId="{A0B75EBC-9C26-438F-B0D7-E2EFD15F2061}" sibTransId="{1BD1DF25-D85C-4835-9F79-4E8479BCF250}"/>
    <dgm:cxn modelId="{C21A299D-8D70-4307-831D-014AC4746BF1}" type="presOf" srcId="{A0B5AC39-EA2B-467A-94F4-5410879DBAA5}" destId="{7B5F2DEE-DA21-4654-B599-1ED8D5EEDEB4}" srcOrd="0" destOrd="0" presId="urn:microsoft.com/office/officeart/2005/8/layout/default"/>
    <dgm:cxn modelId="{85145DA4-A36C-4B98-85D2-7E3F200CDF1C}" srcId="{05E4F9FD-321B-45C2-A627-2701B91716A5}" destId="{888416E8-637B-4DD2-B19B-C0AF20EEAAC4}" srcOrd="2" destOrd="0" parTransId="{0E753606-2286-4AD7-898F-197284E49653}" sibTransId="{AA01FE41-3DE8-4C9A-937E-5A9979D84558}"/>
    <dgm:cxn modelId="{FD174CAD-29DD-48E2-98C7-9110E05CA961}" type="presOf" srcId="{D2E41202-A5AA-439D-85FA-8BAB85F0A8AA}" destId="{0E884C58-65AC-4EC9-AEF8-290A492950E7}" srcOrd="0" destOrd="0" presId="urn:microsoft.com/office/officeart/2005/8/layout/default"/>
    <dgm:cxn modelId="{A896D5B3-0AE9-4083-A676-5257647972C1}" type="presOf" srcId="{76C4BA3A-ED0E-4A2C-AD9E-8A2B89EE4DD7}" destId="{D1030D05-CC81-4469-8CDE-49B1BAD49B72}" srcOrd="0" destOrd="0" presId="urn:microsoft.com/office/officeart/2005/8/layout/default"/>
    <dgm:cxn modelId="{4BD799D5-F0AF-4F2D-A865-2164B56A5F04}" type="presOf" srcId="{CEE68884-43D4-47F7-B41C-D3C6A53F1EDD}" destId="{2F05D70D-1394-419E-A325-F4290C6B70B0}" srcOrd="0" destOrd="0" presId="urn:microsoft.com/office/officeart/2005/8/layout/default"/>
    <dgm:cxn modelId="{89C29EDC-7DCE-4891-A295-764E5F7E1196}" type="presOf" srcId="{8A647561-538D-4661-B0D9-9112D1E91CE2}" destId="{BE9792D7-8B36-4EF4-93CD-11FED6AF1DF4}" srcOrd="0" destOrd="0" presId="urn:microsoft.com/office/officeart/2005/8/layout/default"/>
    <dgm:cxn modelId="{FFD999DD-F744-4B87-9786-EB87BCCB2A17}" srcId="{05E4F9FD-321B-45C2-A627-2701B91716A5}" destId="{BB2DA202-4FA6-4D1A-81AE-05233BAA4816}" srcOrd="4" destOrd="0" parTransId="{73F89016-CBC7-4861-9845-BB0A66677AD4}" sibTransId="{A508E3EB-CDFE-4FE5-BE62-845083FF9AAB}"/>
    <dgm:cxn modelId="{88B267E9-29BA-499A-8787-8A56028D309C}" type="presOf" srcId="{8A1DEC0A-569A-4ACD-9FE3-517BDB8A8C09}" destId="{B5054112-D16C-4B70-969A-E381B9073B5E}" srcOrd="0" destOrd="0" presId="urn:microsoft.com/office/officeart/2005/8/layout/default"/>
    <dgm:cxn modelId="{6DD9DCEF-6BA2-43BB-8546-D1777077397C}" srcId="{05E4F9FD-321B-45C2-A627-2701B91716A5}" destId="{76C4BA3A-ED0E-4A2C-AD9E-8A2B89EE4DD7}" srcOrd="11" destOrd="0" parTransId="{9419BE0C-710A-4CF6-972A-3393D71DEB0B}" sibTransId="{0EE71A0D-9A43-403E-9C55-740A76B0568F}"/>
    <dgm:cxn modelId="{514599F2-8BFE-408A-B5EA-B35C594E1424}" srcId="{05E4F9FD-321B-45C2-A627-2701B91716A5}" destId="{CEE68884-43D4-47F7-B41C-D3C6A53F1EDD}" srcOrd="8" destOrd="0" parTransId="{8A3A41C2-F30C-437C-9318-583348A303E3}" sibTransId="{578F68D0-8BC1-46A6-8133-696130EE4C23}"/>
    <dgm:cxn modelId="{A3301F8B-E520-4FB4-B9BB-CBD7FA4CF50D}" type="presParOf" srcId="{634798B0-BE3B-4135-B587-D5BB717D45C9}" destId="{3796C9FB-4884-4382-B748-2F6BB0C3E9FE}" srcOrd="0" destOrd="0" presId="urn:microsoft.com/office/officeart/2005/8/layout/default"/>
    <dgm:cxn modelId="{B4C7DFCC-968A-44DC-8FAB-603EBC7C5108}" type="presParOf" srcId="{634798B0-BE3B-4135-B587-D5BB717D45C9}" destId="{3B362A3F-08CC-4E55-808C-BDB540AB1DCC}" srcOrd="1" destOrd="0" presId="urn:microsoft.com/office/officeart/2005/8/layout/default"/>
    <dgm:cxn modelId="{6A309F28-4B0C-4A84-B52F-9DF493F2DA92}" type="presParOf" srcId="{634798B0-BE3B-4135-B587-D5BB717D45C9}" destId="{0E884C58-65AC-4EC9-AEF8-290A492950E7}" srcOrd="2" destOrd="0" presId="urn:microsoft.com/office/officeart/2005/8/layout/default"/>
    <dgm:cxn modelId="{DA01C35E-4263-4332-8A70-C23A348FA176}" type="presParOf" srcId="{634798B0-BE3B-4135-B587-D5BB717D45C9}" destId="{EBA01912-CB7B-4186-9D4B-B7FF4C7F3E3E}" srcOrd="3" destOrd="0" presId="urn:microsoft.com/office/officeart/2005/8/layout/default"/>
    <dgm:cxn modelId="{DD80FE54-BB63-4C13-A175-60C5C6D77834}" type="presParOf" srcId="{634798B0-BE3B-4135-B587-D5BB717D45C9}" destId="{BF1EE6F9-8204-4EE5-B922-ED326F9BF76D}" srcOrd="4" destOrd="0" presId="urn:microsoft.com/office/officeart/2005/8/layout/default"/>
    <dgm:cxn modelId="{A48D83A9-7759-4A03-AF5A-CCC7FF1E1703}" type="presParOf" srcId="{634798B0-BE3B-4135-B587-D5BB717D45C9}" destId="{501546B1-8528-4EF9-837C-464ACB248BCA}" srcOrd="5" destOrd="0" presId="urn:microsoft.com/office/officeart/2005/8/layout/default"/>
    <dgm:cxn modelId="{5583E37B-236B-412B-BE6B-A119DBC80F8F}" type="presParOf" srcId="{634798B0-BE3B-4135-B587-D5BB717D45C9}" destId="{B5054112-D16C-4B70-969A-E381B9073B5E}" srcOrd="6" destOrd="0" presId="urn:microsoft.com/office/officeart/2005/8/layout/default"/>
    <dgm:cxn modelId="{DD82BB9D-2BF6-4234-8D6D-446DFD66F000}" type="presParOf" srcId="{634798B0-BE3B-4135-B587-D5BB717D45C9}" destId="{84739534-BAD2-40F4-8CA6-721A13B34A4E}" srcOrd="7" destOrd="0" presId="urn:microsoft.com/office/officeart/2005/8/layout/default"/>
    <dgm:cxn modelId="{213F0842-273D-4BF1-BA7C-3CE932FEED07}" type="presParOf" srcId="{634798B0-BE3B-4135-B587-D5BB717D45C9}" destId="{329828FF-5222-4B71-BC60-96AF1807C6D3}" srcOrd="8" destOrd="0" presId="urn:microsoft.com/office/officeart/2005/8/layout/default"/>
    <dgm:cxn modelId="{7262E883-1C3D-4F01-9DD9-22B861E80BF3}" type="presParOf" srcId="{634798B0-BE3B-4135-B587-D5BB717D45C9}" destId="{7CDB5BAF-2952-44B0-A1AB-7F1D24C93ABA}" srcOrd="9" destOrd="0" presId="urn:microsoft.com/office/officeart/2005/8/layout/default"/>
    <dgm:cxn modelId="{72E75DAD-02B6-4A08-88F3-59AD7A9ACD85}" type="presParOf" srcId="{634798B0-BE3B-4135-B587-D5BB717D45C9}" destId="{089C0A89-3106-428B-A0A2-147681AFFA1F}" srcOrd="10" destOrd="0" presId="urn:microsoft.com/office/officeart/2005/8/layout/default"/>
    <dgm:cxn modelId="{5D9AEDA0-7330-4390-A5B4-F0A8A3901549}" type="presParOf" srcId="{634798B0-BE3B-4135-B587-D5BB717D45C9}" destId="{0A0135B3-D293-4C55-B00E-E335374F5928}" srcOrd="11" destOrd="0" presId="urn:microsoft.com/office/officeart/2005/8/layout/default"/>
    <dgm:cxn modelId="{E754C696-7646-4063-93B9-B0358A3CCA4E}" type="presParOf" srcId="{634798B0-BE3B-4135-B587-D5BB717D45C9}" destId="{BE9792D7-8B36-4EF4-93CD-11FED6AF1DF4}" srcOrd="12" destOrd="0" presId="urn:microsoft.com/office/officeart/2005/8/layout/default"/>
    <dgm:cxn modelId="{57111347-148F-4DAA-917B-DED04CA2B9A9}" type="presParOf" srcId="{634798B0-BE3B-4135-B587-D5BB717D45C9}" destId="{3100A29A-3BF4-4FD2-9A4F-C05EA71BF888}" srcOrd="13" destOrd="0" presId="urn:microsoft.com/office/officeart/2005/8/layout/default"/>
    <dgm:cxn modelId="{5FDFD48F-292B-43FF-9D5E-A9ABD83EB8CE}" type="presParOf" srcId="{634798B0-BE3B-4135-B587-D5BB717D45C9}" destId="{7B5F2DEE-DA21-4654-B599-1ED8D5EEDEB4}" srcOrd="14" destOrd="0" presId="urn:microsoft.com/office/officeart/2005/8/layout/default"/>
    <dgm:cxn modelId="{7E48E2CE-1465-4779-9FC3-9F30F4902290}" type="presParOf" srcId="{634798B0-BE3B-4135-B587-D5BB717D45C9}" destId="{CD993C90-4590-4519-8757-10DE7F7F38AF}" srcOrd="15" destOrd="0" presId="urn:microsoft.com/office/officeart/2005/8/layout/default"/>
    <dgm:cxn modelId="{A5AC2A69-768D-4A13-ADE8-E9352D163466}" type="presParOf" srcId="{634798B0-BE3B-4135-B587-D5BB717D45C9}" destId="{2F05D70D-1394-419E-A325-F4290C6B70B0}" srcOrd="16" destOrd="0" presId="urn:microsoft.com/office/officeart/2005/8/layout/default"/>
    <dgm:cxn modelId="{AC614F52-FA0E-41CF-B281-4F39D58039CF}" type="presParOf" srcId="{634798B0-BE3B-4135-B587-D5BB717D45C9}" destId="{8E93F562-EB56-4AA6-875A-B659C219F9DB}" srcOrd="17" destOrd="0" presId="urn:microsoft.com/office/officeart/2005/8/layout/default"/>
    <dgm:cxn modelId="{487993E9-BAFB-4882-88AE-F2844A530441}" type="presParOf" srcId="{634798B0-BE3B-4135-B587-D5BB717D45C9}" destId="{8010D639-0BDC-4466-9FD5-899065A6A5CC}" srcOrd="18" destOrd="0" presId="urn:microsoft.com/office/officeart/2005/8/layout/default"/>
    <dgm:cxn modelId="{6A3D0FFF-2658-4EDC-80ED-0404AF55AFE8}" type="presParOf" srcId="{634798B0-BE3B-4135-B587-D5BB717D45C9}" destId="{DD0B26FE-D62A-4070-A269-FE55CA85FBA3}" srcOrd="19" destOrd="0" presId="urn:microsoft.com/office/officeart/2005/8/layout/default"/>
    <dgm:cxn modelId="{A51AEB98-911A-4D2D-A2F1-4D41BE58A616}" type="presParOf" srcId="{634798B0-BE3B-4135-B587-D5BB717D45C9}" destId="{B76471CB-FD22-4F95-B19A-9940D60C76E6}" srcOrd="20" destOrd="0" presId="urn:microsoft.com/office/officeart/2005/8/layout/default"/>
    <dgm:cxn modelId="{17D5E93D-647E-49E0-AD12-64C85CFC7783}" type="presParOf" srcId="{634798B0-BE3B-4135-B587-D5BB717D45C9}" destId="{5ACD6942-13A1-4661-ACC0-46EA19C5438B}" srcOrd="21" destOrd="0" presId="urn:microsoft.com/office/officeart/2005/8/layout/default"/>
    <dgm:cxn modelId="{8BA7630F-E6BF-4548-A37E-668C3D8E8844}" type="presParOf" srcId="{634798B0-BE3B-4135-B587-D5BB717D45C9}" destId="{D1030D05-CC81-4469-8CDE-49B1BAD49B72}" srcOrd="2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BDA538-5D89-488E-AB07-F293BF5C2841}" type="doc">
      <dgm:prSet loTypeId="urn:microsoft.com/office/officeart/2005/8/layout/vList2" loCatId="list" qsTypeId="urn:microsoft.com/office/officeart/2005/8/quickstyle/3d2" qsCatId="3D" csTypeId="urn:microsoft.com/office/officeart/2005/8/colors/colorful5" csCatId="colorful" phldr="1"/>
      <dgm:spPr/>
      <dgm:t>
        <a:bodyPr/>
        <a:lstStyle/>
        <a:p>
          <a:endParaRPr lang="en-US"/>
        </a:p>
      </dgm:t>
    </dgm:pt>
    <dgm:pt modelId="{BB6E3FC1-34EE-4BAE-94DC-0FFF39BAA88B}">
      <dgm:prSet custT="1"/>
      <dgm:spPr/>
      <dgm:t>
        <a:bodyPr/>
        <a:lstStyle/>
        <a:p>
          <a:pPr rtl="0"/>
          <a:r>
            <a:rPr lang="en-US" sz="4000" b="1" dirty="0">
              <a:effectLst>
                <a:outerShdw blurRad="38100" dist="38100" dir="2700000" algn="tl">
                  <a:srgbClr val="000000">
                    <a:alpha val="43137"/>
                  </a:srgbClr>
                </a:outerShdw>
              </a:effectLst>
            </a:rPr>
            <a:t>Perfection by filing</a:t>
          </a:r>
        </a:p>
      </dgm:t>
    </dgm:pt>
    <dgm:pt modelId="{F32BF362-BF39-45FA-9C90-97C843AD71D5}" type="parTrans" cxnId="{83CA8D27-7C03-40E1-B310-748E1A1C84A8}">
      <dgm:prSet/>
      <dgm:spPr/>
      <dgm:t>
        <a:bodyPr/>
        <a:lstStyle/>
        <a:p>
          <a:endParaRPr lang="en-US"/>
        </a:p>
      </dgm:t>
    </dgm:pt>
    <dgm:pt modelId="{911F0E1B-8B1C-48D0-AE28-4D0154B7EBBF}" type="sibTrans" cxnId="{83CA8D27-7C03-40E1-B310-748E1A1C84A8}">
      <dgm:prSet/>
      <dgm:spPr/>
      <dgm:t>
        <a:bodyPr/>
        <a:lstStyle/>
        <a:p>
          <a:endParaRPr lang="en-US"/>
        </a:p>
      </dgm:t>
    </dgm:pt>
    <dgm:pt modelId="{393AFA68-752F-4031-8D12-844B42E36FDA}">
      <dgm:prSet custT="1"/>
      <dgm:spPr/>
      <dgm:t>
        <a:bodyPr/>
        <a:lstStyle/>
        <a:p>
          <a:pPr rtl="0"/>
          <a:r>
            <a:rPr lang="en-US" sz="4000" b="1" dirty="0">
              <a:effectLst>
                <a:outerShdw blurRad="38100" dist="38100" dir="2700000" algn="tl">
                  <a:srgbClr val="000000">
                    <a:alpha val="43137"/>
                  </a:srgbClr>
                </a:outerShdw>
              </a:effectLst>
            </a:rPr>
            <a:t>Perfection by attachment alone</a:t>
          </a:r>
        </a:p>
      </dgm:t>
    </dgm:pt>
    <dgm:pt modelId="{B6EA4848-4D1B-4EFF-B2AA-DE6E1D045C3F}" type="parTrans" cxnId="{51FC9AFC-18F8-43F7-AFF5-066ECBC07056}">
      <dgm:prSet/>
      <dgm:spPr/>
      <dgm:t>
        <a:bodyPr/>
        <a:lstStyle/>
        <a:p>
          <a:endParaRPr lang="en-US"/>
        </a:p>
      </dgm:t>
    </dgm:pt>
    <dgm:pt modelId="{6015F164-974A-4711-BECA-10DED305B526}" type="sibTrans" cxnId="{51FC9AFC-18F8-43F7-AFF5-066ECBC07056}">
      <dgm:prSet/>
      <dgm:spPr/>
      <dgm:t>
        <a:bodyPr/>
        <a:lstStyle/>
        <a:p>
          <a:endParaRPr lang="en-US"/>
        </a:p>
      </dgm:t>
    </dgm:pt>
    <dgm:pt modelId="{EBEA4A35-296B-4C03-94D5-4821BD428E87}">
      <dgm:prSet custT="1"/>
      <dgm:spPr/>
      <dgm:t>
        <a:bodyPr/>
        <a:lstStyle/>
        <a:p>
          <a:pPr rtl="0"/>
          <a:r>
            <a:rPr lang="en-US" sz="4000" b="1" dirty="0">
              <a:effectLst>
                <a:outerShdw blurRad="38100" dist="38100" dir="2700000" algn="tl">
                  <a:srgbClr val="000000">
                    <a:alpha val="43137"/>
                  </a:srgbClr>
                </a:outerShdw>
              </a:effectLst>
            </a:rPr>
            <a:t>Perfection by possession</a:t>
          </a:r>
        </a:p>
      </dgm:t>
    </dgm:pt>
    <dgm:pt modelId="{412B0B90-6AA3-4696-B75E-A0BC9301E8A2}" type="parTrans" cxnId="{94FAC3D9-7B2B-49C9-BE1F-B737281A1C7B}">
      <dgm:prSet/>
      <dgm:spPr/>
      <dgm:t>
        <a:bodyPr/>
        <a:lstStyle/>
        <a:p>
          <a:endParaRPr lang="en-US"/>
        </a:p>
      </dgm:t>
    </dgm:pt>
    <dgm:pt modelId="{514D97F2-9DD0-4AB3-BA96-DDC028780F7E}" type="sibTrans" cxnId="{94FAC3D9-7B2B-49C9-BE1F-B737281A1C7B}">
      <dgm:prSet/>
      <dgm:spPr/>
      <dgm:t>
        <a:bodyPr/>
        <a:lstStyle/>
        <a:p>
          <a:endParaRPr lang="en-US"/>
        </a:p>
      </dgm:t>
    </dgm:pt>
    <dgm:pt modelId="{8A979B99-7655-4BD8-979B-2A0B41FAE4B2}" type="pres">
      <dgm:prSet presAssocID="{41BDA538-5D89-488E-AB07-F293BF5C2841}" presName="linear" presStyleCnt="0">
        <dgm:presLayoutVars>
          <dgm:animLvl val="lvl"/>
          <dgm:resizeHandles val="exact"/>
        </dgm:presLayoutVars>
      </dgm:prSet>
      <dgm:spPr/>
    </dgm:pt>
    <dgm:pt modelId="{CA979EF0-264B-45A5-B104-047933287BC9}" type="pres">
      <dgm:prSet presAssocID="{BB6E3FC1-34EE-4BAE-94DC-0FFF39BAA88B}" presName="parentText" presStyleLbl="node1" presStyleIdx="0" presStyleCnt="3">
        <dgm:presLayoutVars>
          <dgm:chMax val="0"/>
          <dgm:bulletEnabled val="1"/>
        </dgm:presLayoutVars>
      </dgm:prSet>
      <dgm:spPr/>
    </dgm:pt>
    <dgm:pt modelId="{0B977B30-D243-41CA-BDCC-E6EB14FDB944}" type="pres">
      <dgm:prSet presAssocID="{911F0E1B-8B1C-48D0-AE28-4D0154B7EBBF}" presName="spacer" presStyleCnt="0"/>
      <dgm:spPr/>
    </dgm:pt>
    <dgm:pt modelId="{B377743F-570B-4FF3-9479-EEDAED752C03}" type="pres">
      <dgm:prSet presAssocID="{393AFA68-752F-4031-8D12-844B42E36FDA}" presName="parentText" presStyleLbl="node1" presStyleIdx="1" presStyleCnt="3">
        <dgm:presLayoutVars>
          <dgm:chMax val="0"/>
          <dgm:bulletEnabled val="1"/>
        </dgm:presLayoutVars>
      </dgm:prSet>
      <dgm:spPr/>
    </dgm:pt>
    <dgm:pt modelId="{88E1D4EB-1B67-4D46-B387-B8E202F876B7}" type="pres">
      <dgm:prSet presAssocID="{6015F164-974A-4711-BECA-10DED305B526}" presName="spacer" presStyleCnt="0"/>
      <dgm:spPr/>
    </dgm:pt>
    <dgm:pt modelId="{7DBB36DA-5F25-4724-86DA-9BAB945FEAE0}" type="pres">
      <dgm:prSet presAssocID="{EBEA4A35-296B-4C03-94D5-4821BD428E87}" presName="parentText" presStyleLbl="node1" presStyleIdx="2" presStyleCnt="3">
        <dgm:presLayoutVars>
          <dgm:chMax val="0"/>
          <dgm:bulletEnabled val="1"/>
        </dgm:presLayoutVars>
      </dgm:prSet>
      <dgm:spPr/>
    </dgm:pt>
  </dgm:ptLst>
  <dgm:cxnLst>
    <dgm:cxn modelId="{83CA8D27-7C03-40E1-B310-748E1A1C84A8}" srcId="{41BDA538-5D89-488E-AB07-F293BF5C2841}" destId="{BB6E3FC1-34EE-4BAE-94DC-0FFF39BAA88B}" srcOrd="0" destOrd="0" parTransId="{F32BF362-BF39-45FA-9C90-97C843AD71D5}" sibTransId="{911F0E1B-8B1C-48D0-AE28-4D0154B7EBBF}"/>
    <dgm:cxn modelId="{F28DBF41-3460-404D-AA9B-FEA1120BF0A5}" type="presOf" srcId="{EBEA4A35-296B-4C03-94D5-4821BD428E87}" destId="{7DBB36DA-5F25-4724-86DA-9BAB945FEAE0}" srcOrd="0" destOrd="0" presId="urn:microsoft.com/office/officeart/2005/8/layout/vList2"/>
    <dgm:cxn modelId="{3BA9B9B6-5778-4437-A37F-C278F951A0C7}" type="presOf" srcId="{BB6E3FC1-34EE-4BAE-94DC-0FFF39BAA88B}" destId="{CA979EF0-264B-45A5-B104-047933287BC9}" srcOrd="0" destOrd="0" presId="urn:microsoft.com/office/officeart/2005/8/layout/vList2"/>
    <dgm:cxn modelId="{884858C3-9B8F-4C33-B08C-8C8E2BC04C6A}" type="presOf" srcId="{393AFA68-752F-4031-8D12-844B42E36FDA}" destId="{B377743F-570B-4FF3-9479-EEDAED752C03}" srcOrd="0" destOrd="0" presId="urn:microsoft.com/office/officeart/2005/8/layout/vList2"/>
    <dgm:cxn modelId="{94FAC3D9-7B2B-49C9-BE1F-B737281A1C7B}" srcId="{41BDA538-5D89-488E-AB07-F293BF5C2841}" destId="{EBEA4A35-296B-4C03-94D5-4821BD428E87}" srcOrd="2" destOrd="0" parTransId="{412B0B90-6AA3-4696-B75E-A0BC9301E8A2}" sibTransId="{514D97F2-9DD0-4AB3-BA96-DDC028780F7E}"/>
    <dgm:cxn modelId="{4AE8F3DC-8C74-4AFF-A106-AE95D1040D24}" type="presOf" srcId="{41BDA538-5D89-488E-AB07-F293BF5C2841}" destId="{8A979B99-7655-4BD8-979B-2A0B41FAE4B2}" srcOrd="0" destOrd="0" presId="urn:microsoft.com/office/officeart/2005/8/layout/vList2"/>
    <dgm:cxn modelId="{51FC9AFC-18F8-43F7-AFF5-066ECBC07056}" srcId="{41BDA538-5D89-488E-AB07-F293BF5C2841}" destId="{393AFA68-752F-4031-8D12-844B42E36FDA}" srcOrd="1" destOrd="0" parTransId="{B6EA4848-4D1B-4EFF-B2AA-DE6E1D045C3F}" sibTransId="{6015F164-974A-4711-BECA-10DED305B526}"/>
    <dgm:cxn modelId="{FA0096B2-0533-443B-8CF3-CDE7AA63383D}" type="presParOf" srcId="{8A979B99-7655-4BD8-979B-2A0B41FAE4B2}" destId="{CA979EF0-264B-45A5-B104-047933287BC9}" srcOrd="0" destOrd="0" presId="urn:microsoft.com/office/officeart/2005/8/layout/vList2"/>
    <dgm:cxn modelId="{D2CF9D71-AF7B-4092-A472-5B6A3C40BDB4}" type="presParOf" srcId="{8A979B99-7655-4BD8-979B-2A0B41FAE4B2}" destId="{0B977B30-D243-41CA-BDCC-E6EB14FDB944}" srcOrd="1" destOrd="0" presId="urn:microsoft.com/office/officeart/2005/8/layout/vList2"/>
    <dgm:cxn modelId="{33D9F488-EC13-48F1-B173-7E75C05800E2}" type="presParOf" srcId="{8A979B99-7655-4BD8-979B-2A0B41FAE4B2}" destId="{B377743F-570B-4FF3-9479-EEDAED752C03}" srcOrd="2" destOrd="0" presId="urn:microsoft.com/office/officeart/2005/8/layout/vList2"/>
    <dgm:cxn modelId="{BEF5BE48-13A3-49D7-B13A-017E48DE4963}" type="presParOf" srcId="{8A979B99-7655-4BD8-979B-2A0B41FAE4B2}" destId="{88E1D4EB-1B67-4D46-B387-B8E202F876B7}" srcOrd="3" destOrd="0" presId="urn:microsoft.com/office/officeart/2005/8/layout/vList2"/>
    <dgm:cxn modelId="{0988AD93-96BA-4287-9188-6FC0A919CD40}" type="presParOf" srcId="{8A979B99-7655-4BD8-979B-2A0B41FAE4B2}" destId="{7DBB36DA-5F25-4724-86DA-9BAB945FEAE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96C9FB-4884-4382-B748-2F6BB0C3E9FE}">
      <dsp:nvSpPr>
        <dsp:cNvPr id="0" name=""/>
        <dsp:cNvSpPr/>
      </dsp:nvSpPr>
      <dsp:spPr>
        <a:xfrm>
          <a:off x="334644" y="1941"/>
          <a:ext cx="2105919" cy="126355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Mortgage application fee</a:t>
          </a:r>
        </a:p>
      </dsp:txBody>
      <dsp:txXfrm>
        <a:off x="334644" y="1941"/>
        <a:ext cx="2105919" cy="1263551"/>
      </dsp:txXfrm>
    </dsp:sp>
    <dsp:sp modelId="{0E884C58-65AC-4EC9-AEF8-290A492950E7}">
      <dsp:nvSpPr>
        <dsp:cNvPr id="0" name=""/>
        <dsp:cNvSpPr/>
      </dsp:nvSpPr>
      <dsp:spPr>
        <a:xfrm>
          <a:off x="2651155" y="1941"/>
          <a:ext cx="2105919" cy="1263551"/>
        </a:xfrm>
        <a:prstGeom prst="rect">
          <a:avLst/>
        </a:prstGeom>
        <a:gradFill rotWithShape="0">
          <a:gsLst>
            <a:gs pos="0">
              <a:schemeClr val="accent5">
                <a:hueOff val="-668486"/>
                <a:satOff val="-930"/>
                <a:lumOff val="-357"/>
                <a:alphaOff val="0"/>
                <a:satMod val="103000"/>
                <a:lumMod val="102000"/>
                <a:tint val="94000"/>
              </a:schemeClr>
            </a:gs>
            <a:gs pos="50000">
              <a:schemeClr val="accent5">
                <a:hueOff val="-668486"/>
                <a:satOff val="-930"/>
                <a:lumOff val="-357"/>
                <a:alphaOff val="0"/>
                <a:satMod val="110000"/>
                <a:lumMod val="100000"/>
                <a:shade val="100000"/>
              </a:schemeClr>
            </a:gs>
            <a:gs pos="100000">
              <a:schemeClr val="accent5">
                <a:hueOff val="-668486"/>
                <a:satOff val="-930"/>
                <a:lumOff val="-357"/>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Appraisal fee</a:t>
          </a:r>
        </a:p>
      </dsp:txBody>
      <dsp:txXfrm>
        <a:off x="2651155" y="1941"/>
        <a:ext cx="2105919" cy="1263551"/>
      </dsp:txXfrm>
    </dsp:sp>
    <dsp:sp modelId="{BF1EE6F9-8204-4EE5-B922-ED326F9BF76D}">
      <dsp:nvSpPr>
        <dsp:cNvPr id="0" name=""/>
        <dsp:cNvSpPr/>
      </dsp:nvSpPr>
      <dsp:spPr>
        <a:xfrm>
          <a:off x="4967665" y="1941"/>
          <a:ext cx="2105919" cy="1263551"/>
        </a:xfrm>
        <a:prstGeom prst="rect">
          <a:avLst/>
        </a:prstGeom>
        <a:gradFill rotWithShape="0">
          <a:gsLst>
            <a:gs pos="0">
              <a:schemeClr val="accent5">
                <a:hueOff val="-1336972"/>
                <a:satOff val="-1860"/>
                <a:lumOff val="-713"/>
                <a:alphaOff val="0"/>
                <a:satMod val="103000"/>
                <a:lumMod val="102000"/>
                <a:tint val="94000"/>
              </a:schemeClr>
            </a:gs>
            <a:gs pos="50000">
              <a:schemeClr val="accent5">
                <a:hueOff val="-1336972"/>
                <a:satOff val="-1860"/>
                <a:lumOff val="-713"/>
                <a:alphaOff val="0"/>
                <a:satMod val="110000"/>
                <a:lumMod val="100000"/>
                <a:shade val="100000"/>
              </a:schemeClr>
            </a:gs>
            <a:gs pos="100000">
              <a:schemeClr val="accent5">
                <a:hueOff val="-1336972"/>
                <a:satOff val="-1860"/>
                <a:lumOff val="-713"/>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Credit report fee</a:t>
          </a:r>
        </a:p>
      </dsp:txBody>
      <dsp:txXfrm>
        <a:off x="4967665" y="1941"/>
        <a:ext cx="2105919" cy="1263551"/>
      </dsp:txXfrm>
    </dsp:sp>
    <dsp:sp modelId="{B5054112-D16C-4B70-969A-E381B9073B5E}">
      <dsp:nvSpPr>
        <dsp:cNvPr id="0" name=""/>
        <dsp:cNvSpPr/>
      </dsp:nvSpPr>
      <dsp:spPr>
        <a:xfrm>
          <a:off x="7284176" y="1941"/>
          <a:ext cx="2105919" cy="1263551"/>
        </a:xfrm>
        <a:prstGeom prst="rect">
          <a:avLst/>
        </a:prstGeom>
        <a:gradFill rotWithShape="0">
          <a:gsLst>
            <a:gs pos="0">
              <a:schemeClr val="accent5">
                <a:hueOff val="-2005458"/>
                <a:satOff val="-2789"/>
                <a:lumOff val="-1070"/>
                <a:alphaOff val="0"/>
                <a:satMod val="103000"/>
                <a:lumMod val="102000"/>
                <a:tint val="94000"/>
              </a:schemeClr>
            </a:gs>
            <a:gs pos="50000">
              <a:schemeClr val="accent5">
                <a:hueOff val="-2005458"/>
                <a:satOff val="-2789"/>
                <a:lumOff val="-1070"/>
                <a:alphaOff val="0"/>
                <a:satMod val="110000"/>
                <a:lumMod val="100000"/>
                <a:shade val="100000"/>
              </a:schemeClr>
            </a:gs>
            <a:gs pos="100000">
              <a:schemeClr val="accent5">
                <a:hueOff val="-2005458"/>
                <a:satOff val="-2789"/>
                <a:lumOff val="-107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Inspection fee</a:t>
          </a:r>
        </a:p>
      </dsp:txBody>
      <dsp:txXfrm>
        <a:off x="7284176" y="1941"/>
        <a:ext cx="2105919" cy="1263551"/>
      </dsp:txXfrm>
    </dsp:sp>
    <dsp:sp modelId="{329828FF-5222-4B71-BC60-96AF1807C6D3}">
      <dsp:nvSpPr>
        <dsp:cNvPr id="0" name=""/>
        <dsp:cNvSpPr/>
      </dsp:nvSpPr>
      <dsp:spPr>
        <a:xfrm>
          <a:off x="334644" y="1476084"/>
          <a:ext cx="2105919" cy="1263551"/>
        </a:xfrm>
        <a:prstGeom prst="rect">
          <a:avLst/>
        </a:prstGeom>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Origination fee</a:t>
          </a:r>
        </a:p>
      </dsp:txBody>
      <dsp:txXfrm>
        <a:off x="334644" y="1476084"/>
        <a:ext cx="2105919" cy="1263551"/>
      </dsp:txXfrm>
    </dsp:sp>
    <dsp:sp modelId="{089C0A89-3106-428B-A0A2-147681AFFA1F}">
      <dsp:nvSpPr>
        <dsp:cNvPr id="0" name=""/>
        <dsp:cNvSpPr/>
      </dsp:nvSpPr>
      <dsp:spPr>
        <a:xfrm>
          <a:off x="2651155" y="1476084"/>
          <a:ext cx="2105919" cy="1263551"/>
        </a:xfrm>
        <a:prstGeom prst="rect">
          <a:avLst/>
        </a:prstGeom>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Points</a:t>
          </a:r>
        </a:p>
      </dsp:txBody>
      <dsp:txXfrm>
        <a:off x="2651155" y="1476084"/>
        <a:ext cx="2105919" cy="1263551"/>
      </dsp:txXfrm>
    </dsp:sp>
    <dsp:sp modelId="{BE9792D7-8B36-4EF4-93CD-11FED6AF1DF4}">
      <dsp:nvSpPr>
        <dsp:cNvPr id="0" name=""/>
        <dsp:cNvSpPr/>
      </dsp:nvSpPr>
      <dsp:spPr>
        <a:xfrm>
          <a:off x="4967665" y="1476084"/>
          <a:ext cx="2105919" cy="1263551"/>
        </a:xfrm>
        <a:prstGeom prst="rect">
          <a:avLst/>
        </a:prstGeom>
        <a:gradFill rotWithShape="0">
          <a:gsLst>
            <a:gs pos="0">
              <a:schemeClr val="accent5">
                <a:hueOff val="-4010915"/>
                <a:satOff val="-5579"/>
                <a:lumOff val="-2139"/>
                <a:alphaOff val="0"/>
                <a:satMod val="103000"/>
                <a:lumMod val="102000"/>
                <a:tint val="94000"/>
              </a:schemeClr>
            </a:gs>
            <a:gs pos="50000">
              <a:schemeClr val="accent5">
                <a:hueOff val="-4010915"/>
                <a:satOff val="-5579"/>
                <a:lumOff val="-2139"/>
                <a:alphaOff val="0"/>
                <a:satMod val="110000"/>
                <a:lumMod val="100000"/>
                <a:shade val="100000"/>
              </a:schemeClr>
            </a:gs>
            <a:gs pos="100000">
              <a:schemeClr val="accent5">
                <a:hueOff val="-4010915"/>
                <a:satOff val="-5579"/>
                <a:lumOff val="-213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Document preparation charges</a:t>
          </a:r>
        </a:p>
      </dsp:txBody>
      <dsp:txXfrm>
        <a:off x="4967665" y="1476084"/>
        <a:ext cx="2105919" cy="1263551"/>
      </dsp:txXfrm>
    </dsp:sp>
    <dsp:sp modelId="{7B5F2DEE-DA21-4654-B599-1ED8D5EEDEB4}">
      <dsp:nvSpPr>
        <dsp:cNvPr id="0" name=""/>
        <dsp:cNvSpPr/>
      </dsp:nvSpPr>
      <dsp:spPr>
        <a:xfrm>
          <a:off x="7284176" y="1476084"/>
          <a:ext cx="2105919" cy="1263551"/>
        </a:xfrm>
        <a:prstGeom prst="rect">
          <a:avLst/>
        </a:prstGeom>
        <a:gradFill rotWithShape="0">
          <a:gsLst>
            <a:gs pos="0">
              <a:schemeClr val="accent5">
                <a:hueOff val="-4679401"/>
                <a:satOff val="-6509"/>
                <a:lumOff val="-2496"/>
                <a:alphaOff val="0"/>
                <a:satMod val="103000"/>
                <a:lumMod val="102000"/>
                <a:tint val="94000"/>
              </a:schemeClr>
            </a:gs>
            <a:gs pos="50000">
              <a:schemeClr val="accent5">
                <a:hueOff val="-4679401"/>
                <a:satOff val="-6509"/>
                <a:lumOff val="-2496"/>
                <a:alphaOff val="0"/>
                <a:satMod val="110000"/>
                <a:lumMod val="100000"/>
                <a:shade val="100000"/>
              </a:schemeClr>
            </a:gs>
            <a:gs pos="100000">
              <a:schemeClr val="accent5">
                <a:hueOff val="-4679401"/>
                <a:satOff val="-6509"/>
                <a:lumOff val="-2496"/>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Attorney’s fees </a:t>
          </a:r>
        </a:p>
      </dsp:txBody>
      <dsp:txXfrm>
        <a:off x="7284176" y="1476084"/>
        <a:ext cx="2105919" cy="1263551"/>
      </dsp:txXfrm>
    </dsp:sp>
    <dsp:sp modelId="{2F05D70D-1394-419E-A325-F4290C6B70B0}">
      <dsp:nvSpPr>
        <dsp:cNvPr id="0" name=""/>
        <dsp:cNvSpPr/>
      </dsp:nvSpPr>
      <dsp:spPr>
        <a:xfrm>
          <a:off x="334644" y="2950228"/>
          <a:ext cx="2105919" cy="1263551"/>
        </a:xfrm>
        <a:prstGeom prst="rect">
          <a:avLst/>
        </a:prstGeom>
        <a:gradFill rotWithShape="0">
          <a:gsLst>
            <a:gs pos="0">
              <a:schemeClr val="accent5">
                <a:hueOff val="-5347887"/>
                <a:satOff val="-7439"/>
                <a:lumOff val="-2852"/>
                <a:alphaOff val="0"/>
                <a:satMod val="103000"/>
                <a:lumMod val="102000"/>
                <a:tint val="94000"/>
              </a:schemeClr>
            </a:gs>
            <a:gs pos="50000">
              <a:schemeClr val="accent5">
                <a:hueOff val="-5347887"/>
                <a:satOff val="-7439"/>
                <a:lumOff val="-2852"/>
                <a:alphaOff val="0"/>
                <a:satMod val="110000"/>
                <a:lumMod val="100000"/>
                <a:shade val="100000"/>
              </a:schemeClr>
            </a:gs>
            <a:gs pos="100000">
              <a:schemeClr val="accent5">
                <a:hueOff val="-5347887"/>
                <a:satOff val="-7439"/>
                <a:lumOff val="-285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effectLst>
                <a:outerShdw blurRad="38100" dist="38100" dir="2700000" algn="tl">
                  <a:srgbClr val="000000">
                    <a:alpha val="43137"/>
                  </a:srgbClr>
                </a:outerShdw>
              </a:effectLst>
            </a:rPr>
            <a:t>Title insurance</a:t>
          </a:r>
        </a:p>
      </dsp:txBody>
      <dsp:txXfrm>
        <a:off x="334644" y="2950228"/>
        <a:ext cx="2105919" cy="1263551"/>
      </dsp:txXfrm>
    </dsp:sp>
    <dsp:sp modelId="{8010D639-0BDC-4466-9FD5-899065A6A5CC}">
      <dsp:nvSpPr>
        <dsp:cNvPr id="0" name=""/>
        <dsp:cNvSpPr/>
      </dsp:nvSpPr>
      <dsp:spPr>
        <a:xfrm>
          <a:off x="2651155" y="2950228"/>
          <a:ext cx="2105919" cy="1263551"/>
        </a:xfrm>
        <a:prstGeom prst="rect">
          <a:avLst/>
        </a:prstGeom>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Surveyor fees</a:t>
          </a:r>
        </a:p>
      </dsp:txBody>
      <dsp:txXfrm>
        <a:off x="2651155" y="2950228"/>
        <a:ext cx="2105919" cy="1263551"/>
      </dsp:txXfrm>
    </dsp:sp>
    <dsp:sp modelId="{B76471CB-FD22-4F95-B19A-9940D60C76E6}">
      <dsp:nvSpPr>
        <dsp:cNvPr id="0" name=""/>
        <dsp:cNvSpPr/>
      </dsp:nvSpPr>
      <dsp:spPr>
        <a:xfrm>
          <a:off x="4967665" y="2950228"/>
          <a:ext cx="2105919" cy="1263551"/>
        </a:xfrm>
        <a:prstGeom prst="rect">
          <a:avLst/>
        </a:prstGeom>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Termite</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inspections</a:t>
          </a:r>
        </a:p>
      </dsp:txBody>
      <dsp:txXfrm>
        <a:off x="4967665" y="2950228"/>
        <a:ext cx="2105919" cy="1263551"/>
      </dsp:txXfrm>
    </dsp:sp>
    <dsp:sp modelId="{D1030D05-CC81-4469-8CDE-49B1BAD49B72}">
      <dsp:nvSpPr>
        <dsp:cNvPr id="0" name=""/>
        <dsp:cNvSpPr/>
      </dsp:nvSpPr>
      <dsp:spPr>
        <a:xfrm>
          <a:off x="7284176" y="2950228"/>
          <a:ext cx="2105919" cy="1263551"/>
        </a:xfrm>
        <a:prstGeom prst="rect">
          <a:avLst/>
        </a:prstGeom>
        <a:gradFill rotWithShape="0">
          <a:gsLst>
            <a:gs pos="0">
              <a:srgbClr val="4472C4">
                <a:hueOff val="-1336972"/>
                <a:satOff val="-1860"/>
                <a:lumOff val="-713"/>
                <a:alphaOff val="0"/>
                <a:satMod val="103000"/>
                <a:lumMod val="102000"/>
                <a:tint val="94000"/>
              </a:srgbClr>
            </a:gs>
            <a:gs pos="50000">
              <a:srgbClr val="4472C4">
                <a:hueOff val="-1336972"/>
                <a:satOff val="-1860"/>
                <a:lumOff val="-713"/>
                <a:alphaOff val="0"/>
                <a:satMod val="110000"/>
                <a:lumMod val="100000"/>
                <a:shade val="100000"/>
              </a:srgbClr>
            </a:gs>
            <a:gs pos="100000">
              <a:srgbClr val="4472C4">
                <a:hueOff val="-1336972"/>
                <a:satOff val="-1860"/>
                <a:lumOff val="-713"/>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rtl="0">
            <a:lnSpc>
              <a:spcPct val="90000"/>
            </a:lnSpc>
            <a:spcBef>
              <a:spcPct val="0"/>
            </a:spcBef>
            <a:spcAft>
              <a:spcPct val="35000"/>
            </a:spcAft>
            <a:buNone/>
          </a:pP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Mortgage</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and</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homeowner’s</a:t>
          </a:r>
          <a:r>
            <a:rPr lang="en-US" sz="2500" b="1" kern="1200" dirty="0">
              <a:solidFill>
                <a:srgbClr val="00B050"/>
              </a:solidFill>
              <a:effectLst>
                <a:outerShdw blurRad="38100" dist="38100" dir="2700000" algn="tl">
                  <a:srgbClr val="000000">
                    <a:alpha val="43137"/>
                  </a:srgbClr>
                </a:outerShdw>
              </a:effectLst>
            </a:rPr>
            <a:t> </a:t>
          </a:r>
          <a:r>
            <a:rPr lang="en-US" sz="2500" b="1" kern="1200" dirty="0">
              <a:solidFill>
                <a:prstClr val="white"/>
              </a:solidFill>
              <a:effectLst>
                <a:outerShdw blurRad="38100" dist="38100" dir="2700000" algn="tl">
                  <a:srgbClr val="000000">
                    <a:alpha val="43137"/>
                  </a:srgbClr>
                </a:outerShdw>
              </a:effectLst>
              <a:latin typeface="Calibri" panose="020F0502020204030204"/>
              <a:ea typeface="+mn-ea"/>
              <a:cs typeface="+mn-cs"/>
            </a:rPr>
            <a:t>insurance</a:t>
          </a:r>
        </a:p>
      </dsp:txBody>
      <dsp:txXfrm>
        <a:off x="7284176" y="2950228"/>
        <a:ext cx="2105919" cy="12635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979EF0-264B-45A5-B104-047933287BC9}">
      <dsp:nvSpPr>
        <dsp:cNvPr id="0" name=""/>
        <dsp:cNvSpPr/>
      </dsp:nvSpPr>
      <dsp:spPr>
        <a:xfrm>
          <a:off x="0" y="95460"/>
          <a:ext cx="7941129" cy="12168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Perfection by filing</a:t>
          </a:r>
        </a:p>
      </dsp:txBody>
      <dsp:txXfrm>
        <a:off x="59399" y="154859"/>
        <a:ext cx="7822331" cy="1098002"/>
      </dsp:txXfrm>
    </dsp:sp>
    <dsp:sp modelId="{B377743F-570B-4FF3-9479-EEDAED752C03}">
      <dsp:nvSpPr>
        <dsp:cNvPr id="0" name=""/>
        <dsp:cNvSpPr/>
      </dsp:nvSpPr>
      <dsp:spPr>
        <a:xfrm>
          <a:off x="0" y="1499460"/>
          <a:ext cx="7941129" cy="1216800"/>
        </a:xfrm>
        <a:prstGeom prst="roundRect">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Perfection by attachment alone</a:t>
          </a:r>
        </a:p>
      </dsp:txBody>
      <dsp:txXfrm>
        <a:off x="59399" y="1558859"/>
        <a:ext cx="7822331" cy="1098002"/>
      </dsp:txXfrm>
    </dsp:sp>
    <dsp:sp modelId="{7DBB36DA-5F25-4724-86DA-9BAB945FEAE0}">
      <dsp:nvSpPr>
        <dsp:cNvPr id="0" name=""/>
        <dsp:cNvSpPr/>
      </dsp:nvSpPr>
      <dsp:spPr>
        <a:xfrm>
          <a:off x="0" y="2903460"/>
          <a:ext cx="7941129" cy="1216800"/>
        </a:xfrm>
        <a:prstGeom prst="roundRect">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b="1" kern="1200" dirty="0">
              <a:effectLst>
                <a:outerShdw blurRad="38100" dist="38100" dir="2700000" algn="tl">
                  <a:srgbClr val="000000">
                    <a:alpha val="43137"/>
                  </a:srgbClr>
                </a:outerShdw>
              </a:effectLst>
            </a:rPr>
            <a:t>Perfection by possession</a:t>
          </a:r>
        </a:p>
      </dsp:txBody>
      <dsp:txXfrm>
        <a:off x="59399" y="2962859"/>
        <a:ext cx="7822331"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3821110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many different types of real property mortgages.</a:t>
            </a:r>
          </a:p>
        </p:txBody>
      </p:sp>
      <p:sp>
        <p:nvSpPr>
          <p:cNvPr id="4" name="Slide Number Placeholder 3"/>
          <p:cNvSpPr>
            <a:spLocks noGrp="1"/>
          </p:cNvSpPr>
          <p:nvPr>
            <p:ph type="sldNum" sz="quarter" idx="5"/>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1343164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F8577D-0DC5-443B-B9E7-296A2AC73762}" type="slidenum">
              <a:rPr lang="en-US" altLang="en-US"/>
              <a:pPr eaLnBrk="1" hangingPunct="1"/>
              <a:t>11</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In the past, conventional mortgages had fixed interest rates that stayed the same during the life of the mortgage, regardless of fluctuations in the economy. Changes in recent years, however, have resulted in the creation of variations to the fixed-interest rate mortgage.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0891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index rate, to which variable-rate mortgages are tied to, may be the bank’s prime rate or the Federal Reserve Board discount rate. The obvious advantage of the variable-rate mortgage is the drop in the amount of the mortgage payment when the rate drops. However, mortgage payments can also rise when the rate rises.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12</a:t>
            </a:fld>
            <a:endParaRPr lang="en-US" dirty="0"/>
          </a:p>
        </p:txBody>
      </p:sp>
    </p:spTree>
    <p:extLst>
      <p:ext uri="{BB962C8B-B14F-4D97-AF65-F5344CB8AC3E}">
        <p14:creationId xmlns:p14="http://schemas.microsoft.com/office/powerpoint/2010/main" val="3669854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13</a:t>
            </a:fld>
            <a:endParaRPr lang="en-US" dirty="0"/>
          </a:p>
        </p:txBody>
      </p:sp>
    </p:spTree>
    <p:extLst>
      <p:ext uri="{BB962C8B-B14F-4D97-AF65-F5344CB8AC3E}">
        <p14:creationId xmlns:p14="http://schemas.microsoft.com/office/powerpoint/2010/main" val="3087717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the time period, the mortgagor usually must find new financing, either with the same or with a different lender, at the current interest rate.</a:t>
            </a:r>
          </a:p>
        </p:txBody>
      </p:sp>
      <p:sp>
        <p:nvSpPr>
          <p:cNvPr id="4" name="Slide Number Placeholder 3"/>
          <p:cNvSpPr>
            <a:spLocks noGrp="1"/>
          </p:cNvSpPr>
          <p:nvPr>
            <p:ph type="sldNum" sz="quarter" idx="10"/>
          </p:nvPr>
        </p:nvSpPr>
        <p:spPr/>
        <p:txBody>
          <a:bodyPr/>
          <a:lstStyle/>
          <a:p>
            <a:fld id="{5B1CC8F4-5623-496C-8F2C-A5D22BD68D8F}" type="slidenum">
              <a:rPr lang="en-US" smtClean="0"/>
              <a:t>14</a:t>
            </a:fld>
            <a:endParaRPr lang="en-US" dirty="0"/>
          </a:p>
        </p:txBody>
      </p:sp>
    </p:spTree>
    <p:extLst>
      <p:ext uri="{BB962C8B-B14F-4D97-AF65-F5344CB8AC3E}">
        <p14:creationId xmlns:p14="http://schemas.microsoft.com/office/powerpoint/2010/main" val="893529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0C678D9-EE8B-4EF4-A5B3-FA00FEC8B221}" type="slidenum">
              <a:rPr lang="en-US" altLang="en-US"/>
              <a:pPr eaLnBrk="1" hangingPunct="1"/>
              <a:t>15</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reverse mortgage. See next slide.</a:t>
            </a:r>
          </a:p>
        </p:txBody>
      </p:sp>
    </p:spTree>
    <p:extLst>
      <p:ext uri="{BB962C8B-B14F-4D97-AF65-F5344CB8AC3E}">
        <p14:creationId xmlns:p14="http://schemas.microsoft.com/office/powerpoint/2010/main" val="3003183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6FC769-8571-4A9E-A571-21A8E2056262}" type="slidenum">
              <a:rPr lang="en-US" altLang="en-US"/>
              <a:pPr eaLnBrk="1" hangingPunct="1"/>
              <a:t>16</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A </a:t>
            </a:r>
            <a:r>
              <a:rPr lang="en-US" altLang="en-US" b="0" dirty="0">
                <a:latin typeface="Arial" panose="020B0604020202020204" pitchFamily="34" charset="0"/>
              </a:rPr>
              <a:t>reverse mortgage is </a:t>
            </a:r>
            <a:r>
              <a:rPr lang="en-US" altLang="en-US" dirty="0">
                <a:latin typeface="Arial" panose="020B0604020202020204" pitchFamily="34" charset="0"/>
              </a:rPr>
              <a:t>a type of loan that allows older homeowners</a:t>
            </a:r>
            <a:r>
              <a:rPr lang="en-US" altLang="en-US" baseline="0" dirty="0">
                <a:latin typeface="Arial" panose="020B0604020202020204" pitchFamily="34" charset="0"/>
              </a:rPr>
              <a:t> </a:t>
            </a:r>
            <a:r>
              <a:rPr lang="en-US" altLang="en-US" dirty="0">
                <a:latin typeface="Arial" panose="020B0604020202020204" pitchFamily="34" charset="0"/>
              </a:rPr>
              <a:t>to convert some of the equity in their home into cash while retaining ownership of their home. </a:t>
            </a:r>
            <a:r>
              <a:rPr lang="en-US" sz="1200" b="0" i="0" u="none" strike="noStrike" kern="1200" baseline="0" dirty="0">
                <a:solidFill>
                  <a:schemeClr val="tx1"/>
                </a:solidFill>
                <a:latin typeface="+mn-lt"/>
                <a:ea typeface="+mn-ea"/>
                <a:cs typeface="+mn-cs"/>
              </a:rPr>
              <a:t>The loan is repaid when the property is sold or on the occurrence of some other specified event. </a:t>
            </a:r>
            <a:endParaRPr lang="en-US" altLang="en-US" dirty="0">
              <a:latin typeface="Arial" panose="020B0604020202020204" pitchFamily="34" charset="0"/>
            </a:endParaRPr>
          </a:p>
        </p:txBody>
      </p:sp>
    </p:spTree>
    <p:extLst>
      <p:ext uri="{BB962C8B-B14F-4D97-AF65-F5344CB8AC3E}">
        <p14:creationId xmlns:p14="http://schemas.microsoft.com/office/powerpoint/2010/main" val="668459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borrower who is shopping for a loan with terms that are more favorable than usual may request a participation loan.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construction loan will issue a payment at the time the borrower buys the land, when the foundation of the house is laid, when the framing is finished, when the exterior has been constructed, and when the entire house is completed.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17</a:t>
            </a:fld>
            <a:endParaRPr lang="en-US" dirty="0"/>
          </a:p>
        </p:txBody>
      </p:sp>
    </p:spTree>
    <p:extLst>
      <p:ext uri="{BB962C8B-B14F-4D97-AF65-F5344CB8AC3E}">
        <p14:creationId xmlns:p14="http://schemas.microsoft.com/office/powerpoint/2010/main" val="4080751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states, a deed of trust is used instead of a mortgage. In a conventional mortgage, the mortgagor conveys all or part of his or her interest in the property directly to the </a:t>
            </a:r>
            <a:r>
              <a:rPr lang="en-US" b="0" dirty="0"/>
              <a:t>mortgagee. Under a deed of trust, the mortgagor </a:t>
            </a:r>
            <a:r>
              <a:rPr lang="en-US" dirty="0"/>
              <a:t>conveys his or her interest in the property to a disinterested third party, known as a trustee. The mortgagor remains on the property, but the trustee holds certain rights to that property as security for the mortgagor’s creditors.</a:t>
            </a:r>
          </a:p>
        </p:txBody>
      </p:sp>
      <p:sp>
        <p:nvSpPr>
          <p:cNvPr id="4" name="Slide Number Placeholder 3"/>
          <p:cNvSpPr>
            <a:spLocks noGrp="1"/>
          </p:cNvSpPr>
          <p:nvPr>
            <p:ph type="sldNum" sz="quarter" idx="10"/>
          </p:nvPr>
        </p:nvSpPr>
        <p:spPr/>
        <p:txBody>
          <a:bodyPr/>
          <a:lstStyle/>
          <a:p>
            <a:fld id="{5B1CC8F4-5623-496C-8F2C-A5D22BD68D8F}" type="slidenum">
              <a:rPr lang="en-US" smtClean="0"/>
              <a:t>18</a:t>
            </a:fld>
            <a:endParaRPr lang="en-US" dirty="0"/>
          </a:p>
        </p:txBody>
      </p:sp>
    </p:spTree>
    <p:extLst>
      <p:ext uri="{BB962C8B-B14F-4D97-AF65-F5344CB8AC3E}">
        <p14:creationId xmlns:p14="http://schemas.microsoft.com/office/powerpoint/2010/main" val="3299477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 compensate for the risk involved in a subprime loan, the lender demands that the borrower pay a much higher interest rate than more qualified lenders are required to pay.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19</a:t>
            </a:fld>
            <a:endParaRPr lang="en-US" dirty="0"/>
          </a:p>
        </p:txBody>
      </p:sp>
    </p:spTree>
    <p:extLst>
      <p:ext uri="{BB962C8B-B14F-4D97-AF65-F5344CB8AC3E}">
        <p14:creationId xmlns:p14="http://schemas.microsoft.com/office/powerpoint/2010/main" val="67574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2</a:t>
            </a:fld>
            <a:endParaRPr lang="en-US" dirty="0"/>
          </a:p>
        </p:txBody>
      </p:sp>
    </p:spTree>
    <p:extLst>
      <p:ext uri="{BB962C8B-B14F-4D97-AF65-F5344CB8AC3E}">
        <p14:creationId xmlns:p14="http://schemas.microsoft.com/office/powerpoint/2010/main" val="820068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039E37-7A81-4D73-B1BE-42253D0AD82D}" type="slidenum">
              <a:rPr lang="en-US" altLang="en-US"/>
              <a:pPr eaLnBrk="1" hangingPunct="1"/>
              <a:t>20</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junior. See next slide.</a:t>
            </a:r>
          </a:p>
        </p:txBody>
      </p:sp>
    </p:spTree>
    <p:extLst>
      <p:ext uri="{BB962C8B-B14F-4D97-AF65-F5344CB8AC3E}">
        <p14:creationId xmlns:p14="http://schemas.microsoft.com/office/powerpoint/2010/main" val="1906926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DC2055-C250-4A93-9B65-381979D0067B}" type="slidenum">
              <a:rPr lang="en-US" altLang="en-US"/>
              <a:pPr eaLnBrk="1" hangingPunct="1"/>
              <a:t>21</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For example, if a homeowner wants to improve the mortgaged property and needs another loan to do so, he or she may use the property as security for another loan. If this transaction occurs, the mortgagor is said to have executed a second mortgage on the property. Some people have three or more mortgages on one parcel of property. If all the mortgages are recorded, the holders of second and subsequent mortgages may exercise their rights against the property only after prior mortgages have been paid off. Thus, if the first mortgagee causes the property to be sold and is paid off in full, the second and subsequent mortgages are paid out of the proceeds that remain.</a:t>
            </a:r>
          </a:p>
        </p:txBody>
      </p:sp>
    </p:spTree>
    <p:extLst>
      <p:ext uri="{BB962C8B-B14F-4D97-AF65-F5344CB8AC3E}">
        <p14:creationId xmlns:p14="http://schemas.microsoft.com/office/powerpoint/2010/main" val="3121114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52D25C-AA52-4B61-A33D-31481193D92C}" type="slidenum">
              <a:rPr lang="en-US" altLang="en-US"/>
              <a:pPr eaLnBrk="1" hangingPunct="1"/>
              <a:t>22</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home equity loan. See next slide.</a:t>
            </a:r>
          </a:p>
        </p:txBody>
      </p:sp>
    </p:spTree>
    <p:extLst>
      <p:ext uri="{BB962C8B-B14F-4D97-AF65-F5344CB8AC3E}">
        <p14:creationId xmlns:p14="http://schemas.microsoft.com/office/powerpoint/2010/main" val="1816051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35EBFD-F3E9-41C9-BFEE-C72E65E6D728}" type="slidenum">
              <a:rPr lang="en-US" altLang="en-US"/>
              <a:pPr eaLnBrk="1" hangingPunct="1"/>
              <a:t>23</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dirty="0">
                <a:latin typeface="Arial" panose="020B0604020202020204" pitchFamily="34" charset="0"/>
              </a:rPr>
              <a:t>Such a loan takes advantage of the equity that has built up in a home over a period of time. Home equity loans are often used to consolidate credit card balances or other debts that have higher interest rates. Unlike interest paid on a credit card balance, interest paid on a home equity loan is tax deductible.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018697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Unlike a mortgage in which the debtor must pay a third party, such as bank or a savings and loan, in a </a:t>
            </a:r>
            <a:r>
              <a:rPr lang="en-US" sz="1200" b="1" i="0" u="none" strike="noStrike" kern="1200" baseline="0" dirty="0">
                <a:solidFill>
                  <a:schemeClr val="tx1"/>
                </a:solidFill>
                <a:latin typeface="+mn-lt"/>
                <a:ea typeface="+mn-ea"/>
                <a:cs typeface="+mn-cs"/>
              </a:rPr>
              <a:t>land contract </a:t>
            </a:r>
            <a:r>
              <a:rPr lang="en-US" sz="1200" b="0" i="0" u="none" strike="noStrike" kern="1200" baseline="0" dirty="0">
                <a:solidFill>
                  <a:schemeClr val="tx1"/>
                </a:solidFill>
                <a:latin typeface="+mn-lt"/>
                <a:ea typeface="+mn-ea"/>
                <a:cs typeface="+mn-cs"/>
              </a:rPr>
              <a:t>the buyer pays the original owner who, in a sense, acts as the buyer’s “bank” in providing the money for the purchase. Some sellers prefer land contracts because they have access to more buyers, can ask for and receive a higher selling price, can require a higher interest rate, and can demand a higher down payment.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24</a:t>
            </a:fld>
            <a:endParaRPr lang="en-US" dirty="0"/>
          </a:p>
        </p:txBody>
      </p:sp>
    </p:spTree>
    <p:extLst>
      <p:ext uri="{BB962C8B-B14F-4D97-AF65-F5344CB8AC3E}">
        <p14:creationId xmlns:p14="http://schemas.microsoft.com/office/powerpoint/2010/main" val="414746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2C2A1E-9BAA-4525-A6AF-86368DEB061B}" type="slidenum">
              <a:rPr lang="en-US" altLang="en-US"/>
              <a:pPr eaLnBrk="1" hangingPunct="1"/>
              <a:t>25</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dirty="0">
                <a:latin typeface="Arial" panose="020B0604020202020204" pitchFamily="34" charset="0"/>
              </a:rPr>
              <a:t>If the mortgage is not recorded and a later mortgage is given on the same property, the new mortgage is superior to the first. The second mortgagee must not know about the first mortgage and must record the mortgage properly. A failure to record the first mortgage, however, would not remove the obligation of the mortgagor to the first mortgagee. The debt would simply be unsecured.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55815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7FFD0B-9ADC-4F2C-9B2F-5166661CF6F0}" type="slidenum">
              <a:rPr lang="en-US" altLang="en-US"/>
              <a:pPr eaLnBrk="1" hangingPunct="1"/>
              <a:t>26</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dirty="0">
                <a:latin typeface="Arial" panose="020B0604020202020204" pitchFamily="34" charset="0"/>
              </a:rPr>
              <a:t>By law and by agreement, the mortgagor has certain rights and duties in conjunction with the mortgage. First, the mortgagor has the right to possess the property. Second, the mortgagor has the right to any income produced by the property. For instance, the mortgagor would be entitled to any rent proceeds gained from leasing all or part of the property. The mortgagor could however assign this right to the mortgagee, which is sometimes done as a condition of executing the original mortgage agreement. Third, the mortgagor has the right to use the property for a second or third mortgage</a:t>
            </a:r>
            <a:r>
              <a:rPr lang="en-US" altLang="en-US" b="0" dirty="0">
                <a:latin typeface="Arial" panose="020B0604020202020204" pitchFamily="34" charset="0"/>
              </a:rPr>
              <a:t>. Fourth, the mortgagor has the equity of redemption, that is, the right to pay off the mortgage in full, including interest, and thus discharge the debt in total.</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624335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7825E56-2278-4EB3-BF7C-9C2793234075}" type="slidenum">
              <a:rPr lang="en-US" altLang="en-US"/>
              <a:pPr eaLnBrk="1" hangingPunct="1"/>
              <a:t>27</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a:lnSpc>
                <a:spcPct val="90000"/>
              </a:lnSpc>
            </a:pPr>
            <a:r>
              <a:rPr lang="en-US" altLang="en-US" dirty="0">
                <a:latin typeface="Arial" panose="020B0604020202020204" pitchFamily="34" charset="0"/>
              </a:rPr>
              <a:t>In addition to these rights, the mortgagor has certain duties. Chief among these duties is to make payments on time. Mortgagors must preserve and maintain the mortgaged property for the benefit of the mortgagee’s interest and security. Similarly, the mortgagor is often required to insure the property to the benefit of the mortgagee for the amount of the mortgaged debt. The mortgagor also must pay all taxes and assessments that may be levied against the property. Frequently, the mortgagor will ease the burden of these obligations by paying a percentage of the insurance premium and taxes each month along with the mortgage payment. The mortgagee holds the money in an escrow account. An escrow account is a special account into which money is deposited before the payment of the insurance or taxes is due. The money stays in the account until the time comes to pay the insurance or tax. The mortgagee then takes the money out of the account and makes the payments.</a:t>
            </a:r>
          </a:p>
        </p:txBody>
      </p:sp>
    </p:spTree>
    <p:extLst>
      <p:ext uri="{BB962C8B-B14F-4D97-AF65-F5344CB8AC3E}">
        <p14:creationId xmlns:p14="http://schemas.microsoft.com/office/powerpoint/2010/main" val="598329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E0AC5C-40B7-43B1-88ED-C3FDDA4AAAE6}" type="slidenum">
              <a:rPr lang="en-US" altLang="en-US"/>
              <a:pPr eaLnBrk="1" hangingPunct="1"/>
              <a:t>28</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Mortgagees have the right to receive each installment payment as it falls due. Frequently, mortgagees will include a term in the mortgage agreement allowing an </a:t>
            </a:r>
            <a:r>
              <a:rPr lang="en-US" altLang="en-US" b="1" dirty="0">
                <a:latin typeface="Arial" panose="020B0604020202020204" pitchFamily="34" charset="0"/>
              </a:rPr>
              <a:t>acceleration</a:t>
            </a:r>
            <a:r>
              <a:rPr lang="en-US" altLang="en-US" dirty="0">
                <a:latin typeface="Arial" panose="020B0604020202020204" pitchFamily="34" charset="0"/>
              </a:rPr>
              <a:t> of the debt if the mortgagor fails to meet an installment payment. This term means that a default on one installment payment will make the entire balance due immediately, giving the mortgagee the right to collect the full amount. In general, a clause allowing acceleration must be executed in good faith.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the mortgagor has defaulted or has failed to perform some other agreement in the mortgage, the mortgagee has the right to apply to a court to have the property sold. This right is called </a:t>
            </a:r>
            <a:r>
              <a:rPr lang="en-US" sz="1200" b="1" i="0" u="none" strike="noStrike" kern="1200" baseline="0" dirty="0">
                <a:solidFill>
                  <a:schemeClr val="tx1"/>
                </a:solidFill>
                <a:latin typeface="+mn-lt"/>
                <a:ea typeface="+mn-ea"/>
                <a:cs typeface="+mn-cs"/>
              </a:rPr>
              <a:t>foreclosure</a:t>
            </a:r>
            <a:r>
              <a:rPr lang="en-US" sz="1200" b="0" i="0" u="none" strike="noStrike" kern="1200" baseline="0" dirty="0">
                <a:solidFill>
                  <a:schemeClr val="tx1"/>
                </a:solidFill>
                <a:latin typeface="+mn-lt"/>
                <a:ea typeface="+mn-ea"/>
                <a:cs typeface="+mn-cs"/>
              </a:rPr>
              <a:t>. It takes priority even when the mortgagor files for bankruptcy. The mortgagee’s financial interest in mortgaged property gives rise to certain constitutional rights. Under the 14th Amendment to the U.S. Constitution, mortgagees cannot lose their interest in property without due process of law. </a:t>
            </a:r>
            <a:endParaRPr lang="en-US" altLang="en-US" dirty="0">
              <a:latin typeface="Arial" panose="020B0604020202020204" pitchFamily="34" charset="0"/>
            </a:endParaRPr>
          </a:p>
        </p:txBody>
      </p:sp>
    </p:spTree>
    <p:extLst>
      <p:ext uri="{BB962C8B-B14F-4D97-AF65-F5344CB8AC3E}">
        <p14:creationId xmlns:p14="http://schemas.microsoft.com/office/powerpoint/2010/main" val="1952742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such takeovers, the transfer of title to a new buyer is subject to the buyer’s payment of the seller’s mortgage at the existing rate of interest. In purchasing a property already mortgaged, the buyer will either </a:t>
            </a:r>
            <a:r>
              <a:rPr lang="en-US" sz="1200" b="1" i="0" u="none" strike="noStrike" kern="1200" baseline="0" dirty="0">
                <a:solidFill>
                  <a:schemeClr val="tx1"/>
                </a:solidFill>
                <a:latin typeface="+mn-lt"/>
                <a:ea typeface="+mn-ea"/>
                <a:cs typeface="+mn-cs"/>
              </a:rPr>
              <a:t>assume the mortgage </a:t>
            </a:r>
            <a:r>
              <a:rPr lang="en-US" sz="1200" b="0" i="0" u="none" strike="noStrike" kern="1200" baseline="0" dirty="0">
                <a:solidFill>
                  <a:schemeClr val="tx1"/>
                </a:solidFill>
                <a:latin typeface="+mn-lt"/>
                <a:ea typeface="+mn-ea"/>
                <a:cs typeface="+mn-cs"/>
              </a:rPr>
              <a:t>or take the property </a:t>
            </a:r>
            <a:r>
              <a:rPr lang="en-US" sz="1200" b="1" i="0" u="none" strike="noStrike" kern="1200" baseline="0" dirty="0">
                <a:solidFill>
                  <a:schemeClr val="tx1"/>
                </a:solidFill>
                <a:latin typeface="+mn-lt"/>
                <a:ea typeface="+mn-ea"/>
                <a:cs typeface="+mn-cs"/>
              </a:rPr>
              <a:t>subject to the mortgage</a:t>
            </a:r>
            <a:r>
              <a:rPr lang="en-US" sz="1200" b="0" i="0" u="none" strike="noStrike" kern="1200" baseline="0" dirty="0">
                <a:solidFill>
                  <a:schemeClr val="tx1"/>
                </a:solidFill>
                <a:latin typeface="+mn-lt"/>
                <a:ea typeface="+mn-ea"/>
                <a:cs typeface="+mn-cs"/>
              </a:rPr>
              <a:t>. When buyers decide to assume the mortgage, they agree to pay it. When they take the property subject to a mortgage, the seller agrees to continue paying the debt.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29</a:t>
            </a:fld>
            <a:endParaRPr lang="en-US" dirty="0"/>
          </a:p>
        </p:txBody>
      </p:sp>
    </p:spTree>
    <p:extLst>
      <p:ext uri="{BB962C8B-B14F-4D97-AF65-F5344CB8AC3E}">
        <p14:creationId xmlns:p14="http://schemas.microsoft.com/office/powerpoint/2010/main" val="29529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3</a:t>
            </a:fld>
            <a:endParaRPr lang="en-US" dirty="0"/>
          </a:p>
        </p:txBody>
      </p:sp>
    </p:spTree>
    <p:extLst>
      <p:ext uri="{BB962C8B-B14F-4D97-AF65-F5344CB8AC3E}">
        <p14:creationId xmlns:p14="http://schemas.microsoft.com/office/powerpoint/2010/main" val="7817455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According to Serres, a system must not recover from a crisis; it must move away from the initial conditions that caused the crisis. Otherwise, the system remains volatile, a sure sign that “another” crisis will occur soon. This is true of the current 21st-century financial crisis just as it is true of any healthy complex adaptive system (CAS).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30</a:t>
            </a:fld>
            <a:endParaRPr lang="en-US" dirty="0"/>
          </a:p>
        </p:txBody>
      </p:sp>
    </p:spTree>
    <p:extLst>
      <p:ext uri="{BB962C8B-B14F-4D97-AF65-F5344CB8AC3E}">
        <p14:creationId xmlns:p14="http://schemas.microsoft.com/office/powerpoint/2010/main" val="875147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upcoming causes should be seen as secondary causes that spin off from the more fundamental causes outlined by Orlov, Serres, Roubini, and Mihm, in their respective studies. However, these smaller causes must be examined and then situated in their proper place in the overall financial puzzle. These factors include the creation and later mismanagement of Fannie Mae and Freddie Mac, the development of securitization (including both mortgage-backed securities and asset-backed securities), and the increased use of faulty loans (including subprime loans, liar loans, and NINJA loans).</a:t>
            </a:r>
          </a:p>
        </p:txBody>
      </p:sp>
      <p:sp>
        <p:nvSpPr>
          <p:cNvPr id="4" name="Slide Number Placeholder 3"/>
          <p:cNvSpPr>
            <a:spLocks noGrp="1"/>
          </p:cNvSpPr>
          <p:nvPr>
            <p:ph type="sldNum" sz="quarter" idx="10"/>
          </p:nvPr>
        </p:nvSpPr>
        <p:spPr/>
        <p:txBody>
          <a:bodyPr/>
          <a:lstStyle/>
          <a:p>
            <a:fld id="{5B1CC8F4-5623-496C-8F2C-A5D22BD68D8F}" type="slidenum">
              <a:rPr lang="en-US" smtClean="0"/>
              <a:t>31</a:t>
            </a:fld>
            <a:endParaRPr lang="en-US" dirty="0"/>
          </a:p>
        </p:txBody>
      </p:sp>
    </p:spTree>
    <p:extLst>
      <p:ext uri="{BB962C8B-B14F-4D97-AF65-F5344CB8AC3E}">
        <p14:creationId xmlns:p14="http://schemas.microsoft.com/office/powerpoint/2010/main" val="35227079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National Mortgage Association (Fannie Mae) was chartered by the Reconstruction Finance Corporation during the Great Depression in 1938. Fannie Mae does not make mortgage loans. Rather, it purchases loans that were made based on strict guidelines set up by the Federal Housing Association (FHA) and the Veterans Administration (VA). </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5B1CC8F4-5623-496C-8F2C-A5D22BD68D8F}" type="slidenum">
              <a:rPr lang="en-US" smtClean="0"/>
              <a:t>32</a:t>
            </a:fld>
            <a:endParaRPr lang="en-US" dirty="0"/>
          </a:p>
        </p:txBody>
      </p:sp>
    </p:spTree>
    <p:extLst>
      <p:ext uri="{BB962C8B-B14F-4D97-AF65-F5344CB8AC3E}">
        <p14:creationId xmlns:p14="http://schemas.microsoft.com/office/powerpoint/2010/main" val="41988975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Eventually Congress recognized a flaw in the Fannie Mae system caused by the fact that the agency had to borrow money to fund mortgages it purchased. That in and of itself was not the real problem, however. The real problem was that Congress had not properly anticipated the amount of debt that Fannie Mae would accumulate. To remedy this situation, Congress created another agency, the Government National Mortgage Association (Ginnie Mae), which then took over much of Fannie’s debt, freeing Fannie to buy mortgages insured by the government. Around this same time Congress created the Federal Home Loan Mortgage Corporation (Freddie Mac), another </a:t>
            </a:r>
            <a:r>
              <a:rPr lang="en-US" b="0" dirty="0"/>
              <a:t>government-sponsored enterprise (GSE) to help </a:t>
            </a:r>
            <a:r>
              <a:rPr lang="en-US" dirty="0"/>
              <a:t>support the mortgage market.</a:t>
            </a:r>
          </a:p>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33</a:t>
            </a:fld>
            <a:endParaRPr lang="en-US" dirty="0"/>
          </a:p>
        </p:txBody>
      </p:sp>
    </p:spTree>
    <p:extLst>
      <p:ext uri="{BB962C8B-B14F-4D97-AF65-F5344CB8AC3E}">
        <p14:creationId xmlns:p14="http://schemas.microsoft.com/office/powerpoint/2010/main" val="3611594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 process of securitization works like this. </a:t>
            </a:r>
            <a:r>
              <a:rPr lang="en-US" dirty="0"/>
              <a:t>A bank or other lender lends money to a borrower who pays off the loan over time with interest. The lender makes money on the interest at a slow and steady rate over a period of years (decades actually when speaking of real property). </a:t>
            </a:r>
          </a:p>
        </p:txBody>
      </p:sp>
      <p:sp>
        <p:nvSpPr>
          <p:cNvPr id="4" name="Slide Number Placeholder 3"/>
          <p:cNvSpPr>
            <a:spLocks noGrp="1"/>
          </p:cNvSpPr>
          <p:nvPr>
            <p:ph type="sldNum" sz="quarter" idx="10"/>
          </p:nvPr>
        </p:nvSpPr>
        <p:spPr/>
        <p:txBody>
          <a:bodyPr/>
          <a:lstStyle/>
          <a:p>
            <a:fld id="{5B1CC8F4-5623-496C-8F2C-A5D22BD68D8F}" type="slidenum">
              <a:rPr lang="en-US" smtClean="0"/>
              <a:t>34</a:t>
            </a:fld>
            <a:endParaRPr lang="en-US" dirty="0"/>
          </a:p>
        </p:txBody>
      </p:sp>
    </p:spTree>
    <p:extLst>
      <p:ext uri="{BB962C8B-B14F-4D97-AF65-F5344CB8AC3E}">
        <p14:creationId xmlns:p14="http://schemas.microsoft.com/office/powerpoint/2010/main" val="21052841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Someone decided that it would be better to bundle a bunch of these mortgages together and sell them as bonds (now called </a:t>
            </a:r>
            <a:r>
              <a:rPr lang="en-US" altLang="en-US" b="0" dirty="0"/>
              <a:t>mortgage-backed securities) </a:t>
            </a:r>
            <a:r>
              <a:rPr lang="en-US" altLang="en-US" dirty="0"/>
              <a:t>to big investors, </a:t>
            </a:r>
            <a:r>
              <a:rPr lang="en-US" sz="1200" b="0" i="0" u="none" strike="noStrike" kern="1200" baseline="0" dirty="0">
                <a:solidFill>
                  <a:schemeClr val="tx1"/>
                </a:solidFill>
                <a:latin typeface="+mn-lt"/>
                <a:ea typeface="+mn-ea"/>
                <a:cs typeface="+mn-cs"/>
              </a:rPr>
              <a:t>which would then reap the benefit of the interest payments multiplied by the number of loans purchased in that bundle over a long period of time, while the lender received a big payment up front, allowing it to bundle more and more mortgages more and more rapidly. As noted previously, Fannie, Ginnie, and Freddie were all authorized to purchase these mortgage-backed securities. </a:t>
            </a:r>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35</a:t>
            </a:fld>
            <a:endParaRPr lang="en-US" dirty="0"/>
          </a:p>
        </p:txBody>
      </p:sp>
    </p:spTree>
    <p:extLst>
      <p:ext uri="{BB962C8B-B14F-4D97-AF65-F5344CB8AC3E}">
        <p14:creationId xmlns:p14="http://schemas.microsoft.com/office/powerpoint/2010/main" val="40881540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effects rolled off of this set of circumstances. First, another bright person decided that, what worked for mortgages would work for car loans, furniture loans, boat loans, home improvement loans, student loans, construction loans, and so on. Thus, we witness the growing popularity </a:t>
            </a:r>
            <a:r>
              <a:rPr lang="en-US" b="0" dirty="0"/>
              <a:t>of</a:t>
            </a:r>
            <a:r>
              <a:rPr lang="en-US" b="1" dirty="0"/>
              <a:t> </a:t>
            </a:r>
            <a:r>
              <a:rPr lang="en-US" b="0" dirty="0"/>
              <a:t>asset-backed securities.</a:t>
            </a:r>
          </a:p>
          <a:p>
            <a:endParaRPr lang="en-US" dirty="0"/>
          </a:p>
          <a:p>
            <a:r>
              <a:rPr lang="en-US" dirty="0"/>
              <a:t>Second, the original lenders began to care less and less about whether the borrowers were financially qualified to pay back the loans because, well, the lenders were passing the risk on to those who purchased the securities. It was at this point that subprime loans, as well as other radical loan practices like the so-called liar loans and the NINJA (“no income, no job or assets”) loans began to appear.</a:t>
            </a:r>
          </a:p>
          <a:p>
            <a:endParaRPr lang="en-US" dirty="0"/>
          </a:p>
          <a:p>
            <a:r>
              <a:rPr lang="en-US" sz="1200" b="0" i="0" u="none" strike="noStrike" kern="1200" baseline="0" dirty="0">
                <a:solidFill>
                  <a:schemeClr val="tx1"/>
                </a:solidFill>
                <a:latin typeface="+mn-lt"/>
                <a:ea typeface="+mn-ea"/>
                <a:cs typeface="+mn-cs"/>
              </a:rPr>
              <a:t>Third, everybody got into the act, not only government-sponsored entities, like Fannie, Ginnie, and Freddie, but also commercial banks, investment banks, and dozens of private lending firms, such as Merit Financial, that appeared and vanished overnight. As a result, the use of mortgage- and asset-backed securities grew by 230 percent between 2000 and 2006. </a:t>
            </a:r>
            <a:r>
              <a:rPr lang="en-US" altLang="en-US" dirty="0">
                <a:latin typeface="Arial" panose="020B0604020202020204" pitchFamily="34" charset="0"/>
              </a:rPr>
              <a:t>The final consequences were inevitable. The crash occurred when the high-risk borrowers could not make their payments. </a:t>
            </a:r>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36</a:t>
            </a:fld>
            <a:endParaRPr lang="en-US" dirty="0"/>
          </a:p>
        </p:txBody>
      </p:sp>
    </p:spTree>
    <p:extLst>
      <p:ext uri="{BB962C8B-B14F-4D97-AF65-F5344CB8AC3E}">
        <p14:creationId xmlns:p14="http://schemas.microsoft.com/office/powerpoint/2010/main" val="12310417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37</a:t>
            </a:fld>
            <a:endParaRPr lang="en-US" dirty="0"/>
          </a:p>
        </p:txBody>
      </p:sp>
    </p:spTree>
    <p:extLst>
      <p:ext uri="{BB962C8B-B14F-4D97-AF65-F5344CB8AC3E}">
        <p14:creationId xmlns:p14="http://schemas.microsoft.com/office/powerpoint/2010/main" val="3343110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push toward deregularization e</a:t>
            </a:r>
            <a:r>
              <a:rPr lang="en-US" sz="1200" b="0" i="0" u="none" strike="noStrike" kern="1200" baseline="0" dirty="0">
                <a:solidFill>
                  <a:schemeClr val="tx1"/>
                </a:solidFill>
                <a:latin typeface="+mn-lt"/>
                <a:ea typeface="+mn-ea"/>
                <a:cs typeface="+mn-cs"/>
              </a:rPr>
              <a:t>ncouraged banks and other lenders to issue subprime loans as a way to bring new homeowners into the market while simultaneously helping the lenders build handsome portfolios. </a:t>
            </a:r>
            <a:r>
              <a:rPr lang="en-US" b="0" dirty="0"/>
              <a:t>An unintended consequence of this strategy was an increase in the number of liar loans and NINJA loans that appeared on the scene with increased regularity. Liar loans are those that deliberately misstate the qualifications of a borrower to push a loan through the approval process. A NINJA loan is one that has been negotiated by a borrower with “no income, no job, and no assets.” Liar loans and NINJA loans actually come in many different shapes and sizes. </a:t>
            </a:r>
            <a:r>
              <a:rPr lang="en-US" sz="1200" b="0" i="0" u="none" strike="noStrike" kern="1200" baseline="0" dirty="0">
                <a:solidFill>
                  <a:schemeClr val="tx1"/>
                </a:solidFill>
                <a:latin typeface="+mn-lt"/>
                <a:ea typeface="+mn-ea"/>
                <a:cs typeface="+mn-cs"/>
              </a:rPr>
              <a:t>They include both adjustable-rate and interest-only mortgages. The idea is to somehow make it easier for someone with little or no buying power to negotiate a mortgage. </a:t>
            </a:r>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38</a:t>
            </a:fld>
            <a:endParaRPr lang="en-US" dirty="0"/>
          </a:p>
        </p:txBody>
      </p:sp>
    </p:spTree>
    <p:extLst>
      <p:ext uri="{BB962C8B-B14F-4D97-AF65-F5344CB8AC3E}">
        <p14:creationId xmlns:p14="http://schemas.microsoft.com/office/powerpoint/2010/main" val="9321499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39</a:t>
            </a:fld>
            <a:endParaRPr lang="en-US" dirty="0"/>
          </a:p>
        </p:txBody>
      </p:sp>
    </p:spTree>
    <p:extLst>
      <p:ext uri="{BB962C8B-B14F-4D97-AF65-F5344CB8AC3E}">
        <p14:creationId xmlns:p14="http://schemas.microsoft.com/office/powerpoint/2010/main" val="1260013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EF2883-675E-4EA9-B2AD-CC5BECCBE705}" type="slidenum">
              <a:rPr lang="en-US" altLang="en-US"/>
              <a:pPr eaLnBrk="1" hangingPunct="1"/>
              <a:t>4</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security. See next slide.</a:t>
            </a:r>
          </a:p>
        </p:txBody>
      </p:sp>
    </p:spTree>
    <p:extLst>
      <p:ext uri="{BB962C8B-B14F-4D97-AF65-F5344CB8AC3E}">
        <p14:creationId xmlns:p14="http://schemas.microsoft.com/office/powerpoint/2010/main" val="25587814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government stepped in to save both Fannie and Freddie. The solution demanded radical steps, one of which was the formation of the Federal Housing Finance Agency (FHFA). The FHFA was created in 2008 under the authority of the Housing and Economic Recovery Act of 2008. The new agency is the offspring of a merger between the Federal Housing Finance Board and the Office of Federal Housing Enterprise Oversight. In addition to its power to regulate the two wayward GSE’s (Fannie and Freddie), the new group was also charged with reestablishing public faith in the mortgage market by restoring the stability, continuity, authority, and dependability of the entire lending system.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40</a:t>
            </a:fld>
            <a:endParaRPr lang="en-US" dirty="0"/>
          </a:p>
        </p:txBody>
      </p:sp>
    </p:spTree>
    <p:extLst>
      <p:ext uri="{BB962C8B-B14F-4D97-AF65-F5344CB8AC3E}">
        <p14:creationId xmlns:p14="http://schemas.microsoft.com/office/powerpoint/2010/main" val="31592146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conservatives want to totally extract the government from both Fannie and Freddie, thus recreating a completely free real estate market. On the other side of the aisle, the standard bearers of the neoliberal movement want, at the very least, to continue to use federal power to support those 30-year, fixed-rate mortgage programs that work so well for many first-time home buyers.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41</a:t>
            </a:fld>
            <a:endParaRPr lang="en-US" dirty="0"/>
          </a:p>
        </p:txBody>
      </p:sp>
    </p:spTree>
    <p:extLst>
      <p:ext uri="{BB962C8B-B14F-4D97-AF65-F5344CB8AC3E}">
        <p14:creationId xmlns:p14="http://schemas.microsoft.com/office/powerpoint/2010/main" val="16362059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Home Affordable Modification Program (HAMP) was established by the Department of the Treasury to support the efforts of homeowners who, though in default, wished to continue to make payments on their mortgages. The program provides help to the private banks and other lenders who own the mortgages and who must be convinced of the need and the value of restructuring the mortgages.</a:t>
            </a:r>
          </a:p>
        </p:txBody>
      </p:sp>
      <p:sp>
        <p:nvSpPr>
          <p:cNvPr id="4" name="Slide Number Placeholder 3"/>
          <p:cNvSpPr>
            <a:spLocks noGrp="1"/>
          </p:cNvSpPr>
          <p:nvPr>
            <p:ph type="sldNum" sz="quarter" idx="10"/>
          </p:nvPr>
        </p:nvSpPr>
        <p:spPr/>
        <p:txBody>
          <a:bodyPr/>
          <a:lstStyle/>
          <a:p>
            <a:fld id="{5B1CC8F4-5623-496C-8F2C-A5D22BD68D8F}" type="slidenum">
              <a:rPr lang="en-US" smtClean="0"/>
              <a:t>42</a:t>
            </a:fld>
            <a:endParaRPr lang="en-US" dirty="0"/>
          </a:p>
        </p:txBody>
      </p:sp>
    </p:spTree>
    <p:extLst>
      <p:ext uri="{BB962C8B-B14F-4D97-AF65-F5344CB8AC3E}">
        <p14:creationId xmlns:p14="http://schemas.microsoft.com/office/powerpoint/2010/main" val="22342258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Home Affordable Refinance Program (HARP) is a sister program to HAMP that also operates under the authority of the Federal Housing Finance Agency. Unlike HAMP, however, HARP was designed for homeowners who are not in default on their mortgage payments but who have found themselves in the unfortunate position of owing more to the bank or mortgage company than the house is actually worth. HARP is open to homeowners whose loans are owned by Fannie or Freddie. </a:t>
            </a:r>
          </a:p>
        </p:txBody>
      </p:sp>
      <p:sp>
        <p:nvSpPr>
          <p:cNvPr id="4" name="Slide Number Placeholder 3"/>
          <p:cNvSpPr>
            <a:spLocks noGrp="1"/>
          </p:cNvSpPr>
          <p:nvPr>
            <p:ph type="sldNum" sz="quarter" idx="10"/>
          </p:nvPr>
        </p:nvSpPr>
        <p:spPr/>
        <p:txBody>
          <a:bodyPr/>
          <a:lstStyle/>
          <a:p>
            <a:fld id="{5B1CC8F4-5623-496C-8F2C-A5D22BD68D8F}" type="slidenum">
              <a:rPr lang="en-US" smtClean="0"/>
              <a:t>43</a:t>
            </a:fld>
            <a:endParaRPr lang="en-US" dirty="0"/>
          </a:p>
        </p:txBody>
      </p:sp>
    </p:spTree>
    <p:extLst>
      <p:ext uri="{BB962C8B-B14F-4D97-AF65-F5344CB8AC3E}">
        <p14:creationId xmlns:p14="http://schemas.microsoft.com/office/powerpoint/2010/main" val="23175230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Another government solution is the Troubled Asset Relief Program (some refer to it as the Toxic Asset Relief Program). This program was designed to allow the government to buy many of the so-called troubled assets that had resulted from the </a:t>
            </a:r>
            <a:r>
              <a:rPr lang="en-US" dirty="0"/>
              <a:t>securitization epidemic. The program was funded at a level that topped $700 billion. Under provisions in </a:t>
            </a:r>
            <a:r>
              <a:rPr lang="en-US" sz="1200" b="0" i="0" u="none" strike="noStrike" kern="1200" baseline="0" dirty="0">
                <a:solidFill>
                  <a:schemeClr val="tx1"/>
                </a:solidFill>
                <a:latin typeface="+mn-lt"/>
                <a:ea typeface="+mn-ea"/>
                <a:cs typeface="+mn-cs"/>
              </a:rPr>
              <a:t>the Emergency Economic Stabilization Act (</a:t>
            </a:r>
            <a:r>
              <a:rPr lang="en-US" dirty="0"/>
              <a:t>EESA), the fund is managed by the Secretary of the Treasury. </a:t>
            </a:r>
          </a:p>
        </p:txBody>
      </p:sp>
      <p:sp>
        <p:nvSpPr>
          <p:cNvPr id="4" name="Slide Number Placeholder 3"/>
          <p:cNvSpPr>
            <a:spLocks noGrp="1"/>
          </p:cNvSpPr>
          <p:nvPr>
            <p:ph type="sldNum" sz="quarter" idx="10"/>
          </p:nvPr>
        </p:nvSpPr>
        <p:spPr/>
        <p:txBody>
          <a:bodyPr/>
          <a:lstStyle/>
          <a:p>
            <a:fld id="{5B1CC8F4-5623-496C-8F2C-A5D22BD68D8F}" type="slidenum">
              <a:rPr lang="en-US" smtClean="0"/>
              <a:t>44</a:t>
            </a:fld>
            <a:endParaRPr lang="en-US" dirty="0"/>
          </a:p>
        </p:txBody>
      </p:sp>
    </p:spTree>
    <p:extLst>
      <p:ext uri="{BB962C8B-B14F-4D97-AF65-F5344CB8AC3E}">
        <p14:creationId xmlns:p14="http://schemas.microsoft.com/office/powerpoint/2010/main" val="8771784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p:spPr>
        <p:txBody>
          <a:bodyPr/>
          <a:lstStyle/>
          <a:p>
            <a:endParaRPr lang="en-US" altLang="en-US" dirty="0">
              <a:latin typeface="Arial" panose="020B0604020202020204" pitchFamily="34" charset="0"/>
            </a:endParaRPr>
          </a:p>
        </p:txBody>
      </p:sp>
      <p:sp>
        <p:nvSpPr>
          <p:cNvPr id="82948"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D0B157-562D-4AAE-8753-F2E0159193D3}" type="slidenum">
              <a:rPr lang="en-US" altLang="en-US"/>
              <a:pPr eaLnBrk="1" hangingPunct="1"/>
              <a:t>45</a:t>
            </a:fld>
            <a:endParaRPr lang="en-US" altLang="en-US" dirty="0"/>
          </a:p>
        </p:txBody>
      </p:sp>
    </p:spTree>
    <p:extLst>
      <p:ext uri="{BB962C8B-B14F-4D97-AF65-F5344CB8AC3E}">
        <p14:creationId xmlns:p14="http://schemas.microsoft.com/office/powerpoint/2010/main" val="29238840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46</a:t>
            </a:fld>
            <a:endParaRPr lang="en-US" dirty="0"/>
          </a:p>
        </p:txBody>
      </p:sp>
    </p:spTree>
    <p:extLst>
      <p:ext uri="{BB962C8B-B14F-4D97-AF65-F5344CB8AC3E}">
        <p14:creationId xmlns:p14="http://schemas.microsoft.com/office/powerpoint/2010/main" val="29667165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47</a:t>
            </a:fld>
            <a:endParaRPr lang="en-US" dirty="0"/>
          </a:p>
        </p:txBody>
      </p:sp>
    </p:spTree>
    <p:extLst>
      <p:ext uri="{BB962C8B-B14F-4D97-AF65-F5344CB8AC3E}">
        <p14:creationId xmlns:p14="http://schemas.microsoft.com/office/powerpoint/2010/main" val="14755312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act also creates a category of mortgages called qualified mortgages. Having a qualified mortgage bestows on the lender a safe harbor privilege that creates a presumption that the lender had ample evidence demonstrating that the borrower could satisfy the loan’s repayment requirements. On the other hand, the act also outlaws certain types of lender-related compensation. Thus, mortgage originators cannot be compensated based on the loan’s terms, except for terms related to the principal on the loan. Also, the mortgage originator cannot be paid an origination fee, with certain exceptions, unless that fee is paid by the borrower.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48</a:t>
            </a:fld>
            <a:endParaRPr lang="en-US" dirty="0"/>
          </a:p>
        </p:txBody>
      </p:sp>
    </p:spTree>
    <p:extLst>
      <p:ext uri="{BB962C8B-B14F-4D97-AF65-F5344CB8AC3E}">
        <p14:creationId xmlns:p14="http://schemas.microsoft.com/office/powerpoint/2010/main" val="35743361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most significant contribution that Serres makes to a long-term solution is his observation that when a crisis occurs, there can be no true recovery if recovery is defined as a return to the set of original initial conditions. Such an approach is self-defeating because those conditions triggered the problem. Instead of tinkering with a broken system, governmental and private authorities must alter or eliminate those initial conditions.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49</a:t>
            </a:fld>
            <a:endParaRPr lang="en-US" dirty="0"/>
          </a:p>
        </p:txBody>
      </p:sp>
    </p:spTree>
    <p:extLst>
      <p:ext uri="{BB962C8B-B14F-4D97-AF65-F5344CB8AC3E}">
        <p14:creationId xmlns:p14="http://schemas.microsoft.com/office/powerpoint/2010/main" val="3156539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61DD4C-3B29-4A35-BE97-6B68E2A29E68}" type="slidenum">
              <a:rPr lang="en-US" altLang="en-US"/>
              <a:pPr eaLnBrk="1" hangingPunct="1"/>
              <a:t>5</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b="0" u="none" dirty="0">
                <a:latin typeface="Arial" panose="020B0604020202020204" pitchFamily="34" charset="0"/>
              </a:rPr>
              <a:t>Security is the assurance that a creditor will be paid back for any money loaned or for credit extended to a debtor. Debts are said to be secured when creditors know that somehow they will be able to recover their money. Lenders of money and people who extend credit often require a security device to protect their financial interests. </a:t>
            </a:r>
            <a:r>
              <a:rPr lang="en-US" sz="1200" b="0" i="0" u="none" strike="noStrike" kern="1200" baseline="0" dirty="0">
                <a:solidFill>
                  <a:schemeClr val="tx1"/>
                </a:solidFill>
                <a:latin typeface="+mn-lt"/>
                <a:ea typeface="+mn-ea"/>
                <a:cs typeface="+mn-cs"/>
              </a:rPr>
              <a:t>A security device is a way for creditors to get their money back in case the borrower or debtor does not pay.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40379693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Orlov believes that economic collapse is inevitable. The initial conditions that gave birth to this crisis are grounded in a political and economic social system fed by five elements: (1) a decline in energy resources, (2) a serious trade deficit, (3) unrestrained defense spending, (4) expanding foreign debt, and (5) a pervasive psychosocial anxiety leading to erratic behavior. Consequently, we should be more concerned with what happens in the post-collapse era than during the collapse itself. Curiously, while the post-collapse era is to be avoided, the underlying principles of that era provide a template for long-term changes in the initial conditions.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Orlov suggests a new level of governmental regulation that, while severe, can actually do some practical good. Another measure that Orlov suggests is a post-collapse alteration in the very nature of the corporation, from one that is driven by the need for profit to one that is driven by the need to provide welfare and income for its employees. The corporation would then focus on becoming a self-perpetuating organization that does its own exploration for resources, its own manufacturing of a product, its own sales, and its own reapplication of the surplus into the development of a better corporation.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50</a:t>
            </a:fld>
            <a:endParaRPr lang="en-US" dirty="0"/>
          </a:p>
        </p:txBody>
      </p:sp>
    </p:spTree>
    <p:extLst>
      <p:ext uri="{BB962C8B-B14F-4D97-AF65-F5344CB8AC3E}">
        <p14:creationId xmlns:p14="http://schemas.microsoft.com/office/powerpoint/2010/main" val="529720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one proposal, Roubini and Mihm suggest that the government make it advantageous for our largest financial institutions to subdivide and reorganize themselves into smaller, independent units. The plan would make it illegal for large financial institutions to invest in any venture from which they cannot extricate themselves with the capital reserves that they have on hand. In essence, financial institutions would be legally compelled to maintain the ability to bail themselves out of financial danger.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another proposal, Roubini and Mihm suggest a drastic reconfiguration of executive bonus packages. They believe that the problem lies in the bonus that is paid immediately with no concern for the long-term effects of the investment that earned that bonus. This technique encourages executives to support high-risk ventures that produce immediate dramatic results. </a:t>
            </a:r>
          </a:p>
          <a:p>
            <a:r>
              <a:rPr lang="en-US" sz="1200" b="0" i="0" u="none" strike="noStrike" kern="1200" baseline="0" dirty="0">
                <a:solidFill>
                  <a:schemeClr val="tx1"/>
                </a:solidFill>
                <a:latin typeface="+mn-lt"/>
                <a:ea typeface="+mn-ea"/>
                <a:cs typeface="+mn-cs"/>
              </a:rPr>
              <a:t>They propose a bonus-escrow plan, referred to as the </a:t>
            </a:r>
            <a:r>
              <a:rPr lang="en-US" sz="1200" b="1" i="0" u="none" strike="noStrike" kern="1200" baseline="0" dirty="0">
                <a:solidFill>
                  <a:schemeClr val="tx1"/>
                </a:solidFill>
                <a:latin typeface="+mn-lt"/>
                <a:ea typeface="+mn-ea"/>
                <a:cs typeface="+mn-cs"/>
              </a:rPr>
              <a:t>bonus-malus </a:t>
            </a:r>
            <a:r>
              <a:rPr lang="en-US" sz="1200" b="0" i="0" u="none" strike="noStrike" kern="1200" baseline="0" dirty="0">
                <a:solidFill>
                  <a:schemeClr val="tx1"/>
                </a:solidFill>
                <a:latin typeface="+mn-lt"/>
                <a:ea typeface="+mn-ea"/>
                <a:cs typeface="+mn-cs"/>
              </a:rPr>
              <a:t>system, under which the bonus would be placed in an escrow account for several years to test the true value of the investment. The executive does not receive the bonus unless the investment demonstrates its staying power.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51</a:t>
            </a:fld>
            <a:endParaRPr lang="en-US" dirty="0"/>
          </a:p>
        </p:txBody>
      </p:sp>
    </p:spTree>
    <p:extLst>
      <p:ext uri="{BB962C8B-B14F-4D97-AF65-F5344CB8AC3E}">
        <p14:creationId xmlns:p14="http://schemas.microsoft.com/office/powerpoint/2010/main" val="13392650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DEAF04-204B-4D41-BD63-08D8EDFDE85B}" type="slidenum">
              <a:rPr lang="en-US" altLang="en-US"/>
              <a:pPr eaLnBrk="1" hangingPunct="1"/>
              <a:t>52</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collateral. See next slide.</a:t>
            </a:r>
          </a:p>
        </p:txBody>
      </p:sp>
    </p:spTree>
    <p:extLst>
      <p:ext uri="{BB962C8B-B14F-4D97-AF65-F5344CB8AC3E}">
        <p14:creationId xmlns:p14="http://schemas.microsoft.com/office/powerpoint/2010/main" val="20437425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CBD5FB-0A11-456C-9B99-7CBADF24219A}" type="slidenum">
              <a:rPr lang="en-US" altLang="en-US"/>
              <a:pPr eaLnBrk="1" hangingPunct="1"/>
              <a:t>53</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A security interest is said to attach when the secured party has a legally enforceable right to take that property and sell it to satisfy the debt. It is said to be </a:t>
            </a:r>
            <a:r>
              <a:rPr lang="en-US" sz="1200" b="1" i="0" u="none" strike="noStrike" kern="1200" baseline="0" dirty="0">
                <a:solidFill>
                  <a:schemeClr val="tx1"/>
                </a:solidFill>
                <a:latin typeface="+mn-lt"/>
                <a:ea typeface="+mn-ea"/>
                <a:cs typeface="+mn-cs"/>
              </a:rPr>
              <a:t>perfected </a:t>
            </a:r>
            <a:r>
              <a:rPr lang="en-US" sz="1200" b="0" i="0" u="none" strike="noStrike" kern="1200" baseline="0" dirty="0">
                <a:solidFill>
                  <a:schemeClr val="tx1"/>
                </a:solidFill>
                <a:latin typeface="+mn-lt"/>
                <a:ea typeface="+mn-ea"/>
                <a:cs typeface="+mn-cs"/>
              </a:rPr>
              <a:t>when the secured party has done everything that the law requires to give the secured party greater rights to the goods than others have. </a:t>
            </a:r>
          </a:p>
          <a:p>
            <a:endParaRPr lang="en-US" altLang="en-US" b="1" dirty="0">
              <a:latin typeface="Arial" panose="020B0604020202020204" pitchFamily="34" charset="0"/>
            </a:endParaRPr>
          </a:p>
          <a:p>
            <a:r>
              <a:rPr lang="en-US" altLang="en-US" b="1" dirty="0">
                <a:latin typeface="Arial" panose="020B0604020202020204" pitchFamily="34" charset="0"/>
              </a:rPr>
              <a:t>Teaching Tips </a:t>
            </a:r>
          </a:p>
          <a:p>
            <a:r>
              <a:rPr lang="en-US" altLang="en-US" dirty="0">
                <a:latin typeface="Arial" panose="020B0604020202020204" pitchFamily="34" charset="0"/>
              </a:rPr>
              <a:t>Inform students that one of the questions to ask when shopping for a mortgage is whether the lending institution intends to service the loan. “Servicing the loan” means that the institution lends the money and keeps the loan, takes payments, and then returns the note when paid in full. When mortgages are sold to the secondary market, problems may arise.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9804079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BC5498-DF84-4475-BAFB-42BE2491D566}" type="slidenum">
              <a:rPr lang="en-US" altLang="en-US"/>
              <a:pPr eaLnBrk="1" hangingPunct="1"/>
              <a:t>54</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altLang="en-US" sz="1000" b="0" dirty="0">
                <a:latin typeface="Arial" panose="020B0604020202020204" pitchFamily="34" charset="0"/>
              </a:rPr>
              <a:t>Consumer goods are goods that are used or bought for use primarily for personal, family, or household purposes.</a:t>
            </a:r>
          </a:p>
          <a:p>
            <a:pPr marL="171450" indent="-171450">
              <a:buFont typeface="Arial" panose="020B0604020202020204" pitchFamily="34" charset="0"/>
              <a:buChar char="•"/>
            </a:pPr>
            <a:r>
              <a:rPr lang="en-US" altLang="en-US" sz="1000" b="0" dirty="0">
                <a:latin typeface="Arial" panose="020B0604020202020204" pitchFamily="34" charset="0"/>
              </a:rPr>
              <a:t>Equipment is goods other than inventory, farm products, or consumer goods.</a:t>
            </a:r>
          </a:p>
          <a:p>
            <a:pPr marL="171450" indent="-171450">
              <a:buFont typeface="Arial" panose="020B0604020202020204" pitchFamily="34" charset="0"/>
              <a:buChar char="•"/>
            </a:pPr>
            <a:r>
              <a:rPr lang="en-US" altLang="en-US" sz="1000" b="0" dirty="0">
                <a:latin typeface="Arial" panose="020B0604020202020204" pitchFamily="34" charset="0"/>
              </a:rPr>
              <a:t>Farm products are crops or livestock or supplies used or produced in farming operations.</a:t>
            </a:r>
          </a:p>
          <a:p>
            <a:pPr marL="171450" indent="-171450">
              <a:buFont typeface="Arial" panose="020B0604020202020204" pitchFamily="34" charset="0"/>
              <a:buChar char="•"/>
            </a:pPr>
            <a:r>
              <a:rPr lang="en-US" altLang="en-US" sz="1000" b="0" dirty="0">
                <a:latin typeface="Arial" panose="020B0604020202020204" pitchFamily="34" charset="0"/>
              </a:rPr>
              <a:t>Inventory are goods other than farm products held for sale or lease or raw materials used or consumed in a business.</a:t>
            </a:r>
          </a:p>
          <a:p>
            <a:pPr marL="171450" indent="-171450">
              <a:buFont typeface="Arial" panose="020B0604020202020204" pitchFamily="34" charset="0"/>
              <a:buChar char="•"/>
            </a:pPr>
            <a:r>
              <a:rPr lang="en-US" altLang="en-US" sz="1000" b="0" dirty="0">
                <a:latin typeface="Arial" panose="020B0604020202020204" pitchFamily="34" charset="0"/>
              </a:rPr>
              <a:t>Fixtures are goods that are so related to real estate that an interest arises in them under real estate law.</a:t>
            </a:r>
          </a:p>
          <a:p>
            <a:pPr marL="171450" indent="-171450">
              <a:buFont typeface="Arial" panose="020B0604020202020204" pitchFamily="34" charset="0"/>
              <a:buChar char="•"/>
            </a:pPr>
            <a:r>
              <a:rPr lang="en-US" altLang="en-US" sz="1000" b="0" dirty="0">
                <a:latin typeface="Arial" panose="020B0604020202020204" pitchFamily="34" charset="0"/>
              </a:rPr>
              <a:t>Purchase money security interest is a security interest taken by a lender or a seller of an item to secure its price.</a:t>
            </a:r>
          </a:p>
          <a:p>
            <a:pPr marL="171450" indent="-171450">
              <a:buFont typeface="Arial" panose="020B0604020202020204" pitchFamily="34" charset="0"/>
              <a:buChar char="•"/>
            </a:pPr>
            <a:r>
              <a:rPr lang="en-US" altLang="en-US" sz="1000" b="0" dirty="0">
                <a:latin typeface="Arial" panose="020B0604020202020204" pitchFamily="34" charset="0"/>
              </a:rPr>
              <a:t>Buyer in the ordinary course of business is a person who in good faith and without knowledge that the sale is in violation of ownership rights or security interest of a third party buys goods in ordinary course from a person in the business of selling goods of that kind, not including a pawnbroker.</a:t>
            </a:r>
          </a:p>
        </p:txBody>
      </p:sp>
    </p:spTree>
    <p:extLst>
      <p:ext uri="{BB962C8B-B14F-4D97-AF65-F5344CB8AC3E}">
        <p14:creationId xmlns:p14="http://schemas.microsoft.com/office/powerpoint/2010/main" val="15350796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DB32CB-3883-42FE-882E-9546986ECC1D}" type="slidenum">
              <a:rPr lang="en-US" altLang="en-US"/>
              <a:pPr eaLnBrk="1" hangingPunct="1"/>
              <a:t>55</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dirty="0">
                <a:latin typeface="Arial" panose="020B0604020202020204" pitchFamily="34" charset="0"/>
              </a:rPr>
              <a:t>A security agreement is an agreement that creates a security interest. It must be in writing, be signed by the debtor, and contain a description of the collateral that is used for security.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177412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95E0D6D-2987-42FD-952A-41A4EB6B865C}" type="slidenum">
              <a:rPr lang="en-US" altLang="en-US"/>
              <a:pPr eaLnBrk="1" hangingPunct="1"/>
              <a:t>56</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Creditors may obtain security interests in property acquired by the debtor after the original agreement is entered. The creditor does so by placing a provision in the security agreement that the security interest of the creditor also applies to goods the debtor acquires at a later time. It is known as a </a:t>
            </a:r>
            <a:r>
              <a:rPr lang="en-US" altLang="en-US" b="1" dirty="0">
                <a:latin typeface="Arial" panose="020B0604020202020204" pitchFamily="34" charset="0"/>
              </a:rPr>
              <a:t>floating lien</a:t>
            </a:r>
            <a:r>
              <a:rPr lang="en-US" altLang="en-US" dirty="0">
                <a:latin typeface="Arial" panose="020B0604020202020204" pitchFamily="34" charset="0"/>
              </a:rPr>
              <a:t>. This lien is important to creditors who take security interests in goods, such as food items, that are sold and replaced within short periods of time. The lien is lost when the goods are sold but regained as soon as the debtor takes possession of the new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866644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E050D2-1AEB-4F93-A8D8-1037D7B056BD}" type="slidenum">
              <a:rPr lang="en-US" altLang="en-US"/>
              <a:pPr eaLnBrk="1" hangingPunct="1"/>
              <a:t>57</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Security interests in most kinds of personal property are perfected by filing a financing statement in a public office. The office may be a central one (secretary of state’s </a:t>
            </a:r>
            <a:r>
              <a:rPr lang="en-US" sz="1200" b="0" i="0" u="none" strike="noStrike" kern="1200" baseline="0" dirty="0">
                <a:solidFill>
                  <a:schemeClr val="tx1"/>
                </a:solidFill>
                <a:latin typeface="+mn-lt"/>
                <a:ea typeface="+mn-ea"/>
                <a:cs typeface="+mn-cs"/>
              </a:rPr>
              <a:t>or secretary of the commonwealth’s </a:t>
            </a:r>
            <a:r>
              <a:rPr lang="en-US" altLang="en-US" dirty="0">
                <a:latin typeface="Arial" panose="020B0604020202020204" pitchFamily="34" charset="0"/>
              </a:rPr>
              <a:t>office) or a local one (county recorder or city clerk) where the debtor resides or has a place of business. The proper office for filing depends on the type of collateral and varies from state to state.</a:t>
            </a:r>
          </a:p>
          <a:p>
            <a:endParaRPr lang="en-US" altLang="en-US" dirty="0">
              <a:latin typeface="Arial" panose="020B0604020202020204" pitchFamily="34" charset="0"/>
            </a:endParaRPr>
          </a:p>
          <a:p>
            <a:r>
              <a:rPr lang="en-US" altLang="en-US" dirty="0">
                <a:latin typeface="Arial" panose="020B0604020202020204" pitchFamily="34" charset="0"/>
              </a:rPr>
              <a:t>A purchase money security interest in </a:t>
            </a:r>
            <a:r>
              <a:rPr lang="en-US" altLang="en-US" i="0" dirty="0">
                <a:latin typeface="Arial" panose="020B0604020202020204" pitchFamily="34" charset="0"/>
              </a:rPr>
              <a:t>consumer goods </a:t>
            </a:r>
            <a:r>
              <a:rPr lang="en-US" altLang="en-US" dirty="0">
                <a:latin typeface="Arial" panose="020B0604020202020204" pitchFamily="34" charset="0"/>
              </a:rPr>
              <a:t>is perfected the moment it attaches, with the exception of motor vehicles and fixtures.</a:t>
            </a:r>
          </a:p>
          <a:p>
            <a:endParaRPr lang="en-US" altLang="en-US" dirty="0">
              <a:latin typeface="Arial" panose="020B0604020202020204" pitchFamily="34" charset="0"/>
            </a:endParaRPr>
          </a:p>
          <a:p>
            <a:r>
              <a:rPr lang="en-US" altLang="en-US" dirty="0">
                <a:latin typeface="Arial" panose="020B0604020202020204" pitchFamily="34" charset="0"/>
              </a:rPr>
              <a:t>A security interest may be perfected when the secured party (creditor) takes possession of the collateral. This possession is called a pledge. </a:t>
            </a:r>
            <a:r>
              <a:rPr lang="en-US" sz="1200" b="0" i="0" u="none" strike="noStrike" kern="1200" baseline="0" dirty="0">
                <a:solidFill>
                  <a:schemeClr val="tx1"/>
                </a:solidFill>
                <a:latin typeface="+mn-lt"/>
                <a:ea typeface="+mn-ea"/>
                <a:cs typeface="+mn-cs"/>
              </a:rPr>
              <a:t>A secured party who has possession of the collateral must take reasonable care of the property. The debtor must reimburse the secured party for any money spent to take care of the property.</a:t>
            </a:r>
            <a:endParaRPr lang="en-US" altLang="en-US" dirty="0">
              <a:latin typeface="Arial" panose="020B0604020202020204" pitchFamily="34" charset="0"/>
            </a:endParaRPr>
          </a:p>
        </p:txBody>
      </p:sp>
    </p:spTree>
    <p:extLst>
      <p:ext uri="{BB962C8B-B14F-4D97-AF65-F5344CB8AC3E}">
        <p14:creationId xmlns:p14="http://schemas.microsoft.com/office/powerpoint/2010/main" val="15858576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283981-7F48-4615-8520-F66224DD8964}" type="slidenum">
              <a:rPr lang="en-US" altLang="en-US"/>
              <a:pPr eaLnBrk="1" hangingPunct="1"/>
              <a:t>58</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following are some of the provisions, stating who prevails over whom in particular situations: </a:t>
            </a:r>
          </a:p>
          <a:p>
            <a:pPr marL="171450" indent="-171450">
              <a:buFont typeface="Arial" panose="020B0604020202020204" pitchFamily="34" charset="0"/>
              <a:buChar char="•"/>
            </a:pPr>
            <a:r>
              <a:rPr lang="en-US" altLang="en-US" sz="1000" dirty="0"/>
              <a:t>A perfected purchase money security interest in inventory has priority over a conflicting security interest in the same inventory.</a:t>
            </a:r>
          </a:p>
          <a:p>
            <a:pPr marL="171450" indent="-171450">
              <a:buFont typeface="Arial" panose="020B0604020202020204" pitchFamily="34" charset="0"/>
              <a:buChar char="•"/>
            </a:pPr>
            <a:r>
              <a:rPr lang="en-US" altLang="en-US" sz="1000" dirty="0"/>
              <a:t>A purchase money security interest in collateral other than inventory has priority over a conflicting security interest in the same collateral if it is perfected when the debtor receives the collateral or within 10 days thereafter.</a:t>
            </a:r>
          </a:p>
          <a:p>
            <a:pPr marL="171450" indent="-171450">
              <a:buFont typeface="Arial" panose="020B0604020202020204" pitchFamily="34" charset="0"/>
              <a:buChar char="•"/>
            </a:pPr>
            <a:r>
              <a:rPr lang="en-US" altLang="en-US" sz="1000" dirty="0"/>
              <a:t>Buyers of goods in the ordinary course of business (except farm products) prevail over security interests in the seller’s inventory.</a:t>
            </a:r>
          </a:p>
          <a:p>
            <a:pPr marL="171450" indent="-171450">
              <a:buFont typeface="Arial" panose="020B0604020202020204" pitchFamily="34" charset="0"/>
              <a:buChar char="•"/>
            </a:pPr>
            <a:r>
              <a:rPr lang="en-US" altLang="en-US" sz="1000" dirty="0"/>
              <a:t>Buyers of farm products in the ordinary course of business, to the extent that they pay for and receive collateral without knowledge of the security interest, take precedence over nonperfected security interests.</a:t>
            </a:r>
          </a:p>
          <a:p>
            <a:pPr marL="171450" indent="-171450">
              <a:buFont typeface="Arial" panose="020B0604020202020204" pitchFamily="34" charset="0"/>
              <a:buChar char="•"/>
            </a:pPr>
            <a:r>
              <a:rPr lang="en-US" altLang="en-US" sz="1000" dirty="0"/>
              <a:t>Buyers of consumer goods are not affected by perfected security interests of which they have no knowledge.</a:t>
            </a:r>
          </a:p>
          <a:p>
            <a:pPr marL="171450" indent="-171450">
              <a:buFont typeface="Arial" panose="020B0604020202020204" pitchFamily="34" charset="0"/>
              <a:buChar char="•"/>
            </a:pPr>
            <a:r>
              <a:rPr lang="en-US" altLang="en-US" sz="1000" dirty="0"/>
              <a:t>In all other cases, a perfected security interest prevails over an unperfected security interest.</a:t>
            </a:r>
          </a:p>
          <a:p>
            <a:pPr marL="171450" indent="-171450">
              <a:buFont typeface="Arial" panose="020B0604020202020204" pitchFamily="34" charset="0"/>
              <a:buChar char="•"/>
            </a:pPr>
            <a:r>
              <a:rPr lang="en-US" altLang="en-US" sz="1000" dirty="0"/>
              <a:t>Conflicting security interests rank according to priority in time of filing or perfection.</a:t>
            </a:r>
          </a:p>
          <a:p>
            <a:pPr marL="171450" indent="-171450">
              <a:buFont typeface="Arial" panose="020B0604020202020204" pitchFamily="34" charset="0"/>
              <a:buChar char="•"/>
            </a:pPr>
            <a:r>
              <a:rPr lang="en-US" altLang="en-US" sz="1000" dirty="0"/>
              <a:t>When two or more parties have unperfected security interests in the same collateral, the first to attach prevails over the other parties.</a:t>
            </a:r>
            <a:endParaRPr lang="en-US" altLang="en-US" sz="1000" dirty="0">
              <a:latin typeface="Arial" panose="020B0604020202020204" pitchFamily="34" charset="0"/>
            </a:endParaRPr>
          </a:p>
        </p:txBody>
      </p:sp>
    </p:spTree>
    <p:extLst>
      <p:ext uri="{BB962C8B-B14F-4D97-AF65-F5344CB8AC3E}">
        <p14:creationId xmlns:p14="http://schemas.microsoft.com/office/powerpoint/2010/main" val="8274873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AB9AFE-A302-4161-AD0F-00E07F8CE7FD}" type="slidenum">
              <a:rPr lang="en-US" altLang="en-US"/>
              <a:pPr eaLnBrk="1" hangingPunct="1"/>
              <a:t>59</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Because of the difficulties of doing this, the perfection of a security interest by possession, as in a pledge, is better than other types of perfection. Collateral may be repossessed without going through the court if it can be done without causing a disturbance; otherwise, the creditor must use legal processes.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After repossessing the goods, the secured party (the creditor) may sell them at a public auction or private sale. The terms of the sale must be reasonable, and the debtor must be given notice of the time and place of any public auction so that he or she may bid on them personally. If the goods are consumer goods and the debtor has paid 60 percent or more of the cash price of a purchase money security interest, the secured party cannot keep the goods. They must be sold.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243798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EE3949-EB5A-4501-8DA3-359E26662AE7}" type="slidenum">
              <a:rPr lang="en-US" altLang="en-US"/>
              <a:pPr eaLnBrk="1" hangingPunct="1"/>
              <a:t>6</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security interest. See next slide.</a:t>
            </a:r>
          </a:p>
        </p:txBody>
      </p:sp>
    </p:spTree>
    <p:extLst>
      <p:ext uri="{BB962C8B-B14F-4D97-AF65-F5344CB8AC3E}">
        <p14:creationId xmlns:p14="http://schemas.microsoft.com/office/powerpoint/2010/main" val="3145712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65BE203-F729-440B-ABD3-43F849717EEC}" type="slidenum">
              <a:rPr lang="en-US" altLang="en-US"/>
              <a:pPr eaLnBrk="1" hangingPunct="1"/>
              <a:t>7</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b="0" dirty="0">
                <a:latin typeface="Arial" panose="020B0604020202020204" pitchFamily="34" charset="0"/>
              </a:rPr>
              <a:t>A secured loan is one in which creditors have something of value, usually called </a:t>
            </a:r>
            <a:r>
              <a:rPr lang="en-US" altLang="en-US" b="0" i="1" dirty="0">
                <a:latin typeface="Arial" panose="020B0604020202020204" pitchFamily="34" charset="0"/>
              </a:rPr>
              <a:t>collateral, </a:t>
            </a:r>
            <a:r>
              <a:rPr lang="en-US" altLang="en-US" b="0" dirty="0">
                <a:latin typeface="Arial" panose="020B0604020202020204" pitchFamily="34" charset="0"/>
              </a:rPr>
              <a:t>from which they can be paid if the debtor does not pay. In general, if creditors are not paid the debt owed to them, they can legally gain possession of the collateral. The collateral is then sold, and the money is used to pay the debt.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creditors lend money but do not require collateral, they have made an unsecured loan. </a:t>
            </a:r>
            <a:endParaRPr lang="en-US" altLang="en-US" b="0"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3859082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E5489D-3D37-4D34-A42C-256D1465605C}" type="slidenum">
              <a:rPr lang="en-US" altLang="en-US"/>
              <a:pPr eaLnBrk="1" hangingPunct="1"/>
              <a:t>8</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one who borrows the money (the </a:t>
            </a:r>
            <a:r>
              <a:rPr lang="en-US" altLang="en-US" b="1" dirty="0">
                <a:latin typeface="Arial" panose="020B0604020202020204" pitchFamily="34" charset="0"/>
              </a:rPr>
              <a:t>mortgagor</a:t>
            </a:r>
            <a:r>
              <a:rPr lang="en-US" altLang="en-US" dirty="0">
                <a:latin typeface="Arial" panose="020B0604020202020204" pitchFamily="34" charset="0"/>
              </a:rPr>
              <a:t>) conveys his or her interest in the property to the lender (the </a:t>
            </a:r>
            <a:r>
              <a:rPr lang="en-US" altLang="en-US" b="1" dirty="0">
                <a:latin typeface="Arial" panose="020B0604020202020204" pitchFamily="34" charset="0"/>
              </a:rPr>
              <a:t>mortgagee</a:t>
            </a:r>
            <a:r>
              <a:rPr lang="en-US" altLang="en-US" dirty="0">
                <a:latin typeface="Arial" panose="020B0604020202020204" pitchFamily="34" charset="0"/>
              </a:rPr>
              <a:t>) while at the same time retaining possession of the property. The borrower signs a promissory note (explained in Chapter 25) as evidence of the loan in addition to a mortgage instrument. The mortgage creates a legal claim to the property. This legal claim, also called a </a:t>
            </a:r>
            <a:r>
              <a:rPr lang="en-US" altLang="en-US" b="1" dirty="0">
                <a:latin typeface="Arial" panose="020B0604020202020204" pitchFamily="34" charset="0"/>
              </a:rPr>
              <a:t>lien</a:t>
            </a:r>
            <a:r>
              <a:rPr lang="en-US" altLang="en-US" dirty="0">
                <a:latin typeface="Arial" panose="020B0604020202020204" pitchFamily="34" charset="0"/>
              </a:rPr>
              <a:t>, gives the lender the right to have the property sold if the debt is not paid. Once the land is sold and the debt is paid, the mortgagor’s obligation to the mortgagee is over. However, if the sale of the property does not satisfy the whole debt, the mortgagor will still owe the balance.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01293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13FE7B0-4536-4915-9FE7-DF5E562CB1F8}" type="slidenum">
              <a:rPr lang="en-US" altLang="en-US"/>
              <a:pPr eaLnBrk="1" hangingPunct="1"/>
              <a:t>9</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Once the loan is approved, the borrower often pays an origination fee, which is a charge for issuing the loan. Sometimes, the borrower pays interest in a lump sum upfront, called points, to get a lower rate of interest. A point is a one-time charge equal to 1 percent of the principal amount borrowed. Thus, if three points are charged on an $80,000 mortgage, the borrower will be required to pay a one-time fee of 3 percent of $80,000, which amounts to $2,400. If all IRS requirements are met, points are tax deductible.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70586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277586"/>
            <a:ext cx="4766553" cy="4604657"/>
          </a:xfrm>
        </p:spPr>
        <p:txBody>
          <a:bodyPr>
            <a:normAutofit fontScale="90000"/>
          </a:bodyPr>
          <a:lstStyle/>
          <a:p>
            <a:r>
              <a:rPr lang="en-US" b="1" dirty="0"/>
              <a:t>Mortgages, Land Contracts, and the 21st-Century Financial Crisis</a:t>
            </a:r>
          </a:p>
        </p:txBody>
      </p:sp>
      <p:sp>
        <p:nvSpPr>
          <p:cNvPr id="3" name="Subtitle 2"/>
          <p:cNvSpPr>
            <a:spLocks noGrp="1"/>
          </p:cNvSpPr>
          <p:nvPr>
            <p:ph type="subTitle" idx="1"/>
          </p:nvPr>
        </p:nvSpPr>
        <p:spPr>
          <a:xfrm>
            <a:off x="671209" y="5078185"/>
            <a:ext cx="4766553" cy="1011329"/>
          </a:xfrm>
        </p:spPr>
        <p:txBody>
          <a:bodyPr/>
          <a:lstStyle/>
          <a:p>
            <a:r>
              <a:rPr lang="en-US" dirty="0"/>
              <a:t>Chapter 20</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Mortgages</a:t>
            </a:r>
          </a:p>
        </p:txBody>
      </p:sp>
      <p:pic>
        <p:nvPicPr>
          <p:cNvPr id="7" name="Content Placeholder 6" descr="Some of the &#10;most common mortgages are the conventional, the variable-rate, the graduated-payment, &#10;the balloon-payment, the reverse mortgage, the subprime mortgage, a participation loan, a &#10;construction loan, a deed of trust, and the subprime mortgage." title="Some Methods of Financing a House"/>
          <p:cNvPicPr>
            <a:picLocks noGrp="1" noChangeAspect="1"/>
          </p:cNvPicPr>
          <p:nvPr>
            <p:ph sz="half" idx="2"/>
          </p:nvPr>
        </p:nvPicPr>
        <p:blipFill>
          <a:blip r:embed="rId3"/>
          <a:stretch>
            <a:fillRect/>
          </a:stretch>
        </p:blipFill>
        <p:spPr>
          <a:xfrm>
            <a:off x="4480560" y="1779905"/>
            <a:ext cx="3771900" cy="4667249"/>
          </a:xfrm>
          <a:prstGeom prst="rect">
            <a:avLst/>
          </a:prstGeom>
        </p:spPr>
      </p:pic>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8" name="Slide Number Placeholder 1">
            <a:extLst>
              <a:ext uri="{FF2B5EF4-FFF2-40B4-BE49-F238E27FC236}">
                <a16:creationId xmlns:a16="http://schemas.microsoft.com/office/drawing/2014/main" id="{C31822ED-F6AE-41C8-A1E5-166D16B3F1B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10</a:t>
            </a:fld>
            <a:endParaRPr lang="en-US" altLang="en-US" dirty="0"/>
          </a:p>
        </p:txBody>
      </p:sp>
    </p:spTree>
    <p:extLst>
      <p:ext uri="{BB962C8B-B14F-4D97-AF65-F5344CB8AC3E}">
        <p14:creationId xmlns:p14="http://schemas.microsoft.com/office/powerpoint/2010/main" val="30798520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Types of Mortgages</a:t>
            </a:r>
          </a:p>
        </p:txBody>
      </p:sp>
      <p:sp>
        <p:nvSpPr>
          <p:cNvPr id="24579" name="Rectangle 3"/>
          <p:cNvSpPr>
            <a:spLocks noGrp="1" noChangeArrowheads="1"/>
          </p:cNvSpPr>
          <p:nvPr>
            <p:ph type="body" idx="1"/>
          </p:nvPr>
        </p:nvSpPr>
        <p:spPr/>
        <p:txBody>
          <a:bodyPr/>
          <a:lstStyle/>
          <a:p>
            <a:r>
              <a:rPr lang="en-US" altLang="en-US" b="1" dirty="0"/>
              <a:t>Conventional fixed-rate mortgage </a:t>
            </a:r>
          </a:p>
          <a:p>
            <a:pPr lvl="1"/>
            <a:r>
              <a:rPr lang="en-US" altLang="en-US" dirty="0"/>
              <a:t>Involves no government backing by either insurance or guarantee</a:t>
            </a:r>
          </a:p>
          <a:p>
            <a:pPr lvl="1"/>
            <a:r>
              <a:rPr lang="en-US" altLang="en-US" dirty="0"/>
              <a:t>Loan is made by private lenders, and the risks of loss are borne exclusively by them</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2A1BC89-2D6B-4239-891E-7CC2E7F24DE0}" type="slidenum">
              <a:rPr lang="en-US" altLang="en-US" smtClean="0"/>
              <a:pPr/>
              <a:t>11</a:t>
            </a:fld>
            <a:endParaRPr lang="en-US" altLang="en-US" dirty="0"/>
          </a:p>
        </p:txBody>
      </p:sp>
    </p:spTree>
    <p:extLst>
      <p:ext uri="{BB962C8B-B14F-4D97-AF65-F5344CB8AC3E}">
        <p14:creationId xmlns:p14="http://schemas.microsoft.com/office/powerpoint/2010/main" val="2319236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Types of Mortgages</a:t>
            </a:r>
          </a:p>
        </p:txBody>
      </p:sp>
      <p:sp>
        <p:nvSpPr>
          <p:cNvPr id="25603" name="Content Placeholder 2"/>
          <p:cNvSpPr>
            <a:spLocks noGrp="1"/>
          </p:cNvSpPr>
          <p:nvPr>
            <p:ph idx="1"/>
          </p:nvPr>
        </p:nvSpPr>
        <p:spPr/>
        <p:txBody>
          <a:bodyPr/>
          <a:lstStyle/>
          <a:p>
            <a:r>
              <a:rPr lang="en-US" altLang="en-US" b="1" dirty="0"/>
              <a:t>Variable- </a:t>
            </a:r>
            <a:r>
              <a:rPr lang="en-US" altLang="en-US" dirty="0"/>
              <a:t>or</a:t>
            </a:r>
            <a:r>
              <a:rPr lang="en-US" altLang="en-US" b="1" dirty="0"/>
              <a:t> flexible- </a:t>
            </a:r>
            <a:r>
              <a:rPr lang="en-US" altLang="en-US" dirty="0"/>
              <a:t>or </a:t>
            </a:r>
            <a:r>
              <a:rPr lang="en-US" altLang="en-US" b="1" dirty="0"/>
              <a:t>adjustable rate mortgage (ARM) </a:t>
            </a:r>
          </a:p>
          <a:p>
            <a:pPr lvl="1"/>
            <a:r>
              <a:rPr lang="en-US" altLang="en-US" dirty="0"/>
              <a:t>Has a rate of interest that changes according to fluctuations in the index to which it is tied</a:t>
            </a:r>
          </a:p>
          <a:p>
            <a:pPr lvl="1"/>
            <a:r>
              <a:rPr lang="en-US" altLang="en-US" dirty="0"/>
              <a:t>Agreements must include a maximum rate that cannot be exceeded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D09D0D2-A358-4CFF-89A1-FF0BE6AB172C}" type="slidenum">
              <a:rPr lang="en-US" altLang="en-US" smtClean="0"/>
              <a:pPr/>
              <a:t>12</a:t>
            </a:fld>
            <a:endParaRPr lang="en-US" altLang="en-US" dirty="0"/>
          </a:p>
        </p:txBody>
      </p:sp>
    </p:spTree>
    <p:extLst>
      <p:ext uri="{BB962C8B-B14F-4D97-AF65-F5344CB8AC3E}">
        <p14:creationId xmlns:p14="http://schemas.microsoft.com/office/powerpoint/2010/main" val="1126109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Types of Mortgages</a:t>
            </a:r>
          </a:p>
        </p:txBody>
      </p:sp>
      <p:sp>
        <p:nvSpPr>
          <p:cNvPr id="26627" name="Content Placeholder 2"/>
          <p:cNvSpPr>
            <a:spLocks noGrp="1"/>
          </p:cNvSpPr>
          <p:nvPr>
            <p:ph idx="1"/>
          </p:nvPr>
        </p:nvSpPr>
        <p:spPr/>
        <p:txBody>
          <a:bodyPr/>
          <a:lstStyle/>
          <a:p>
            <a:r>
              <a:rPr lang="en-US" altLang="en-US" b="1" dirty="0"/>
              <a:t>Interest-only mortgage</a:t>
            </a:r>
          </a:p>
          <a:p>
            <a:pPr lvl="1"/>
            <a:r>
              <a:rPr lang="en-US" altLang="en-US" dirty="0"/>
              <a:t>Borrower will agree to pay only the interest on the loan for a set period of time set by the agreement</a:t>
            </a:r>
          </a:p>
          <a:p>
            <a:r>
              <a:rPr lang="en-US" altLang="en-US" b="1" dirty="0"/>
              <a:t>Graduated-payment mortgage </a:t>
            </a:r>
          </a:p>
          <a:p>
            <a:pPr lvl="1"/>
            <a:r>
              <a:rPr lang="en-US" altLang="en-US" dirty="0"/>
              <a:t>Has a fixed interest rate during the life of the mortgage</a:t>
            </a:r>
          </a:p>
          <a:p>
            <a:pPr lvl="1"/>
            <a:r>
              <a:rPr lang="en-US" altLang="en-US" dirty="0"/>
              <a:t>The monthly payments made by the mortgagor increase over the term of the loan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9" name="Slide Number Placeholder 4"/>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DED1C406-82E8-4A77-8693-CBE866FD7CB2}" type="slidenum">
              <a:rPr lang="en-US" altLang="en-US" smtClean="0"/>
              <a:pPr/>
              <a:t>13</a:t>
            </a:fld>
            <a:endParaRPr lang="en-US" altLang="en-US" dirty="0"/>
          </a:p>
        </p:txBody>
      </p:sp>
    </p:spTree>
    <p:extLst>
      <p:ext uri="{BB962C8B-B14F-4D97-AF65-F5344CB8AC3E}">
        <p14:creationId xmlns:p14="http://schemas.microsoft.com/office/powerpoint/2010/main" val="2782550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Types of Mortgages</a:t>
            </a:r>
          </a:p>
        </p:txBody>
      </p:sp>
      <p:sp>
        <p:nvSpPr>
          <p:cNvPr id="27651" name="Content Placeholder 2"/>
          <p:cNvSpPr>
            <a:spLocks noGrp="1"/>
          </p:cNvSpPr>
          <p:nvPr>
            <p:ph idx="1"/>
          </p:nvPr>
        </p:nvSpPr>
        <p:spPr/>
        <p:txBody>
          <a:bodyPr/>
          <a:lstStyle/>
          <a:p>
            <a:r>
              <a:rPr lang="en-US" altLang="en-US" b="1" dirty="0"/>
              <a:t>Balloon-payment mortgage </a:t>
            </a:r>
          </a:p>
          <a:p>
            <a:pPr lvl="1"/>
            <a:r>
              <a:rPr lang="en-US" altLang="en-US" dirty="0"/>
              <a:t>Has comparatively low fixed payments during the life of the mortgage, followed by one large final (balloon) payment</a:t>
            </a:r>
          </a:p>
          <a:p>
            <a:pPr lvl="1"/>
            <a:r>
              <a:rPr lang="en-US" altLang="en-US" dirty="0"/>
              <a:t>The mortgage has a fixed interest rate, but it is written for a short time period, such as five years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9858F675-F995-43E5-8047-01224F0EE160}" type="slidenum">
              <a:rPr lang="en-US" altLang="en-US" smtClean="0"/>
              <a:pPr/>
              <a:t>14</a:t>
            </a:fld>
            <a:endParaRPr lang="en-US" altLang="en-US" dirty="0"/>
          </a:p>
        </p:txBody>
      </p:sp>
    </p:spTree>
    <p:extLst>
      <p:ext uri="{BB962C8B-B14F-4D97-AF65-F5344CB8AC3E}">
        <p14:creationId xmlns:p14="http://schemas.microsoft.com/office/powerpoint/2010/main" val="2576955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Question</a:t>
            </a:r>
          </a:p>
        </p:txBody>
      </p:sp>
      <p:sp>
        <p:nvSpPr>
          <p:cNvPr id="28675" name="Rectangle 3"/>
          <p:cNvSpPr>
            <a:spLocks noGrp="1" noChangeArrowheads="1"/>
          </p:cNvSpPr>
          <p:nvPr>
            <p:ph type="body" idx="1"/>
          </p:nvPr>
        </p:nvSpPr>
        <p:spPr/>
        <p:txBody>
          <a:bodyPr/>
          <a:lstStyle/>
          <a:p>
            <a:r>
              <a:rPr lang="en-US" altLang="en-US" dirty="0"/>
              <a:t>What type of mortgage </a:t>
            </a:r>
            <a:r>
              <a:rPr lang="en-US" altLang="en-US"/>
              <a:t>allows homeowners </a:t>
            </a:r>
            <a:r>
              <a:rPr lang="en-US" altLang="en-US" dirty="0"/>
              <a:t>to convert some of the equity in their home into cash while retaining ownership of their home?</a:t>
            </a:r>
          </a:p>
          <a:p>
            <a:pPr marL="912812" lvl="1" indent="-514350">
              <a:buFont typeface="+mj-lt"/>
              <a:buAutoNum type="alphaUcPeriod"/>
            </a:pPr>
            <a:r>
              <a:rPr lang="en-US" altLang="en-US" dirty="0"/>
              <a:t>Fixed-rate mortgage</a:t>
            </a:r>
          </a:p>
          <a:p>
            <a:pPr marL="912812" lvl="1" indent="-514350">
              <a:buFont typeface="+mj-lt"/>
              <a:buAutoNum type="alphaUcPeriod"/>
            </a:pPr>
            <a:r>
              <a:rPr lang="en-US" altLang="en-US" dirty="0"/>
              <a:t>Conventional mortgage</a:t>
            </a:r>
          </a:p>
          <a:p>
            <a:pPr marL="912812" lvl="1" indent="-514350">
              <a:buFont typeface="+mj-lt"/>
              <a:buAutoNum type="alphaUcPeriod"/>
            </a:pPr>
            <a:r>
              <a:rPr lang="en-US" altLang="en-US" dirty="0"/>
              <a:t>Balloon-payment mortgage</a:t>
            </a:r>
          </a:p>
          <a:p>
            <a:pPr marL="912812" lvl="1" indent="-514350">
              <a:buFont typeface="+mj-lt"/>
              <a:buAutoNum type="alphaUcPeriod"/>
            </a:pPr>
            <a:r>
              <a:rPr lang="en-US" altLang="en-US" dirty="0"/>
              <a:t>Reverse mortgage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AF56975A-2F1A-4C41-9A23-B1FA9F29483F}" type="slidenum">
              <a:rPr lang="en-US" altLang="en-US" smtClean="0"/>
              <a:pPr/>
              <a:t>15</a:t>
            </a:fld>
            <a:endParaRPr lang="en-US" altLang="en-US" dirty="0"/>
          </a:p>
        </p:txBody>
      </p:sp>
    </p:spTree>
    <p:extLst>
      <p:ext uri="{BB962C8B-B14F-4D97-AF65-F5344CB8AC3E}">
        <p14:creationId xmlns:p14="http://schemas.microsoft.com/office/powerpoint/2010/main" val="3277873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Types of Mortgages</a:t>
            </a:r>
          </a:p>
        </p:txBody>
      </p:sp>
      <p:sp>
        <p:nvSpPr>
          <p:cNvPr id="29699" name="Rectangle 3"/>
          <p:cNvSpPr>
            <a:spLocks noGrp="1" noChangeArrowheads="1"/>
          </p:cNvSpPr>
          <p:nvPr>
            <p:ph type="body" idx="1"/>
          </p:nvPr>
        </p:nvSpPr>
        <p:spPr/>
        <p:txBody>
          <a:bodyPr/>
          <a:lstStyle/>
          <a:p>
            <a:r>
              <a:rPr lang="en-US" altLang="en-US" b="1" dirty="0"/>
              <a:t>Reverse mortgage</a:t>
            </a:r>
          </a:p>
          <a:p>
            <a:pPr lvl="1"/>
            <a:r>
              <a:rPr lang="en-US" altLang="en-US" dirty="0"/>
              <a:t>Type of loan that allows older homeowners to convert some of the equity in their home into cash while retaining ownership of their home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1DB8374-BC63-44BC-B197-44E1DFA6BFA7}" type="slidenum">
              <a:rPr lang="en-US" altLang="en-US" smtClean="0"/>
              <a:pPr/>
              <a:t>16</a:t>
            </a:fld>
            <a:endParaRPr lang="en-US" altLang="en-US" dirty="0"/>
          </a:p>
        </p:txBody>
      </p:sp>
    </p:spTree>
    <p:extLst>
      <p:ext uri="{BB962C8B-B14F-4D97-AF65-F5344CB8AC3E}">
        <p14:creationId xmlns:p14="http://schemas.microsoft.com/office/powerpoint/2010/main" val="1192811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1139B-C5B7-4134-A16A-D33DD605DF74}"/>
              </a:ext>
            </a:extLst>
          </p:cNvPr>
          <p:cNvSpPr>
            <a:spLocks noGrp="1"/>
          </p:cNvSpPr>
          <p:nvPr>
            <p:ph type="title"/>
          </p:nvPr>
        </p:nvSpPr>
        <p:spPr/>
        <p:txBody>
          <a:bodyPr/>
          <a:lstStyle/>
          <a:p>
            <a:r>
              <a:rPr lang="en-US" altLang="en-US" dirty="0"/>
              <a:t>Types of Mortgages</a:t>
            </a:r>
            <a:endParaRPr lang="en-US" dirty="0"/>
          </a:p>
        </p:txBody>
      </p:sp>
      <p:sp>
        <p:nvSpPr>
          <p:cNvPr id="3" name="Content Placeholder 2">
            <a:extLst>
              <a:ext uri="{FF2B5EF4-FFF2-40B4-BE49-F238E27FC236}">
                <a16:creationId xmlns:a16="http://schemas.microsoft.com/office/drawing/2014/main" id="{FCF47BF8-E73E-4AF2-9E1B-30527939A5B2}"/>
              </a:ext>
            </a:extLst>
          </p:cNvPr>
          <p:cNvSpPr>
            <a:spLocks noGrp="1"/>
          </p:cNvSpPr>
          <p:nvPr>
            <p:ph idx="1"/>
          </p:nvPr>
        </p:nvSpPr>
        <p:spPr/>
        <p:txBody>
          <a:bodyPr/>
          <a:lstStyle/>
          <a:p>
            <a:r>
              <a:rPr lang="en-US" b="1" dirty="0"/>
              <a:t>Participation loan</a:t>
            </a:r>
          </a:p>
          <a:p>
            <a:pPr lvl="1"/>
            <a:r>
              <a:rPr lang="en-US" dirty="0"/>
              <a:t>The borrower will transfer certain ownership (or equity) rights to the lender and in exchange, the borrower will negotiate lower interest rates or a lower down payment</a:t>
            </a:r>
          </a:p>
          <a:p>
            <a:r>
              <a:rPr lang="en-US" b="1" dirty="0"/>
              <a:t>Construction loan</a:t>
            </a:r>
          </a:p>
          <a:p>
            <a:pPr lvl="1"/>
            <a:r>
              <a:rPr lang="en-US" dirty="0"/>
              <a:t>Authorizes staggered payments at various stages of the building process</a:t>
            </a:r>
          </a:p>
        </p:txBody>
      </p:sp>
      <p:sp>
        <p:nvSpPr>
          <p:cNvPr id="4" name="Footer Placeholder 3">
            <a:extLst>
              <a:ext uri="{FF2B5EF4-FFF2-40B4-BE49-F238E27FC236}">
                <a16:creationId xmlns:a16="http://schemas.microsoft.com/office/drawing/2014/main" id="{4802C1BE-DBA5-4CDA-93FC-3822598BCD0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410D2953-55DE-4DB6-826A-035F5832CDD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17</a:t>
            </a:fld>
            <a:endParaRPr lang="en-US" altLang="en-US" dirty="0"/>
          </a:p>
        </p:txBody>
      </p:sp>
    </p:spTree>
    <p:extLst>
      <p:ext uri="{BB962C8B-B14F-4D97-AF65-F5344CB8AC3E}">
        <p14:creationId xmlns:p14="http://schemas.microsoft.com/office/powerpoint/2010/main" val="739570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Types of Mortgages</a:t>
            </a:r>
          </a:p>
        </p:txBody>
      </p:sp>
      <p:sp>
        <p:nvSpPr>
          <p:cNvPr id="30723" name="Content Placeholder 2"/>
          <p:cNvSpPr>
            <a:spLocks noGrp="1"/>
          </p:cNvSpPr>
          <p:nvPr>
            <p:ph idx="1"/>
          </p:nvPr>
        </p:nvSpPr>
        <p:spPr/>
        <p:txBody>
          <a:bodyPr/>
          <a:lstStyle/>
          <a:p>
            <a:r>
              <a:rPr lang="en-US" altLang="en-US" b="1" dirty="0"/>
              <a:t>Deed of trust </a:t>
            </a:r>
          </a:p>
          <a:p>
            <a:pPr lvl="1"/>
            <a:r>
              <a:rPr lang="en-US" altLang="en-US" dirty="0"/>
              <a:t>The mortgagor conveys his or her interest in the property to a disinterested third party, known as a trustee</a:t>
            </a:r>
          </a:p>
          <a:p>
            <a:pPr lvl="1"/>
            <a:r>
              <a:rPr lang="en-US" altLang="en-US" dirty="0"/>
              <a:t>The mortgagor remains on the property, but the trustee holds certain rights to that property as security for the mortgagor’s creditors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56C41E9-A4B2-4AC9-9750-5DB5123303B2}" type="slidenum">
              <a:rPr lang="en-US" altLang="en-US" smtClean="0"/>
              <a:pPr/>
              <a:t>18</a:t>
            </a:fld>
            <a:endParaRPr lang="en-US" altLang="en-US" dirty="0"/>
          </a:p>
        </p:txBody>
      </p:sp>
    </p:spTree>
    <p:extLst>
      <p:ext uri="{BB962C8B-B14F-4D97-AF65-F5344CB8AC3E}">
        <p14:creationId xmlns:p14="http://schemas.microsoft.com/office/powerpoint/2010/main" val="3312197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Types of Mortgages</a:t>
            </a:r>
          </a:p>
        </p:txBody>
      </p:sp>
      <p:sp>
        <p:nvSpPr>
          <p:cNvPr id="31747" name="Content Placeholder 2"/>
          <p:cNvSpPr>
            <a:spLocks noGrp="1"/>
          </p:cNvSpPr>
          <p:nvPr>
            <p:ph idx="1"/>
          </p:nvPr>
        </p:nvSpPr>
        <p:spPr/>
        <p:txBody>
          <a:bodyPr/>
          <a:lstStyle/>
          <a:p>
            <a:r>
              <a:rPr lang="en-US" altLang="en-US" b="1" dirty="0"/>
              <a:t>Subprime loans</a:t>
            </a:r>
          </a:p>
          <a:p>
            <a:pPr lvl="1"/>
            <a:r>
              <a:rPr lang="en-US" altLang="en-US" dirty="0"/>
              <a:t>Offered to borrowers who have been disqualified from conventional loan because of a bad credit history or because of a low debt-to-income ratio </a:t>
            </a:r>
          </a:p>
          <a:p>
            <a:pPr lvl="1"/>
            <a:r>
              <a:rPr lang="en-US" altLang="en-US" dirty="0"/>
              <a:t>Generally have a much higher default rate than most of the conventional loans and are thus disfavored by lenders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773442A9-EFC1-4947-AE8A-D13D5E1B72DC}" type="slidenum">
              <a:rPr lang="en-US" altLang="en-US" smtClean="0"/>
              <a:pPr/>
              <a:t>19</a:t>
            </a:fld>
            <a:endParaRPr lang="en-US" altLang="en-US" dirty="0"/>
          </a:p>
        </p:txBody>
      </p:sp>
    </p:spTree>
    <p:extLst>
      <p:ext uri="{BB962C8B-B14F-4D97-AF65-F5344CB8AC3E}">
        <p14:creationId xmlns:p14="http://schemas.microsoft.com/office/powerpoint/2010/main" val="3384298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dirty="0"/>
              <a:t>Differentiate between a secured and an unsecured loan</a:t>
            </a:r>
          </a:p>
          <a:p>
            <a:pPr marL="514350" indent="-514350">
              <a:buFont typeface="+mj-lt"/>
              <a:buAutoNum type="arabicPeriod"/>
            </a:pPr>
            <a:r>
              <a:rPr lang="en-US" altLang="en-US" dirty="0"/>
              <a:t>Identify the types of mortgages that are available to borrowers</a:t>
            </a:r>
          </a:p>
          <a:p>
            <a:pPr marL="514350" indent="-514350">
              <a:buFont typeface="+mj-lt"/>
              <a:buAutoNum type="arabicPeriod"/>
            </a:pPr>
            <a:r>
              <a:rPr lang="en-US" altLang="en-US" dirty="0"/>
              <a:t>Explain how a land contract differs from a mortgage</a:t>
            </a:r>
          </a:p>
          <a:p>
            <a:pPr marL="514350" indent="-514350">
              <a:buFont typeface="+mj-lt"/>
              <a:buAutoNum type="arabicPeriod"/>
            </a:pPr>
            <a:r>
              <a:rPr lang="en-US" altLang="en-US" dirty="0"/>
              <a:t>Describe the rights and duties of the mortgagor and those of the mortgagee</a:t>
            </a:r>
          </a:p>
          <a:p>
            <a:pPr marL="514350" indent="-514350">
              <a:buFont typeface="+mj-lt"/>
              <a:buAutoNum type="arabicPeriod"/>
            </a:pPr>
            <a:r>
              <a:rPr lang="en-US" altLang="en-US" dirty="0"/>
              <a:t>Differentiate between a financial recovery and a change in the initial conditions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B0E13118-BEB9-4EB9-871E-CFD25B5A142D}" type="slidenum">
              <a:rPr lang="en-US" altLang="en-US" smtClean="0"/>
              <a:pPr/>
              <a:t>2</a:t>
            </a:fld>
            <a:endParaRPr lang="en-US" altLang="en-US" dirty="0"/>
          </a:p>
        </p:txBody>
      </p:sp>
    </p:spTree>
    <p:extLst>
      <p:ext uri="{BB962C8B-B14F-4D97-AF65-F5344CB8AC3E}">
        <p14:creationId xmlns:p14="http://schemas.microsoft.com/office/powerpoint/2010/main" val="2904139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A __________ mortgage is subject to a prior mortgage.</a:t>
            </a:r>
          </a:p>
          <a:p>
            <a:pPr marL="912812" lvl="1" indent="-514350">
              <a:buFont typeface="+mj-lt"/>
              <a:buAutoNum type="alphaUcPeriod"/>
            </a:pPr>
            <a:r>
              <a:rPr lang="en-US" altLang="en-US" dirty="0"/>
              <a:t>Fixed-rate</a:t>
            </a:r>
          </a:p>
          <a:p>
            <a:pPr marL="912812" lvl="1" indent="-514350">
              <a:buFont typeface="+mj-lt"/>
              <a:buAutoNum type="alphaUcPeriod"/>
            </a:pPr>
            <a:r>
              <a:rPr lang="en-US" altLang="en-US" dirty="0"/>
              <a:t>Junior </a:t>
            </a:r>
          </a:p>
          <a:p>
            <a:pPr marL="912812" lvl="1" indent="-514350">
              <a:buFont typeface="+mj-lt"/>
              <a:buAutoNum type="alphaUcPeriod"/>
            </a:pPr>
            <a:r>
              <a:rPr lang="en-US" altLang="en-US" dirty="0"/>
              <a:t>Balloon-payment</a:t>
            </a:r>
          </a:p>
          <a:p>
            <a:pPr marL="912812" lvl="1" indent="-514350">
              <a:buFont typeface="+mj-lt"/>
              <a:buAutoNum type="alphaUcPeriod"/>
            </a:pPr>
            <a:r>
              <a:rPr lang="en-US" altLang="en-US" dirty="0"/>
              <a:t>Reverse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689B0C92-9AF4-4004-9052-752634E799A4}" type="slidenum">
              <a:rPr lang="en-US" altLang="en-US" smtClean="0"/>
              <a:pPr/>
              <a:t>20</a:t>
            </a:fld>
            <a:endParaRPr lang="en-US" altLang="en-US" dirty="0"/>
          </a:p>
        </p:txBody>
      </p:sp>
    </p:spTree>
    <p:extLst>
      <p:ext uri="{BB962C8B-B14F-4D97-AF65-F5344CB8AC3E}">
        <p14:creationId xmlns:p14="http://schemas.microsoft.com/office/powerpoint/2010/main" val="678921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Types of Mortgages</a:t>
            </a:r>
          </a:p>
        </p:txBody>
      </p:sp>
      <p:sp>
        <p:nvSpPr>
          <p:cNvPr id="33795" name="Rectangle 5"/>
          <p:cNvSpPr>
            <a:spLocks noGrp="1" noChangeArrowheads="1"/>
          </p:cNvSpPr>
          <p:nvPr>
            <p:ph type="body" idx="1"/>
          </p:nvPr>
        </p:nvSpPr>
        <p:spPr/>
        <p:txBody>
          <a:bodyPr/>
          <a:lstStyle/>
          <a:p>
            <a:r>
              <a:rPr lang="en-US" altLang="en-US" b="1" dirty="0"/>
              <a:t>Junior mortgage</a:t>
            </a:r>
          </a:p>
          <a:p>
            <a:pPr lvl="1"/>
            <a:r>
              <a:rPr lang="en-US" altLang="en-US" dirty="0"/>
              <a:t>A mortgage subject to a prior mortgage</a:t>
            </a:r>
          </a:p>
          <a:p>
            <a:pPr lvl="1"/>
            <a:r>
              <a:rPr lang="en-US" altLang="en-US" dirty="0"/>
              <a:t>Also called a </a:t>
            </a:r>
            <a:r>
              <a:rPr lang="en-US" altLang="en-US" b="1" dirty="0"/>
              <a:t>second </a:t>
            </a:r>
            <a:r>
              <a:rPr lang="en-US" altLang="en-US" dirty="0"/>
              <a:t>(or subsequent) </a:t>
            </a:r>
            <a:r>
              <a:rPr lang="en-US" altLang="en-US" b="1" dirty="0"/>
              <a:t>mortgage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163D7EB-2F40-480B-AD05-74E198E2E183}" type="slidenum">
              <a:rPr lang="en-US" altLang="en-US" smtClean="0"/>
              <a:pPr/>
              <a:t>21</a:t>
            </a:fld>
            <a:endParaRPr lang="en-US" altLang="en-US" dirty="0"/>
          </a:p>
        </p:txBody>
      </p:sp>
    </p:spTree>
    <p:extLst>
      <p:ext uri="{BB962C8B-B14F-4D97-AF65-F5344CB8AC3E}">
        <p14:creationId xmlns:p14="http://schemas.microsoft.com/office/powerpoint/2010/main" val="2048563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type="body" idx="1"/>
          </p:nvPr>
        </p:nvSpPr>
        <p:spPr/>
        <p:txBody>
          <a:bodyPr/>
          <a:lstStyle/>
          <a:p>
            <a:r>
              <a:rPr lang="en-US" altLang="en-US" dirty="0"/>
              <a:t>A __________ is an outright loan made available to homeowners based on the value of the property.</a:t>
            </a:r>
          </a:p>
          <a:p>
            <a:pPr marL="912812" lvl="1" indent="-514350">
              <a:buFont typeface="+mj-lt"/>
              <a:buAutoNum type="alphaUcPeriod"/>
            </a:pPr>
            <a:r>
              <a:rPr lang="en-US" altLang="en-US" dirty="0"/>
              <a:t>Junior mortgage</a:t>
            </a:r>
          </a:p>
          <a:p>
            <a:pPr marL="912812" lvl="1" indent="-514350">
              <a:buFont typeface="+mj-lt"/>
              <a:buAutoNum type="alphaUcPeriod"/>
            </a:pPr>
            <a:r>
              <a:rPr lang="en-US" altLang="en-US" dirty="0"/>
              <a:t>Home equity loan </a:t>
            </a:r>
          </a:p>
          <a:p>
            <a:pPr marL="912812" lvl="1" indent="-514350">
              <a:buFont typeface="+mj-lt"/>
              <a:buAutoNum type="alphaUcPeriod"/>
            </a:pPr>
            <a:r>
              <a:rPr lang="en-US" altLang="en-US" dirty="0"/>
              <a:t>Conventional loan</a:t>
            </a:r>
          </a:p>
          <a:p>
            <a:pPr marL="912812" lvl="1" indent="-514350">
              <a:buFont typeface="+mj-lt"/>
              <a:buAutoNum type="alphaUcPeriod"/>
            </a:pPr>
            <a:r>
              <a:rPr lang="en-US" altLang="en-US" dirty="0"/>
              <a:t>Balloon mortgage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965EA430-4003-4EEC-8DC4-7291CC3A698A}" type="slidenum">
              <a:rPr lang="en-US" altLang="en-US" smtClean="0"/>
              <a:pPr/>
              <a:t>22</a:t>
            </a:fld>
            <a:endParaRPr lang="en-US" altLang="en-US" dirty="0"/>
          </a:p>
        </p:txBody>
      </p:sp>
    </p:spTree>
    <p:extLst>
      <p:ext uri="{BB962C8B-B14F-4D97-AF65-F5344CB8AC3E}">
        <p14:creationId xmlns:p14="http://schemas.microsoft.com/office/powerpoint/2010/main" val="33746132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Types of Mortgages</a:t>
            </a:r>
          </a:p>
        </p:txBody>
      </p:sp>
      <p:sp>
        <p:nvSpPr>
          <p:cNvPr id="35843" name="Rectangle 3"/>
          <p:cNvSpPr>
            <a:spLocks noGrp="1" noChangeArrowheads="1"/>
          </p:cNvSpPr>
          <p:nvPr>
            <p:ph type="body" idx="1"/>
          </p:nvPr>
        </p:nvSpPr>
        <p:spPr/>
        <p:txBody>
          <a:bodyPr/>
          <a:lstStyle/>
          <a:p>
            <a:r>
              <a:rPr lang="en-US" altLang="en-US" b="1" dirty="0"/>
              <a:t>Home equity loan</a:t>
            </a:r>
          </a:p>
          <a:p>
            <a:pPr lvl="1"/>
            <a:r>
              <a:rPr lang="en-US" altLang="en-US" dirty="0"/>
              <a:t>An outright loan or a line of credit made available to homeowners based on the value of the property over and above any existing mortgages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697C7D34-C516-4E6F-B7B9-B7BA489E5590}" type="slidenum">
              <a:rPr lang="en-US" altLang="en-US" smtClean="0"/>
              <a:pPr/>
              <a:t>23</a:t>
            </a:fld>
            <a:endParaRPr lang="en-US" altLang="en-US" dirty="0"/>
          </a:p>
        </p:txBody>
      </p:sp>
    </p:spTree>
    <p:extLst>
      <p:ext uri="{BB962C8B-B14F-4D97-AF65-F5344CB8AC3E}">
        <p14:creationId xmlns:p14="http://schemas.microsoft.com/office/powerpoint/2010/main" val="2120571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62B10-A572-4466-9EAE-2F0BE07B4AF8}"/>
              </a:ext>
            </a:extLst>
          </p:cNvPr>
          <p:cNvSpPr>
            <a:spLocks noGrp="1"/>
          </p:cNvSpPr>
          <p:nvPr>
            <p:ph type="title"/>
          </p:nvPr>
        </p:nvSpPr>
        <p:spPr/>
        <p:txBody>
          <a:bodyPr/>
          <a:lstStyle/>
          <a:p>
            <a:r>
              <a:rPr lang="en-US" dirty="0"/>
              <a:t>Land Contract</a:t>
            </a:r>
          </a:p>
        </p:txBody>
      </p:sp>
      <p:sp>
        <p:nvSpPr>
          <p:cNvPr id="3" name="Content Placeholder 2">
            <a:extLst>
              <a:ext uri="{FF2B5EF4-FFF2-40B4-BE49-F238E27FC236}">
                <a16:creationId xmlns:a16="http://schemas.microsoft.com/office/drawing/2014/main" id="{015E5E9A-352F-40D2-8669-D87533802889}"/>
              </a:ext>
            </a:extLst>
          </p:cNvPr>
          <p:cNvSpPr>
            <a:spLocks noGrp="1"/>
          </p:cNvSpPr>
          <p:nvPr>
            <p:ph idx="1"/>
          </p:nvPr>
        </p:nvSpPr>
        <p:spPr/>
        <p:txBody>
          <a:bodyPr/>
          <a:lstStyle/>
          <a:p>
            <a:r>
              <a:rPr lang="en-US" dirty="0"/>
              <a:t>An agreement to purchase real property in which the seller promises to finance the buyer’s purchase of a tract of land and the buyer agrees to repay the seller in installments payment </a:t>
            </a:r>
          </a:p>
        </p:txBody>
      </p:sp>
      <p:sp>
        <p:nvSpPr>
          <p:cNvPr id="4" name="Footer Placeholder 3">
            <a:extLst>
              <a:ext uri="{FF2B5EF4-FFF2-40B4-BE49-F238E27FC236}">
                <a16:creationId xmlns:a16="http://schemas.microsoft.com/office/drawing/2014/main" id="{9C5676F5-219E-487A-86DC-96D94B08A267}"/>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1D2312D-E450-4AB0-92B2-F8C80217ECC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24</a:t>
            </a:fld>
            <a:endParaRPr lang="en-US" altLang="en-US" dirty="0"/>
          </a:p>
        </p:txBody>
      </p:sp>
    </p:spTree>
    <p:extLst>
      <p:ext uri="{BB962C8B-B14F-4D97-AF65-F5344CB8AC3E}">
        <p14:creationId xmlns:p14="http://schemas.microsoft.com/office/powerpoint/2010/main" val="42137117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dirty="0"/>
              <a:t>Recording the Mortgage</a:t>
            </a:r>
          </a:p>
        </p:txBody>
      </p:sp>
      <p:sp>
        <p:nvSpPr>
          <p:cNvPr id="36867" name="Rectangle 5"/>
          <p:cNvSpPr>
            <a:spLocks noGrp="1" noChangeArrowheads="1"/>
          </p:cNvSpPr>
          <p:nvPr>
            <p:ph type="body" idx="1"/>
          </p:nvPr>
        </p:nvSpPr>
        <p:spPr/>
        <p:txBody>
          <a:bodyPr/>
          <a:lstStyle/>
          <a:p>
            <a:r>
              <a:rPr lang="en-US" altLang="en-US" dirty="0"/>
              <a:t>A mortgage must be in writing and delivered to the recorder’s office in the county where the property is located</a:t>
            </a:r>
            <a:endParaRPr lang="en-US" altLang="en-US" sz="1000" dirty="0"/>
          </a:p>
          <a:p>
            <a:r>
              <a:rPr lang="en-US" altLang="en-US" dirty="0"/>
              <a:t>Recording a mortgage notifies any third party who may be interested in purchasing the property or </a:t>
            </a:r>
            <a:r>
              <a:rPr lang="en-US" dirty="0"/>
              <a:t>in lending money to the owner </a:t>
            </a:r>
            <a:r>
              <a:rPr lang="en-US" altLang="en-US" dirty="0"/>
              <a:t>that the mortgagee has an interest in the real property covered by the mortgage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94D4D9E8-4AF2-4506-AF43-9B9516F33E18}" type="slidenum">
              <a:rPr lang="en-US" altLang="en-US" smtClean="0"/>
              <a:pPr/>
              <a:t>25</a:t>
            </a:fld>
            <a:endParaRPr lang="en-US" altLang="en-US" dirty="0"/>
          </a:p>
        </p:txBody>
      </p:sp>
    </p:spTree>
    <p:extLst>
      <p:ext uri="{BB962C8B-B14F-4D97-AF65-F5344CB8AC3E}">
        <p14:creationId xmlns:p14="http://schemas.microsoft.com/office/powerpoint/2010/main" val="3178553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Rights and Duties of the Mortgagor</a:t>
            </a:r>
          </a:p>
        </p:txBody>
      </p:sp>
      <p:sp>
        <p:nvSpPr>
          <p:cNvPr id="37891" name="Rectangle 5"/>
          <p:cNvSpPr>
            <a:spLocks noGrp="1" noChangeArrowheads="1"/>
          </p:cNvSpPr>
          <p:nvPr>
            <p:ph type="body" idx="1"/>
          </p:nvPr>
        </p:nvSpPr>
        <p:spPr/>
        <p:txBody>
          <a:bodyPr/>
          <a:lstStyle/>
          <a:p>
            <a:r>
              <a:rPr lang="en-US" altLang="en-US" dirty="0"/>
              <a:t>Rights</a:t>
            </a:r>
          </a:p>
          <a:p>
            <a:pPr lvl="1"/>
            <a:r>
              <a:rPr lang="en-US" altLang="en-US" dirty="0"/>
              <a:t>Right to possess the property</a:t>
            </a:r>
          </a:p>
          <a:p>
            <a:pPr lvl="1"/>
            <a:r>
              <a:rPr lang="en-US" altLang="en-US" dirty="0"/>
              <a:t>Right to any income produced by the property</a:t>
            </a:r>
          </a:p>
          <a:p>
            <a:pPr lvl="1"/>
            <a:r>
              <a:rPr lang="en-US" altLang="en-US" dirty="0"/>
              <a:t>Right to use the property for a second or third mortgage</a:t>
            </a:r>
          </a:p>
          <a:p>
            <a:pPr lvl="1"/>
            <a:r>
              <a:rPr lang="en-US" altLang="en-US" dirty="0"/>
              <a:t>Right to pay off the mortgage in full (</a:t>
            </a:r>
            <a:r>
              <a:rPr lang="en-US" altLang="en-US" b="1" dirty="0"/>
              <a:t>equity of redemption</a:t>
            </a:r>
            <a:r>
              <a:rPr lang="en-US" altLang="en-US" dirty="0"/>
              <a: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E9791954-9611-459E-9AAD-8EF383E1FD10}" type="slidenum">
              <a:rPr lang="en-US" altLang="en-US" smtClean="0"/>
              <a:pPr/>
              <a:t>26</a:t>
            </a:fld>
            <a:endParaRPr lang="en-US" altLang="en-US" dirty="0"/>
          </a:p>
        </p:txBody>
      </p:sp>
    </p:spTree>
    <p:extLst>
      <p:ext uri="{BB962C8B-B14F-4D97-AF65-F5344CB8AC3E}">
        <p14:creationId xmlns:p14="http://schemas.microsoft.com/office/powerpoint/2010/main" val="1447751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Rights and Duties of the Mortgagor</a:t>
            </a:r>
          </a:p>
        </p:txBody>
      </p:sp>
      <p:sp>
        <p:nvSpPr>
          <p:cNvPr id="38915" name="Rectangle 3"/>
          <p:cNvSpPr>
            <a:spLocks noGrp="1" noChangeArrowheads="1"/>
          </p:cNvSpPr>
          <p:nvPr>
            <p:ph type="body" idx="1"/>
          </p:nvPr>
        </p:nvSpPr>
        <p:spPr/>
        <p:txBody>
          <a:bodyPr/>
          <a:lstStyle/>
          <a:p>
            <a:r>
              <a:rPr lang="en-US" altLang="en-US" dirty="0"/>
              <a:t>Duties</a:t>
            </a:r>
          </a:p>
          <a:p>
            <a:pPr marL="912812" lvl="1" indent="-514350"/>
            <a:r>
              <a:rPr lang="en-US" altLang="en-US" dirty="0"/>
              <a:t>Make payments on time</a:t>
            </a:r>
          </a:p>
          <a:p>
            <a:pPr marL="912812" lvl="1" indent="-514350"/>
            <a:r>
              <a:rPr lang="en-US" altLang="en-US" dirty="0"/>
              <a:t>Preserve and maintain the mortgaged property</a:t>
            </a:r>
          </a:p>
          <a:p>
            <a:pPr marL="912812" lvl="1" indent="-514350"/>
            <a:r>
              <a:rPr lang="en-US" altLang="en-US" dirty="0"/>
              <a:t>Must pay all taxes and assessments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A00B0DFF-B9D6-4C70-8657-5FDDFBE668F8}" type="slidenum">
              <a:rPr lang="en-US" altLang="en-US" smtClean="0"/>
              <a:pPr/>
              <a:t>27</a:t>
            </a:fld>
            <a:endParaRPr lang="en-US" altLang="en-US" dirty="0"/>
          </a:p>
        </p:txBody>
      </p:sp>
    </p:spTree>
    <p:extLst>
      <p:ext uri="{BB962C8B-B14F-4D97-AF65-F5344CB8AC3E}">
        <p14:creationId xmlns:p14="http://schemas.microsoft.com/office/powerpoint/2010/main" val="616473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Rights and Duties of the Mortgagee</a:t>
            </a:r>
          </a:p>
        </p:txBody>
      </p:sp>
      <p:sp>
        <p:nvSpPr>
          <p:cNvPr id="39939" name="Rectangle 5"/>
          <p:cNvSpPr>
            <a:spLocks noGrp="1" noChangeArrowheads="1"/>
          </p:cNvSpPr>
          <p:nvPr>
            <p:ph type="body" idx="1"/>
          </p:nvPr>
        </p:nvSpPr>
        <p:spPr/>
        <p:txBody>
          <a:bodyPr/>
          <a:lstStyle/>
          <a:p>
            <a:r>
              <a:rPr lang="en-US" altLang="en-US" dirty="0"/>
              <a:t>Unrestricted right to sell, assign, or transfer the mortgage to a third party</a:t>
            </a:r>
          </a:p>
          <a:p>
            <a:r>
              <a:rPr lang="en-US" altLang="en-US" dirty="0"/>
              <a:t>Right to receive each installment payment as it falls due</a:t>
            </a:r>
          </a:p>
          <a:p>
            <a:r>
              <a:rPr lang="en-US" altLang="en-US" dirty="0"/>
              <a:t>Right to apply to a court to have the property sold if the mortgagor has defaulted</a:t>
            </a:r>
          </a:p>
          <a:p>
            <a:r>
              <a:rPr lang="en-US" altLang="en-US" dirty="0"/>
              <a:t>Cannot lose their interest in property without due process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4365C402-A45D-4A5A-9EF6-FC3457E2BC2E}" type="slidenum">
              <a:rPr lang="en-US" altLang="en-US" smtClean="0"/>
              <a:pPr/>
              <a:t>28</a:t>
            </a:fld>
            <a:endParaRPr lang="en-US" altLang="en-US" dirty="0"/>
          </a:p>
        </p:txBody>
      </p:sp>
    </p:spTree>
    <p:extLst>
      <p:ext uri="{BB962C8B-B14F-4D97-AF65-F5344CB8AC3E}">
        <p14:creationId xmlns:p14="http://schemas.microsoft.com/office/powerpoint/2010/main" val="2488676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763F8-7982-469F-AF9F-71C335919503}"/>
              </a:ext>
            </a:extLst>
          </p:cNvPr>
          <p:cNvSpPr>
            <a:spLocks noGrp="1"/>
          </p:cNvSpPr>
          <p:nvPr>
            <p:ph type="title"/>
          </p:nvPr>
        </p:nvSpPr>
        <p:spPr/>
        <p:txBody>
          <a:bodyPr/>
          <a:lstStyle/>
          <a:p>
            <a:r>
              <a:rPr lang="en-US" dirty="0"/>
              <a:t>Purchase by Mortgage Takeover</a:t>
            </a:r>
          </a:p>
        </p:txBody>
      </p:sp>
      <p:sp>
        <p:nvSpPr>
          <p:cNvPr id="3" name="Content Placeholder 2">
            <a:extLst>
              <a:ext uri="{FF2B5EF4-FFF2-40B4-BE49-F238E27FC236}">
                <a16:creationId xmlns:a16="http://schemas.microsoft.com/office/drawing/2014/main" id="{00B803A0-656B-4B0A-9E56-807A80025BDE}"/>
              </a:ext>
            </a:extLst>
          </p:cNvPr>
          <p:cNvSpPr>
            <a:spLocks noGrp="1"/>
          </p:cNvSpPr>
          <p:nvPr>
            <p:ph idx="1"/>
          </p:nvPr>
        </p:nvSpPr>
        <p:spPr/>
        <p:txBody>
          <a:bodyPr/>
          <a:lstStyle/>
          <a:p>
            <a:r>
              <a:rPr lang="en-US" dirty="0"/>
              <a:t>Mortgages often contain a clause providing that if the property is sold, the mortgage becomes due and payable</a:t>
            </a:r>
          </a:p>
          <a:p>
            <a:pPr lvl="1"/>
            <a:r>
              <a:rPr lang="en-US" dirty="0"/>
              <a:t>If the mortgage does not contain such a clause, the property may be sold with the mortgage remaining on it</a:t>
            </a:r>
          </a:p>
        </p:txBody>
      </p:sp>
      <p:sp>
        <p:nvSpPr>
          <p:cNvPr id="4" name="Footer Placeholder 3">
            <a:extLst>
              <a:ext uri="{FF2B5EF4-FFF2-40B4-BE49-F238E27FC236}">
                <a16:creationId xmlns:a16="http://schemas.microsoft.com/office/drawing/2014/main" id="{F788A05C-68FD-4A55-9DA4-B58FD39F363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EAED58AC-CEB3-44EC-9CB7-A4444563FAD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29</a:t>
            </a:fld>
            <a:endParaRPr lang="en-US" altLang="en-US" dirty="0"/>
          </a:p>
        </p:txBody>
      </p:sp>
    </p:spTree>
    <p:extLst>
      <p:ext uri="{BB962C8B-B14F-4D97-AF65-F5344CB8AC3E}">
        <p14:creationId xmlns:p14="http://schemas.microsoft.com/office/powerpoint/2010/main" val="2894402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normAutofit lnSpcReduction="10000"/>
          </a:bodyPr>
          <a:lstStyle/>
          <a:p>
            <a:pPr marL="514350" indent="-514350">
              <a:buFont typeface="+mj-lt"/>
              <a:buAutoNum type="arabicPeriod" startAt="6"/>
            </a:pPr>
            <a:r>
              <a:rPr lang="en-US" altLang="en-US" dirty="0"/>
              <a:t>Identify short-term solutions to the 21st-century financial crisis</a:t>
            </a:r>
          </a:p>
          <a:p>
            <a:pPr marL="514350" indent="-514350">
              <a:buFont typeface="+mj-lt"/>
              <a:buAutoNum type="arabicPeriod" startAt="6"/>
            </a:pPr>
            <a:r>
              <a:rPr lang="en-US" altLang="en-US" dirty="0"/>
              <a:t>Explain the long-term solutions to the 21st-century financial crisis</a:t>
            </a:r>
          </a:p>
          <a:p>
            <a:pPr marL="514350" indent="-514350">
              <a:buFont typeface="+mj-lt"/>
              <a:buAutoNum type="arabicPeriod" startAt="6"/>
            </a:pPr>
            <a:r>
              <a:rPr lang="en-US" altLang="en-US" dirty="0"/>
              <a:t>Describe how a security interest is created for personal property</a:t>
            </a:r>
          </a:p>
          <a:p>
            <a:pPr marL="514350" indent="-514350">
              <a:buFont typeface="+mj-lt"/>
              <a:buAutoNum type="arabicPeriod" startAt="6"/>
            </a:pPr>
            <a:r>
              <a:rPr lang="en-US" altLang="en-US" dirty="0"/>
              <a:t>Decide whether security interests are perfected</a:t>
            </a:r>
          </a:p>
          <a:p>
            <a:pPr marL="514350" indent="-514350">
              <a:buFont typeface="+mj-lt"/>
              <a:buAutoNum type="arabicPeriod" startAt="6"/>
            </a:pPr>
            <a:r>
              <a:rPr lang="en-US" altLang="en-US" dirty="0"/>
              <a:t>Determine priorities when parties claim a security interest in the same property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1640D919-DFE7-4356-A2DD-28DBBF645466}" type="slidenum">
              <a:rPr lang="en-US" altLang="en-US" smtClean="0"/>
              <a:pPr/>
              <a:t>3</a:t>
            </a:fld>
            <a:endParaRPr lang="en-US" altLang="en-US" dirty="0"/>
          </a:p>
        </p:txBody>
      </p:sp>
    </p:spTree>
    <p:extLst>
      <p:ext uri="{BB962C8B-B14F-4D97-AF65-F5344CB8AC3E}">
        <p14:creationId xmlns:p14="http://schemas.microsoft.com/office/powerpoint/2010/main" val="3749181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A9DEE-5C46-471C-983C-1F46986E6756}"/>
              </a:ext>
            </a:extLst>
          </p:cNvPr>
          <p:cNvSpPr>
            <a:spLocks noGrp="1"/>
          </p:cNvSpPr>
          <p:nvPr>
            <p:ph type="title"/>
          </p:nvPr>
        </p:nvSpPr>
        <p:spPr/>
        <p:txBody>
          <a:bodyPr/>
          <a:lstStyle/>
          <a:p>
            <a:r>
              <a:rPr lang="en-US" dirty="0"/>
              <a:t>The 21st-Century Financial Crisis</a:t>
            </a:r>
          </a:p>
        </p:txBody>
      </p:sp>
      <p:sp>
        <p:nvSpPr>
          <p:cNvPr id="3" name="Content Placeholder 2">
            <a:extLst>
              <a:ext uri="{FF2B5EF4-FFF2-40B4-BE49-F238E27FC236}">
                <a16:creationId xmlns:a16="http://schemas.microsoft.com/office/drawing/2014/main" id="{B106A75F-E9FC-402D-AB72-DACA147CA1ED}"/>
              </a:ext>
            </a:extLst>
          </p:cNvPr>
          <p:cNvSpPr>
            <a:spLocks noGrp="1"/>
          </p:cNvSpPr>
          <p:nvPr>
            <p:ph idx="1"/>
          </p:nvPr>
        </p:nvSpPr>
        <p:spPr/>
        <p:txBody>
          <a:bodyPr/>
          <a:lstStyle/>
          <a:p>
            <a:r>
              <a:rPr lang="en-US" dirty="0"/>
              <a:t>In his book, Time of Crisis, Michel Serres makes several interlocking observations about the nature of any crisis that are worth examining</a:t>
            </a:r>
          </a:p>
          <a:p>
            <a:pPr lvl="1"/>
            <a:r>
              <a:rPr lang="en-US" dirty="0"/>
              <a:t>Concludes that any crisis implies that the system has reached a branch point (or a flash point) of transition</a:t>
            </a:r>
          </a:p>
          <a:p>
            <a:pPr lvl="1"/>
            <a:r>
              <a:rPr lang="en-US" dirty="0"/>
              <a:t>The term </a:t>
            </a:r>
            <a:r>
              <a:rPr lang="en-US" b="1" dirty="0"/>
              <a:t>recovery </a:t>
            </a:r>
            <a:r>
              <a:rPr lang="en-US" dirty="0"/>
              <a:t>denotes a reversal to an earlier status</a:t>
            </a:r>
          </a:p>
        </p:txBody>
      </p:sp>
      <p:sp>
        <p:nvSpPr>
          <p:cNvPr id="4" name="Footer Placeholder 3">
            <a:extLst>
              <a:ext uri="{FF2B5EF4-FFF2-40B4-BE49-F238E27FC236}">
                <a16:creationId xmlns:a16="http://schemas.microsoft.com/office/drawing/2014/main" id="{45BA1731-3638-4EA4-8544-7AB1DF5A3941}"/>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BDCB2DA-595D-44A0-BC23-06743F0964C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30</a:t>
            </a:fld>
            <a:endParaRPr lang="en-US" altLang="en-US" dirty="0"/>
          </a:p>
        </p:txBody>
      </p:sp>
    </p:spTree>
    <p:extLst>
      <p:ext uri="{BB962C8B-B14F-4D97-AF65-F5344CB8AC3E}">
        <p14:creationId xmlns:p14="http://schemas.microsoft.com/office/powerpoint/2010/main" val="651450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Causes of the 21st-Century Financial Crisis</a:t>
            </a:r>
          </a:p>
        </p:txBody>
      </p:sp>
      <p:sp>
        <p:nvSpPr>
          <p:cNvPr id="40963" name="Content Placeholder 2"/>
          <p:cNvSpPr>
            <a:spLocks noGrp="1"/>
          </p:cNvSpPr>
          <p:nvPr>
            <p:ph idx="1"/>
          </p:nvPr>
        </p:nvSpPr>
        <p:spPr/>
        <p:txBody>
          <a:bodyPr/>
          <a:lstStyle/>
          <a:p>
            <a:r>
              <a:rPr lang="en-US" altLang="en-US" dirty="0"/>
              <a:t>Creation and later mismanagement of Fannie Mae and Freddie Mac </a:t>
            </a:r>
          </a:p>
          <a:p>
            <a:r>
              <a:rPr lang="en-US" altLang="en-US" dirty="0"/>
              <a:t>The development of securitization </a:t>
            </a:r>
          </a:p>
          <a:p>
            <a:r>
              <a:rPr lang="en-US" altLang="en-US" dirty="0"/>
              <a:t>The increased use of faulty loans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BA9ADB7-DB8B-4CF2-AE91-12E24130CB65}" type="slidenum">
              <a:rPr lang="en-US" altLang="en-US" smtClean="0"/>
              <a:pPr/>
              <a:t>31</a:t>
            </a:fld>
            <a:endParaRPr lang="en-US" altLang="en-US" dirty="0"/>
          </a:p>
        </p:txBody>
      </p:sp>
    </p:spTree>
    <p:extLst>
      <p:ext uri="{BB962C8B-B14F-4D97-AF65-F5344CB8AC3E}">
        <p14:creationId xmlns:p14="http://schemas.microsoft.com/office/powerpoint/2010/main" val="3817509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Fannie Mae, Ginnie Mae, and Freddie Mac</a:t>
            </a:r>
          </a:p>
        </p:txBody>
      </p:sp>
      <p:sp>
        <p:nvSpPr>
          <p:cNvPr id="41987" name="Content Placeholder 2"/>
          <p:cNvSpPr>
            <a:spLocks noGrp="1"/>
          </p:cNvSpPr>
          <p:nvPr>
            <p:ph idx="1"/>
          </p:nvPr>
        </p:nvSpPr>
        <p:spPr/>
        <p:txBody>
          <a:bodyPr/>
          <a:lstStyle/>
          <a:p>
            <a:r>
              <a:rPr lang="en-US" altLang="en-US" dirty="0"/>
              <a:t>Federal National Mortgage Association (Fannie Mae) does not make mortgage loans</a:t>
            </a:r>
          </a:p>
          <a:p>
            <a:pPr lvl="1"/>
            <a:r>
              <a:rPr lang="en-US" altLang="en-US" dirty="0"/>
              <a:t>It purchases loans that were made based on strict guidelines set up by the Federal Housing Association (FHA) and the Veterans Administration (VA)</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5A823265-83D2-4C14-8235-BE739A71707D}" type="slidenum">
              <a:rPr lang="en-US" altLang="en-US" smtClean="0"/>
              <a:pPr/>
              <a:t>32</a:t>
            </a:fld>
            <a:endParaRPr lang="en-US" altLang="en-US" dirty="0"/>
          </a:p>
        </p:txBody>
      </p:sp>
    </p:spTree>
    <p:extLst>
      <p:ext uri="{BB962C8B-B14F-4D97-AF65-F5344CB8AC3E}">
        <p14:creationId xmlns:p14="http://schemas.microsoft.com/office/powerpoint/2010/main" val="289975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Fannie Mae, Ginnie Mae, and Freddie Mac</a:t>
            </a:r>
          </a:p>
        </p:txBody>
      </p:sp>
      <p:sp>
        <p:nvSpPr>
          <p:cNvPr id="43011" name="Content Placeholder 2"/>
          <p:cNvSpPr>
            <a:spLocks noGrp="1"/>
          </p:cNvSpPr>
          <p:nvPr>
            <p:ph idx="1"/>
          </p:nvPr>
        </p:nvSpPr>
        <p:spPr/>
        <p:txBody>
          <a:bodyPr/>
          <a:lstStyle/>
          <a:p>
            <a:r>
              <a:rPr lang="en-US" altLang="en-US" dirty="0"/>
              <a:t>Congress created the Government National Mortgage Association (Ginnie Mae), which took over much of Fannie’s debt, freeing Fannie to buy mortgages insured by the government</a:t>
            </a:r>
          </a:p>
          <a:p>
            <a:r>
              <a:rPr lang="en-US" altLang="en-US" dirty="0"/>
              <a:t>Congress also created the Federal Home Loan Mortgage Corporation (Freddie Mac), another</a:t>
            </a:r>
            <a:r>
              <a:rPr lang="en-US" altLang="en-US" b="1" dirty="0"/>
              <a:t> government-sponsored enterprise (GSE)</a:t>
            </a:r>
            <a:r>
              <a:rPr lang="en-US" altLang="en-US" dirty="0"/>
              <a:t> to help support the mortgage market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B6BEED40-1D20-4F2D-AA4F-AF5FDEDA6B47}" type="slidenum">
              <a:rPr lang="en-US" altLang="en-US" smtClean="0"/>
              <a:pPr/>
              <a:t>33</a:t>
            </a:fld>
            <a:endParaRPr lang="en-US" altLang="en-US" dirty="0"/>
          </a:p>
        </p:txBody>
      </p:sp>
    </p:spTree>
    <p:extLst>
      <p:ext uri="{BB962C8B-B14F-4D97-AF65-F5344CB8AC3E}">
        <p14:creationId xmlns:p14="http://schemas.microsoft.com/office/powerpoint/2010/main" val="3036015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Securitization and Mortgage-Backed Securities</a:t>
            </a:r>
          </a:p>
        </p:txBody>
      </p:sp>
      <p:sp>
        <p:nvSpPr>
          <p:cNvPr id="45059" name="Content Placeholder 2"/>
          <p:cNvSpPr>
            <a:spLocks noGrp="1"/>
          </p:cNvSpPr>
          <p:nvPr>
            <p:ph idx="1"/>
          </p:nvPr>
        </p:nvSpPr>
        <p:spPr/>
        <p:txBody>
          <a:bodyPr>
            <a:noAutofit/>
          </a:bodyPr>
          <a:lstStyle/>
          <a:p>
            <a:r>
              <a:rPr lang="en-US" dirty="0"/>
              <a:t>Slowly the government lifted some of the restrictions on Fannie and Freddie</a:t>
            </a:r>
          </a:p>
          <a:p>
            <a:pPr lvl="1"/>
            <a:r>
              <a:rPr lang="en-US" dirty="0"/>
              <a:t>Permitted Fannie and Freddie to buy loans that had not fallen within FHA or VA guidelines and authorized them to participate in securitization</a:t>
            </a:r>
          </a:p>
          <a:p>
            <a:r>
              <a:rPr lang="en-US" b="1" dirty="0"/>
              <a:t>Securitization</a:t>
            </a:r>
          </a:p>
          <a:p>
            <a:pPr lvl="1"/>
            <a:r>
              <a:rPr lang="en-US" dirty="0"/>
              <a:t>A bank or other lender lends money to a borrower who pays off the loan over time with interest</a:t>
            </a:r>
          </a:p>
          <a:p>
            <a:pPr lvl="1"/>
            <a:r>
              <a:rPr lang="en-US" dirty="0"/>
              <a:t>The lender makes money on the interest at a slow and steady rate over a period of years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AE7CE1BB-B430-45E7-9E9E-E796A107BFF0}" type="slidenum">
              <a:rPr lang="en-US" altLang="en-US" smtClean="0"/>
              <a:pPr/>
              <a:t>34</a:t>
            </a:fld>
            <a:endParaRPr lang="en-US" altLang="en-US" dirty="0"/>
          </a:p>
        </p:txBody>
      </p:sp>
    </p:spTree>
    <p:extLst>
      <p:ext uri="{BB962C8B-B14F-4D97-AF65-F5344CB8AC3E}">
        <p14:creationId xmlns:p14="http://schemas.microsoft.com/office/powerpoint/2010/main" val="4050724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Securitization and Mortgage-Backed Securities</a:t>
            </a:r>
          </a:p>
        </p:txBody>
      </p:sp>
      <p:sp>
        <p:nvSpPr>
          <p:cNvPr id="46083" name="Content Placeholder 2"/>
          <p:cNvSpPr>
            <a:spLocks noGrp="1"/>
          </p:cNvSpPr>
          <p:nvPr>
            <p:ph idx="1"/>
          </p:nvPr>
        </p:nvSpPr>
        <p:spPr/>
        <p:txBody>
          <a:bodyPr>
            <a:normAutofit/>
          </a:bodyPr>
          <a:lstStyle/>
          <a:p>
            <a:r>
              <a:rPr lang="en-US" dirty="0"/>
              <a:t>Somewhere along the line someone decided to bundle mortgages together and sell them as bonds (now called </a:t>
            </a:r>
            <a:r>
              <a:rPr lang="en-US" b="1" dirty="0"/>
              <a:t>mortgage-backed securities</a:t>
            </a:r>
            <a:r>
              <a:rPr lang="en-US" dirty="0"/>
              <a:t>) to big investors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F6C670B1-3ED1-46AA-9C83-161C7E1865AD}" type="slidenum">
              <a:rPr lang="en-US" altLang="en-US" smtClean="0"/>
              <a:pPr/>
              <a:t>35</a:t>
            </a:fld>
            <a:endParaRPr lang="en-US" altLang="en-US" dirty="0"/>
          </a:p>
        </p:txBody>
      </p:sp>
    </p:spTree>
    <p:extLst>
      <p:ext uri="{BB962C8B-B14F-4D97-AF65-F5344CB8AC3E}">
        <p14:creationId xmlns:p14="http://schemas.microsoft.com/office/powerpoint/2010/main" val="16231725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Securitization and Asset-Backed Securities</a:t>
            </a:r>
          </a:p>
        </p:txBody>
      </p:sp>
      <p:sp>
        <p:nvSpPr>
          <p:cNvPr id="3" name="Content Placeholder 2"/>
          <p:cNvSpPr>
            <a:spLocks noGrp="1"/>
          </p:cNvSpPr>
          <p:nvPr>
            <p:ph idx="1"/>
          </p:nvPr>
        </p:nvSpPr>
        <p:spPr/>
        <p:txBody>
          <a:bodyPr/>
          <a:lstStyle/>
          <a:p>
            <a:r>
              <a:rPr lang="en-US" dirty="0"/>
              <a:t>Three effects:</a:t>
            </a:r>
          </a:p>
          <a:p>
            <a:pPr lvl="1"/>
            <a:r>
              <a:rPr lang="en-US" dirty="0"/>
              <a:t>There was a growing popularity of </a:t>
            </a:r>
            <a:r>
              <a:rPr lang="en-US" b="1" dirty="0"/>
              <a:t>asset-backed securities</a:t>
            </a:r>
          </a:p>
          <a:p>
            <a:pPr lvl="1"/>
            <a:r>
              <a:rPr lang="en-US" altLang="en-US" dirty="0"/>
              <a:t>The original lenders began to care less about whether the borrowers were financially qualified to pay back the loans because the lenders were passing the risk on to those who purchased the securities</a:t>
            </a:r>
          </a:p>
          <a:p>
            <a:pPr lvl="1"/>
            <a:r>
              <a:rPr lang="en-US" altLang="en-US" dirty="0"/>
              <a:t>Government-sponsored entities, like Fannie, Ginnie, and Freddie, but also commercial banks, investment banks, and dozens of private lending firms, such as Merit Financial, got into the act</a:t>
            </a:r>
          </a:p>
          <a:p>
            <a:pPr lvl="1"/>
            <a:endParaRPr lang="en-US" altLang="en-US" dirty="0"/>
          </a:p>
          <a:p>
            <a:pPr lvl="1"/>
            <a:endParaRPr lang="en-US" b="1"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050489D-B575-4596-925A-2608057940EC}" type="slidenum">
              <a:rPr lang="en-US" altLang="en-US" smtClean="0"/>
              <a:pPr/>
              <a:t>36</a:t>
            </a:fld>
            <a:endParaRPr lang="en-US" altLang="en-US" dirty="0"/>
          </a:p>
        </p:txBody>
      </p:sp>
    </p:spTree>
    <p:extLst>
      <p:ext uri="{BB962C8B-B14F-4D97-AF65-F5344CB8AC3E}">
        <p14:creationId xmlns:p14="http://schemas.microsoft.com/office/powerpoint/2010/main" val="2739825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8C41B-0CDA-404A-AAF8-B00653FA0468}"/>
              </a:ext>
            </a:extLst>
          </p:cNvPr>
          <p:cNvSpPr>
            <a:spLocks noGrp="1"/>
          </p:cNvSpPr>
          <p:nvPr>
            <p:ph type="title"/>
          </p:nvPr>
        </p:nvSpPr>
        <p:spPr/>
        <p:txBody>
          <a:bodyPr/>
          <a:lstStyle/>
          <a:p>
            <a:r>
              <a:rPr lang="en-US" dirty="0"/>
              <a:t>Subprime Loans</a:t>
            </a:r>
          </a:p>
        </p:txBody>
      </p:sp>
      <p:sp>
        <p:nvSpPr>
          <p:cNvPr id="3" name="Content Placeholder 2">
            <a:extLst>
              <a:ext uri="{FF2B5EF4-FFF2-40B4-BE49-F238E27FC236}">
                <a16:creationId xmlns:a16="http://schemas.microsoft.com/office/drawing/2014/main" id="{0D22AA23-1A29-479C-828B-54F071DC0B3B}"/>
              </a:ext>
            </a:extLst>
          </p:cNvPr>
          <p:cNvSpPr>
            <a:spLocks noGrp="1"/>
          </p:cNvSpPr>
          <p:nvPr>
            <p:ph idx="1"/>
          </p:nvPr>
        </p:nvSpPr>
        <p:spPr/>
        <p:txBody>
          <a:bodyPr/>
          <a:lstStyle/>
          <a:p>
            <a:r>
              <a:rPr lang="en-US" dirty="0"/>
              <a:t>The use of loans experienced a huge resurgence in the middle of the first decade of the 21st century due to the following reasons:</a:t>
            </a:r>
          </a:p>
          <a:p>
            <a:pPr lvl="1"/>
            <a:r>
              <a:rPr lang="en-US" dirty="0"/>
              <a:t>Technology aided faster processing of loans</a:t>
            </a:r>
          </a:p>
          <a:p>
            <a:pPr lvl="1"/>
            <a:r>
              <a:rPr lang="en-US" dirty="0"/>
              <a:t>Approval was based on a mathematical probability of repayment rather than the traditional criteria of credit, capacity, capital, and collateral</a:t>
            </a:r>
          </a:p>
          <a:p>
            <a:pPr lvl="1"/>
            <a:r>
              <a:rPr lang="en-US" dirty="0"/>
              <a:t>Push toward deregularization</a:t>
            </a:r>
          </a:p>
        </p:txBody>
      </p:sp>
      <p:sp>
        <p:nvSpPr>
          <p:cNvPr id="4" name="Footer Placeholder 3">
            <a:extLst>
              <a:ext uri="{FF2B5EF4-FFF2-40B4-BE49-F238E27FC236}">
                <a16:creationId xmlns:a16="http://schemas.microsoft.com/office/drawing/2014/main" id="{67489BBD-C2F6-4EBC-A979-D9F678B8BE6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87B7AD0F-5AAA-4362-A07D-9E999247BB2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37</a:t>
            </a:fld>
            <a:endParaRPr lang="en-US" altLang="en-US" dirty="0"/>
          </a:p>
        </p:txBody>
      </p:sp>
    </p:spTree>
    <p:extLst>
      <p:ext uri="{BB962C8B-B14F-4D97-AF65-F5344CB8AC3E}">
        <p14:creationId xmlns:p14="http://schemas.microsoft.com/office/powerpoint/2010/main" val="29434464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4"/>
          <p:cNvSpPr>
            <a:spLocks noGrp="1"/>
          </p:cNvSpPr>
          <p:nvPr>
            <p:ph type="title"/>
          </p:nvPr>
        </p:nvSpPr>
        <p:spPr/>
        <p:txBody>
          <a:bodyPr/>
          <a:lstStyle/>
          <a:p>
            <a:r>
              <a:rPr lang="en-US" altLang="en-US" dirty="0"/>
              <a:t>Liar Loans and NINJA Loans</a:t>
            </a:r>
          </a:p>
        </p:txBody>
      </p:sp>
      <p:sp>
        <p:nvSpPr>
          <p:cNvPr id="50179" name="Content Placeholder 5"/>
          <p:cNvSpPr>
            <a:spLocks noGrp="1"/>
          </p:cNvSpPr>
          <p:nvPr>
            <p:ph sz="half" idx="1"/>
          </p:nvPr>
        </p:nvSpPr>
        <p:spPr/>
        <p:txBody>
          <a:bodyPr/>
          <a:lstStyle/>
          <a:p>
            <a:r>
              <a:rPr lang="en-US" altLang="en-US" b="1" dirty="0"/>
              <a:t>Liar loans </a:t>
            </a:r>
          </a:p>
          <a:p>
            <a:pPr lvl="1"/>
            <a:r>
              <a:rPr lang="en-US" altLang="en-US" dirty="0"/>
              <a:t>Those that deliberately misstate the qualifications of a borrower to push a loan through the approval process</a:t>
            </a:r>
          </a:p>
        </p:txBody>
      </p:sp>
      <p:sp>
        <p:nvSpPr>
          <p:cNvPr id="50180" name="Content Placeholder 6"/>
          <p:cNvSpPr>
            <a:spLocks noGrp="1"/>
          </p:cNvSpPr>
          <p:nvPr>
            <p:ph sz="half" idx="2"/>
          </p:nvPr>
        </p:nvSpPr>
        <p:spPr/>
        <p:txBody>
          <a:bodyPr/>
          <a:lstStyle/>
          <a:p>
            <a:r>
              <a:rPr lang="en-US" altLang="en-US" b="1" dirty="0"/>
              <a:t>NINJA loans </a:t>
            </a:r>
          </a:p>
          <a:p>
            <a:pPr lvl="1"/>
            <a:r>
              <a:rPr lang="en-US" altLang="en-US" dirty="0"/>
              <a:t>Those that have been negotiated by a borrower with “no income, no job, and no assets”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1"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BACECE60-6AD7-477D-8B19-FF540B51529D}" type="slidenum">
              <a:rPr lang="en-US" altLang="en-US" smtClean="0"/>
              <a:pPr/>
              <a:t>38</a:t>
            </a:fld>
            <a:endParaRPr lang="en-US" altLang="en-US" dirty="0"/>
          </a:p>
        </p:txBody>
      </p:sp>
    </p:spTree>
    <p:extLst>
      <p:ext uri="{BB962C8B-B14F-4D97-AF65-F5344CB8AC3E}">
        <p14:creationId xmlns:p14="http://schemas.microsoft.com/office/powerpoint/2010/main" val="3447327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FFCEF25-7ABF-4C12-94B9-A3F74BDED328}"/>
              </a:ext>
            </a:extLst>
          </p:cNvPr>
          <p:cNvSpPr>
            <a:spLocks noGrp="1"/>
          </p:cNvSpPr>
          <p:nvPr>
            <p:ph type="title"/>
          </p:nvPr>
        </p:nvSpPr>
        <p:spPr/>
        <p:txBody>
          <a:bodyPr/>
          <a:lstStyle/>
          <a:p>
            <a:r>
              <a:rPr lang="en-US" dirty="0"/>
              <a:t>Short-Term Solutions to the Crisis</a:t>
            </a:r>
          </a:p>
        </p:txBody>
      </p:sp>
      <p:sp>
        <p:nvSpPr>
          <p:cNvPr id="8" name="Content Placeholder 7">
            <a:extLst>
              <a:ext uri="{FF2B5EF4-FFF2-40B4-BE49-F238E27FC236}">
                <a16:creationId xmlns:a16="http://schemas.microsoft.com/office/drawing/2014/main" id="{98117AF5-8C93-41E9-8155-0ABCC722E6DC}"/>
              </a:ext>
            </a:extLst>
          </p:cNvPr>
          <p:cNvSpPr>
            <a:spLocks noGrp="1"/>
          </p:cNvSpPr>
          <p:nvPr>
            <p:ph idx="1"/>
          </p:nvPr>
        </p:nvSpPr>
        <p:spPr/>
        <p:txBody>
          <a:bodyPr/>
          <a:lstStyle/>
          <a:p>
            <a:r>
              <a:rPr lang="en-US" dirty="0"/>
              <a:t>Takeover of Fannie and Freddie by the Federal Housing Finance Agency</a:t>
            </a:r>
          </a:p>
          <a:p>
            <a:r>
              <a:rPr lang="en-US" dirty="0"/>
              <a:t>Creation of HAMP and HARP</a:t>
            </a:r>
          </a:p>
          <a:p>
            <a:r>
              <a:rPr lang="en-US" dirty="0"/>
              <a:t>Establishment of the Troubled Asset Relief Program</a:t>
            </a:r>
          </a:p>
          <a:p>
            <a:r>
              <a:rPr lang="en-US" dirty="0"/>
              <a:t>Passage of the Dodd–Frank Act </a:t>
            </a:r>
          </a:p>
        </p:txBody>
      </p:sp>
      <p:sp>
        <p:nvSpPr>
          <p:cNvPr id="5" name="Footer Placeholder 4">
            <a:extLst>
              <a:ext uri="{FF2B5EF4-FFF2-40B4-BE49-F238E27FC236}">
                <a16:creationId xmlns:a16="http://schemas.microsoft.com/office/drawing/2014/main" id="{E8930EDF-7AB5-4B56-9E89-DF701D6A89E6}"/>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1">
            <a:extLst>
              <a:ext uri="{FF2B5EF4-FFF2-40B4-BE49-F238E27FC236}">
                <a16:creationId xmlns:a16="http://schemas.microsoft.com/office/drawing/2014/main" id="{973DC136-B124-4D7B-83DB-28011781AA4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39</a:t>
            </a:fld>
            <a:endParaRPr lang="en-US" altLang="en-US" dirty="0"/>
          </a:p>
        </p:txBody>
      </p:sp>
    </p:spTree>
    <p:extLst>
      <p:ext uri="{BB962C8B-B14F-4D97-AF65-F5344CB8AC3E}">
        <p14:creationId xmlns:p14="http://schemas.microsoft.com/office/powerpoint/2010/main" val="1993498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What is the assurance that a creditor will be paid back for any money loaned?</a:t>
            </a:r>
          </a:p>
          <a:p>
            <a:pPr marL="912812" lvl="1" indent="-514350">
              <a:buFont typeface="+mj-lt"/>
              <a:buAutoNum type="alphaUcPeriod"/>
            </a:pPr>
            <a:r>
              <a:rPr lang="en-US" altLang="en-US" dirty="0"/>
              <a:t>Security</a:t>
            </a:r>
          </a:p>
          <a:p>
            <a:pPr marL="912812" lvl="1" indent="-514350">
              <a:buFont typeface="+mj-lt"/>
              <a:buAutoNum type="alphaUcPeriod"/>
            </a:pPr>
            <a:r>
              <a:rPr lang="en-US" altLang="en-US" dirty="0"/>
              <a:t>Insurance</a:t>
            </a:r>
          </a:p>
          <a:p>
            <a:pPr marL="912812" lvl="1" indent="-514350">
              <a:buFont typeface="+mj-lt"/>
              <a:buAutoNum type="alphaUcPeriod"/>
            </a:pPr>
            <a:r>
              <a:rPr lang="en-US" altLang="en-US" dirty="0"/>
              <a:t>Lien</a:t>
            </a:r>
          </a:p>
          <a:p>
            <a:pPr marL="912812" lvl="1" indent="-514350">
              <a:buFont typeface="+mj-lt"/>
              <a:buAutoNum type="alphaUcPeriod"/>
            </a:pPr>
            <a:r>
              <a:rPr lang="en-US" altLang="en-US" dirty="0"/>
              <a:t>Mortgage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85AC6E9-1C3A-4727-A6F5-34BDB68CB584}" type="slidenum">
              <a:rPr lang="en-US" altLang="en-US" smtClean="0"/>
              <a:pPr/>
              <a:t>4</a:t>
            </a:fld>
            <a:endParaRPr lang="en-US" altLang="en-US" dirty="0"/>
          </a:p>
        </p:txBody>
      </p:sp>
    </p:spTree>
    <p:extLst>
      <p:ext uri="{BB962C8B-B14F-4D97-AF65-F5344CB8AC3E}">
        <p14:creationId xmlns:p14="http://schemas.microsoft.com/office/powerpoint/2010/main" val="765295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The Fannie and Freddie Takeover</a:t>
            </a:r>
          </a:p>
        </p:txBody>
      </p:sp>
      <p:sp>
        <p:nvSpPr>
          <p:cNvPr id="51203" name="Content Placeholder 2"/>
          <p:cNvSpPr>
            <a:spLocks noGrp="1"/>
          </p:cNvSpPr>
          <p:nvPr>
            <p:ph idx="1"/>
          </p:nvPr>
        </p:nvSpPr>
        <p:spPr/>
        <p:txBody>
          <a:bodyPr/>
          <a:lstStyle/>
          <a:p>
            <a:r>
              <a:rPr lang="en-US" altLang="en-US" dirty="0"/>
              <a:t>The two GSEs were hit by enormous losses as the housing crisis hit and mortgages began to default</a:t>
            </a:r>
            <a:endParaRPr lang="en-US" altLang="en-US" sz="1000" dirty="0"/>
          </a:p>
          <a:p>
            <a:r>
              <a:rPr lang="en-US" altLang="en-US" dirty="0"/>
              <a:t>Their portfolios were filled to capacity with mortgages purchased by subprime borrowers, ARMs, and NINJAs</a:t>
            </a:r>
            <a:endParaRPr lang="en-US" altLang="en-US" sz="1000" dirty="0"/>
          </a:p>
          <a:p>
            <a:r>
              <a:rPr lang="en-US" altLang="en-US" dirty="0"/>
              <a:t>The government stepped in to save both institutions</a:t>
            </a:r>
          </a:p>
          <a:p>
            <a:pPr lvl="1"/>
            <a:r>
              <a:rPr lang="en-US" altLang="en-US" dirty="0"/>
              <a:t>Formed the </a:t>
            </a:r>
            <a:r>
              <a:rPr lang="en-US" altLang="en-US" b="1" dirty="0"/>
              <a:t>Federal Housing Finance Agency (FHFA)</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DB433414-FF3B-4531-B4BD-9C3CFA59E51B}" type="slidenum">
              <a:rPr lang="en-US" altLang="en-US" smtClean="0"/>
              <a:pPr/>
              <a:t>40</a:t>
            </a:fld>
            <a:endParaRPr lang="en-US" altLang="en-US" dirty="0"/>
          </a:p>
        </p:txBody>
      </p:sp>
    </p:spTree>
    <p:extLst>
      <p:ext uri="{BB962C8B-B14F-4D97-AF65-F5344CB8AC3E}">
        <p14:creationId xmlns:p14="http://schemas.microsoft.com/office/powerpoint/2010/main" val="1956433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8F77A-7241-44F8-A728-591A20EB30E7}"/>
              </a:ext>
            </a:extLst>
          </p:cNvPr>
          <p:cNvSpPr>
            <a:spLocks noGrp="1"/>
          </p:cNvSpPr>
          <p:nvPr>
            <p:ph type="title"/>
          </p:nvPr>
        </p:nvSpPr>
        <p:spPr/>
        <p:txBody>
          <a:bodyPr/>
          <a:lstStyle/>
          <a:p>
            <a:r>
              <a:rPr lang="en-US" dirty="0"/>
              <a:t>Modifying Fannie and Freddie One More Time</a:t>
            </a:r>
          </a:p>
        </p:txBody>
      </p:sp>
      <p:sp>
        <p:nvSpPr>
          <p:cNvPr id="3" name="Content Placeholder 2">
            <a:extLst>
              <a:ext uri="{FF2B5EF4-FFF2-40B4-BE49-F238E27FC236}">
                <a16:creationId xmlns:a16="http://schemas.microsoft.com/office/drawing/2014/main" id="{D93DA717-15A6-440A-B334-0309FA14B633}"/>
              </a:ext>
            </a:extLst>
          </p:cNvPr>
          <p:cNvSpPr>
            <a:spLocks noGrp="1"/>
          </p:cNvSpPr>
          <p:nvPr>
            <p:ph idx="1"/>
          </p:nvPr>
        </p:nvSpPr>
        <p:spPr/>
        <p:txBody>
          <a:bodyPr/>
          <a:lstStyle/>
          <a:p>
            <a:r>
              <a:rPr lang="en-US" dirty="0"/>
              <a:t>Ultimate goal is to minimize the role that the federal government has in Fannie and Freddie</a:t>
            </a:r>
          </a:p>
          <a:p>
            <a:r>
              <a:rPr lang="en-US" dirty="0"/>
              <a:t>The main battle in this regard is between conservative lawmakers and their neoliberal counterparts </a:t>
            </a:r>
          </a:p>
        </p:txBody>
      </p:sp>
      <p:sp>
        <p:nvSpPr>
          <p:cNvPr id="4" name="Footer Placeholder 3">
            <a:extLst>
              <a:ext uri="{FF2B5EF4-FFF2-40B4-BE49-F238E27FC236}">
                <a16:creationId xmlns:a16="http://schemas.microsoft.com/office/drawing/2014/main" id="{E816BBB1-2907-4D39-A37E-A77C4DA46FDB}"/>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63A881D8-2456-4FCE-9A6F-39671D75D9E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41</a:t>
            </a:fld>
            <a:endParaRPr lang="en-US" altLang="en-US" dirty="0"/>
          </a:p>
        </p:txBody>
      </p:sp>
    </p:spTree>
    <p:extLst>
      <p:ext uri="{BB962C8B-B14F-4D97-AF65-F5344CB8AC3E}">
        <p14:creationId xmlns:p14="http://schemas.microsoft.com/office/powerpoint/2010/main" val="906071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Home Affordable Modification Program (HAMP)</a:t>
            </a:r>
          </a:p>
        </p:txBody>
      </p:sp>
      <p:sp>
        <p:nvSpPr>
          <p:cNvPr id="53251" name="Content Placeholder 2"/>
          <p:cNvSpPr>
            <a:spLocks noGrp="1"/>
          </p:cNvSpPr>
          <p:nvPr>
            <p:ph idx="1"/>
          </p:nvPr>
        </p:nvSpPr>
        <p:spPr/>
        <p:txBody>
          <a:bodyPr/>
          <a:lstStyle/>
          <a:p>
            <a:r>
              <a:rPr lang="en-US" altLang="en-US" dirty="0"/>
              <a:t>Established by the Department of the Treasury to support the efforts of homeowners who, though in default, wished to continue to make payments on their mortgages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66C9DA5F-820D-4728-871A-71BD405FDC54}" type="slidenum">
              <a:rPr lang="en-US" altLang="en-US" smtClean="0"/>
              <a:pPr/>
              <a:t>42</a:t>
            </a:fld>
            <a:endParaRPr lang="en-US" altLang="en-US" dirty="0"/>
          </a:p>
        </p:txBody>
      </p:sp>
    </p:spTree>
    <p:extLst>
      <p:ext uri="{BB962C8B-B14F-4D97-AF65-F5344CB8AC3E}">
        <p14:creationId xmlns:p14="http://schemas.microsoft.com/office/powerpoint/2010/main" val="42718424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Home Affordable Refinance Program (HARP)</a:t>
            </a:r>
          </a:p>
        </p:txBody>
      </p:sp>
      <p:sp>
        <p:nvSpPr>
          <p:cNvPr id="3" name="Content Placeholder 2"/>
          <p:cNvSpPr>
            <a:spLocks noGrp="1"/>
          </p:cNvSpPr>
          <p:nvPr>
            <p:ph idx="1"/>
          </p:nvPr>
        </p:nvSpPr>
        <p:spPr/>
        <p:txBody>
          <a:bodyPr>
            <a:normAutofit/>
          </a:bodyPr>
          <a:lstStyle/>
          <a:p>
            <a:r>
              <a:rPr lang="en-US" dirty="0"/>
              <a:t>Sister program to HAMP</a:t>
            </a:r>
          </a:p>
          <a:p>
            <a:r>
              <a:rPr lang="en-US" dirty="0"/>
              <a:t>Operates under the authority of the Federal Housing Finance Agency</a:t>
            </a:r>
          </a:p>
          <a:p>
            <a:r>
              <a:rPr lang="en-US" dirty="0"/>
              <a:t>Designed for homeowners who are not in default on their mortgage payments but who have found themselves in the unfortunate position of owing more to the bank or mortgage company than the house is actually worth</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C1B92FC-91CE-4641-A4C6-3C0F5DB0A77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43</a:t>
            </a:fld>
            <a:endParaRPr lang="en-US" altLang="en-US" dirty="0"/>
          </a:p>
        </p:txBody>
      </p:sp>
    </p:spTree>
    <p:extLst>
      <p:ext uri="{BB962C8B-B14F-4D97-AF65-F5344CB8AC3E}">
        <p14:creationId xmlns:p14="http://schemas.microsoft.com/office/powerpoint/2010/main" val="26050865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t>Troubled Asset Reform Program (TARP)</a:t>
            </a:r>
          </a:p>
        </p:txBody>
      </p:sp>
      <p:sp>
        <p:nvSpPr>
          <p:cNvPr id="52227" name="Content Placeholder 2"/>
          <p:cNvSpPr>
            <a:spLocks noGrp="1"/>
          </p:cNvSpPr>
          <p:nvPr>
            <p:ph idx="1"/>
          </p:nvPr>
        </p:nvSpPr>
        <p:spPr/>
        <p:txBody>
          <a:bodyPr/>
          <a:lstStyle/>
          <a:p>
            <a:r>
              <a:rPr lang="en-US" altLang="en-US" dirty="0"/>
              <a:t>Program was designed to allow the government to buy many of the so-called troubled assets that had resulted from the securitization epidemic</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5EA7423B-E62A-4453-B718-3A134B35249A}" type="slidenum">
              <a:rPr lang="en-US" altLang="en-US" smtClean="0"/>
              <a:pPr/>
              <a:t>44</a:t>
            </a:fld>
            <a:endParaRPr lang="en-US" altLang="en-US" dirty="0"/>
          </a:p>
        </p:txBody>
      </p:sp>
    </p:spTree>
    <p:extLst>
      <p:ext uri="{BB962C8B-B14F-4D97-AF65-F5344CB8AC3E}">
        <p14:creationId xmlns:p14="http://schemas.microsoft.com/office/powerpoint/2010/main" val="2180488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dirty="0"/>
              <a:t>Dodd–Frank Wall Street Reform and Consumer Protection Act</a:t>
            </a:r>
          </a:p>
        </p:txBody>
      </p:sp>
      <p:sp>
        <p:nvSpPr>
          <p:cNvPr id="54275" name="Content Placeholder 2"/>
          <p:cNvSpPr>
            <a:spLocks noGrp="1"/>
          </p:cNvSpPr>
          <p:nvPr>
            <p:ph idx="1"/>
          </p:nvPr>
        </p:nvSpPr>
        <p:spPr/>
        <p:txBody>
          <a:bodyPr/>
          <a:lstStyle/>
          <a:p>
            <a:r>
              <a:rPr lang="en-US" altLang="en-US" dirty="0"/>
              <a:t>Consists of 16 separate titles, many of which are often referred to as separate acts</a:t>
            </a:r>
          </a:p>
          <a:p>
            <a:r>
              <a:rPr lang="en-US" altLang="en-US" dirty="0"/>
              <a:t>Title XIV is also called the Mortgage Reform and Anti-Predatory Lending Act</a:t>
            </a:r>
          </a:p>
          <a:p>
            <a:pPr lvl="1"/>
            <a:r>
              <a:rPr lang="en-US" altLang="en-US" dirty="0"/>
              <a:t>Especially pertinent because the new act is designed to prevent the problems previously discussed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CC42808F-1451-430A-8F54-FD65CBADEFD7}" type="slidenum">
              <a:rPr lang="en-US" altLang="en-US" smtClean="0"/>
              <a:pPr/>
              <a:t>45</a:t>
            </a:fld>
            <a:endParaRPr lang="en-US" altLang="en-US" dirty="0"/>
          </a:p>
        </p:txBody>
      </p:sp>
    </p:spTree>
    <p:extLst>
      <p:ext uri="{BB962C8B-B14F-4D97-AF65-F5344CB8AC3E}">
        <p14:creationId xmlns:p14="http://schemas.microsoft.com/office/powerpoint/2010/main" val="28778912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CBCF1-4C2E-409B-9DD6-C2B2B289822C}"/>
              </a:ext>
            </a:extLst>
          </p:cNvPr>
          <p:cNvSpPr>
            <a:spLocks noGrp="1"/>
          </p:cNvSpPr>
          <p:nvPr>
            <p:ph type="title"/>
          </p:nvPr>
        </p:nvSpPr>
        <p:spPr/>
        <p:txBody>
          <a:bodyPr/>
          <a:lstStyle/>
          <a:p>
            <a:r>
              <a:rPr lang="en-US" dirty="0"/>
              <a:t>Title XIV of the Dodd</a:t>
            </a:r>
            <a:r>
              <a:rPr lang="en-US" altLang="en-US" dirty="0"/>
              <a:t>–</a:t>
            </a:r>
            <a:r>
              <a:rPr lang="en-US" dirty="0"/>
              <a:t>Frank Act: New Provisions</a:t>
            </a:r>
          </a:p>
        </p:txBody>
      </p:sp>
      <p:sp>
        <p:nvSpPr>
          <p:cNvPr id="3" name="Content Placeholder 2">
            <a:extLst>
              <a:ext uri="{FF2B5EF4-FFF2-40B4-BE49-F238E27FC236}">
                <a16:creationId xmlns:a16="http://schemas.microsoft.com/office/drawing/2014/main" id="{47657428-16B7-41AD-A32E-D750813D3D36}"/>
              </a:ext>
            </a:extLst>
          </p:cNvPr>
          <p:cNvSpPr>
            <a:spLocks noGrp="1"/>
          </p:cNvSpPr>
          <p:nvPr>
            <p:ph idx="1"/>
          </p:nvPr>
        </p:nvSpPr>
        <p:spPr>
          <a:xfrm>
            <a:off x="838200" y="1825625"/>
            <a:ext cx="10515600" cy="4351338"/>
          </a:xfrm>
        </p:spPr>
        <p:txBody>
          <a:bodyPr>
            <a:normAutofit/>
          </a:bodyPr>
          <a:lstStyle/>
          <a:p>
            <a:r>
              <a:rPr lang="en-US" altLang="en-US" dirty="0">
                <a:latin typeface="Calibri" panose="020F0502020204030204" pitchFamily="34" charset="0"/>
              </a:rPr>
              <a:t>Lenders are required to make a good faith attempt to: </a:t>
            </a:r>
          </a:p>
          <a:p>
            <a:pPr lvl="1"/>
            <a:r>
              <a:rPr lang="en-US" altLang="en-US" dirty="0">
                <a:cs typeface="Arial" panose="020B0604020202020204" pitchFamily="34" charset="0"/>
              </a:rPr>
              <a:t>Insure that all borrowers have the financial ability to repay the loan taken out to finance the mortgage</a:t>
            </a:r>
          </a:p>
          <a:p>
            <a:pPr lvl="1"/>
            <a:r>
              <a:rPr lang="en-US" altLang="en-US" dirty="0">
                <a:cs typeface="Arial" panose="020B0604020202020204" pitchFamily="34" charset="0"/>
              </a:rPr>
              <a:t>Determine whether the borrower can pay all taxes, insurance, and all other assessments</a:t>
            </a:r>
          </a:p>
          <a:p>
            <a:pPr lvl="1"/>
            <a:r>
              <a:rPr lang="en-US" altLang="en-US" dirty="0">
                <a:cs typeface="Arial" panose="020B0604020202020204" pitchFamily="34" charset="0"/>
              </a:rPr>
              <a:t>Include an examination of specifically defined documents that provide concrete verifiable evidence of the borrower’s income stream, credit history, debt-to-income situation, employment, and financial resources</a:t>
            </a:r>
          </a:p>
        </p:txBody>
      </p:sp>
      <p:sp>
        <p:nvSpPr>
          <p:cNvPr id="4" name="Footer Placeholder 3">
            <a:extLst>
              <a:ext uri="{FF2B5EF4-FFF2-40B4-BE49-F238E27FC236}">
                <a16:creationId xmlns:a16="http://schemas.microsoft.com/office/drawing/2014/main" id="{715C1A29-4018-4593-878A-13196801A469}"/>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22BA7C12-977B-4F1F-ACD7-C6460AD37EC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46</a:t>
            </a:fld>
            <a:endParaRPr lang="en-US" altLang="en-US" dirty="0"/>
          </a:p>
        </p:txBody>
      </p:sp>
    </p:spTree>
    <p:extLst>
      <p:ext uri="{BB962C8B-B14F-4D97-AF65-F5344CB8AC3E}">
        <p14:creationId xmlns:p14="http://schemas.microsoft.com/office/powerpoint/2010/main" val="36201713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CBCF1-4C2E-409B-9DD6-C2B2B289822C}"/>
              </a:ext>
            </a:extLst>
          </p:cNvPr>
          <p:cNvSpPr>
            <a:spLocks noGrp="1"/>
          </p:cNvSpPr>
          <p:nvPr>
            <p:ph type="title"/>
          </p:nvPr>
        </p:nvSpPr>
        <p:spPr/>
        <p:txBody>
          <a:bodyPr/>
          <a:lstStyle/>
          <a:p>
            <a:r>
              <a:rPr lang="en-US" dirty="0"/>
              <a:t>Title XIV of the Dodd</a:t>
            </a:r>
            <a:r>
              <a:rPr lang="en-US" altLang="en-US" dirty="0"/>
              <a:t>–</a:t>
            </a:r>
            <a:r>
              <a:rPr lang="en-US" dirty="0"/>
              <a:t>Frank Act: New Provisions</a:t>
            </a:r>
          </a:p>
        </p:txBody>
      </p:sp>
      <p:sp>
        <p:nvSpPr>
          <p:cNvPr id="3" name="Content Placeholder 2">
            <a:extLst>
              <a:ext uri="{FF2B5EF4-FFF2-40B4-BE49-F238E27FC236}">
                <a16:creationId xmlns:a16="http://schemas.microsoft.com/office/drawing/2014/main" id="{47657428-16B7-41AD-A32E-D750813D3D36}"/>
              </a:ext>
            </a:extLst>
          </p:cNvPr>
          <p:cNvSpPr>
            <a:spLocks noGrp="1"/>
          </p:cNvSpPr>
          <p:nvPr>
            <p:ph idx="1"/>
          </p:nvPr>
        </p:nvSpPr>
        <p:spPr>
          <a:xfrm>
            <a:off x="838200" y="1825625"/>
            <a:ext cx="10515600" cy="4351338"/>
          </a:xfrm>
        </p:spPr>
        <p:txBody>
          <a:bodyPr>
            <a:normAutofit/>
          </a:bodyPr>
          <a:lstStyle/>
          <a:p>
            <a:r>
              <a:rPr lang="en-US" altLang="en-US" dirty="0">
                <a:latin typeface="Calibri" panose="020F0502020204030204" pitchFamily="34" charset="0"/>
              </a:rPr>
              <a:t>Lenders are required to use documentation supplied by the Internal Revenue Service (IRS) or some other comparable third party that is also regulated by the act</a:t>
            </a:r>
          </a:p>
          <a:p>
            <a:r>
              <a:rPr lang="en-US" altLang="en-US" dirty="0">
                <a:latin typeface="Calibri" panose="020F0502020204030204" pitchFamily="34" charset="0"/>
              </a:rPr>
              <a:t>Certain types of mortgage arrangements are either outlawed or limited by the act, </a:t>
            </a:r>
            <a:r>
              <a:rPr lang="en-US" dirty="0"/>
              <a:t>including mortgages with balloon payments that more than double the previous payments </a:t>
            </a:r>
            <a:endParaRPr lang="en-US" altLang="en-US" dirty="0">
              <a:latin typeface="Calibri" panose="020F0502020204030204" pitchFamily="34" charset="0"/>
            </a:endParaRPr>
          </a:p>
        </p:txBody>
      </p:sp>
      <p:sp>
        <p:nvSpPr>
          <p:cNvPr id="4" name="Footer Placeholder 3">
            <a:extLst>
              <a:ext uri="{FF2B5EF4-FFF2-40B4-BE49-F238E27FC236}">
                <a16:creationId xmlns:a16="http://schemas.microsoft.com/office/drawing/2014/main" id="{715C1A29-4018-4593-878A-13196801A469}"/>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02E52A02-5396-447C-8122-2A15401C852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47</a:t>
            </a:fld>
            <a:endParaRPr lang="en-US" altLang="en-US" dirty="0"/>
          </a:p>
        </p:txBody>
      </p:sp>
    </p:spTree>
    <p:extLst>
      <p:ext uri="{BB962C8B-B14F-4D97-AF65-F5344CB8AC3E}">
        <p14:creationId xmlns:p14="http://schemas.microsoft.com/office/powerpoint/2010/main" val="22315642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86BB-896D-4B32-B747-7199A04BAC31}"/>
              </a:ext>
            </a:extLst>
          </p:cNvPr>
          <p:cNvSpPr>
            <a:spLocks noGrp="1"/>
          </p:cNvSpPr>
          <p:nvPr>
            <p:ph type="title"/>
          </p:nvPr>
        </p:nvSpPr>
        <p:spPr/>
        <p:txBody>
          <a:bodyPr/>
          <a:lstStyle/>
          <a:p>
            <a:r>
              <a:rPr lang="en-US" dirty="0"/>
              <a:t>Dodd</a:t>
            </a:r>
            <a:r>
              <a:rPr lang="en-US" altLang="en-US" dirty="0"/>
              <a:t>–</a:t>
            </a:r>
            <a:r>
              <a:rPr lang="en-US" dirty="0"/>
              <a:t>Frank Act</a:t>
            </a:r>
          </a:p>
        </p:txBody>
      </p:sp>
      <p:sp>
        <p:nvSpPr>
          <p:cNvPr id="3" name="Content Placeholder 2">
            <a:extLst>
              <a:ext uri="{FF2B5EF4-FFF2-40B4-BE49-F238E27FC236}">
                <a16:creationId xmlns:a16="http://schemas.microsoft.com/office/drawing/2014/main" id="{91B3091C-7F63-45A8-A990-EBEC92D179CF}"/>
              </a:ext>
            </a:extLst>
          </p:cNvPr>
          <p:cNvSpPr>
            <a:spLocks noGrp="1"/>
          </p:cNvSpPr>
          <p:nvPr>
            <p:ph idx="1"/>
          </p:nvPr>
        </p:nvSpPr>
        <p:spPr/>
        <p:txBody>
          <a:bodyPr/>
          <a:lstStyle/>
          <a:p>
            <a:r>
              <a:rPr lang="en-US" dirty="0"/>
              <a:t>Created </a:t>
            </a:r>
            <a:r>
              <a:rPr lang="en-US" b="1" dirty="0"/>
              <a:t>qualified mortgages</a:t>
            </a:r>
            <a:r>
              <a:rPr lang="en-US" dirty="0"/>
              <a:t>, which have met the good-faith requirements outlined in the act</a:t>
            </a:r>
          </a:p>
          <a:p>
            <a:r>
              <a:rPr lang="en-US" dirty="0"/>
              <a:t>Outlaws certain types of lender-related compensation</a:t>
            </a:r>
          </a:p>
        </p:txBody>
      </p:sp>
      <p:sp>
        <p:nvSpPr>
          <p:cNvPr id="4" name="Footer Placeholder 3">
            <a:extLst>
              <a:ext uri="{FF2B5EF4-FFF2-40B4-BE49-F238E27FC236}">
                <a16:creationId xmlns:a16="http://schemas.microsoft.com/office/drawing/2014/main" id="{20392EB6-97AF-49AB-B7D1-B91234E7CA7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341EE08D-AB64-416C-BA21-CA4F09FB68E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48</a:t>
            </a:fld>
            <a:endParaRPr lang="en-US" altLang="en-US" dirty="0"/>
          </a:p>
        </p:txBody>
      </p:sp>
    </p:spTree>
    <p:extLst>
      <p:ext uri="{BB962C8B-B14F-4D97-AF65-F5344CB8AC3E}">
        <p14:creationId xmlns:p14="http://schemas.microsoft.com/office/powerpoint/2010/main" val="1307643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DDE55-7A25-4504-9DE5-29EE5185F431}"/>
              </a:ext>
            </a:extLst>
          </p:cNvPr>
          <p:cNvSpPr>
            <a:spLocks noGrp="1"/>
          </p:cNvSpPr>
          <p:nvPr>
            <p:ph type="title"/>
          </p:nvPr>
        </p:nvSpPr>
        <p:spPr/>
        <p:txBody>
          <a:bodyPr/>
          <a:lstStyle/>
          <a:p>
            <a:r>
              <a:rPr lang="en-US" dirty="0"/>
              <a:t>Long-Term Solutions to the Crisis</a:t>
            </a:r>
          </a:p>
        </p:txBody>
      </p:sp>
      <p:sp>
        <p:nvSpPr>
          <p:cNvPr id="3" name="Content Placeholder 2">
            <a:extLst>
              <a:ext uri="{FF2B5EF4-FFF2-40B4-BE49-F238E27FC236}">
                <a16:creationId xmlns:a16="http://schemas.microsoft.com/office/drawing/2014/main" id="{C99C6820-5886-40A1-9608-F672D463C979}"/>
              </a:ext>
            </a:extLst>
          </p:cNvPr>
          <p:cNvSpPr>
            <a:spLocks noGrp="1"/>
          </p:cNvSpPr>
          <p:nvPr>
            <p:ph idx="1"/>
          </p:nvPr>
        </p:nvSpPr>
        <p:spPr/>
        <p:txBody>
          <a:bodyPr/>
          <a:lstStyle/>
          <a:p>
            <a:r>
              <a:rPr lang="en-US" dirty="0"/>
              <a:t>Philosophical solution (offered by Serres in his book, Times of Crisis)</a:t>
            </a:r>
          </a:p>
          <a:p>
            <a:pPr lvl="1"/>
            <a:r>
              <a:rPr lang="en-US" dirty="0"/>
              <a:t>Instead of tinkering with a broken system that has led to a crisis, governmental and private authorities must alter or eliminate the initial conditions that caused the crisis</a:t>
            </a:r>
          </a:p>
          <a:p>
            <a:pPr lvl="1"/>
            <a:r>
              <a:rPr lang="en-US" dirty="0"/>
              <a:t>People must reimmerse themselves in the system in order to close the separation by abandoning the activities that created the initial separation</a:t>
            </a:r>
          </a:p>
        </p:txBody>
      </p:sp>
      <p:sp>
        <p:nvSpPr>
          <p:cNvPr id="4" name="Footer Placeholder 3">
            <a:extLst>
              <a:ext uri="{FF2B5EF4-FFF2-40B4-BE49-F238E27FC236}">
                <a16:creationId xmlns:a16="http://schemas.microsoft.com/office/drawing/2014/main" id="{E9104175-E8E7-46B4-A5F7-171E5AED0F1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8ECA0251-6272-4B7B-BCF9-107DC64F62D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49</a:t>
            </a:fld>
            <a:endParaRPr lang="en-US" altLang="en-US" dirty="0"/>
          </a:p>
        </p:txBody>
      </p:sp>
    </p:spTree>
    <p:extLst>
      <p:ext uri="{BB962C8B-B14F-4D97-AF65-F5344CB8AC3E}">
        <p14:creationId xmlns:p14="http://schemas.microsoft.com/office/powerpoint/2010/main" val="2755741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Real Property as Security</a:t>
            </a:r>
          </a:p>
        </p:txBody>
      </p:sp>
      <p:sp>
        <p:nvSpPr>
          <p:cNvPr id="17411" name="Rectangle 3"/>
          <p:cNvSpPr>
            <a:spLocks noGrp="1" noChangeArrowheads="1"/>
          </p:cNvSpPr>
          <p:nvPr>
            <p:ph idx="1"/>
          </p:nvPr>
        </p:nvSpPr>
        <p:spPr/>
        <p:txBody>
          <a:bodyPr/>
          <a:lstStyle/>
          <a:p>
            <a:r>
              <a:rPr lang="en-US" altLang="en-US" b="1" dirty="0"/>
              <a:t>Security </a:t>
            </a:r>
          </a:p>
          <a:p>
            <a:pPr lvl="1"/>
            <a:r>
              <a:rPr lang="en-US" altLang="en-US" dirty="0"/>
              <a:t>Assurance that a creditor will be paid back for any money loaned or for credit extended to a debtor</a:t>
            </a:r>
          </a:p>
          <a:p>
            <a:r>
              <a:rPr lang="en-US" dirty="0"/>
              <a:t>Lenders of money and people who extend credit often require a </a:t>
            </a:r>
            <a:r>
              <a:rPr lang="en-US" b="1" dirty="0"/>
              <a:t>security device </a:t>
            </a:r>
            <a:r>
              <a:rPr lang="en-US" dirty="0"/>
              <a:t>to protect their financial interests </a:t>
            </a:r>
          </a:p>
          <a:p>
            <a:r>
              <a:rPr lang="en-US" altLang="en-US" b="1" dirty="0"/>
              <a:t>Secured loan </a:t>
            </a:r>
          </a:p>
          <a:p>
            <a:pPr lvl="1"/>
            <a:r>
              <a:rPr lang="en-US" altLang="en-US" dirty="0"/>
              <a:t>One in which creditors have something of value (</a:t>
            </a:r>
            <a:r>
              <a:rPr lang="en-US" altLang="en-US" b="1" dirty="0"/>
              <a:t>collateral</a:t>
            </a:r>
            <a:r>
              <a:rPr lang="en-US" altLang="en-US" dirty="0"/>
              <a:t>) from which they can be paid if the debtor does not pay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B81A78C3-4BB8-4B84-BD9B-8A04E0F71691}" type="slidenum">
              <a:rPr lang="en-US" altLang="en-US" smtClean="0"/>
              <a:pPr/>
              <a:t>5</a:t>
            </a:fld>
            <a:endParaRPr lang="en-US" altLang="en-US" dirty="0"/>
          </a:p>
        </p:txBody>
      </p:sp>
    </p:spTree>
    <p:extLst>
      <p:ext uri="{BB962C8B-B14F-4D97-AF65-F5344CB8AC3E}">
        <p14:creationId xmlns:p14="http://schemas.microsoft.com/office/powerpoint/2010/main" val="5606177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24877-30A2-4BCA-A2BF-D426FB8CECF0}"/>
              </a:ext>
            </a:extLst>
          </p:cNvPr>
          <p:cNvSpPr>
            <a:spLocks noGrp="1"/>
          </p:cNvSpPr>
          <p:nvPr>
            <p:ph type="title"/>
          </p:nvPr>
        </p:nvSpPr>
        <p:spPr/>
        <p:txBody>
          <a:bodyPr/>
          <a:lstStyle/>
          <a:p>
            <a:r>
              <a:rPr lang="en-US" dirty="0"/>
              <a:t>Long-Term Solutions to the Crisis</a:t>
            </a:r>
          </a:p>
        </p:txBody>
      </p:sp>
      <p:sp>
        <p:nvSpPr>
          <p:cNvPr id="3" name="Content Placeholder 2">
            <a:extLst>
              <a:ext uri="{FF2B5EF4-FFF2-40B4-BE49-F238E27FC236}">
                <a16:creationId xmlns:a16="http://schemas.microsoft.com/office/drawing/2014/main" id="{3178577E-1849-4E19-AB67-0ADC8F43884A}"/>
              </a:ext>
            </a:extLst>
          </p:cNvPr>
          <p:cNvSpPr>
            <a:spLocks noGrp="1"/>
          </p:cNvSpPr>
          <p:nvPr>
            <p:ph idx="1"/>
          </p:nvPr>
        </p:nvSpPr>
        <p:spPr/>
        <p:txBody>
          <a:bodyPr>
            <a:noAutofit/>
          </a:bodyPr>
          <a:lstStyle/>
          <a:p>
            <a:r>
              <a:rPr lang="en-US" dirty="0"/>
              <a:t>Economic-political solution (provided by Orlov in his book, Reinventing Collapse)</a:t>
            </a:r>
          </a:p>
          <a:p>
            <a:pPr lvl="1"/>
            <a:r>
              <a:rPr lang="en-US" dirty="0"/>
              <a:t>Initial conditions that gave birth to the crisis are grounded in a political and economic social system fed by five elements</a:t>
            </a:r>
          </a:p>
          <a:p>
            <a:pPr lvl="2"/>
            <a:r>
              <a:rPr lang="en-US" dirty="0"/>
              <a:t>Once the elements are in place, collapse is inevitable</a:t>
            </a:r>
          </a:p>
          <a:p>
            <a:pPr lvl="1"/>
            <a:r>
              <a:rPr lang="en-US" dirty="0"/>
              <a:t>People should be more concerned with what happens in the post-collapse era</a:t>
            </a:r>
          </a:p>
          <a:p>
            <a:pPr lvl="1"/>
            <a:r>
              <a:rPr lang="en-US" dirty="0"/>
              <a:t>Orlov suggests a new, and severe, level of governmental regulation and a post-collapse alteration in the nature of the corporation</a:t>
            </a:r>
          </a:p>
        </p:txBody>
      </p:sp>
      <p:sp>
        <p:nvSpPr>
          <p:cNvPr id="4" name="Footer Placeholder 3">
            <a:extLst>
              <a:ext uri="{FF2B5EF4-FFF2-40B4-BE49-F238E27FC236}">
                <a16:creationId xmlns:a16="http://schemas.microsoft.com/office/drawing/2014/main" id="{46894EAE-C32B-4517-B2DD-C6EBF94552D0}"/>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1720350-BA7C-4F1C-BD50-338C50F6855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50</a:t>
            </a:fld>
            <a:endParaRPr lang="en-US" altLang="en-US" dirty="0"/>
          </a:p>
        </p:txBody>
      </p:sp>
    </p:spTree>
    <p:extLst>
      <p:ext uri="{BB962C8B-B14F-4D97-AF65-F5344CB8AC3E}">
        <p14:creationId xmlns:p14="http://schemas.microsoft.com/office/powerpoint/2010/main" val="29896957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BC42F-87ED-42EB-B3A3-FED1A4058C2D}"/>
              </a:ext>
            </a:extLst>
          </p:cNvPr>
          <p:cNvSpPr>
            <a:spLocks noGrp="1"/>
          </p:cNvSpPr>
          <p:nvPr>
            <p:ph type="title"/>
          </p:nvPr>
        </p:nvSpPr>
        <p:spPr/>
        <p:txBody>
          <a:bodyPr/>
          <a:lstStyle/>
          <a:p>
            <a:r>
              <a:rPr lang="en-US" dirty="0"/>
              <a:t>Long-Term Solutions to the Crisis</a:t>
            </a:r>
          </a:p>
        </p:txBody>
      </p:sp>
      <p:sp>
        <p:nvSpPr>
          <p:cNvPr id="3" name="Content Placeholder 2">
            <a:extLst>
              <a:ext uri="{FF2B5EF4-FFF2-40B4-BE49-F238E27FC236}">
                <a16:creationId xmlns:a16="http://schemas.microsoft.com/office/drawing/2014/main" id="{2F6DA6D8-176A-4614-8B25-939F07F75857}"/>
              </a:ext>
            </a:extLst>
          </p:cNvPr>
          <p:cNvSpPr>
            <a:spLocks noGrp="1"/>
          </p:cNvSpPr>
          <p:nvPr>
            <p:ph idx="1"/>
          </p:nvPr>
        </p:nvSpPr>
        <p:spPr/>
        <p:txBody>
          <a:bodyPr/>
          <a:lstStyle/>
          <a:p>
            <a:r>
              <a:rPr lang="en-US" dirty="0"/>
              <a:t>Quantifiable, applied, practical solution (provided by Roubini and Mihm)</a:t>
            </a:r>
          </a:p>
          <a:p>
            <a:pPr lvl="1"/>
            <a:r>
              <a:rPr lang="en-US" dirty="0"/>
              <a:t>The government should make it advantageous for the country’s largest financial institutions to subdivide and reorganize themselves into smaller, independent units</a:t>
            </a:r>
          </a:p>
          <a:p>
            <a:pPr lvl="1"/>
            <a:r>
              <a:rPr lang="en-US" dirty="0"/>
              <a:t>Drastic reconfiguration of executive bonus packages</a:t>
            </a:r>
          </a:p>
          <a:p>
            <a:pPr lvl="2"/>
            <a:r>
              <a:rPr lang="en-US" dirty="0"/>
              <a:t>Roubini and Mihm propose a </a:t>
            </a:r>
            <a:r>
              <a:rPr lang="en-US" b="1" dirty="0"/>
              <a:t>bonus-malus </a:t>
            </a:r>
            <a:r>
              <a:rPr lang="en-US" dirty="0"/>
              <a:t>system </a:t>
            </a:r>
          </a:p>
        </p:txBody>
      </p:sp>
      <p:sp>
        <p:nvSpPr>
          <p:cNvPr id="4" name="Footer Placeholder 3">
            <a:extLst>
              <a:ext uri="{FF2B5EF4-FFF2-40B4-BE49-F238E27FC236}">
                <a16:creationId xmlns:a16="http://schemas.microsoft.com/office/drawing/2014/main" id="{3D27C24A-B267-4B0F-A38C-9502D0CC1666}"/>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ACBCB57C-E210-47EC-AD28-4C4AFDBB7A3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51</a:t>
            </a:fld>
            <a:endParaRPr lang="en-US" altLang="en-US" dirty="0"/>
          </a:p>
        </p:txBody>
      </p:sp>
    </p:spTree>
    <p:extLst>
      <p:ext uri="{BB962C8B-B14F-4D97-AF65-F5344CB8AC3E}">
        <p14:creationId xmlns:p14="http://schemas.microsoft.com/office/powerpoint/2010/main" val="28104297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Question</a:t>
            </a:r>
          </a:p>
        </p:txBody>
      </p:sp>
      <p:sp>
        <p:nvSpPr>
          <p:cNvPr id="55299" name="Rectangle 3"/>
          <p:cNvSpPr>
            <a:spLocks noGrp="1" noChangeArrowheads="1"/>
          </p:cNvSpPr>
          <p:nvPr>
            <p:ph type="body" idx="1"/>
          </p:nvPr>
        </p:nvSpPr>
        <p:spPr/>
        <p:txBody>
          <a:bodyPr/>
          <a:lstStyle/>
          <a:p>
            <a:r>
              <a:rPr lang="en-US" altLang="en-US" dirty="0"/>
              <a:t>What is the property that is subject to the security interest?</a:t>
            </a:r>
          </a:p>
          <a:p>
            <a:pPr marL="912812" lvl="1" indent="-514350">
              <a:buFont typeface="+mj-lt"/>
              <a:buAutoNum type="alphaUcPeriod"/>
            </a:pPr>
            <a:r>
              <a:rPr lang="en-US" altLang="en-US" dirty="0"/>
              <a:t>Collateral</a:t>
            </a:r>
          </a:p>
          <a:p>
            <a:pPr marL="912812" lvl="1" indent="-514350">
              <a:buFont typeface="+mj-lt"/>
              <a:buAutoNum type="alphaUcPeriod"/>
            </a:pPr>
            <a:r>
              <a:rPr lang="en-US" altLang="en-US" dirty="0"/>
              <a:t>Guarantee</a:t>
            </a:r>
          </a:p>
          <a:p>
            <a:pPr marL="912812" lvl="1" indent="-514350">
              <a:buFont typeface="+mj-lt"/>
              <a:buAutoNum type="alphaUcPeriod"/>
            </a:pPr>
            <a:r>
              <a:rPr lang="en-US" altLang="en-US" dirty="0"/>
              <a:t>Lien</a:t>
            </a:r>
          </a:p>
          <a:p>
            <a:pPr marL="912812" lvl="1" indent="-514350">
              <a:buFont typeface="+mj-lt"/>
              <a:buAutoNum type="alphaUcPeriod"/>
            </a:pPr>
            <a:r>
              <a:rPr lang="en-US" altLang="en-US" dirty="0"/>
              <a:t>Pledge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AAEA63C6-54C8-49D7-B3B2-DE565833D8AC}" type="slidenum">
              <a:rPr lang="en-US" altLang="en-US" smtClean="0"/>
              <a:pPr/>
              <a:t>52</a:t>
            </a:fld>
            <a:endParaRPr lang="en-US" altLang="en-US" dirty="0"/>
          </a:p>
        </p:txBody>
      </p:sp>
    </p:spTree>
    <p:extLst>
      <p:ext uri="{BB962C8B-B14F-4D97-AF65-F5344CB8AC3E}">
        <p14:creationId xmlns:p14="http://schemas.microsoft.com/office/powerpoint/2010/main" val="12499559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r>
              <a:rPr lang="en-US" altLang="en-US" dirty="0"/>
              <a:t>Personal Property as Security</a:t>
            </a:r>
          </a:p>
        </p:txBody>
      </p:sp>
      <p:sp>
        <p:nvSpPr>
          <p:cNvPr id="56323" name="Rectangle 5"/>
          <p:cNvSpPr>
            <a:spLocks noGrp="1" noChangeArrowheads="1"/>
          </p:cNvSpPr>
          <p:nvPr>
            <p:ph idx="1"/>
          </p:nvPr>
        </p:nvSpPr>
        <p:spPr/>
        <p:txBody>
          <a:bodyPr/>
          <a:lstStyle/>
          <a:p>
            <a:r>
              <a:rPr lang="en-US" dirty="0"/>
              <a:t>Article 9 of the UCC brings all personal property security devices, or security interests, together under one law </a:t>
            </a:r>
            <a:endParaRPr lang="en-US" altLang="en-US" b="1" dirty="0"/>
          </a:p>
          <a:p>
            <a:pPr lvl="1"/>
            <a:r>
              <a:rPr lang="en-US" altLang="en-US" dirty="0"/>
              <a:t>Property that is subject to the security interest is called collateral</a:t>
            </a:r>
          </a:p>
          <a:p>
            <a:r>
              <a:rPr lang="en-US" altLang="en-US" b="1" dirty="0"/>
              <a:t>Secured party</a:t>
            </a:r>
          </a:p>
          <a:p>
            <a:pPr lvl="1"/>
            <a:r>
              <a:rPr lang="en-US" altLang="en-US" dirty="0"/>
              <a:t>The lender or seller who holds the security interest </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5"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1CE90BE8-310C-41BF-B496-2EB7A04D26B0}" type="slidenum">
              <a:rPr lang="en-US" altLang="en-US" smtClean="0"/>
              <a:pPr/>
              <a:t>53</a:t>
            </a:fld>
            <a:endParaRPr lang="en-US" altLang="en-US" dirty="0"/>
          </a:p>
        </p:txBody>
      </p:sp>
    </p:spTree>
    <p:extLst>
      <p:ext uri="{BB962C8B-B14F-4D97-AF65-F5344CB8AC3E}">
        <p14:creationId xmlns:p14="http://schemas.microsoft.com/office/powerpoint/2010/main" val="1859371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Personal Property as Security: Key Definitions</a:t>
            </a:r>
          </a:p>
        </p:txBody>
      </p:sp>
      <p:sp>
        <p:nvSpPr>
          <p:cNvPr id="57347" name="Rectangle 3"/>
          <p:cNvSpPr>
            <a:spLocks noGrp="1" noChangeArrowheads="1"/>
          </p:cNvSpPr>
          <p:nvPr>
            <p:ph type="body" idx="1"/>
          </p:nvPr>
        </p:nvSpPr>
        <p:spPr/>
        <p:txBody>
          <a:bodyPr/>
          <a:lstStyle/>
          <a:p>
            <a:r>
              <a:rPr lang="en-US" altLang="en-US" b="1" dirty="0"/>
              <a:t>Consumer goods</a:t>
            </a:r>
          </a:p>
          <a:p>
            <a:r>
              <a:rPr lang="en-US" altLang="en-US" b="1" dirty="0"/>
              <a:t>Equipment </a:t>
            </a:r>
          </a:p>
          <a:p>
            <a:r>
              <a:rPr lang="en-US" altLang="en-US" b="1" dirty="0"/>
              <a:t>Farm products</a:t>
            </a:r>
          </a:p>
          <a:p>
            <a:r>
              <a:rPr lang="en-US" altLang="en-US" b="1" dirty="0"/>
              <a:t>Inventory </a:t>
            </a:r>
          </a:p>
          <a:p>
            <a:r>
              <a:rPr lang="en-US" altLang="en-US" b="1" dirty="0"/>
              <a:t>Fixtures</a:t>
            </a:r>
          </a:p>
          <a:p>
            <a:r>
              <a:rPr lang="en-US" altLang="en-US" b="1" dirty="0"/>
              <a:t>Purchase money security interest </a:t>
            </a:r>
          </a:p>
          <a:p>
            <a:r>
              <a:rPr lang="en-US" altLang="en-US" b="1" dirty="0"/>
              <a:t>Buyer in the ordinary course of business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19157CA-A574-4F8D-940B-0191183857D5}" type="slidenum">
              <a:rPr lang="en-US" altLang="en-US" smtClean="0"/>
              <a:pPr/>
              <a:t>54</a:t>
            </a:fld>
            <a:endParaRPr lang="en-US" altLang="en-US" dirty="0"/>
          </a:p>
        </p:txBody>
      </p:sp>
    </p:spTree>
    <p:extLst>
      <p:ext uri="{BB962C8B-B14F-4D97-AF65-F5344CB8AC3E}">
        <p14:creationId xmlns:p14="http://schemas.microsoft.com/office/powerpoint/2010/main" val="30817049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en-US" altLang="en-US" dirty="0"/>
              <a:t>Security Agreement</a:t>
            </a:r>
          </a:p>
        </p:txBody>
      </p:sp>
      <p:sp>
        <p:nvSpPr>
          <p:cNvPr id="58371" name="Rectangle 5"/>
          <p:cNvSpPr>
            <a:spLocks noGrp="1" noChangeArrowheads="1"/>
          </p:cNvSpPr>
          <p:nvPr>
            <p:ph type="body" idx="1"/>
          </p:nvPr>
        </p:nvSpPr>
        <p:spPr>
          <a:xfrm>
            <a:off x="838200" y="1825625"/>
            <a:ext cx="10515600" cy="4351338"/>
          </a:xfrm>
        </p:spPr>
        <p:txBody>
          <a:bodyPr/>
          <a:lstStyle/>
          <a:p>
            <a:r>
              <a:rPr lang="en-US" altLang="en-US" dirty="0"/>
              <a:t>An agreement that creates a security interest</a:t>
            </a:r>
          </a:p>
          <a:p>
            <a:r>
              <a:rPr lang="en-US" altLang="en-US" dirty="0"/>
              <a:t>Must be in writing, be signed by the debtor, and contain a description of the collateral that is used for security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795610A-4175-46AB-A7B2-FED5FD698E94}" type="slidenum">
              <a:rPr lang="en-US" altLang="en-US" smtClean="0"/>
              <a:pPr/>
              <a:t>55</a:t>
            </a:fld>
            <a:endParaRPr lang="en-US" altLang="en-US" dirty="0"/>
          </a:p>
        </p:txBody>
      </p:sp>
    </p:spTree>
    <p:extLst>
      <p:ext uri="{BB962C8B-B14F-4D97-AF65-F5344CB8AC3E}">
        <p14:creationId xmlns:p14="http://schemas.microsoft.com/office/powerpoint/2010/main" val="2169138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Grp="1" noChangeArrowheads="1"/>
          </p:cNvSpPr>
          <p:nvPr>
            <p:ph type="title"/>
          </p:nvPr>
        </p:nvSpPr>
        <p:spPr/>
        <p:txBody>
          <a:bodyPr/>
          <a:lstStyle/>
          <a:p>
            <a:r>
              <a:rPr lang="en-US" altLang="en-US" dirty="0"/>
              <a:t>Attachment of a Security Interest</a:t>
            </a:r>
          </a:p>
        </p:txBody>
      </p:sp>
      <p:sp>
        <p:nvSpPr>
          <p:cNvPr id="59395" name="Rectangle 5"/>
          <p:cNvSpPr>
            <a:spLocks noGrp="1" noChangeArrowheads="1"/>
          </p:cNvSpPr>
          <p:nvPr>
            <p:ph type="body" idx="1"/>
          </p:nvPr>
        </p:nvSpPr>
        <p:spPr/>
        <p:txBody>
          <a:bodyPr/>
          <a:lstStyle/>
          <a:p>
            <a:r>
              <a:rPr lang="en-US" altLang="en-US" b="1" dirty="0"/>
              <a:t>Attachment</a:t>
            </a:r>
            <a:r>
              <a:rPr lang="en-US" altLang="en-US" dirty="0"/>
              <a:t> occurs when three conditions are met: </a:t>
            </a:r>
          </a:p>
          <a:p>
            <a:pPr lvl="1"/>
            <a:r>
              <a:rPr lang="en-US" altLang="en-US" dirty="0"/>
              <a:t>The debtor has some ownership or possessive rights in the collateral </a:t>
            </a:r>
          </a:p>
          <a:p>
            <a:pPr lvl="1"/>
            <a:r>
              <a:rPr lang="en-US" altLang="en-US" dirty="0"/>
              <a:t>The secured party transfers something of value to the debtor </a:t>
            </a:r>
          </a:p>
          <a:p>
            <a:pPr lvl="1"/>
            <a:r>
              <a:rPr lang="en-US" altLang="en-US" dirty="0"/>
              <a:t>The secured party takes possession of the collateral or signs a security agreement that describes the collateral</a:t>
            </a:r>
          </a:p>
          <a:p>
            <a:r>
              <a:rPr lang="en-US" altLang="en-US" dirty="0"/>
              <a:t>Creditors may obtain security interests in property acquired by the debtor after the original agreement is entered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BB6583D3-60A3-476C-BF14-4CC0513A023B}" type="slidenum">
              <a:rPr lang="en-US" altLang="en-US" smtClean="0"/>
              <a:pPr/>
              <a:t>56</a:t>
            </a:fld>
            <a:endParaRPr lang="en-US" altLang="en-US" dirty="0"/>
          </a:p>
        </p:txBody>
      </p:sp>
    </p:spTree>
    <p:extLst>
      <p:ext uri="{BB962C8B-B14F-4D97-AF65-F5344CB8AC3E}">
        <p14:creationId xmlns:p14="http://schemas.microsoft.com/office/powerpoint/2010/main" val="39626899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noChangeArrowheads="1"/>
          </p:cNvSpPr>
          <p:nvPr>
            <p:ph type="title"/>
          </p:nvPr>
        </p:nvSpPr>
        <p:spPr/>
        <p:txBody>
          <a:bodyPr/>
          <a:lstStyle/>
          <a:p>
            <a:r>
              <a:rPr lang="en-US" altLang="en-US" dirty="0"/>
              <a:t>Perfection of a Security Interest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C90553AC-402E-4491-9409-65B2A6D332B2}" type="slidenum">
              <a:rPr lang="en-US" altLang="en-US" smtClean="0"/>
              <a:pPr/>
              <a:t>57</a:t>
            </a:fld>
            <a:endParaRPr lang="en-US" altLang="en-US" dirty="0"/>
          </a:p>
        </p:txBody>
      </p:sp>
      <p:graphicFrame>
        <p:nvGraphicFramePr>
          <p:cNvPr id="3" name="Diagram 2" descr="Perfection by Filing&#10;Perfection by Attachment Alone&#10;Perfection by Possession&#10;" title="Perfection of a security interest"/>
          <p:cNvGraphicFramePr/>
          <p:nvPr>
            <p:extLst>
              <p:ext uri="{D42A27DB-BD31-4B8C-83A1-F6EECF244321}">
                <p14:modId xmlns:p14="http://schemas.microsoft.com/office/powerpoint/2010/main" val="2236007526"/>
              </p:ext>
            </p:extLst>
          </p:nvPr>
        </p:nvGraphicFramePr>
        <p:xfrm>
          <a:off x="2125436" y="1910443"/>
          <a:ext cx="7941129" cy="42157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43361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4"/>
          <p:cNvSpPr>
            <a:spLocks noGrp="1" noChangeArrowheads="1"/>
          </p:cNvSpPr>
          <p:nvPr>
            <p:ph type="title"/>
          </p:nvPr>
        </p:nvSpPr>
        <p:spPr/>
        <p:txBody>
          <a:bodyPr/>
          <a:lstStyle/>
          <a:p>
            <a:r>
              <a:rPr lang="en-US" altLang="en-US" dirty="0"/>
              <a:t>Priorities and Claims</a:t>
            </a:r>
          </a:p>
        </p:txBody>
      </p:sp>
      <p:sp>
        <p:nvSpPr>
          <p:cNvPr id="61443" name="Rectangle 5"/>
          <p:cNvSpPr>
            <a:spLocks noGrp="1" noChangeArrowheads="1"/>
          </p:cNvSpPr>
          <p:nvPr>
            <p:ph type="body" idx="1"/>
          </p:nvPr>
        </p:nvSpPr>
        <p:spPr>
          <a:xfrm>
            <a:off x="838200" y="1825625"/>
            <a:ext cx="10515600" cy="4351338"/>
          </a:xfrm>
        </p:spPr>
        <p:txBody>
          <a:bodyPr>
            <a:noAutofit/>
          </a:bodyPr>
          <a:lstStyle/>
          <a:p>
            <a:r>
              <a:rPr lang="en-US" altLang="en-US" dirty="0"/>
              <a:t>Sometimes, two or more parties claim a security interest in the same collateral</a:t>
            </a:r>
          </a:p>
          <a:p>
            <a:r>
              <a:rPr lang="en-US" altLang="en-US" dirty="0"/>
              <a:t>At other times, unsecured parties claim that they have better rights than secured parties</a:t>
            </a:r>
          </a:p>
          <a:p>
            <a:r>
              <a:rPr lang="en-US" altLang="en-US" dirty="0"/>
              <a:t>The UCC helps resolve these conflicts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D90D7CB2-8D92-4026-A5F1-783B2A96898F}" type="slidenum">
              <a:rPr lang="en-US" altLang="en-US" smtClean="0"/>
              <a:pPr/>
              <a:t>58</a:t>
            </a:fld>
            <a:endParaRPr lang="en-US" altLang="en-US" dirty="0"/>
          </a:p>
        </p:txBody>
      </p:sp>
    </p:spTree>
    <p:extLst>
      <p:ext uri="{BB962C8B-B14F-4D97-AF65-F5344CB8AC3E}">
        <p14:creationId xmlns:p14="http://schemas.microsoft.com/office/powerpoint/2010/main" val="10404087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noChangeArrowheads="1"/>
          </p:cNvSpPr>
          <p:nvPr>
            <p:ph type="title"/>
          </p:nvPr>
        </p:nvSpPr>
        <p:spPr/>
        <p:txBody>
          <a:bodyPr/>
          <a:lstStyle/>
          <a:p>
            <a:r>
              <a:rPr lang="en-US" altLang="en-US" dirty="0"/>
              <a:t>Default of the Debtor</a:t>
            </a:r>
          </a:p>
        </p:txBody>
      </p:sp>
      <p:sp>
        <p:nvSpPr>
          <p:cNvPr id="62467" name="Rectangle 5"/>
          <p:cNvSpPr>
            <a:spLocks noGrp="1" noChangeArrowheads="1"/>
          </p:cNvSpPr>
          <p:nvPr>
            <p:ph type="body" idx="1"/>
          </p:nvPr>
        </p:nvSpPr>
        <p:spPr/>
        <p:txBody>
          <a:bodyPr/>
          <a:lstStyle/>
          <a:p>
            <a:r>
              <a:rPr lang="en-US" altLang="en-US" dirty="0"/>
              <a:t>If a debtor defaults by failing to make payments when due, the secured party may satisfy the debt by taking possession of the collateral</a:t>
            </a:r>
            <a:endParaRPr lang="en-US" dirty="0"/>
          </a:p>
          <a:p>
            <a:r>
              <a:rPr lang="en-US" dirty="0"/>
              <a:t>After repossessing the goods, the secured party (the creditor) may sell them at a public auction or private sale</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24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B63C53AB-4A87-4AB7-9CDF-B3A6790EB188}" type="slidenum">
              <a:rPr lang="en-US" altLang="en-US" smtClean="0"/>
              <a:pPr/>
              <a:t>59</a:t>
            </a:fld>
            <a:endParaRPr lang="en-US" altLang="en-US" dirty="0"/>
          </a:p>
        </p:txBody>
      </p:sp>
    </p:spTree>
    <p:extLst>
      <p:ext uri="{BB962C8B-B14F-4D97-AF65-F5344CB8AC3E}">
        <p14:creationId xmlns:p14="http://schemas.microsoft.com/office/powerpoint/2010/main" val="1133544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What is the right to use collateral to recover a debt?</a:t>
            </a:r>
          </a:p>
          <a:p>
            <a:pPr marL="912812" lvl="1" indent="-514350">
              <a:buFont typeface="+mj-lt"/>
              <a:buAutoNum type="alphaUcPeriod"/>
            </a:pPr>
            <a:r>
              <a:rPr lang="en-US" altLang="en-US" dirty="0"/>
              <a:t>Lien interest</a:t>
            </a:r>
          </a:p>
          <a:p>
            <a:pPr marL="912812" lvl="1" indent="-514350">
              <a:buFont typeface="+mj-lt"/>
              <a:buAutoNum type="alphaUcPeriod"/>
            </a:pPr>
            <a:r>
              <a:rPr lang="en-US" altLang="en-US" dirty="0"/>
              <a:t>Loan assurance</a:t>
            </a:r>
          </a:p>
          <a:p>
            <a:pPr marL="912812" lvl="1" indent="-514350">
              <a:buFont typeface="+mj-lt"/>
              <a:buAutoNum type="alphaUcPeriod"/>
            </a:pPr>
            <a:r>
              <a:rPr lang="en-US" altLang="en-US" dirty="0"/>
              <a:t>Security interest</a:t>
            </a:r>
          </a:p>
          <a:p>
            <a:pPr marL="912812" lvl="1" indent="-514350">
              <a:buFont typeface="+mj-lt"/>
              <a:buAutoNum type="alphaUcPeriod"/>
            </a:pPr>
            <a:r>
              <a:rPr lang="en-US" altLang="en-US" dirty="0"/>
              <a:t>Security assurance </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87E3FD1-C921-45F2-980F-8BB82DD10279}" type="slidenum">
              <a:rPr lang="en-US" altLang="en-US" smtClean="0"/>
              <a:pPr/>
              <a:t>6</a:t>
            </a:fld>
            <a:endParaRPr lang="en-US" altLang="en-US" dirty="0"/>
          </a:p>
        </p:txBody>
      </p:sp>
    </p:spTree>
    <p:extLst>
      <p:ext uri="{BB962C8B-B14F-4D97-AF65-F5344CB8AC3E}">
        <p14:creationId xmlns:p14="http://schemas.microsoft.com/office/powerpoint/2010/main" val="3576529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Real Property as Security</a:t>
            </a:r>
          </a:p>
        </p:txBody>
      </p:sp>
      <p:sp>
        <p:nvSpPr>
          <p:cNvPr id="19459" name="Rectangle 3"/>
          <p:cNvSpPr>
            <a:spLocks noGrp="1" noChangeArrowheads="1"/>
          </p:cNvSpPr>
          <p:nvPr>
            <p:ph type="body" idx="1"/>
          </p:nvPr>
        </p:nvSpPr>
        <p:spPr/>
        <p:txBody>
          <a:bodyPr/>
          <a:lstStyle/>
          <a:p>
            <a:r>
              <a:rPr lang="en-US" altLang="en-US" b="1" dirty="0"/>
              <a:t>Security interest </a:t>
            </a:r>
          </a:p>
          <a:p>
            <a:pPr lvl="1"/>
            <a:r>
              <a:rPr lang="en-US" altLang="en-US" dirty="0"/>
              <a:t>The right to use </a:t>
            </a:r>
            <a:r>
              <a:rPr lang="en-US" altLang="en-US" b="1" dirty="0"/>
              <a:t>collateral </a:t>
            </a:r>
            <a:r>
              <a:rPr lang="en-US" altLang="en-US" dirty="0"/>
              <a:t>to recover a debt </a:t>
            </a:r>
          </a:p>
          <a:p>
            <a:r>
              <a:rPr lang="en-US" altLang="en-US" b="1" dirty="0"/>
              <a:t>Unsecured loan </a:t>
            </a:r>
          </a:p>
          <a:p>
            <a:pPr lvl="1"/>
            <a:r>
              <a:rPr lang="en-US" altLang="en-US" dirty="0"/>
              <a:t>One in which creditors have nothing of value that they can repossess and sell to recover the money owed to them by the debtor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F3FC86AB-E3CD-4CC5-BEFD-E70498148147}" type="slidenum">
              <a:rPr lang="en-US" altLang="en-US" smtClean="0"/>
              <a:pPr/>
              <a:t>7</a:t>
            </a:fld>
            <a:endParaRPr lang="en-US" altLang="en-US" dirty="0"/>
          </a:p>
        </p:txBody>
      </p:sp>
    </p:spTree>
    <p:extLst>
      <p:ext uri="{BB962C8B-B14F-4D97-AF65-F5344CB8AC3E}">
        <p14:creationId xmlns:p14="http://schemas.microsoft.com/office/powerpoint/2010/main" val="2764354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Real Property as Security</a:t>
            </a:r>
          </a:p>
        </p:txBody>
      </p:sp>
      <p:sp>
        <p:nvSpPr>
          <p:cNvPr id="20483" name="Rectangle 3"/>
          <p:cNvSpPr>
            <a:spLocks noGrp="1" noChangeArrowheads="1"/>
          </p:cNvSpPr>
          <p:nvPr>
            <p:ph type="body" idx="1"/>
          </p:nvPr>
        </p:nvSpPr>
        <p:spPr/>
        <p:txBody>
          <a:bodyPr/>
          <a:lstStyle/>
          <a:p>
            <a:r>
              <a:rPr lang="en-US" dirty="0"/>
              <a:t>When real property is used as security for a loan, a device known as a mortgage is used to establish collateral for the loan </a:t>
            </a:r>
          </a:p>
          <a:p>
            <a:pPr lvl="1"/>
            <a:r>
              <a:rPr lang="en-US" altLang="en-US" b="1" dirty="0"/>
              <a:t>Mortgage</a:t>
            </a:r>
            <a:r>
              <a:rPr lang="en-US" altLang="en-US" dirty="0"/>
              <a:t>: A transfer of an interest in property for the purpose of creating a security for a debt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813CD417-C52F-4A5B-B998-5C3D8F5B096E}" type="slidenum">
              <a:rPr lang="en-US" altLang="en-US" smtClean="0"/>
              <a:pPr/>
              <a:t>8</a:t>
            </a:fld>
            <a:endParaRPr lang="en-US" altLang="en-US" dirty="0"/>
          </a:p>
        </p:txBody>
      </p:sp>
    </p:spTree>
    <p:extLst>
      <p:ext uri="{BB962C8B-B14F-4D97-AF65-F5344CB8AC3E}">
        <p14:creationId xmlns:p14="http://schemas.microsoft.com/office/powerpoint/2010/main" val="2341194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Mortgage Costs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20-</a:t>
            </a:r>
            <a:fld id="{0EDDD4A5-0B30-4F13-B32C-B262F50691A8}" type="slidenum">
              <a:rPr lang="en-US" altLang="en-US" smtClean="0"/>
              <a:pPr/>
              <a:t>9</a:t>
            </a:fld>
            <a:endParaRPr lang="en-US" altLang="en-US" dirty="0"/>
          </a:p>
        </p:txBody>
      </p:sp>
      <p:graphicFrame>
        <p:nvGraphicFramePr>
          <p:cNvPr id="3" name="Diagram 2" descr="Mortgage application fee&#10;Appraisal fee&#10;Credit report fee&#10;Inspection fee.&#10;Document preparation &#10;Attorney’s fees &#10;Title insurance&#10;Mortgage insurance&#10;Homeowner’s insurance&#10;" title="Mortgage costs"/>
          <p:cNvGraphicFramePr/>
          <p:nvPr>
            <p:extLst>
              <p:ext uri="{D42A27DB-BD31-4B8C-83A1-F6EECF244321}">
                <p14:modId xmlns:p14="http://schemas.microsoft.com/office/powerpoint/2010/main" val="846570886"/>
              </p:ext>
            </p:extLst>
          </p:nvPr>
        </p:nvGraphicFramePr>
        <p:xfrm>
          <a:off x="1325881" y="1910443"/>
          <a:ext cx="9724740" cy="42157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276548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D2AADC-434C-4A9B-989B-471BD0FC2EE4}">
  <ds:schemaRefs>
    <ds:schemaRef ds:uri="http://schemas.microsoft.com/office/infopath/2007/PartnerControls"/>
    <ds:schemaRef ds:uri="3b891efd-a537-4e57-a9a6-7bde74ae8a20"/>
    <ds:schemaRef ds:uri="http://purl.org/dc/term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aa4f5ada-9d1d-46d6-b705-f2cf90d05a91"/>
    <ds:schemaRef ds:uri="http://www.w3.org/XML/1998/namespace"/>
    <ds:schemaRef ds:uri="http://purl.org/dc/dcmitype/"/>
  </ds:schemaRefs>
</ds:datastoreItem>
</file>

<file path=customXml/itemProps2.xml><?xml version="1.0" encoding="utf-8"?>
<ds:datastoreItem xmlns:ds="http://schemas.openxmlformats.org/officeDocument/2006/customXml" ds:itemID="{8542C852-39F3-4585-A359-71BC3DE5E74E}">
  <ds:schemaRefs>
    <ds:schemaRef ds:uri="http://schemas.microsoft.com/sharepoint/v3/contenttype/forms"/>
  </ds:schemaRefs>
</ds:datastoreItem>
</file>

<file path=customXml/itemProps3.xml><?xml version="1.0" encoding="utf-8"?>
<ds:datastoreItem xmlns:ds="http://schemas.openxmlformats.org/officeDocument/2006/customXml" ds:itemID="{C2E74A04-6079-471C-963A-65F14A6DC026}"/>
</file>

<file path=docProps/app.xml><?xml version="1.0" encoding="utf-8"?>
<Properties xmlns="http://schemas.openxmlformats.org/officeDocument/2006/extended-properties" xmlns:vt="http://schemas.openxmlformats.org/officeDocument/2006/docPropsVTypes">
  <TotalTime>3379</TotalTime>
  <Words>8722</Words>
  <Application>Microsoft Office PowerPoint</Application>
  <PresentationFormat>Widescreen</PresentationFormat>
  <Paragraphs>528</Paragraphs>
  <Slides>59</Slides>
  <Notes>59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Calibri</vt:lpstr>
      <vt:lpstr>Calibri Light</vt:lpstr>
      <vt:lpstr>Wingdings</vt:lpstr>
      <vt:lpstr>Wingdings 3</vt:lpstr>
      <vt:lpstr>Office Theme</vt:lpstr>
      <vt:lpstr>Mortgages, Land Contracts, and the 21st-Century Financial Crisis</vt:lpstr>
      <vt:lpstr>Learning Objectives</vt:lpstr>
      <vt:lpstr>Learning Objectives</vt:lpstr>
      <vt:lpstr>Question</vt:lpstr>
      <vt:lpstr>Real Property as Security</vt:lpstr>
      <vt:lpstr>Question</vt:lpstr>
      <vt:lpstr>Real Property as Security</vt:lpstr>
      <vt:lpstr>Real Property as Security</vt:lpstr>
      <vt:lpstr>Mortgage Costs</vt:lpstr>
      <vt:lpstr>Types of Mortgages</vt:lpstr>
      <vt:lpstr>Types of Mortgages</vt:lpstr>
      <vt:lpstr>Types of Mortgages</vt:lpstr>
      <vt:lpstr>Types of Mortgages</vt:lpstr>
      <vt:lpstr>Types of Mortgages</vt:lpstr>
      <vt:lpstr>Question</vt:lpstr>
      <vt:lpstr>Types of Mortgages</vt:lpstr>
      <vt:lpstr>Types of Mortgages</vt:lpstr>
      <vt:lpstr>Types of Mortgages</vt:lpstr>
      <vt:lpstr>Types of Mortgages</vt:lpstr>
      <vt:lpstr>Question</vt:lpstr>
      <vt:lpstr>Types of Mortgages</vt:lpstr>
      <vt:lpstr>Question</vt:lpstr>
      <vt:lpstr>Types of Mortgages</vt:lpstr>
      <vt:lpstr>Land Contract</vt:lpstr>
      <vt:lpstr>Recording the Mortgage</vt:lpstr>
      <vt:lpstr>Rights and Duties of the Mortgagor</vt:lpstr>
      <vt:lpstr>Rights and Duties of the Mortgagor</vt:lpstr>
      <vt:lpstr>Rights and Duties of the Mortgagee</vt:lpstr>
      <vt:lpstr>Purchase by Mortgage Takeover</vt:lpstr>
      <vt:lpstr>The 21st-Century Financial Crisis</vt:lpstr>
      <vt:lpstr>Causes of the 21st-Century Financial Crisis</vt:lpstr>
      <vt:lpstr>Fannie Mae, Ginnie Mae, and Freddie Mac</vt:lpstr>
      <vt:lpstr>Fannie Mae, Ginnie Mae, and Freddie Mac</vt:lpstr>
      <vt:lpstr>Securitization and Mortgage-Backed Securities</vt:lpstr>
      <vt:lpstr>Securitization and Mortgage-Backed Securities</vt:lpstr>
      <vt:lpstr>Securitization and Asset-Backed Securities</vt:lpstr>
      <vt:lpstr>Subprime Loans</vt:lpstr>
      <vt:lpstr>Liar Loans and NINJA Loans</vt:lpstr>
      <vt:lpstr>Short-Term Solutions to the Crisis</vt:lpstr>
      <vt:lpstr>The Fannie and Freddie Takeover</vt:lpstr>
      <vt:lpstr>Modifying Fannie and Freddie One More Time</vt:lpstr>
      <vt:lpstr>Home Affordable Modification Program (HAMP)</vt:lpstr>
      <vt:lpstr>Home Affordable Refinance Program (HARP)</vt:lpstr>
      <vt:lpstr>Troubled Asset Reform Program (TARP)</vt:lpstr>
      <vt:lpstr>Dodd–Frank Wall Street Reform and Consumer Protection Act</vt:lpstr>
      <vt:lpstr>Title XIV of the Dodd–Frank Act: New Provisions</vt:lpstr>
      <vt:lpstr>Title XIV of the Dodd–Frank Act: New Provisions</vt:lpstr>
      <vt:lpstr>Dodd–Frank Act</vt:lpstr>
      <vt:lpstr>Long-Term Solutions to the Crisis</vt:lpstr>
      <vt:lpstr>Long-Term Solutions to the Crisis</vt:lpstr>
      <vt:lpstr>Long-Term Solutions to the Crisis</vt:lpstr>
      <vt:lpstr>Question</vt:lpstr>
      <vt:lpstr>Personal Property as Security</vt:lpstr>
      <vt:lpstr>Personal Property as Security: Key Definitions</vt:lpstr>
      <vt:lpstr>Security Agreement</vt:lpstr>
      <vt:lpstr>Attachment of a Security Interest</vt:lpstr>
      <vt:lpstr>Perfection of a Security Interest</vt:lpstr>
      <vt:lpstr>Priorities and Claims</vt:lpstr>
      <vt:lpstr>Default of the Debtor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Sana Sultan Mujawar</cp:lastModifiedBy>
  <cp:revision>105</cp:revision>
  <dcterms:created xsi:type="dcterms:W3CDTF">2015-07-14T20:11:18Z</dcterms:created>
  <dcterms:modified xsi:type="dcterms:W3CDTF">2018-12-11T08:48:35Z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