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sldIdLst>
    <p:sldId id="256" r:id="rId5"/>
    <p:sldId id="259" r:id="rId6"/>
    <p:sldId id="260" r:id="rId7"/>
    <p:sldId id="297" r:id="rId8"/>
    <p:sldId id="261" r:id="rId9"/>
    <p:sldId id="295" r:id="rId10"/>
    <p:sldId id="262" r:id="rId11"/>
    <p:sldId id="263" r:id="rId12"/>
    <p:sldId id="264" r:id="rId13"/>
    <p:sldId id="265" r:id="rId14"/>
    <p:sldId id="266" r:id="rId15"/>
    <p:sldId id="267" r:id="rId16"/>
    <p:sldId id="269" r:id="rId17"/>
    <p:sldId id="298"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300" r:id="rId35"/>
    <p:sldId id="299" r:id="rId36"/>
    <p:sldId id="296" r:id="rId37"/>
    <p:sldId id="286" r:id="rId38"/>
    <p:sldId id="301" r:id="rId39"/>
    <p:sldId id="287" r:id="rId40"/>
    <p:sldId id="289" r:id="rId41"/>
    <p:sldId id="302" r:id="rId42"/>
    <p:sldId id="290" r:id="rId43"/>
    <p:sldId id="291" r:id="rId44"/>
    <p:sldId id="292" r:id="rId45"/>
    <p:sldId id="293" r:id="rId46"/>
    <p:sldId id="294"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3"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922" autoAdjust="0"/>
  </p:normalViewPr>
  <p:slideViewPr>
    <p:cSldViewPr snapToGrid="0">
      <p:cViewPr varScale="1">
        <p:scale>
          <a:sx n="64" d="100"/>
          <a:sy n="64" d="100"/>
        </p:scale>
        <p:origin x="900" y="6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356F9F-AA17-479F-B6E6-926ECCFF2AF0}" type="doc">
      <dgm:prSet loTypeId="urn:microsoft.com/office/officeart/2005/8/layout/list1" loCatId="list" qsTypeId="urn:microsoft.com/office/officeart/2005/8/quickstyle/3d2" qsCatId="3D" csTypeId="urn:microsoft.com/office/officeart/2005/8/colors/colorful5" csCatId="colorful"/>
      <dgm:spPr/>
      <dgm:t>
        <a:bodyPr/>
        <a:lstStyle/>
        <a:p>
          <a:endParaRPr lang="en-US"/>
        </a:p>
      </dgm:t>
    </dgm:pt>
    <dgm:pt modelId="{F2113F18-81C5-415B-AA8E-F03B2DAEAE5A}">
      <dgm:prSet/>
      <dgm:spPr/>
      <dgm:t>
        <a:bodyPr/>
        <a:lstStyle/>
        <a:p>
          <a:pPr rtl="0"/>
          <a:r>
            <a:rPr lang="en-US" b="1" dirty="0">
              <a:effectLst>
                <a:outerShdw blurRad="38100" dist="38100" dir="2700000" algn="tl">
                  <a:srgbClr val="000000">
                    <a:alpha val="43137"/>
                  </a:srgbClr>
                </a:outerShdw>
              </a:effectLst>
            </a:rPr>
            <a:t>Life insurance</a:t>
          </a:r>
        </a:p>
      </dgm:t>
    </dgm:pt>
    <dgm:pt modelId="{F071345F-9A94-43DF-932C-EB6A03507229}" type="parTrans" cxnId="{06799E29-51C8-4A4D-B719-B89D65F47176}">
      <dgm:prSet/>
      <dgm:spPr/>
      <dgm:t>
        <a:bodyPr/>
        <a:lstStyle/>
        <a:p>
          <a:endParaRPr lang="en-US"/>
        </a:p>
      </dgm:t>
    </dgm:pt>
    <dgm:pt modelId="{959F8794-96BD-44E5-B4E0-8AB755AD303B}" type="sibTrans" cxnId="{06799E29-51C8-4A4D-B719-B89D65F47176}">
      <dgm:prSet/>
      <dgm:spPr/>
      <dgm:t>
        <a:bodyPr/>
        <a:lstStyle/>
        <a:p>
          <a:endParaRPr lang="en-US"/>
        </a:p>
      </dgm:t>
    </dgm:pt>
    <dgm:pt modelId="{7AEBC295-0D38-47A0-94AA-8FC3C1DA73DA}">
      <dgm:prSet/>
      <dgm:spPr/>
      <dgm:t>
        <a:bodyPr/>
        <a:lstStyle/>
        <a:p>
          <a:pPr rtl="0"/>
          <a:r>
            <a:rPr lang="en-US" b="1" dirty="0">
              <a:effectLst>
                <a:outerShdw blurRad="38100" dist="38100" dir="2700000" algn="tl">
                  <a:srgbClr val="000000">
                    <a:alpha val="43137"/>
                  </a:srgbClr>
                </a:outerShdw>
              </a:effectLst>
            </a:rPr>
            <a:t>Property insurance</a:t>
          </a:r>
        </a:p>
      </dgm:t>
    </dgm:pt>
    <dgm:pt modelId="{F9AEC40C-7830-4460-AE20-23CC3D24FC81}" type="parTrans" cxnId="{9AF2DA49-08B9-4C01-89E5-11345E396190}">
      <dgm:prSet/>
      <dgm:spPr/>
      <dgm:t>
        <a:bodyPr/>
        <a:lstStyle/>
        <a:p>
          <a:endParaRPr lang="en-US"/>
        </a:p>
      </dgm:t>
    </dgm:pt>
    <dgm:pt modelId="{5AB3BA5C-CA03-4E83-B372-5F42B81BFDDA}" type="sibTrans" cxnId="{9AF2DA49-08B9-4C01-89E5-11345E396190}">
      <dgm:prSet/>
      <dgm:spPr/>
      <dgm:t>
        <a:bodyPr/>
        <a:lstStyle/>
        <a:p>
          <a:endParaRPr lang="en-US"/>
        </a:p>
      </dgm:t>
    </dgm:pt>
    <dgm:pt modelId="{30B86025-AD11-4616-949A-B0D981D5D1C8}">
      <dgm:prSet/>
      <dgm:spPr/>
      <dgm:t>
        <a:bodyPr/>
        <a:lstStyle/>
        <a:p>
          <a:pPr rtl="0"/>
          <a:r>
            <a:rPr lang="en-US" b="1" dirty="0">
              <a:effectLst>
                <a:outerShdw blurRad="38100" dist="38100" dir="2700000" algn="tl">
                  <a:srgbClr val="000000">
                    <a:alpha val="43137"/>
                  </a:srgbClr>
                </a:outerShdw>
              </a:effectLst>
            </a:rPr>
            <a:t>Health insurance</a:t>
          </a:r>
        </a:p>
      </dgm:t>
    </dgm:pt>
    <dgm:pt modelId="{F1EA8FAB-D0D8-4202-BD63-B488D18F6B62}" type="parTrans" cxnId="{40218BB2-6910-4A82-8D2D-FF70E936C757}">
      <dgm:prSet/>
      <dgm:spPr/>
      <dgm:t>
        <a:bodyPr/>
        <a:lstStyle/>
        <a:p>
          <a:endParaRPr lang="en-US"/>
        </a:p>
      </dgm:t>
    </dgm:pt>
    <dgm:pt modelId="{8693D715-2BAB-4E9D-9753-ED960FE0AB7C}" type="sibTrans" cxnId="{40218BB2-6910-4A82-8D2D-FF70E936C757}">
      <dgm:prSet/>
      <dgm:spPr/>
      <dgm:t>
        <a:bodyPr/>
        <a:lstStyle/>
        <a:p>
          <a:endParaRPr lang="en-US"/>
        </a:p>
      </dgm:t>
    </dgm:pt>
    <dgm:pt modelId="{1DE546D5-8C5E-4007-966C-B0500A71E55D}" type="pres">
      <dgm:prSet presAssocID="{3F356F9F-AA17-479F-B6E6-926ECCFF2AF0}" presName="linear" presStyleCnt="0">
        <dgm:presLayoutVars>
          <dgm:dir/>
          <dgm:animLvl val="lvl"/>
          <dgm:resizeHandles val="exact"/>
        </dgm:presLayoutVars>
      </dgm:prSet>
      <dgm:spPr/>
    </dgm:pt>
    <dgm:pt modelId="{26750C4F-CE98-4121-882E-DE0DC28613A9}" type="pres">
      <dgm:prSet presAssocID="{F2113F18-81C5-415B-AA8E-F03B2DAEAE5A}" presName="parentLin" presStyleCnt="0"/>
      <dgm:spPr/>
    </dgm:pt>
    <dgm:pt modelId="{8CF6EBFF-5A9D-4E6B-88E2-644D22904C60}" type="pres">
      <dgm:prSet presAssocID="{F2113F18-81C5-415B-AA8E-F03B2DAEAE5A}" presName="parentLeftMargin" presStyleLbl="node1" presStyleIdx="0" presStyleCnt="3"/>
      <dgm:spPr/>
    </dgm:pt>
    <dgm:pt modelId="{6638851C-7190-416F-84A4-48B79873A6E9}" type="pres">
      <dgm:prSet presAssocID="{F2113F18-81C5-415B-AA8E-F03B2DAEAE5A}" presName="parentText" presStyleLbl="node1" presStyleIdx="0" presStyleCnt="3">
        <dgm:presLayoutVars>
          <dgm:chMax val="0"/>
          <dgm:bulletEnabled val="1"/>
        </dgm:presLayoutVars>
      </dgm:prSet>
      <dgm:spPr/>
    </dgm:pt>
    <dgm:pt modelId="{72FCE029-8D9F-49F9-AAB7-43E7D7BE89B9}" type="pres">
      <dgm:prSet presAssocID="{F2113F18-81C5-415B-AA8E-F03B2DAEAE5A}" presName="negativeSpace" presStyleCnt="0"/>
      <dgm:spPr/>
    </dgm:pt>
    <dgm:pt modelId="{B3D6CB60-DC64-489C-8B90-B7705A13602C}" type="pres">
      <dgm:prSet presAssocID="{F2113F18-81C5-415B-AA8E-F03B2DAEAE5A}" presName="childText" presStyleLbl="conFgAcc1" presStyleIdx="0" presStyleCnt="3">
        <dgm:presLayoutVars>
          <dgm:bulletEnabled val="1"/>
        </dgm:presLayoutVars>
      </dgm:prSet>
      <dgm:spPr/>
    </dgm:pt>
    <dgm:pt modelId="{0605D9EA-1C40-4E97-A001-8A2701141B52}" type="pres">
      <dgm:prSet presAssocID="{959F8794-96BD-44E5-B4E0-8AB755AD303B}" presName="spaceBetweenRectangles" presStyleCnt="0"/>
      <dgm:spPr/>
    </dgm:pt>
    <dgm:pt modelId="{3F2FA98E-EB0C-4BC6-A280-FF2F37D49EC4}" type="pres">
      <dgm:prSet presAssocID="{7AEBC295-0D38-47A0-94AA-8FC3C1DA73DA}" presName="parentLin" presStyleCnt="0"/>
      <dgm:spPr/>
    </dgm:pt>
    <dgm:pt modelId="{D3637D09-0457-4760-8392-E4CFF6DA0D9D}" type="pres">
      <dgm:prSet presAssocID="{7AEBC295-0D38-47A0-94AA-8FC3C1DA73DA}" presName="parentLeftMargin" presStyleLbl="node1" presStyleIdx="0" presStyleCnt="3"/>
      <dgm:spPr/>
    </dgm:pt>
    <dgm:pt modelId="{0DD57E25-3D05-4197-BB51-4BD69CF12689}" type="pres">
      <dgm:prSet presAssocID="{7AEBC295-0D38-47A0-94AA-8FC3C1DA73DA}" presName="parentText" presStyleLbl="node1" presStyleIdx="1" presStyleCnt="3">
        <dgm:presLayoutVars>
          <dgm:chMax val="0"/>
          <dgm:bulletEnabled val="1"/>
        </dgm:presLayoutVars>
      </dgm:prSet>
      <dgm:spPr/>
    </dgm:pt>
    <dgm:pt modelId="{AAC866F3-A8A8-44DC-9102-0BD23DE0E76F}" type="pres">
      <dgm:prSet presAssocID="{7AEBC295-0D38-47A0-94AA-8FC3C1DA73DA}" presName="negativeSpace" presStyleCnt="0"/>
      <dgm:spPr/>
    </dgm:pt>
    <dgm:pt modelId="{962ED79D-9833-471F-87D4-F673C23539F6}" type="pres">
      <dgm:prSet presAssocID="{7AEBC295-0D38-47A0-94AA-8FC3C1DA73DA}" presName="childText" presStyleLbl="conFgAcc1" presStyleIdx="1" presStyleCnt="3">
        <dgm:presLayoutVars>
          <dgm:bulletEnabled val="1"/>
        </dgm:presLayoutVars>
      </dgm:prSet>
      <dgm:spPr/>
    </dgm:pt>
    <dgm:pt modelId="{71A5EC7D-FA55-4FDF-AB03-B6838453D16C}" type="pres">
      <dgm:prSet presAssocID="{5AB3BA5C-CA03-4E83-B372-5F42B81BFDDA}" presName="spaceBetweenRectangles" presStyleCnt="0"/>
      <dgm:spPr/>
    </dgm:pt>
    <dgm:pt modelId="{365589F4-A91B-4438-AB42-DE48557A2B94}" type="pres">
      <dgm:prSet presAssocID="{30B86025-AD11-4616-949A-B0D981D5D1C8}" presName="parentLin" presStyleCnt="0"/>
      <dgm:spPr/>
    </dgm:pt>
    <dgm:pt modelId="{88AA6234-68B9-4721-A168-17678FC63529}" type="pres">
      <dgm:prSet presAssocID="{30B86025-AD11-4616-949A-B0D981D5D1C8}" presName="parentLeftMargin" presStyleLbl="node1" presStyleIdx="1" presStyleCnt="3"/>
      <dgm:spPr/>
    </dgm:pt>
    <dgm:pt modelId="{9CE9C639-988E-4AEC-882E-0BF2CE9044C0}" type="pres">
      <dgm:prSet presAssocID="{30B86025-AD11-4616-949A-B0D981D5D1C8}" presName="parentText" presStyleLbl="node1" presStyleIdx="2" presStyleCnt="3">
        <dgm:presLayoutVars>
          <dgm:chMax val="0"/>
          <dgm:bulletEnabled val="1"/>
        </dgm:presLayoutVars>
      </dgm:prSet>
      <dgm:spPr/>
    </dgm:pt>
    <dgm:pt modelId="{6EAC8325-A7F4-495C-980E-380AA489A8ED}" type="pres">
      <dgm:prSet presAssocID="{30B86025-AD11-4616-949A-B0D981D5D1C8}" presName="negativeSpace" presStyleCnt="0"/>
      <dgm:spPr/>
    </dgm:pt>
    <dgm:pt modelId="{9AB0E1A1-9FCA-4A46-A111-ECDB48EEB14B}" type="pres">
      <dgm:prSet presAssocID="{30B86025-AD11-4616-949A-B0D981D5D1C8}" presName="childText" presStyleLbl="conFgAcc1" presStyleIdx="2" presStyleCnt="3">
        <dgm:presLayoutVars>
          <dgm:bulletEnabled val="1"/>
        </dgm:presLayoutVars>
      </dgm:prSet>
      <dgm:spPr/>
    </dgm:pt>
  </dgm:ptLst>
  <dgm:cxnLst>
    <dgm:cxn modelId="{06799E29-51C8-4A4D-B719-B89D65F47176}" srcId="{3F356F9F-AA17-479F-B6E6-926ECCFF2AF0}" destId="{F2113F18-81C5-415B-AA8E-F03B2DAEAE5A}" srcOrd="0" destOrd="0" parTransId="{F071345F-9A94-43DF-932C-EB6A03507229}" sibTransId="{959F8794-96BD-44E5-B4E0-8AB755AD303B}"/>
    <dgm:cxn modelId="{9AF2DA49-08B9-4C01-89E5-11345E396190}" srcId="{3F356F9F-AA17-479F-B6E6-926ECCFF2AF0}" destId="{7AEBC295-0D38-47A0-94AA-8FC3C1DA73DA}" srcOrd="1" destOrd="0" parTransId="{F9AEC40C-7830-4460-AE20-23CC3D24FC81}" sibTransId="{5AB3BA5C-CA03-4E83-B372-5F42B81BFDDA}"/>
    <dgm:cxn modelId="{825B128C-DD34-4401-9CCE-B7D8452F4C93}" type="presOf" srcId="{30B86025-AD11-4616-949A-B0D981D5D1C8}" destId="{88AA6234-68B9-4721-A168-17678FC63529}" srcOrd="0" destOrd="0" presId="urn:microsoft.com/office/officeart/2005/8/layout/list1"/>
    <dgm:cxn modelId="{0C8823A2-2EB9-456D-AF97-DEE12B9041CC}" type="presOf" srcId="{30B86025-AD11-4616-949A-B0D981D5D1C8}" destId="{9CE9C639-988E-4AEC-882E-0BF2CE9044C0}" srcOrd="1" destOrd="0" presId="urn:microsoft.com/office/officeart/2005/8/layout/list1"/>
    <dgm:cxn modelId="{463291AA-6021-4AC2-9337-201F67EC6201}" type="presOf" srcId="{7AEBC295-0D38-47A0-94AA-8FC3C1DA73DA}" destId="{D3637D09-0457-4760-8392-E4CFF6DA0D9D}" srcOrd="0" destOrd="0" presId="urn:microsoft.com/office/officeart/2005/8/layout/list1"/>
    <dgm:cxn modelId="{40218BB2-6910-4A82-8D2D-FF70E936C757}" srcId="{3F356F9F-AA17-479F-B6E6-926ECCFF2AF0}" destId="{30B86025-AD11-4616-949A-B0D981D5D1C8}" srcOrd="2" destOrd="0" parTransId="{F1EA8FAB-D0D8-4202-BD63-B488D18F6B62}" sibTransId="{8693D715-2BAB-4E9D-9753-ED960FE0AB7C}"/>
    <dgm:cxn modelId="{946DFBBA-2FB9-4F0C-A715-36B53A8F298F}" type="presOf" srcId="{7AEBC295-0D38-47A0-94AA-8FC3C1DA73DA}" destId="{0DD57E25-3D05-4197-BB51-4BD69CF12689}" srcOrd="1" destOrd="0" presId="urn:microsoft.com/office/officeart/2005/8/layout/list1"/>
    <dgm:cxn modelId="{9E275BC9-2EDF-4ECB-9579-D448EA93FD03}" type="presOf" srcId="{F2113F18-81C5-415B-AA8E-F03B2DAEAE5A}" destId="{8CF6EBFF-5A9D-4E6B-88E2-644D22904C60}" srcOrd="0" destOrd="0" presId="urn:microsoft.com/office/officeart/2005/8/layout/list1"/>
    <dgm:cxn modelId="{D3412ED8-A7F4-4C41-93E4-0B43D121DEF8}" type="presOf" srcId="{3F356F9F-AA17-479F-B6E6-926ECCFF2AF0}" destId="{1DE546D5-8C5E-4007-966C-B0500A71E55D}" srcOrd="0" destOrd="0" presId="urn:microsoft.com/office/officeart/2005/8/layout/list1"/>
    <dgm:cxn modelId="{13ECB3F5-72B8-4D20-B60A-573BB9EA1779}" type="presOf" srcId="{F2113F18-81C5-415B-AA8E-F03B2DAEAE5A}" destId="{6638851C-7190-416F-84A4-48B79873A6E9}" srcOrd="1" destOrd="0" presId="urn:microsoft.com/office/officeart/2005/8/layout/list1"/>
    <dgm:cxn modelId="{578D701D-53B1-4AD4-97B5-70D659F6BDD0}" type="presParOf" srcId="{1DE546D5-8C5E-4007-966C-B0500A71E55D}" destId="{26750C4F-CE98-4121-882E-DE0DC28613A9}" srcOrd="0" destOrd="0" presId="urn:microsoft.com/office/officeart/2005/8/layout/list1"/>
    <dgm:cxn modelId="{D5CF89D1-FBFA-4789-AAD5-593BD331098A}" type="presParOf" srcId="{26750C4F-CE98-4121-882E-DE0DC28613A9}" destId="{8CF6EBFF-5A9D-4E6B-88E2-644D22904C60}" srcOrd="0" destOrd="0" presId="urn:microsoft.com/office/officeart/2005/8/layout/list1"/>
    <dgm:cxn modelId="{F8C0EAE7-2741-40AB-B716-487D5914EF0B}" type="presParOf" srcId="{26750C4F-CE98-4121-882E-DE0DC28613A9}" destId="{6638851C-7190-416F-84A4-48B79873A6E9}" srcOrd="1" destOrd="0" presId="urn:microsoft.com/office/officeart/2005/8/layout/list1"/>
    <dgm:cxn modelId="{74258F48-4733-4253-8A08-C7E80E535B86}" type="presParOf" srcId="{1DE546D5-8C5E-4007-966C-B0500A71E55D}" destId="{72FCE029-8D9F-49F9-AAB7-43E7D7BE89B9}" srcOrd="1" destOrd="0" presId="urn:microsoft.com/office/officeart/2005/8/layout/list1"/>
    <dgm:cxn modelId="{35D09C7D-FC7C-4F61-A0A4-69444C008089}" type="presParOf" srcId="{1DE546D5-8C5E-4007-966C-B0500A71E55D}" destId="{B3D6CB60-DC64-489C-8B90-B7705A13602C}" srcOrd="2" destOrd="0" presId="urn:microsoft.com/office/officeart/2005/8/layout/list1"/>
    <dgm:cxn modelId="{DE182ED4-594B-4B01-A634-B1102396FF67}" type="presParOf" srcId="{1DE546D5-8C5E-4007-966C-B0500A71E55D}" destId="{0605D9EA-1C40-4E97-A001-8A2701141B52}" srcOrd="3" destOrd="0" presId="urn:microsoft.com/office/officeart/2005/8/layout/list1"/>
    <dgm:cxn modelId="{B7335B67-70FE-4BD5-8EC2-08761AEBF481}" type="presParOf" srcId="{1DE546D5-8C5E-4007-966C-B0500A71E55D}" destId="{3F2FA98E-EB0C-4BC6-A280-FF2F37D49EC4}" srcOrd="4" destOrd="0" presId="urn:microsoft.com/office/officeart/2005/8/layout/list1"/>
    <dgm:cxn modelId="{C1A364B0-9DD9-40DA-A3A3-BE08A52C73E7}" type="presParOf" srcId="{3F2FA98E-EB0C-4BC6-A280-FF2F37D49EC4}" destId="{D3637D09-0457-4760-8392-E4CFF6DA0D9D}" srcOrd="0" destOrd="0" presId="urn:microsoft.com/office/officeart/2005/8/layout/list1"/>
    <dgm:cxn modelId="{A2F7BA0D-9BE0-4A30-9370-ABD38B0FCDCB}" type="presParOf" srcId="{3F2FA98E-EB0C-4BC6-A280-FF2F37D49EC4}" destId="{0DD57E25-3D05-4197-BB51-4BD69CF12689}" srcOrd="1" destOrd="0" presId="urn:microsoft.com/office/officeart/2005/8/layout/list1"/>
    <dgm:cxn modelId="{04198E53-B26E-4EAA-87BB-131EE9CB2163}" type="presParOf" srcId="{1DE546D5-8C5E-4007-966C-B0500A71E55D}" destId="{AAC866F3-A8A8-44DC-9102-0BD23DE0E76F}" srcOrd="5" destOrd="0" presId="urn:microsoft.com/office/officeart/2005/8/layout/list1"/>
    <dgm:cxn modelId="{6CE9C3D1-A66A-42EA-B4A1-8D2BD78C606B}" type="presParOf" srcId="{1DE546D5-8C5E-4007-966C-B0500A71E55D}" destId="{962ED79D-9833-471F-87D4-F673C23539F6}" srcOrd="6" destOrd="0" presId="urn:microsoft.com/office/officeart/2005/8/layout/list1"/>
    <dgm:cxn modelId="{07B52F59-CF00-49F8-8780-2BAAAB2791DA}" type="presParOf" srcId="{1DE546D5-8C5E-4007-966C-B0500A71E55D}" destId="{71A5EC7D-FA55-4FDF-AB03-B6838453D16C}" srcOrd="7" destOrd="0" presId="urn:microsoft.com/office/officeart/2005/8/layout/list1"/>
    <dgm:cxn modelId="{C03508EB-EEB3-4DCB-A754-BDF22318300A}" type="presParOf" srcId="{1DE546D5-8C5E-4007-966C-B0500A71E55D}" destId="{365589F4-A91B-4438-AB42-DE48557A2B94}" srcOrd="8" destOrd="0" presId="urn:microsoft.com/office/officeart/2005/8/layout/list1"/>
    <dgm:cxn modelId="{DC34B33A-18A6-4517-AFC2-FD6DC7936198}" type="presParOf" srcId="{365589F4-A91B-4438-AB42-DE48557A2B94}" destId="{88AA6234-68B9-4721-A168-17678FC63529}" srcOrd="0" destOrd="0" presId="urn:microsoft.com/office/officeart/2005/8/layout/list1"/>
    <dgm:cxn modelId="{4E5F25DB-E159-4018-BE34-AF051FA241F2}" type="presParOf" srcId="{365589F4-A91B-4438-AB42-DE48557A2B94}" destId="{9CE9C639-988E-4AEC-882E-0BF2CE9044C0}" srcOrd="1" destOrd="0" presId="urn:microsoft.com/office/officeart/2005/8/layout/list1"/>
    <dgm:cxn modelId="{D104D02B-4B94-4A1E-83AF-4B352466FC43}" type="presParOf" srcId="{1DE546D5-8C5E-4007-966C-B0500A71E55D}" destId="{6EAC8325-A7F4-495C-980E-380AA489A8ED}" srcOrd="9" destOrd="0" presId="urn:microsoft.com/office/officeart/2005/8/layout/list1"/>
    <dgm:cxn modelId="{8DC969C3-50B9-46EE-B282-3A8C2BC9B365}" type="presParOf" srcId="{1DE546D5-8C5E-4007-966C-B0500A71E55D}" destId="{9AB0E1A1-9FCA-4A46-A111-ECDB48EEB14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D6CB60-DC64-489C-8B90-B7705A13602C}">
      <dsp:nvSpPr>
        <dsp:cNvPr id="0" name=""/>
        <dsp:cNvSpPr/>
      </dsp:nvSpPr>
      <dsp:spPr>
        <a:xfrm>
          <a:off x="0" y="466401"/>
          <a:ext cx="7810500" cy="781200"/>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6638851C-7190-416F-84A4-48B79873A6E9}">
      <dsp:nvSpPr>
        <dsp:cNvPr id="0" name=""/>
        <dsp:cNvSpPr/>
      </dsp:nvSpPr>
      <dsp:spPr>
        <a:xfrm>
          <a:off x="390525" y="8841"/>
          <a:ext cx="5467350" cy="91512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6653" tIns="0" rIns="206653" bIns="0" numCol="1" spcCol="1270" anchor="ctr" anchorCtr="0">
          <a:noAutofit/>
        </a:bodyPr>
        <a:lstStyle/>
        <a:p>
          <a:pPr marL="0" lvl="0" indent="0" algn="l" defTabSz="1377950" rtl="0">
            <a:lnSpc>
              <a:spcPct val="90000"/>
            </a:lnSpc>
            <a:spcBef>
              <a:spcPct val="0"/>
            </a:spcBef>
            <a:spcAft>
              <a:spcPct val="35000"/>
            </a:spcAft>
            <a:buNone/>
          </a:pPr>
          <a:r>
            <a:rPr lang="en-US" sz="3100" b="1" kern="1200" dirty="0">
              <a:effectLst>
                <a:outerShdw blurRad="38100" dist="38100" dir="2700000" algn="tl">
                  <a:srgbClr val="000000">
                    <a:alpha val="43137"/>
                  </a:srgbClr>
                </a:outerShdw>
              </a:effectLst>
            </a:rPr>
            <a:t>Life insurance</a:t>
          </a:r>
        </a:p>
      </dsp:txBody>
      <dsp:txXfrm>
        <a:off x="435197" y="53513"/>
        <a:ext cx="5378006" cy="825776"/>
      </dsp:txXfrm>
    </dsp:sp>
    <dsp:sp modelId="{962ED79D-9833-471F-87D4-F673C23539F6}">
      <dsp:nvSpPr>
        <dsp:cNvPr id="0" name=""/>
        <dsp:cNvSpPr/>
      </dsp:nvSpPr>
      <dsp:spPr>
        <a:xfrm>
          <a:off x="0" y="1872561"/>
          <a:ext cx="7810500" cy="781200"/>
        </a:xfrm>
        <a:prstGeom prst="rect">
          <a:avLst/>
        </a:prstGeom>
        <a:solidFill>
          <a:schemeClr val="lt1">
            <a:alpha val="90000"/>
            <a:hueOff val="0"/>
            <a:satOff val="0"/>
            <a:lumOff val="0"/>
            <a:alphaOff val="0"/>
          </a:schemeClr>
        </a:solidFill>
        <a:ln w="6350" cap="flat" cmpd="sng" algn="ctr">
          <a:solidFill>
            <a:schemeClr val="accent5">
              <a:hueOff val="-3676672"/>
              <a:satOff val="-5114"/>
              <a:lumOff val="-1961"/>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0DD57E25-3D05-4197-BB51-4BD69CF12689}">
      <dsp:nvSpPr>
        <dsp:cNvPr id="0" name=""/>
        <dsp:cNvSpPr/>
      </dsp:nvSpPr>
      <dsp:spPr>
        <a:xfrm>
          <a:off x="390525" y="1415001"/>
          <a:ext cx="5467350" cy="915120"/>
        </a:xfrm>
        <a:prstGeom prst="roundRect">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6653" tIns="0" rIns="206653" bIns="0" numCol="1" spcCol="1270" anchor="ctr" anchorCtr="0">
          <a:noAutofit/>
        </a:bodyPr>
        <a:lstStyle/>
        <a:p>
          <a:pPr marL="0" lvl="0" indent="0" algn="l" defTabSz="1377950" rtl="0">
            <a:lnSpc>
              <a:spcPct val="90000"/>
            </a:lnSpc>
            <a:spcBef>
              <a:spcPct val="0"/>
            </a:spcBef>
            <a:spcAft>
              <a:spcPct val="35000"/>
            </a:spcAft>
            <a:buNone/>
          </a:pPr>
          <a:r>
            <a:rPr lang="en-US" sz="3100" b="1" kern="1200" dirty="0">
              <a:effectLst>
                <a:outerShdw blurRad="38100" dist="38100" dir="2700000" algn="tl">
                  <a:srgbClr val="000000">
                    <a:alpha val="43137"/>
                  </a:srgbClr>
                </a:outerShdw>
              </a:effectLst>
            </a:rPr>
            <a:t>Property insurance</a:t>
          </a:r>
        </a:p>
      </dsp:txBody>
      <dsp:txXfrm>
        <a:off x="435197" y="1459673"/>
        <a:ext cx="5378006" cy="825776"/>
      </dsp:txXfrm>
    </dsp:sp>
    <dsp:sp modelId="{9AB0E1A1-9FCA-4A46-A111-ECDB48EEB14B}">
      <dsp:nvSpPr>
        <dsp:cNvPr id="0" name=""/>
        <dsp:cNvSpPr/>
      </dsp:nvSpPr>
      <dsp:spPr>
        <a:xfrm>
          <a:off x="0" y="3278722"/>
          <a:ext cx="7810500" cy="781200"/>
        </a:xfrm>
        <a:prstGeom prst="rect">
          <a:avLst/>
        </a:prstGeom>
        <a:solidFill>
          <a:schemeClr val="lt1">
            <a:alpha val="90000"/>
            <a:hueOff val="0"/>
            <a:satOff val="0"/>
            <a:lumOff val="0"/>
            <a:alphaOff val="0"/>
          </a:schemeClr>
        </a:solidFill>
        <a:ln w="6350" cap="flat" cmpd="sng" algn="ctr">
          <a:solidFill>
            <a:schemeClr val="accent5">
              <a:hueOff val="-7353344"/>
              <a:satOff val="-10228"/>
              <a:lumOff val="-3922"/>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9CE9C639-988E-4AEC-882E-0BF2CE9044C0}">
      <dsp:nvSpPr>
        <dsp:cNvPr id="0" name=""/>
        <dsp:cNvSpPr/>
      </dsp:nvSpPr>
      <dsp:spPr>
        <a:xfrm>
          <a:off x="390525" y="2821162"/>
          <a:ext cx="5467350" cy="915120"/>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6653" tIns="0" rIns="206653" bIns="0" numCol="1" spcCol="1270" anchor="ctr" anchorCtr="0">
          <a:noAutofit/>
        </a:bodyPr>
        <a:lstStyle/>
        <a:p>
          <a:pPr marL="0" lvl="0" indent="0" algn="l" defTabSz="1377950" rtl="0">
            <a:lnSpc>
              <a:spcPct val="90000"/>
            </a:lnSpc>
            <a:spcBef>
              <a:spcPct val="0"/>
            </a:spcBef>
            <a:spcAft>
              <a:spcPct val="35000"/>
            </a:spcAft>
            <a:buNone/>
          </a:pPr>
          <a:r>
            <a:rPr lang="en-US" sz="3100" b="1" kern="1200" dirty="0">
              <a:effectLst>
                <a:outerShdw blurRad="38100" dist="38100" dir="2700000" algn="tl">
                  <a:srgbClr val="000000">
                    <a:alpha val="43137"/>
                  </a:srgbClr>
                </a:outerShdw>
              </a:effectLst>
            </a:rPr>
            <a:t>Health insurance</a:t>
          </a:r>
        </a:p>
      </dsp:txBody>
      <dsp:txXfrm>
        <a:off x="435197" y="2865834"/>
        <a:ext cx="5378006" cy="82577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from the risk side of the equation, when a party’s life, health, property, income, savings, investments, and reputation are in danger, that party will purchase insurance to protect itself should the worst happen. So a party will purchase health insurance, home owner’s insurance, automobile insurance, renter’s insurance, and so on. Conversely, from the perils side of the issue, when a party’s actions, business, and property endanger others, that party will buy insurance that will provide it with a legal defense team and with money to reimburse those it might injure.</a:t>
            </a:r>
          </a:p>
        </p:txBody>
      </p:sp>
      <p:sp>
        <p:nvSpPr>
          <p:cNvPr id="4" name="Slide Number Placeholder 3"/>
          <p:cNvSpPr>
            <a:spLocks noGrp="1"/>
          </p:cNvSpPr>
          <p:nvPr>
            <p:ph type="sldNum" sz="quarter" idx="5"/>
          </p:nvPr>
        </p:nvSpPr>
        <p:spPr/>
        <p:txBody>
          <a:bodyPr/>
          <a:lstStyle/>
          <a:p>
            <a:fld id="{5B1CC8F4-5623-496C-8F2C-A5D22BD68D8F}" type="slidenum">
              <a:rPr lang="en-US" smtClean="0"/>
              <a:t>4</a:t>
            </a:fld>
            <a:endParaRPr lang="en-US" dirty="0"/>
          </a:p>
        </p:txBody>
      </p:sp>
    </p:spTree>
    <p:extLst>
      <p:ext uri="{BB962C8B-B14F-4D97-AF65-F5344CB8AC3E}">
        <p14:creationId xmlns:p14="http://schemas.microsoft.com/office/powerpoint/2010/main" val="1398037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801024-5208-46DE-8844-C29AB847B1FD}" type="slidenum">
              <a:rPr lang="en-US" altLang="en-US"/>
              <a:pPr eaLnBrk="1" hangingPunct="1"/>
              <a:t>15</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subrogation. See next slide.</a:t>
            </a:r>
          </a:p>
        </p:txBody>
      </p:sp>
    </p:spTree>
    <p:extLst>
      <p:ext uri="{BB962C8B-B14F-4D97-AF65-F5344CB8AC3E}">
        <p14:creationId xmlns:p14="http://schemas.microsoft.com/office/powerpoint/2010/main" val="2867982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7D2898-FE43-4A14-8A4F-2BA8629C780A}" type="slidenum">
              <a:rPr lang="en-US" altLang="en-US"/>
              <a:pPr eaLnBrk="1" hangingPunct="1"/>
              <a:t>16</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Insurance companies have the right to step into the shoes of the party they compensate and sue any party the compensated party could have sued. This substitution of one person in place of another relative to a lawful claim is known as </a:t>
            </a:r>
            <a:r>
              <a:rPr lang="en-US" altLang="en-US" b="1" dirty="0">
                <a:latin typeface="Arial" panose="020B0604020202020204" pitchFamily="34" charset="0"/>
              </a:rPr>
              <a:t>subrogation</a:t>
            </a:r>
            <a:r>
              <a:rPr lang="en-US" altLang="en-US"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59998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6C7A684-E261-40BC-84D4-4346A1201F3B}" type="slidenum">
              <a:rPr lang="en-US" altLang="en-US"/>
              <a:pPr eaLnBrk="1" hangingPunct="1"/>
              <a:t>17</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Name some examples of relationships between people, and ask students to determine whether an insurable interest exists. Suggest relationships that may be open to interpretation, such as that between a parent and an estranged child, that of a divorced couple, and that of a lesbian or gay domestic partnership. Have students discuss why the law requires the beneficiary to have an insurable interest in the insured’s life.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44377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DB5D7AD-E382-477D-9A68-B5E7B5B0DE48}" type="slidenum">
              <a:rPr lang="en-US" altLang="en-US"/>
              <a:pPr eaLnBrk="1" hangingPunct="1"/>
              <a:t>18</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Premiums for life insurance are based on several factors, including the age and health of the insured, the coverage, and the type of policy. It is less expensive to buy life insurance at a young age because the death rate for young people is very low, and their health is usually at its peak.</a:t>
            </a:r>
          </a:p>
        </p:txBody>
      </p:sp>
    </p:spTree>
    <p:extLst>
      <p:ext uri="{BB962C8B-B14F-4D97-AF65-F5344CB8AC3E}">
        <p14:creationId xmlns:p14="http://schemas.microsoft.com/office/powerpoint/2010/main" val="18572300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982CBA-7A2F-4F20-B524-DFB78C592E1F}" type="slidenum">
              <a:rPr lang="en-US" altLang="en-US"/>
              <a:pPr eaLnBrk="1" hangingPunct="1"/>
              <a:t>19</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sz="1000" dirty="0">
                <a:latin typeface="Arial" panose="020B0604020202020204" pitchFamily="34" charset="0"/>
              </a:rPr>
              <a:t>Straight life insurance contains an investment feature known as the </a:t>
            </a:r>
            <a:r>
              <a:rPr lang="en-US" altLang="en-US" sz="1000" i="1" dirty="0">
                <a:latin typeface="Arial" panose="020B0604020202020204" pitchFamily="34" charset="0"/>
              </a:rPr>
              <a:t>cash surrender value</a:t>
            </a:r>
            <a:r>
              <a:rPr lang="en-US" altLang="en-US" sz="1000" dirty="0">
                <a:latin typeface="Arial" panose="020B0604020202020204" pitchFamily="34" charset="0"/>
              </a:rPr>
              <a:t>. The cash surrender value usually builds up slowly at first but in later years approaches the face amount of the policy. At some stated point (usually at the age of 95 or 100 years), it equals the face value of the policy. An insured can cancel a straight life policy at any time and receive its cash surrender value. Straight life insurance also contains a feature called a </a:t>
            </a:r>
            <a:r>
              <a:rPr lang="en-US" altLang="en-US" sz="1000" i="1" dirty="0">
                <a:latin typeface="Arial" panose="020B0604020202020204" pitchFamily="34" charset="0"/>
              </a:rPr>
              <a:t>loan value</a:t>
            </a:r>
            <a:r>
              <a:rPr lang="en-US" altLang="en-US" sz="1000" dirty="0">
                <a:latin typeface="Arial" panose="020B0604020202020204" pitchFamily="34" charset="0"/>
              </a:rPr>
              <a:t>, which is an amount of money that may be borrowed against the cash surrender value of the policy, usually at a relatively favorable rate of interest. During inflationary times, when bank interest rates are high, insurance policies are often excellent sources of loans at low interest rates.</a:t>
            </a:r>
          </a:p>
          <a:p>
            <a:r>
              <a:rPr lang="en-US" altLang="en-US" sz="1000" dirty="0">
                <a:latin typeface="Arial" panose="020B0604020202020204" pitchFamily="34" charset="0"/>
              </a:rPr>
              <a:t>Within certain guidelines, the policy owner of a </a:t>
            </a:r>
            <a:r>
              <a:rPr lang="en-US" altLang="en-US" sz="1000" b="0" dirty="0">
                <a:latin typeface="Arial" panose="020B0604020202020204" pitchFamily="34" charset="0"/>
              </a:rPr>
              <a:t>universal life insurance</a:t>
            </a:r>
            <a:r>
              <a:rPr lang="en-US" altLang="en-US" sz="1000" b="1" dirty="0">
                <a:latin typeface="Arial" panose="020B0604020202020204" pitchFamily="34" charset="0"/>
              </a:rPr>
              <a:t> </a:t>
            </a:r>
            <a:r>
              <a:rPr lang="en-US" altLang="en-US" sz="1000" dirty="0">
                <a:latin typeface="Arial" panose="020B0604020202020204" pitchFamily="34" charset="0"/>
              </a:rPr>
              <a:t>can modify the face value of the policy as well as the premiums in response to changing needs and circumstances in the policy owner’s life.</a:t>
            </a:r>
          </a:p>
          <a:p>
            <a:endParaRPr lang="en-US" altLang="en-US" sz="1000" dirty="0">
              <a:latin typeface="Arial" panose="020B0604020202020204" pitchFamily="34" charset="0"/>
            </a:endParaRPr>
          </a:p>
        </p:txBody>
      </p:sp>
    </p:spTree>
    <p:extLst>
      <p:ext uri="{BB962C8B-B14F-4D97-AF65-F5344CB8AC3E}">
        <p14:creationId xmlns:p14="http://schemas.microsoft.com/office/powerpoint/2010/main" val="8577937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3FE85A-6AEC-4F1A-B27C-0A1BD17E14E0}" type="slidenum">
              <a:rPr lang="en-US" altLang="en-US"/>
              <a:pPr eaLnBrk="1" hangingPunct="1"/>
              <a:t>20</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Because of the limited number of payments made by the insured, the premiums are proportionately higher than those for straight life; however, the cash surrender value grows faster than that of straight life insurance.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69517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C428681-6B78-4C64-AF6F-CB25BA63AE00}" type="slidenum">
              <a:rPr lang="en-US" altLang="en-US"/>
              <a:pPr eaLnBrk="1" hangingPunct="1"/>
              <a:t>21</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Term insurance can be renewable at the end of each period simply by paying the increased premium, without need for a new medical examination. Convertible term insurance policies can be converted to straight life policies without taking a new medical examination, allowing protection throughout the insured’s lifetime. A modified form of term insurance is decreasing term insurance. The premium stays constant from year to year, but the amount of protection (death benefit) decreases over the years. This type of insurance is widely used to cover the outstanding balance of a home mortgage.</a:t>
            </a:r>
          </a:p>
        </p:txBody>
      </p:sp>
    </p:spTree>
    <p:extLst>
      <p:ext uri="{BB962C8B-B14F-4D97-AF65-F5344CB8AC3E}">
        <p14:creationId xmlns:p14="http://schemas.microsoft.com/office/powerpoint/2010/main" val="1655490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9AC13D-60CD-4B1B-BD2C-1C19F7178A85}" type="slidenum">
              <a:rPr lang="en-US" altLang="en-US"/>
              <a:pPr eaLnBrk="1" hangingPunct="1"/>
              <a:t>22</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The insured may choose either (a) to receive an income for a certain fixed number of years, with a beneficiary receiving whatever is left of the annuity if the insured dies, or (b) to receive payments as long as the insured lives and, upon death, relinquish whatever is left of the annuity.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73238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7067750-F4C7-4710-BB13-749D520EB335}" type="slidenum">
              <a:rPr lang="en-US" altLang="en-US"/>
              <a:pPr eaLnBrk="1" hangingPunct="1"/>
              <a:t>23</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For an additional premium, the insured may purchase a benefit known as </a:t>
            </a:r>
            <a:r>
              <a:rPr lang="en-US" altLang="en-US" b="0" dirty="0">
                <a:latin typeface="Arial" panose="020B0604020202020204" pitchFamily="34" charset="0"/>
              </a:rPr>
              <a:t>double indemnity</a:t>
            </a:r>
            <a:r>
              <a:rPr lang="en-US" altLang="en-US" dirty="0">
                <a:latin typeface="Arial" panose="020B0604020202020204" pitchFamily="34" charset="0"/>
              </a:rPr>
              <a:t>. Death must occur within 90 days of the accident for this benefit to apply. The </a:t>
            </a:r>
            <a:r>
              <a:rPr lang="en-US" altLang="en-US" i="1" dirty="0">
                <a:latin typeface="Arial" panose="020B0604020202020204" pitchFamily="34" charset="0"/>
              </a:rPr>
              <a:t>waiver of premium </a:t>
            </a:r>
            <a:r>
              <a:rPr lang="en-US" altLang="en-US" dirty="0">
                <a:latin typeface="Arial" panose="020B0604020202020204" pitchFamily="34" charset="0"/>
              </a:rPr>
              <a:t>option excuses the insured from paying premiums if he or she becomes disabled. Some insurance policies automatically include the waiver in their provisions; others offer it as an extra-cost option. A </a:t>
            </a:r>
            <a:r>
              <a:rPr lang="en-US" altLang="en-US" i="1" dirty="0">
                <a:latin typeface="Arial" panose="020B0604020202020204" pitchFamily="34" charset="0"/>
              </a:rPr>
              <a:t>guaranteed insurability </a:t>
            </a:r>
            <a:r>
              <a:rPr lang="en-US" altLang="en-US" dirty="0">
                <a:latin typeface="Arial" panose="020B0604020202020204" pitchFamily="34" charset="0"/>
              </a:rPr>
              <a:t>option allows the insured to pay an extra premium initially in exchange for a guaranteed option to buy more insurance at certain specified times later.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81371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35D67F6-1246-4C4D-8D5F-AFAFB02769C0}" type="slidenum">
              <a:rPr lang="en-US" altLang="en-US"/>
              <a:pPr eaLnBrk="1" hangingPunct="1"/>
              <a:t>24</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deductible. See next slide.</a:t>
            </a:r>
          </a:p>
        </p:txBody>
      </p:sp>
    </p:spTree>
    <p:extLst>
      <p:ext uri="{BB962C8B-B14F-4D97-AF65-F5344CB8AC3E}">
        <p14:creationId xmlns:p14="http://schemas.microsoft.com/office/powerpoint/2010/main" val="2376846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3C84365-4DD7-4ABE-843B-728A23221DCB}" type="slidenum">
              <a:rPr lang="en-US" altLang="en-US"/>
              <a:pPr eaLnBrk="1" hangingPunct="1"/>
              <a:t>5</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There are some people who do not believe they need insurance because they say they never get sick and never have to go to the doctor. They feel that they can save the money they do not spend on insurance to pay for emergencies. Ask students to debate the merits and the faults of this argument.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03249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3CE7815-3C75-4CCF-BC36-D3CBE724BEFF}" type="slidenum">
              <a:rPr lang="en-US" altLang="en-US"/>
              <a:pPr eaLnBrk="1" hangingPunct="1"/>
              <a:t>25</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Property insurance can be purchased to protect both real and personal property. To establish the existence of an insurable interest in property, the insured must demonstrate a monetary interest in the property. This monetary interest means that the insured will suffer a financial loss if the property is damaged or destroyed. Unlike life insurance, this insurable interest must exist when the loss occurs.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633367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51BC80A-7EC3-422A-98A6-50DD315A0106}" type="slidenum">
              <a:rPr lang="en-US" altLang="en-US"/>
              <a:pPr eaLnBrk="1" hangingPunct="1"/>
              <a:t>26</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Most property and inland marine policies have a coinsurance clause, which limits the insurance company’s liability for a loss if the property is not insured for its full replacement value. For example, if a homeowner’s insurance policy has an 80 percent coinsurance clause, the building must be insured for 80 percent of its replacement value to receive full reimbursement for a loss.</a:t>
            </a:r>
          </a:p>
          <a:p>
            <a:r>
              <a:rPr lang="en-US" altLang="en-US" dirty="0">
                <a:latin typeface="Arial" panose="020B0604020202020204" pitchFamily="34" charset="0"/>
              </a:rPr>
              <a:t>A fire insurance policy is effective on delivery to the insured, even before the premium is paid. Even an oral agreement will make fire insurance effective.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40439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5CA5D4-74AA-483F-A3A2-D21E735297D2}" type="slidenum">
              <a:rPr lang="en-US" altLang="en-US"/>
              <a:pPr eaLnBrk="1" hangingPunct="1"/>
              <a:t>28</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ocean marine insurance. See next slide.</a:t>
            </a:r>
          </a:p>
        </p:txBody>
      </p:sp>
    </p:spTree>
    <p:extLst>
      <p:ext uri="{BB962C8B-B14F-4D97-AF65-F5344CB8AC3E}">
        <p14:creationId xmlns:p14="http://schemas.microsoft.com/office/powerpoint/2010/main" val="5215901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C0C1FFD-F57F-4932-BFFB-4D2A5B286D73}" type="slidenum">
              <a:rPr lang="en-US" altLang="en-US"/>
              <a:pPr eaLnBrk="1" hangingPunct="1"/>
              <a:t>29</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Inland marine insurance also covers such items as jewelry, fine arts, musical instruments, and wedding presents. Customers’ goods in the possession of bailees, such as fur-storage houses and dry cleaners, are also covered by inland marine insurance. A </a:t>
            </a:r>
            <a:r>
              <a:rPr lang="en-US" altLang="en-US" i="1" dirty="0">
                <a:latin typeface="Arial" panose="020B0604020202020204" pitchFamily="34" charset="0"/>
              </a:rPr>
              <a:t>floater policy </a:t>
            </a:r>
            <a:r>
              <a:rPr lang="en-US" altLang="en-US" dirty="0">
                <a:latin typeface="Arial" panose="020B0604020202020204" pitchFamily="34" charset="0"/>
              </a:rPr>
              <a:t>is one that insures property that cannot be covered by specific insurance because the property is constantly changing in either value or location. A personal property floater, for example, covers personal property in general, wherever it is located.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077480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B4E35D2-CCBB-4246-BD66-86FA101205AF}" type="slidenum">
              <a:rPr lang="en-US" altLang="en-US"/>
              <a:pPr eaLnBrk="1" hangingPunct="1"/>
              <a:t>30</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Most homeowners’ policies include coverage for fire damage. Such policies also often cover personal property, usually for up to 50 percent of the limit on the insured dwelling. This coverage applies whether or not the possessions are in the insured’s home when they are stolen or damaged. The only possessions such policies typically exclude are pets, cars, and airplanes.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982569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four types of co-tenancy: tenancy in common, joint tenancy, community property, and tenancy by the entirety.</a:t>
            </a:r>
          </a:p>
        </p:txBody>
      </p:sp>
      <p:sp>
        <p:nvSpPr>
          <p:cNvPr id="4" name="Slide Number Placeholder 3"/>
          <p:cNvSpPr>
            <a:spLocks noGrp="1"/>
          </p:cNvSpPr>
          <p:nvPr>
            <p:ph type="sldNum" sz="quarter" idx="5"/>
          </p:nvPr>
        </p:nvSpPr>
        <p:spPr/>
        <p:txBody>
          <a:bodyPr/>
          <a:lstStyle/>
          <a:p>
            <a:fld id="{5B1CC8F4-5623-496C-8F2C-A5D22BD68D8F}" type="slidenum">
              <a:rPr lang="en-US" smtClean="0"/>
              <a:t>31</a:t>
            </a:fld>
            <a:endParaRPr lang="en-US" dirty="0"/>
          </a:p>
        </p:txBody>
      </p:sp>
    </p:spTree>
    <p:extLst>
      <p:ext uri="{BB962C8B-B14F-4D97-AF65-F5344CB8AC3E}">
        <p14:creationId xmlns:p14="http://schemas.microsoft.com/office/powerpoint/2010/main" val="42397145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of the time, property insurance involves protecting property that the insured possesses and uses on a regular basis. Dwelling insurance will provide this protection for the insured. However, it is also possible to add coverage for damage to the contents of the rental property.</a:t>
            </a:r>
          </a:p>
        </p:txBody>
      </p:sp>
      <p:sp>
        <p:nvSpPr>
          <p:cNvPr id="4" name="Slide Number Placeholder 3"/>
          <p:cNvSpPr>
            <a:spLocks noGrp="1"/>
          </p:cNvSpPr>
          <p:nvPr>
            <p:ph type="sldNum" sz="quarter" idx="10"/>
          </p:nvPr>
        </p:nvSpPr>
        <p:spPr/>
        <p:txBody>
          <a:bodyPr/>
          <a:lstStyle/>
          <a:p>
            <a:fld id="{5B1CC8F4-5623-496C-8F2C-A5D22BD68D8F}" type="slidenum">
              <a:rPr lang="en-US" smtClean="0"/>
              <a:t>33</a:t>
            </a:fld>
            <a:endParaRPr lang="en-US" dirty="0"/>
          </a:p>
        </p:txBody>
      </p:sp>
    </p:spTree>
    <p:extLst>
      <p:ext uri="{BB962C8B-B14F-4D97-AF65-F5344CB8AC3E}">
        <p14:creationId xmlns:p14="http://schemas.microsoft.com/office/powerpoint/2010/main" val="15321916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D56E4A-52F5-4E5B-8143-EFEF9295D51B}" type="slidenum">
              <a:rPr lang="en-US" altLang="en-US"/>
              <a:pPr eaLnBrk="1" hangingPunct="1"/>
              <a:t>34</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Automobile insurance provides for indemnity against losses resulting from fire, theft, or collision with another vehicle and damages arising out of injury by motor vehicles to the person or property of another. One thing to always remember about car insurance and about car accidents in general is that the law in relation to determining fault in such accidents differs a great deal from state to state</a:t>
            </a:r>
            <a:endParaRPr lang="en-US" altLang="en-US" sz="800" dirty="0">
              <a:latin typeface="Arial" panose="020B0604020202020204" pitchFamily="34" charset="0"/>
            </a:endParaRPr>
          </a:p>
        </p:txBody>
      </p:sp>
    </p:spTree>
    <p:extLst>
      <p:ext uri="{BB962C8B-B14F-4D97-AF65-F5344CB8AC3E}">
        <p14:creationId xmlns:p14="http://schemas.microsoft.com/office/powerpoint/2010/main" val="34776153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D948564-2226-4BD0-8427-B85CFC81EC70}" type="slidenum">
              <a:rPr lang="en-US" altLang="en-US"/>
              <a:pPr eaLnBrk="1" hangingPunct="1"/>
              <a:t>36</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Many people obtain health insurance through a group insurance plan from the company for which they work. Others have individual plans that they purchase directly from an insurer. Still others have government health insurance plans through government employment, Medicare, and Medicaid.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12692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B38116A-616F-4FD8-80D3-A2F6D63A04A5}" type="slidenum">
              <a:rPr lang="en-US" altLang="en-US"/>
              <a:pPr eaLnBrk="1" hangingPunct="1"/>
              <a:t>37</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Medicare Part A helps pay for inpatient hospital care. Medicare Part B pays for 80 percent of doctors’ and other medical services. Many people buy their own medigap insurance to cover the 20 percent not covered by Medicare.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03902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9DAD3CF-D496-4829-A734-D9BA9B203DE6}" type="slidenum">
              <a:rPr lang="en-US" altLang="en-US"/>
              <a:pPr eaLnBrk="1" hangingPunct="1"/>
              <a:t>6</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Consideration arises from the premiums paid by the insured and the promise of the insurer to pay money to the beneficiary if a certain event happens. Finally, the subject matter must not be tainted by illegality. For example, a fire insurance policy written on a building in which the owners permitted the illegal manufacture of fireworks would be void in the event of a fire.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243723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98F57A-785B-48EE-96AA-394A2EF9F130}" type="slidenum">
              <a:rPr lang="en-US" altLang="en-US"/>
              <a:pPr eaLnBrk="1" hangingPunct="1"/>
              <a:t>39</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binder. See next slide.</a:t>
            </a:r>
          </a:p>
        </p:txBody>
      </p:sp>
    </p:spTree>
    <p:extLst>
      <p:ext uri="{BB962C8B-B14F-4D97-AF65-F5344CB8AC3E}">
        <p14:creationId xmlns:p14="http://schemas.microsoft.com/office/powerpoint/2010/main" val="16813312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F59D9E-B972-452B-A5EA-84FB3C29A706}" type="slidenum">
              <a:rPr lang="en-US" altLang="en-US"/>
              <a:pPr eaLnBrk="1" hangingPunct="1"/>
              <a:t>40</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The first step in obtaining an insurance policy is to fill in an application. As with any offer, the offeree, in this case the insurance company, may accept or reject the offer.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6045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BE8DF8-258B-418F-B3C2-F5A00263A96F}" type="slidenum">
              <a:rPr lang="en-US" altLang="en-US"/>
              <a:pPr eaLnBrk="1" hangingPunct="1"/>
              <a:t>41</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The premium increases as the chance of loss increases. Thus, a premium on a fireproof building in a city with a fire department will be much lower than the premium on a barn located where firefighting equipment is not available. Although state laws differ, most states allow for a grace period in which the insured may make payments to keep life and health insurance policies in force. Beyond this period, however, the insurance contract will lapse, and the policy will terminate. Automobile and property insurance policies usually have no grace periods and will terminate when a premium is not paid when due.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423668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bar to denial is called an estoppel. When an insurer has given up the right to cancel a policy under certain circumstances by granting the insured a special dispensation, the insurer cannot deny that dispensation when the chance to cancel or deny liability arises.</a:t>
            </a:r>
          </a:p>
        </p:txBody>
      </p:sp>
      <p:sp>
        <p:nvSpPr>
          <p:cNvPr id="4" name="Slide Number Placeholder 3"/>
          <p:cNvSpPr>
            <a:spLocks noGrp="1"/>
          </p:cNvSpPr>
          <p:nvPr>
            <p:ph type="sldNum" sz="quarter" idx="10"/>
          </p:nvPr>
        </p:nvSpPr>
        <p:spPr/>
        <p:txBody>
          <a:bodyPr/>
          <a:lstStyle/>
          <a:p>
            <a:fld id="{5B1CC8F4-5623-496C-8F2C-A5D22BD68D8F}" type="slidenum">
              <a:rPr lang="en-US" smtClean="0"/>
              <a:t>43</a:t>
            </a:fld>
            <a:endParaRPr lang="en-US" dirty="0"/>
          </a:p>
        </p:txBody>
      </p:sp>
    </p:spTree>
    <p:extLst>
      <p:ext uri="{BB962C8B-B14F-4D97-AF65-F5344CB8AC3E}">
        <p14:creationId xmlns:p14="http://schemas.microsoft.com/office/powerpoint/2010/main" val="2867973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A18277-6D16-463B-B15B-FC18A5FC4384}" type="slidenum">
              <a:rPr lang="en-US" altLang="en-US"/>
              <a:pPr eaLnBrk="1" hangingPunct="1"/>
              <a:t>8</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insurer. See next slide.</a:t>
            </a:r>
          </a:p>
        </p:txBody>
      </p:sp>
    </p:spTree>
    <p:extLst>
      <p:ext uri="{BB962C8B-B14F-4D97-AF65-F5344CB8AC3E}">
        <p14:creationId xmlns:p14="http://schemas.microsoft.com/office/powerpoint/2010/main" val="3363555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9CE2925-0D98-4C3D-A8E3-A5313141E74C}" type="slidenum">
              <a:rPr lang="en-US" altLang="en-US"/>
              <a:pPr eaLnBrk="1" hangingPunct="1"/>
              <a:t>9</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The parties to an insurance contract are the insurer (sometimes called the underwriter), the insured, and the beneficiary.</a:t>
            </a:r>
          </a:p>
        </p:txBody>
      </p:sp>
    </p:spTree>
    <p:extLst>
      <p:ext uri="{BB962C8B-B14F-4D97-AF65-F5344CB8AC3E}">
        <p14:creationId xmlns:p14="http://schemas.microsoft.com/office/powerpoint/2010/main" val="2838510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C2DB96-3A98-4DF1-953C-6AE07C520B6B}" type="slidenum">
              <a:rPr lang="en-US" altLang="en-US"/>
              <a:pPr eaLnBrk="1" hangingPunct="1"/>
              <a:t>10</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insured. See next slide.</a:t>
            </a:r>
          </a:p>
        </p:txBody>
      </p:sp>
    </p:spTree>
    <p:extLst>
      <p:ext uri="{BB962C8B-B14F-4D97-AF65-F5344CB8AC3E}">
        <p14:creationId xmlns:p14="http://schemas.microsoft.com/office/powerpoint/2010/main" val="366451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2803A9F-183E-4C81-A46D-9FEEB4CEF518}" type="slidenum">
              <a:rPr lang="en-US" altLang="en-US"/>
              <a:pPr eaLnBrk="1" hangingPunct="1"/>
              <a:t>11</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The term </a:t>
            </a:r>
            <a:r>
              <a:rPr lang="en-US" altLang="en-US" i="1" dirty="0">
                <a:latin typeface="Arial" panose="020B0604020202020204" pitchFamily="34" charset="0"/>
              </a:rPr>
              <a:t>assurance </a:t>
            </a:r>
            <a:r>
              <a:rPr lang="en-US" altLang="en-US" dirty="0">
                <a:latin typeface="Arial" panose="020B0604020202020204" pitchFamily="34" charset="0"/>
              </a:rPr>
              <a:t>was used for all forms of </a:t>
            </a:r>
            <a:r>
              <a:rPr lang="en-US" altLang="en-US" i="1" dirty="0">
                <a:latin typeface="Arial" panose="020B0604020202020204" pitchFamily="34" charset="0"/>
              </a:rPr>
              <a:t>insurance </a:t>
            </a:r>
            <a:r>
              <a:rPr lang="en-US" altLang="en-US" dirty="0">
                <a:latin typeface="Arial" panose="020B0604020202020204" pitchFamily="34" charset="0"/>
              </a:rPr>
              <a:t>in the sixteenth century. </a:t>
            </a:r>
            <a:r>
              <a:rPr lang="en-US" altLang="en-US" i="1" dirty="0">
                <a:latin typeface="Arial" panose="020B0604020202020204" pitchFamily="34" charset="0"/>
              </a:rPr>
              <a:t>Assurance </a:t>
            </a:r>
            <a:r>
              <a:rPr lang="en-US" altLang="en-US" dirty="0">
                <a:latin typeface="Arial" panose="020B0604020202020204" pitchFamily="34" charset="0"/>
              </a:rPr>
              <a:t>is still used by many companies overseas in the same way that </a:t>
            </a:r>
            <a:r>
              <a:rPr lang="en-US" altLang="en-US" i="1" dirty="0">
                <a:latin typeface="Arial" panose="020B0604020202020204" pitchFamily="34" charset="0"/>
              </a:rPr>
              <a:t>insurance </a:t>
            </a:r>
            <a:r>
              <a:rPr lang="en-US" altLang="en-US" dirty="0">
                <a:latin typeface="Arial" panose="020B0604020202020204" pitchFamily="34" charset="0"/>
              </a:rPr>
              <a:t>is used in the United States.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5292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2A76DD9-7A31-4FC8-B9D7-A9F1C1510CDC}" type="slidenum">
              <a:rPr lang="en-US" altLang="en-US"/>
              <a:pPr eaLnBrk="1" hangingPunct="1"/>
              <a:t>12</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The period of time during which the insurer assumes the risk of loss is known as the life of the policy.</a:t>
            </a:r>
          </a:p>
        </p:txBody>
      </p:sp>
    </p:spTree>
    <p:extLst>
      <p:ext uri="{BB962C8B-B14F-4D97-AF65-F5344CB8AC3E}">
        <p14:creationId xmlns:p14="http://schemas.microsoft.com/office/powerpoint/2010/main" val="2984335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53FECD-8D2A-41B1-926E-A7378C020229}" type="slidenum">
              <a:rPr lang="en-US" altLang="en-US"/>
              <a:pPr eaLnBrk="1" hangingPunct="1"/>
              <a:t>13</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In the case of life insurance, all people have an insurable interest in their own lives as well as the lives of their spouses and dependents. Business partners have an insurable interest in each other because they could suffer a financial loss if a partner dies. A corporation can have a financial interest in its key employees for the same reason. In the case of property insurance, anyone who would suffer a financial loss from damage to property would have an insurable interest in that property.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024612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Insurance</a:t>
            </a:r>
          </a:p>
        </p:txBody>
      </p:sp>
      <p:sp>
        <p:nvSpPr>
          <p:cNvPr id="3" name="Subtitle 2"/>
          <p:cNvSpPr>
            <a:spLocks noGrp="1"/>
          </p:cNvSpPr>
          <p:nvPr>
            <p:ph type="subTitle" idx="1"/>
          </p:nvPr>
        </p:nvSpPr>
        <p:spPr>
          <a:xfrm>
            <a:off x="671209" y="4609707"/>
            <a:ext cx="4766553" cy="1479808"/>
          </a:xfrm>
        </p:spPr>
        <p:txBody>
          <a:bodyPr/>
          <a:lstStyle/>
          <a:p>
            <a:r>
              <a:rPr lang="en-US" dirty="0"/>
              <a:t>Chapter 19</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Question</a:t>
            </a:r>
          </a:p>
        </p:txBody>
      </p:sp>
      <p:sp>
        <p:nvSpPr>
          <p:cNvPr id="20483" name="Rectangle 3"/>
          <p:cNvSpPr>
            <a:spLocks noGrp="1" noChangeArrowheads="1"/>
          </p:cNvSpPr>
          <p:nvPr>
            <p:ph type="body" idx="1"/>
          </p:nvPr>
        </p:nvSpPr>
        <p:spPr/>
        <p:txBody>
          <a:bodyPr/>
          <a:lstStyle/>
          <a:p>
            <a:r>
              <a:rPr lang="en-US" altLang="en-US" dirty="0"/>
              <a:t>Which party is protected by the insurance contract?</a:t>
            </a:r>
          </a:p>
          <a:p>
            <a:pPr marL="912812" lvl="1" indent="-514350">
              <a:buFont typeface="+mj-lt"/>
              <a:buAutoNum type="alphaUcPeriod"/>
            </a:pPr>
            <a:r>
              <a:rPr lang="en-US" altLang="en-US" dirty="0"/>
              <a:t>Insured</a:t>
            </a:r>
          </a:p>
          <a:p>
            <a:pPr marL="912812" lvl="1" indent="-514350">
              <a:buFont typeface="+mj-lt"/>
              <a:buAutoNum type="alphaUcPeriod"/>
            </a:pPr>
            <a:r>
              <a:rPr lang="en-US" altLang="en-US" dirty="0"/>
              <a:t>Beneficiary </a:t>
            </a:r>
          </a:p>
          <a:p>
            <a:pPr marL="912812" lvl="1" indent="-514350">
              <a:buFont typeface="+mj-lt"/>
              <a:buAutoNum type="alphaUcPeriod"/>
            </a:pPr>
            <a:r>
              <a:rPr lang="en-US" altLang="en-US" dirty="0"/>
              <a:t>Underwriter</a:t>
            </a:r>
          </a:p>
          <a:p>
            <a:pPr marL="912812" lvl="1" indent="-514350">
              <a:buFont typeface="+mj-lt"/>
              <a:buAutoNum type="alphaUcPeriod"/>
            </a:pPr>
            <a:r>
              <a:rPr lang="en-US" altLang="en-US" dirty="0"/>
              <a:t>Insurer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3BF887DE-DC9E-44A9-A787-34446835C09B}" type="slidenum">
              <a:rPr lang="en-US" altLang="en-US" smtClean="0"/>
              <a:pPr/>
              <a:t>10</a:t>
            </a:fld>
            <a:endParaRPr lang="en-US" altLang="en-US" dirty="0"/>
          </a:p>
        </p:txBody>
      </p:sp>
    </p:spTree>
    <p:extLst>
      <p:ext uri="{BB962C8B-B14F-4D97-AF65-F5344CB8AC3E}">
        <p14:creationId xmlns:p14="http://schemas.microsoft.com/office/powerpoint/2010/main" val="421997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The Insurance Contract: Parties, Elements, Interest</a:t>
            </a:r>
          </a:p>
        </p:txBody>
      </p:sp>
      <p:sp>
        <p:nvSpPr>
          <p:cNvPr id="21507" name="Rectangle 3"/>
          <p:cNvSpPr>
            <a:spLocks noGrp="1" noChangeArrowheads="1"/>
          </p:cNvSpPr>
          <p:nvPr>
            <p:ph type="body" idx="1"/>
          </p:nvPr>
        </p:nvSpPr>
        <p:spPr/>
        <p:txBody>
          <a:bodyPr/>
          <a:lstStyle/>
          <a:p>
            <a:r>
              <a:rPr lang="en-US" altLang="en-US" b="1" dirty="0"/>
              <a:t>Insured </a:t>
            </a:r>
          </a:p>
          <a:p>
            <a:pPr lvl="1"/>
            <a:r>
              <a:rPr lang="en-US" altLang="en-US" dirty="0"/>
              <a:t>The party (or parties) protected by the insurance contract</a:t>
            </a:r>
            <a:endParaRPr lang="en-US" altLang="en-US" sz="1000" dirty="0"/>
          </a:p>
          <a:p>
            <a:r>
              <a:rPr lang="en-US" altLang="en-US" b="1" dirty="0"/>
              <a:t>Policy </a:t>
            </a:r>
          </a:p>
          <a:p>
            <a:pPr lvl="1"/>
            <a:r>
              <a:rPr lang="en-US" altLang="en-US" dirty="0"/>
              <a:t>The contract of insurance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09BC5714-BB58-435F-9486-BBEF7CBF850C}" type="slidenum">
              <a:rPr lang="en-US" altLang="en-US" smtClean="0"/>
              <a:pPr/>
              <a:t>11</a:t>
            </a:fld>
            <a:endParaRPr lang="en-US" altLang="en-US" dirty="0"/>
          </a:p>
        </p:txBody>
      </p:sp>
    </p:spTree>
    <p:extLst>
      <p:ext uri="{BB962C8B-B14F-4D97-AF65-F5344CB8AC3E}">
        <p14:creationId xmlns:p14="http://schemas.microsoft.com/office/powerpoint/2010/main" val="3220242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The Insurance Contract: Parties, Elements, Interest</a:t>
            </a:r>
          </a:p>
        </p:txBody>
      </p:sp>
      <p:sp>
        <p:nvSpPr>
          <p:cNvPr id="22531" name="Rectangle 3"/>
          <p:cNvSpPr>
            <a:spLocks noGrp="1" noChangeArrowheads="1"/>
          </p:cNvSpPr>
          <p:nvPr>
            <p:ph type="body" idx="1"/>
          </p:nvPr>
        </p:nvSpPr>
        <p:spPr/>
        <p:txBody>
          <a:bodyPr/>
          <a:lstStyle/>
          <a:p>
            <a:r>
              <a:rPr lang="en-US" altLang="en-US" b="1" dirty="0"/>
              <a:t>Beneficiary </a:t>
            </a:r>
          </a:p>
          <a:p>
            <a:pPr lvl="1"/>
            <a:r>
              <a:rPr lang="en-US" altLang="en-US" dirty="0"/>
              <a:t>A third party to whom payment of compensation is sometimes provided by the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11D22C1A-024F-42B0-9E72-D591DC93E541}" type="slidenum">
              <a:rPr lang="en-US" altLang="en-US" smtClean="0"/>
              <a:pPr/>
              <a:t>12</a:t>
            </a:fld>
            <a:endParaRPr lang="en-US" altLang="en-US" dirty="0"/>
          </a:p>
        </p:txBody>
      </p:sp>
    </p:spTree>
    <p:extLst>
      <p:ext uri="{BB962C8B-B14F-4D97-AF65-F5344CB8AC3E}">
        <p14:creationId xmlns:p14="http://schemas.microsoft.com/office/powerpoint/2010/main" val="2198139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Insurable Interest and the Duties of the Parties</a:t>
            </a:r>
          </a:p>
        </p:txBody>
      </p:sp>
      <p:sp>
        <p:nvSpPr>
          <p:cNvPr id="24579" name="Rectangle 5"/>
          <p:cNvSpPr>
            <a:spLocks noGrp="1" noChangeArrowheads="1"/>
          </p:cNvSpPr>
          <p:nvPr>
            <p:ph type="body" idx="1"/>
          </p:nvPr>
        </p:nvSpPr>
        <p:spPr/>
        <p:txBody>
          <a:bodyPr/>
          <a:lstStyle/>
          <a:p>
            <a:r>
              <a:rPr lang="en-US" altLang="en-US" b="1" dirty="0"/>
              <a:t>Insurable interest </a:t>
            </a:r>
          </a:p>
          <a:p>
            <a:pPr lvl="1"/>
            <a:r>
              <a:rPr lang="en-US" altLang="en-US" dirty="0"/>
              <a:t>The financial interest that a policyholder has in the person or property that is insured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3217A674-0332-4C23-9ADE-3DA7B60F7661}" type="slidenum">
              <a:rPr lang="en-US" altLang="en-US" smtClean="0"/>
              <a:pPr/>
              <a:t>13</a:t>
            </a:fld>
            <a:endParaRPr lang="en-US" altLang="en-US" dirty="0"/>
          </a:p>
        </p:txBody>
      </p:sp>
    </p:spTree>
    <p:extLst>
      <p:ext uri="{BB962C8B-B14F-4D97-AF65-F5344CB8AC3E}">
        <p14:creationId xmlns:p14="http://schemas.microsoft.com/office/powerpoint/2010/main" val="46637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ED2D69-E3CE-403F-BFB5-B60D6005060F}"/>
              </a:ext>
            </a:extLst>
          </p:cNvPr>
          <p:cNvSpPr>
            <a:spLocks noGrp="1"/>
          </p:cNvSpPr>
          <p:nvPr>
            <p:ph type="title"/>
          </p:nvPr>
        </p:nvSpPr>
        <p:spPr/>
        <p:txBody>
          <a:bodyPr/>
          <a:lstStyle/>
          <a:p>
            <a:r>
              <a:rPr lang="en-US" altLang="en-US" dirty="0"/>
              <a:t>Insurable Interest and the Duties of the Parties</a:t>
            </a:r>
            <a:endParaRPr lang="en-US" dirty="0"/>
          </a:p>
        </p:txBody>
      </p:sp>
      <p:sp>
        <p:nvSpPr>
          <p:cNvPr id="9" name="Content Placeholder 8">
            <a:extLst>
              <a:ext uri="{FF2B5EF4-FFF2-40B4-BE49-F238E27FC236}">
                <a16:creationId xmlns:a16="http://schemas.microsoft.com/office/drawing/2014/main" id="{A55C8CC3-81F6-48BA-90F2-8BC6232E0529}"/>
              </a:ext>
            </a:extLst>
          </p:cNvPr>
          <p:cNvSpPr>
            <a:spLocks noGrp="1"/>
          </p:cNvSpPr>
          <p:nvPr>
            <p:ph idx="1"/>
          </p:nvPr>
        </p:nvSpPr>
        <p:spPr/>
        <p:txBody>
          <a:bodyPr/>
          <a:lstStyle/>
          <a:p>
            <a:r>
              <a:rPr lang="en-US" dirty="0"/>
              <a:t>An insurer has a threefold duty once a claim has been placed on the table</a:t>
            </a:r>
          </a:p>
          <a:p>
            <a:pPr lvl="1"/>
            <a:r>
              <a:rPr lang="en-US" b="1" dirty="0"/>
              <a:t>Duty to investigate </a:t>
            </a:r>
            <a:r>
              <a:rPr lang="en-US" dirty="0"/>
              <a:t>the claim to determine all the facts and to decide in an appropriate manner if the client is entitled to payment</a:t>
            </a:r>
          </a:p>
          <a:p>
            <a:pPr lvl="1"/>
            <a:r>
              <a:rPr lang="en-US" b="1" dirty="0"/>
              <a:t>Duty to pay </a:t>
            </a:r>
            <a:r>
              <a:rPr lang="en-US" dirty="0"/>
              <a:t>the insured directly if the insured’s property must be replaced or repaired or to pay any claim by a third party based on a liability clause</a:t>
            </a:r>
          </a:p>
          <a:p>
            <a:pPr lvl="1"/>
            <a:r>
              <a:rPr lang="en-US" b="1" dirty="0"/>
              <a:t>Duty to defend </a:t>
            </a:r>
            <a:r>
              <a:rPr lang="en-US" dirty="0"/>
              <a:t>the client if the case is disputed by a third party</a:t>
            </a:r>
          </a:p>
        </p:txBody>
      </p:sp>
      <p:sp>
        <p:nvSpPr>
          <p:cNvPr id="4" name="Footer Placeholder 3">
            <a:extLst>
              <a:ext uri="{FF2B5EF4-FFF2-40B4-BE49-F238E27FC236}">
                <a16:creationId xmlns:a16="http://schemas.microsoft.com/office/drawing/2014/main" id="{00524CD3-5623-41EA-AF02-BD6154E8279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14FD5C3D-1269-4D64-A698-919085DCED5C}"/>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FA3062D-3410-44A1-9222-62005406D100}" type="slidenum">
              <a:rPr lang="en-US" altLang="en-US" smtClean="0"/>
              <a:pPr/>
              <a:t>14</a:t>
            </a:fld>
            <a:endParaRPr lang="en-US" altLang="en-US" dirty="0"/>
          </a:p>
        </p:txBody>
      </p:sp>
    </p:spTree>
    <p:extLst>
      <p:ext uri="{BB962C8B-B14F-4D97-AF65-F5344CB8AC3E}">
        <p14:creationId xmlns:p14="http://schemas.microsoft.com/office/powerpoint/2010/main" val="398733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Question</a:t>
            </a:r>
          </a:p>
        </p:txBody>
      </p:sp>
      <p:sp>
        <p:nvSpPr>
          <p:cNvPr id="25603" name="Rectangle 3"/>
          <p:cNvSpPr>
            <a:spLocks noGrp="1" noChangeArrowheads="1"/>
          </p:cNvSpPr>
          <p:nvPr>
            <p:ph type="body" idx="1"/>
          </p:nvPr>
        </p:nvSpPr>
        <p:spPr/>
        <p:txBody>
          <a:bodyPr/>
          <a:lstStyle/>
          <a:p>
            <a:r>
              <a:rPr lang="en-US" altLang="en-US" dirty="0"/>
              <a:t>What is the substitution of one person in place of another relative to a lawful claim?</a:t>
            </a:r>
          </a:p>
          <a:p>
            <a:pPr marL="912812" lvl="1" indent="-514350">
              <a:buFont typeface="+mj-lt"/>
              <a:buAutoNum type="alphaUcPeriod"/>
            </a:pPr>
            <a:r>
              <a:rPr lang="en-US" altLang="en-US" dirty="0"/>
              <a:t>Legal replacement</a:t>
            </a:r>
          </a:p>
          <a:p>
            <a:pPr marL="912812" lvl="1" indent="-514350">
              <a:buFont typeface="+mj-lt"/>
              <a:buAutoNum type="alphaUcPeriod"/>
            </a:pPr>
            <a:r>
              <a:rPr lang="en-US" altLang="en-US" dirty="0"/>
              <a:t>Subrogation</a:t>
            </a:r>
          </a:p>
          <a:p>
            <a:pPr marL="912812" lvl="1" indent="-514350">
              <a:buFont typeface="+mj-lt"/>
              <a:buAutoNum type="alphaUcPeriod"/>
            </a:pPr>
            <a:r>
              <a:rPr lang="en-US" altLang="en-US" dirty="0"/>
              <a:t>Legal proxy</a:t>
            </a:r>
          </a:p>
          <a:p>
            <a:pPr marL="912812" lvl="1" indent="-514350">
              <a:buFont typeface="+mj-lt"/>
              <a:buAutoNum type="alphaUcPeriod"/>
            </a:pPr>
            <a:r>
              <a:rPr lang="en-US" altLang="en-US" dirty="0"/>
              <a:t>Legal surrogate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6A183C43-D7F2-4BBA-88B7-DAA7CC92FB5A}" type="slidenum">
              <a:rPr lang="en-US" altLang="en-US" smtClean="0"/>
              <a:pPr/>
              <a:t>15</a:t>
            </a:fld>
            <a:endParaRPr lang="en-US" altLang="en-US" dirty="0"/>
          </a:p>
        </p:txBody>
      </p:sp>
    </p:spTree>
    <p:extLst>
      <p:ext uri="{BB962C8B-B14F-4D97-AF65-F5344CB8AC3E}">
        <p14:creationId xmlns:p14="http://schemas.microsoft.com/office/powerpoint/2010/main" val="38634475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Subrogation</a:t>
            </a:r>
          </a:p>
        </p:txBody>
      </p:sp>
      <p:sp>
        <p:nvSpPr>
          <p:cNvPr id="26627" name="Rectangle 5"/>
          <p:cNvSpPr>
            <a:spLocks noGrp="1" noChangeArrowheads="1"/>
          </p:cNvSpPr>
          <p:nvPr>
            <p:ph type="body" idx="1"/>
          </p:nvPr>
        </p:nvSpPr>
        <p:spPr/>
        <p:txBody>
          <a:bodyPr/>
          <a:lstStyle/>
          <a:p>
            <a:r>
              <a:rPr lang="en-US" altLang="en-US" dirty="0"/>
              <a:t>Substitution of one person in place of another relative to a lawful claim</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F507D1F1-925F-4BBE-A610-3F30623D62AC}" type="slidenum">
              <a:rPr lang="en-US" altLang="en-US" smtClean="0"/>
              <a:pPr/>
              <a:t>16</a:t>
            </a:fld>
            <a:endParaRPr lang="en-US" altLang="en-US" dirty="0"/>
          </a:p>
        </p:txBody>
      </p:sp>
    </p:spTree>
    <p:extLst>
      <p:ext uri="{BB962C8B-B14F-4D97-AF65-F5344CB8AC3E}">
        <p14:creationId xmlns:p14="http://schemas.microsoft.com/office/powerpoint/2010/main" val="2270851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Types of Insurance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prstGeom prst="rect">
            <a:avLst/>
          </a:prstGeom>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19-</a:t>
            </a:r>
            <a:fld id="{D0AD4800-172E-408A-8B95-98A9BF0E3C0B}" type="slidenum">
              <a:rPr lang="en-US" altLang="en-US"/>
              <a:pPr eaLnBrk="1" hangingPunct="1"/>
              <a:t>17</a:t>
            </a:fld>
            <a:endParaRPr lang="en-US" altLang="en-US" dirty="0"/>
          </a:p>
        </p:txBody>
      </p:sp>
      <p:graphicFrame>
        <p:nvGraphicFramePr>
          <p:cNvPr id="3" name="Diagram 2" descr="Life insurance&#10;Property insurance&#10;Health insurance&#10;" title="Types of Insurance"/>
          <p:cNvGraphicFramePr/>
          <p:nvPr>
            <p:extLst>
              <p:ext uri="{D42A27DB-BD31-4B8C-83A1-F6EECF244321}">
                <p14:modId xmlns:p14="http://schemas.microsoft.com/office/powerpoint/2010/main" val="4091727293"/>
              </p:ext>
            </p:extLst>
          </p:nvPr>
        </p:nvGraphicFramePr>
        <p:xfrm>
          <a:off x="2400300" y="2057400"/>
          <a:ext cx="7810500" cy="40687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3120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dirty="0"/>
              <a:t>Life Insurance</a:t>
            </a:r>
          </a:p>
        </p:txBody>
      </p:sp>
      <p:sp>
        <p:nvSpPr>
          <p:cNvPr id="28675" name="Rectangle 5"/>
          <p:cNvSpPr>
            <a:spLocks noGrp="1" noChangeArrowheads="1"/>
          </p:cNvSpPr>
          <p:nvPr>
            <p:ph type="body" idx="1"/>
          </p:nvPr>
        </p:nvSpPr>
        <p:spPr/>
        <p:txBody>
          <a:bodyPr/>
          <a:lstStyle/>
          <a:p>
            <a:r>
              <a:rPr lang="en-US" altLang="en-US" dirty="0"/>
              <a:t>An insurance contract that provides monetary compensation for losses suffered by another’s death</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FC7B3097-596D-48C8-8046-56490DB0245D}" type="slidenum">
              <a:rPr lang="en-US" altLang="en-US" smtClean="0"/>
              <a:pPr/>
              <a:t>18</a:t>
            </a:fld>
            <a:endParaRPr lang="en-US" altLang="en-US" dirty="0"/>
          </a:p>
        </p:txBody>
      </p:sp>
    </p:spTree>
    <p:extLst>
      <p:ext uri="{BB962C8B-B14F-4D97-AF65-F5344CB8AC3E}">
        <p14:creationId xmlns:p14="http://schemas.microsoft.com/office/powerpoint/2010/main" val="42863644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Life Insurance</a:t>
            </a:r>
          </a:p>
        </p:txBody>
      </p:sp>
      <p:sp>
        <p:nvSpPr>
          <p:cNvPr id="29699" name="Rectangle 3"/>
          <p:cNvSpPr>
            <a:spLocks noGrp="1" noChangeArrowheads="1"/>
          </p:cNvSpPr>
          <p:nvPr>
            <p:ph type="body" idx="1"/>
          </p:nvPr>
        </p:nvSpPr>
        <p:spPr/>
        <p:txBody>
          <a:bodyPr/>
          <a:lstStyle/>
          <a:p>
            <a:r>
              <a:rPr lang="en-US" altLang="en-US" b="1" dirty="0"/>
              <a:t>Straight life insurance</a:t>
            </a:r>
          </a:p>
          <a:p>
            <a:pPr lvl="1"/>
            <a:r>
              <a:rPr lang="en-US" altLang="en-US" dirty="0"/>
              <a:t>Requires the payment of premiums throughout the life of the insured and pays the beneficiary the face value of the policy upon the insured’s death</a:t>
            </a:r>
          </a:p>
          <a:p>
            <a:pPr lvl="1"/>
            <a:r>
              <a:rPr lang="en-US" altLang="en-US" dirty="0"/>
              <a:t>Also known as </a:t>
            </a:r>
            <a:r>
              <a:rPr lang="en-US" altLang="en-US" b="1" dirty="0"/>
              <a:t>ordinary life insurance </a:t>
            </a:r>
            <a:r>
              <a:rPr lang="en-US" altLang="en-US" dirty="0"/>
              <a:t>or </a:t>
            </a:r>
            <a:r>
              <a:rPr lang="en-US" altLang="en-US" b="1" dirty="0"/>
              <a:t>whole life insurance</a:t>
            </a:r>
          </a:p>
          <a:p>
            <a:r>
              <a:rPr lang="en-US" altLang="en-US" b="1" dirty="0"/>
              <a:t>Universal life insurance</a:t>
            </a:r>
          </a:p>
          <a:p>
            <a:pPr lvl="1"/>
            <a:r>
              <a:rPr lang="en-US" altLang="en-US" dirty="0"/>
              <a:t>Allows the policy owner flexibility in choosing and changing terms of the policy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0FC7E879-F4AE-47C6-849F-30F2CFDB6BBD}" type="slidenum">
              <a:rPr lang="en-US" altLang="en-US" smtClean="0"/>
              <a:pPr/>
              <a:t>19</a:t>
            </a:fld>
            <a:endParaRPr lang="en-US" altLang="en-US" dirty="0"/>
          </a:p>
        </p:txBody>
      </p:sp>
    </p:spTree>
    <p:extLst>
      <p:ext uri="{BB962C8B-B14F-4D97-AF65-F5344CB8AC3E}">
        <p14:creationId xmlns:p14="http://schemas.microsoft.com/office/powerpoint/2010/main" val="1501355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50" indent="-514350">
              <a:buFont typeface="+mj-lt"/>
              <a:buAutoNum type="arabicPeriod"/>
            </a:pPr>
            <a:r>
              <a:rPr lang="en-US" altLang="en-US" dirty="0"/>
              <a:t>Define and explain the purpose of insurance</a:t>
            </a:r>
          </a:p>
          <a:p>
            <a:pPr marL="514350" indent="-514350">
              <a:buFont typeface="+mj-lt"/>
              <a:buAutoNum type="arabicPeriod"/>
            </a:pPr>
            <a:r>
              <a:rPr lang="en-US" altLang="en-US" dirty="0"/>
              <a:t>Identify the contractual elements of an insurance agreement</a:t>
            </a:r>
          </a:p>
          <a:p>
            <a:pPr marL="514350" indent="-514350">
              <a:buFont typeface="+mj-lt"/>
              <a:buAutoNum type="arabicPeriod"/>
            </a:pPr>
            <a:r>
              <a:rPr lang="en-US" altLang="en-US" dirty="0"/>
              <a:t>Make clear the importance of insurable interest</a:t>
            </a:r>
          </a:p>
          <a:p>
            <a:pPr marL="514350" indent="-514350">
              <a:buFont typeface="+mj-lt"/>
              <a:buAutoNum type="arabicPeriod"/>
            </a:pPr>
            <a:r>
              <a:rPr lang="en-US" altLang="en-US" dirty="0"/>
              <a:t>Differentiate among the different types of life insurance</a:t>
            </a:r>
          </a:p>
          <a:p>
            <a:pPr marL="514350" indent="-514350">
              <a:buFont typeface="+mj-lt"/>
              <a:buAutoNum type="arabicPeriod"/>
            </a:pPr>
            <a:r>
              <a:rPr lang="en-US" altLang="en-US" dirty="0"/>
              <a:t>Explain how insurable interest differs with life insurance and property insurance</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6E14BD33-3584-4550-ABAF-66622F7A91DC}" type="slidenum">
              <a:rPr lang="en-US" altLang="en-US" smtClean="0"/>
              <a:pPr/>
              <a:t>2</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65609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US" altLang="en-US" dirty="0"/>
              <a:t>Limited-Payment Life Insurance</a:t>
            </a:r>
          </a:p>
        </p:txBody>
      </p:sp>
      <p:sp>
        <p:nvSpPr>
          <p:cNvPr id="30723" name="Rectangle 5"/>
          <p:cNvSpPr>
            <a:spLocks noGrp="1" noChangeArrowheads="1"/>
          </p:cNvSpPr>
          <p:nvPr>
            <p:ph type="body" idx="1"/>
          </p:nvPr>
        </p:nvSpPr>
        <p:spPr/>
        <p:txBody>
          <a:bodyPr/>
          <a:lstStyle/>
          <a:p>
            <a:r>
              <a:rPr lang="en-US" altLang="en-US" dirty="0"/>
              <a:t>Provides that the payment of premiums will stop after a stated length of time—usually 10, 20, or 30 years</a:t>
            </a:r>
          </a:p>
          <a:p>
            <a:r>
              <a:rPr lang="en-US" altLang="en-US" dirty="0"/>
              <a:t>Amount of the policy will be paid to the beneficiary upon the death of the insured, whether the death occurs during the payment period or after</a:t>
            </a:r>
          </a:p>
          <a:p>
            <a:pPr marL="457200" lvl="1"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3659780E-A1EF-44DD-A872-F066B944183B}" type="slidenum">
              <a:rPr lang="en-US" altLang="en-US" smtClean="0"/>
              <a:pPr/>
              <a:t>20</a:t>
            </a:fld>
            <a:endParaRPr lang="en-US" altLang="en-US" dirty="0"/>
          </a:p>
        </p:txBody>
      </p:sp>
    </p:spTree>
    <p:extLst>
      <p:ext uri="{BB962C8B-B14F-4D97-AF65-F5344CB8AC3E}">
        <p14:creationId xmlns:p14="http://schemas.microsoft.com/office/powerpoint/2010/main" val="17632343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Term Insurance</a:t>
            </a:r>
          </a:p>
        </p:txBody>
      </p:sp>
      <p:sp>
        <p:nvSpPr>
          <p:cNvPr id="31747" name="Rectangle 5"/>
          <p:cNvSpPr>
            <a:spLocks noGrp="1" noChangeArrowheads="1"/>
          </p:cNvSpPr>
          <p:nvPr>
            <p:ph type="body" idx="1"/>
          </p:nvPr>
        </p:nvSpPr>
        <p:spPr/>
        <p:txBody>
          <a:bodyPr/>
          <a:lstStyle/>
          <a:p>
            <a:r>
              <a:rPr lang="en-US" altLang="en-US" dirty="0"/>
              <a:t>Issued for a particular period, usually 10 or 20 years</a:t>
            </a:r>
          </a:p>
          <a:p>
            <a:r>
              <a:rPr lang="en-US" altLang="en-US" dirty="0"/>
              <a:t>Least expensive kind of life insurance because term policies have no cash or loan value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C92C440-EB8C-4143-8E95-5A65D5D82B35}" type="slidenum">
              <a:rPr lang="en-US" altLang="en-US" smtClean="0"/>
              <a:pPr/>
              <a:t>21</a:t>
            </a:fld>
            <a:endParaRPr lang="en-US" altLang="en-US" dirty="0"/>
          </a:p>
        </p:txBody>
      </p:sp>
    </p:spTree>
    <p:extLst>
      <p:ext uri="{BB962C8B-B14F-4D97-AF65-F5344CB8AC3E}">
        <p14:creationId xmlns:p14="http://schemas.microsoft.com/office/powerpoint/2010/main" val="2965791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altLang="en-US" dirty="0"/>
              <a:t>Annuity</a:t>
            </a:r>
          </a:p>
        </p:txBody>
      </p:sp>
      <p:sp>
        <p:nvSpPr>
          <p:cNvPr id="32771" name="Rectangle 5"/>
          <p:cNvSpPr>
            <a:spLocks noGrp="1" noChangeArrowheads="1"/>
          </p:cNvSpPr>
          <p:nvPr>
            <p:ph type="body" idx="1"/>
          </p:nvPr>
        </p:nvSpPr>
        <p:spPr/>
        <p:txBody>
          <a:bodyPr/>
          <a:lstStyle/>
          <a:p>
            <a:r>
              <a:rPr lang="en-US" altLang="en-US" dirty="0"/>
              <a:t>Guaranteed retirement income purchased by paying either a lump-sum premium or making periodic payments to an insurer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7ABBB4AB-4E36-4A3D-8AD2-F245B6E4EA6B}" type="slidenum">
              <a:rPr lang="en-US" altLang="en-US" smtClean="0"/>
              <a:pPr/>
              <a:t>22</a:t>
            </a:fld>
            <a:endParaRPr lang="en-US" altLang="en-US" dirty="0"/>
          </a:p>
        </p:txBody>
      </p:sp>
    </p:spTree>
    <p:extLst>
      <p:ext uri="{BB962C8B-B14F-4D97-AF65-F5344CB8AC3E}">
        <p14:creationId xmlns:p14="http://schemas.microsoft.com/office/powerpoint/2010/main" val="5720855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Optional Provisions</a:t>
            </a:r>
          </a:p>
        </p:txBody>
      </p:sp>
      <p:sp>
        <p:nvSpPr>
          <p:cNvPr id="33795" name="Rectangle 5"/>
          <p:cNvSpPr>
            <a:spLocks noGrp="1" noChangeArrowheads="1"/>
          </p:cNvSpPr>
          <p:nvPr>
            <p:ph type="body" idx="1"/>
          </p:nvPr>
        </p:nvSpPr>
        <p:spPr/>
        <p:txBody>
          <a:bodyPr/>
          <a:lstStyle/>
          <a:p>
            <a:r>
              <a:rPr lang="en-US" altLang="en-US" b="1" dirty="0"/>
              <a:t>Double indemnity</a:t>
            </a:r>
          </a:p>
          <a:p>
            <a:pPr lvl="1"/>
            <a:r>
              <a:rPr lang="en-US" altLang="en-US" dirty="0"/>
              <a:t>Option provides that if the insured dies from accidental causes, the insurer will pay double the amount of the policy to the beneficiary</a:t>
            </a:r>
          </a:p>
          <a:p>
            <a:pPr lvl="1"/>
            <a:r>
              <a:rPr lang="en-US" altLang="en-US" dirty="0"/>
              <a:t>Also called accidental death benefit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C936ABD7-8ACF-486E-B6AD-CD5267251F2F}" type="slidenum">
              <a:rPr lang="en-US" altLang="en-US" smtClean="0"/>
              <a:pPr/>
              <a:t>23</a:t>
            </a:fld>
            <a:endParaRPr lang="en-US" altLang="en-US" dirty="0"/>
          </a:p>
        </p:txBody>
      </p:sp>
    </p:spTree>
    <p:extLst>
      <p:ext uri="{BB962C8B-B14F-4D97-AF65-F5344CB8AC3E}">
        <p14:creationId xmlns:p14="http://schemas.microsoft.com/office/powerpoint/2010/main" val="37437255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Question</a:t>
            </a:r>
          </a:p>
        </p:txBody>
      </p:sp>
      <p:sp>
        <p:nvSpPr>
          <p:cNvPr id="34819" name="Rectangle 3"/>
          <p:cNvSpPr>
            <a:spLocks noGrp="1" noChangeArrowheads="1"/>
          </p:cNvSpPr>
          <p:nvPr>
            <p:ph type="body" idx="1"/>
          </p:nvPr>
        </p:nvSpPr>
        <p:spPr/>
        <p:txBody>
          <a:bodyPr/>
          <a:lstStyle/>
          <a:p>
            <a:r>
              <a:rPr lang="en-US" altLang="en-US" dirty="0"/>
              <a:t>What is an amount of any loss that is to be paid by the insured?</a:t>
            </a:r>
          </a:p>
          <a:p>
            <a:pPr marL="912812" lvl="1" indent="-514350">
              <a:buFont typeface="+mj-lt"/>
              <a:buAutoNum type="alphaUcPeriod"/>
            </a:pPr>
            <a:r>
              <a:rPr lang="en-US" altLang="en-US" dirty="0"/>
              <a:t>Co-pay</a:t>
            </a:r>
          </a:p>
          <a:p>
            <a:pPr marL="912812" lvl="1" indent="-514350">
              <a:buFont typeface="+mj-lt"/>
              <a:buAutoNum type="alphaUcPeriod"/>
            </a:pPr>
            <a:r>
              <a:rPr lang="en-US" altLang="en-US" dirty="0"/>
              <a:t>Deductible</a:t>
            </a:r>
          </a:p>
          <a:p>
            <a:pPr marL="912812" lvl="1" indent="-514350">
              <a:buFont typeface="+mj-lt"/>
              <a:buAutoNum type="alphaUcPeriod"/>
            </a:pPr>
            <a:r>
              <a:rPr lang="en-US" altLang="en-US" dirty="0"/>
              <a:t>Abstract</a:t>
            </a:r>
          </a:p>
          <a:p>
            <a:pPr marL="912812" lvl="1" indent="-514350">
              <a:buFont typeface="+mj-lt"/>
              <a:buAutoNum type="alphaUcPeriod"/>
            </a:pPr>
            <a:r>
              <a:rPr lang="en-US" altLang="en-US" dirty="0"/>
              <a:t>Escrow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346F4DCB-F21C-461D-B541-150FC25DF300}" type="slidenum">
              <a:rPr lang="en-US" altLang="en-US" smtClean="0"/>
              <a:pPr/>
              <a:t>24</a:t>
            </a:fld>
            <a:endParaRPr lang="en-US" altLang="en-US" dirty="0"/>
          </a:p>
        </p:txBody>
      </p:sp>
    </p:spTree>
    <p:extLst>
      <p:ext uri="{BB962C8B-B14F-4D97-AF65-F5344CB8AC3E}">
        <p14:creationId xmlns:p14="http://schemas.microsoft.com/office/powerpoint/2010/main" val="896971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r>
              <a:rPr lang="en-US" altLang="en-US" dirty="0"/>
              <a:t>Property Insurance</a:t>
            </a:r>
          </a:p>
        </p:txBody>
      </p:sp>
      <p:sp>
        <p:nvSpPr>
          <p:cNvPr id="35843" name="Rectangle 5"/>
          <p:cNvSpPr>
            <a:spLocks noGrp="1" noChangeArrowheads="1"/>
          </p:cNvSpPr>
          <p:nvPr>
            <p:ph type="body" idx="1"/>
          </p:nvPr>
        </p:nvSpPr>
        <p:spPr/>
        <p:txBody>
          <a:bodyPr/>
          <a:lstStyle/>
          <a:p>
            <a:r>
              <a:rPr lang="en-US" altLang="en-US" b="1" dirty="0"/>
              <a:t>Deductible </a:t>
            </a:r>
          </a:p>
          <a:p>
            <a:pPr lvl="1"/>
            <a:r>
              <a:rPr lang="en-US" altLang="en-US" dirty="0"/>
              <a:t>An amount of any loss that is to be paid by the insured</a:t>
            </a:r>
            <a:endParaRPr lang="en-US" altLang="en-US" sz="1000" dirty="0"/>
          </a:p>
          <a:p>
            <a:r>
              <a:rPr lang="en-US" altLang="en-US" dirty="0"/>
              <a:t>The bigger the deductible, the lower is the premium charged for the same coverage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EF14EF78-9AAB-4A5B-B705-B2F514079FDE}" type="slidenum">
              <a:rPr lang="en-US" altLang="en-US" smtClean="0"/>
              <a:pPr/>
              <a:t>25</a:t>
            </a:fld>
            <a:endParaRPr lang="en-US" altLang="en-US" dirty="0"/>
          </a:p>
        </p:txBody>
      </p:sp>
    </p:spTree>
    <p:extLst>
      <p:ext uri="{BB962C8B-B14F-4D97-AF65-F5344CB8AC3E}">
        <p14:creationId xmlns:p14="http://schemas.microsoft.com/office/powerpoint/2010/main" val="27371359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Property Insurance</a:t>
            </a:r>
          </a:p>
        </p:txBody>
      </p:sp>
      <p:sp>
        <p:nvSpPr>
          <p:cNvPr id="36867" name="Rectangle 3"/>
          <p:cNvSpPr>
            <a:spLocks noGrp="1" noChangeArrowheads="1"/>
          </p:cNvSpPr>
          <p:nvPr>
            <p:ph type="body" idx="1"/>
          </p:nvPr>
        </p:nvSpPr>
        <p:spPr/>
        <p:txBody>
          <a:bodyPr/>
          <a:lstStyle/>
          <a:p>
            <a:r>
              <a:rPr lang="en-US" altLang="en-US" b="1" dirty="0"/>
              <a:t>Coinsurance</a:t>
            </a:r>
            <a:r>
              <a:rPr lang="en-US" altLang="en-US" dirty="0"/>
              <a:t> </a:t>
            </a:r>
          </a:p>
          <a:p>
            <a:pPr lvl="1"/>
            <a:r>
              <a:rPr lang="en-US" altLang="en-US" dirty="0"/>
              <a:t>An insurance policy provision under which the insurer and the insured share costs, after the deductible is met, according to a specific formula</a:t>
            </a:r>
          </a:p>
          <a:p>
            <a:r>
              <a:rPr lang="en-US" altLang="en-US" dirty="0"/>
              <a:t>Fire insurance</a:t>
            </a:r>
          </a:p>
          <a:p>
            <a:pPr lvl="1"/>
            <a:r>
              <a:rPr lang="en-US" altLang="en-US" dirty="0"/>
              <a:t>A contract in which the fire insurance company promises to pay the insured if some real or personal property is damaged or destroyed by fire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96CC0CF1-D4F4-40D2-AC87-8CE0E63D615B}" type="slidenum">
              <a:rPr lang="en-US" altLang="en-US" smtClean="0"/>
              <a:pPr/>
              <a:t>26</a:t>
            </a:fld>
            <a:endParaRPr lang="en-US" altLang="en-US" dirty="0"/>
          </a:p>
        </p:txBody>
      </p:sp>
    </p:spTree>
    <p:extLst>
      <p:ext uri="{BB962C8B-B14F-4D97-AF65-F5344CB8AC3E}">
        <p14:creationId xmlns:p14="http://schemas.microsoft.com/office/powerpoint/2010/main" val="2649509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title"/>
          </p:nvPr>
        </p:nvSpPr>
        <p:spPr/>
        <p:txBody>
          <a:bodyPr/>
          <a:lstStyle/>
          <a:p>
            <a:r>
              <a:rPr lang="en-US" altLang="en-US" dirty="0"/>
              <a:t>Typical Coinsurance Clause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DB6588BA-D8B9-45A4-A809-185C0A2C1F71}" type="slidenum">
              <a:rPr lang="en-US" altLang="en-US" smtClean="0"/>
              <a:pPr/>
              <a:t>27</a:t>
            </a:fld>
            <a:endParaRPr lang="en-US" altLang="en-US" dirty="0"/>
          </a:p>
        </p:txBody>
      </p:sp>
      <p:pic>
        <p:nvPicPr>
          <p:cNvPr id="3" name="Picture 2" descr="Figure 19-1 Here is a typical coinsurance clause found in an insurance policy. It &#10;limits the insurer’s liability for a loss if the property is not insured for &#10;full, or at least 80 percent of, replacement value." title="Typical Coinsurance Clause"/>
          <p:cNvPicPr>
            <a:picLocks noChangeAspect="1"/>
          </p:cNvPicPr>
          <p:nvPr/>
        </p:nvPicPr>
        <p:blipFill>
          <a:blip r:embed="rId2"/>
          <a:stretch>
            <a:fillRect/>
          </a:stretch>
        </p:blipFill>
        <p:spPr>
          <a:xfrm>
            <a:off x="1885270" y="1897176"/>
            <a:ext cx="8421461" cy="4467565"/>
          </a:xfrm>
          <a:prstGeom prst="rect">
            <a:avLst/>
          </a:prstGeom>
        </p:spPr>
      </p:pic>
    </p:spTree>
    <p:extLst>
      <p:ext uri="{BB962C8B-B14F-4D97-AF65-F5344CB8AC3E}">
        <p14:creationId xmlns:p14="http://schemas.microsoft.com/office/powerpoint/2010/main" val="6740111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Question</a:t>
            </a:r>
          </a:p>
        </p:txBody>
      </p:sp>
      <p:sp>
        <p:nvSpPr>
          <p:cNvPr id="38915" name="Rectangle 3"/>
          <p:cNvSpPr>
            <a:spLocks noGrp="1" noChangeArrowheads="1"/>
          </p:cNvSpPr>
          <p:nvPr>
            <p:ph type="body" idx="1"/>
          </p:nvPr>
        </p:nvSpPr>
        <p:spPr/>
        <p:txBody>
          <a:bodyPr/>
          <a:lstStyle/>
          <a:p>
            <a:r>
              <a:rPr lang="en-US" altLang="en-US" dirty="0"/>
              <a:t>Which type of insurance covers ships at sea?</a:t>
            </a:r>
          </a:p>
          <a:p>
            <a:pPr marL="912812" lvl="1" indent="-514350">
              <a:buFont typeface="+mj-lt"/>
              <a:buAutoNum type="alphaUcPeriod"/>
            </a:pPr>
            <a:r>
              <a:rPr lang="en-US" altLang="en-US" dirty="0"/>
              <a:t>Aqua-marine insurance</a:t>
            </a:r>
          </a:p>
          <a:p>
            <a:pPr marL="912812" lvl="1" indent="-514350">
              <a:buFont typeface="+mj-lt"/>
              <a:buAutoNum type="alphaUcPeriod"/>
            </a:pPr>
            <a:r>
              <a:rPr lang="en-US" altLang="en-US" dirty="0"/>
              <a:t>Ocean marine insurance</a:t>
            </a:r>
          </a:p>
          <a:p>
            <a:pPr marL="912812" lvl="1" indent="-514350">
              <a:buFont typeface="+mj-lt"/>
              <a:buAutoNum type="alphaUcPeriod"/>
            </a:pPr>
            <a:r>
              <a:rPr lang="en-US" altLang="en-US" dirty="0"/>
              <a:t>Inland marine insurance</a:t>
            </a:r>
          </a:p>
          <a:p>
            <a:pPr marL="912812" lvl="1" indent="-514350">
              <a:buFont typeface="+mj-lt"/>
              <a:buAutoNum type="alphaUcPeriod"/>
            </a:pPr>
            <a:r>
              <a:rPr lang="en-US" altLang="en-US" dirty="0"/>
              <a:t>Open ocean insurance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AF27C146-9C8B-40F4-B494-D73B86764374}" type="slidenum">
              <a:rPr lang="en-US" altLang="en-US" smtClean="0"/>
              <a:pPr/>
              <a:t>28</a:t>
            </a:fld>
            <a:endParaRPr lang="en-US" altLang="en-US" dirty="0"/>
          </a:p>
        </p:txBody>
      </p:sp>
    </p:spTree>
    <p:extLst>
      <p:ext uri="{BB962C8B-B14F-4D97-AF65-F5344CB8AC3E}">
        <p14:creationId xmlns:p14="http://schemas.microsoft.com/office/powerpoint/2010/main" val="32323072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ltLang="en-US" dirty="0"/>
              <a:t>Marine Insurance</a:t>
            </a:r>
          </a:p>
        </p:txBody>
      </p:sp>
      <p:sp>
        <p:nvSpPr>
          <p:cNvPr id="39939" name="Rectangle 5"/>
          <p:cNvSpPr>
            <a:spLocks noGrp="1" noChangeArrowheads="1"/>
          </p:cNvSpPr>
          <p:nvPr>
            <p:ph type="body" idx="1"/>
          </p:nvPr>
        </p:nvSpPr>
        <p:spPr/>
        <p:txBody>
          <a:bodyPr/>
          <a:lstStyle/>
          <a:p>
            <a:r>
              <a:rPr lang="en-US" altLang="en-US" b="1" dirty="0"/>
              <a:t>Ocean marine insurance</a:t>
            </a:r>
          </a:p>
          <a:p>
            <a:pPr lvl="1"/>
            <a:r>
              <a:rPr lang="en-US" altLang="en-US" dirty="0"/>
              <a:t>Covers ships at sea</a:t>
            </a:r>
            <a:endParaRPr lang="en-US" altLang="en-US" sz="1000" dirty="0"/>
          </a:p>
          <a:p>
            <a:r>
              <a:rPr lang="en-US" altLang="en-US" b="1" dirty="0"/>
              <a:t>Inland marine insurance </a:t>
            </a:r>
          </a:p>
          <a:p>
            <a:pPr lvl="1"/>
            <a:r>
              <a:rPr lang="en-US" altLang="en-US" dirty="0"/>
              <a:t>Covers goods that are moved by land carriers such as rail, truck, and airplane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B106495D-2F18-4629-B9BE-746D03CBB81E}" type="slidenum">
              <a:rPr lang="en-US" altLang="en-US" smtClean="0"/>
              <a:pPr/>
              <a:t>29</a:t>
            </a:fld>
            <a:endParaRPr lang="en-US" altLang="en-US" dirty="0"/>
          </a:p>
        </p:txBody>
      </p:sp>
    </p:spTree>
    <p:extLst>
      <p:ext uri="{BB962C8B-B14F-4D97-AF65-F5344CB8AC3E}">
        <p14:creationId xmlns:p14="http://schemas.microsoft.com/office/powerpoint/2010/main" val="113327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normAutofit lnSpcReduction="10000"/>
          </a:bodyPr>
          <a:lstStyle/>
          <a:p>
            <a:pPr marL="514350" indent="-514350">
              <a:buFont typeface="+mj-lt"/>
              <a:buAutoNum type="arabicPeriod" startAt="6"/>
            </a:pPr>
            <a:r>
              <a:rPr lang="en-US" altLang="en-US" dirty="0"/>
              <a:t>Explain the coinsurance clause in most property insurance policies</a:t>
            </a:r>
          </a:p>
          <a:p>
            <a:pPr marL="514350" indent="-514350">
              <a:buFont typeface="+mj-lt"/>
              <a:buAutoNum type="arabicPeriod" startAt="6"/>
            </a:pPr>
            <a:r>
              <a:rPr lang="en-US" altLang="en-US" dirty="0"/>
              <a:t>Describe coverage given by fire, marine, homeowner’s, flood, and renter’s insurance</a:t>
            </a:r>
          </a:p>
          <a:p>
            <a:pPr marL="514350" indent="-514350">
              <a:buFont typeface="+mj-lt"/>
              <a:buAutoNum type="arabicPeriod" startAt="6"/>
            </a:pPr>
            <a:r>
              <a:rPr lang="en-US" altLang="en-US" dirty="0"/>
              <a:t>Differentiate among the principal kinds of automobile insurance</a:t>
            </a:r>
          </a:p>
          <a:p>
            <a:pPr marL="514350" indent="-514350">
              <a:buFont typeface="+mj-lt"/>
              <a:buAutoNum type="arabicPeriod" startAt="6"/>
            </a:pPr>
            <a:r>
              <a:rPr lang="en-US" altLang="en-US" dirty="0"/>
              <a:t>Describe the benefits included in health insurance policies</a:t>
            </a:r>
          </a:p>
          <a:p>
            <a:pPr marL="514350" indent="-514350">
              <a:buFont typeface="+mj-lt"/>
              <a:buAutoNum type="arabicPeriod" startAt="6"/>
            </a:pPr>
            <a:r>
              <a:rPr lang="en-US" altLang="en-US" dirty="0"/>
              <a:t>List the steps in applying for, obtaining, and maintaining an insurance policy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4399A6FD-0F1E-411C-95E1-B6D4DA408A79}" type="slidenum">
              <a:rPr lang="en-US" altLang="en-US" smtClean="0"/>
              <a:pPr/>
              <a:t>3</a:t>
            </a:fld>
            <a:endParaRPr lang="en-US" altLang="en-US" dirty="0"/>
          </a:p>
        </p:txBody>
      </p:sp>
    </p:spTree>
    <p:extLst>
      <p:ext uri="{BB962C8B-B14F-4D97-AF65-F5344CB8AC3E}">
        <p14:creationId xmlns:p14="http://schemas.microsoft.com/office/powerpoint/2010/main" val="40362050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r>
              <a:rPr lang="en-US" altLang="en-US" dirty="0"/>
              <a:t>Homeowner’s Insurance</a:t>
            </a:r>
          </a:p>
        </p:txBody>
      </p:sp>
      <p:sp>
        <p:nvSpPr>
          <p:cNvPr id="40963" name="Rectangle 5"/>
          <p:cNvSpPr>
            <a:spLocks noGrp="1" noChangeArrowheads="1"/>
          </p:cNvSpPr>
          <p:nvPr>
            <p:ph type="body" idx="1"/>
          </p:nvPr>
        </p:nvSpPr>
        <p:spPr/>
        <p:txBody>
          <a:bodyPr/>
          <a:lstStyle/>
          <a:p>
            <a:r>
              <a:rPr lang="en-US" altLang="en-US" b="1" dirty="0"/>
              <a:t>Homeowner’s policy</a:t>
            </a:r>
          </a:p>
          <a:p>
            <a:pPr lvl="1"/>
            <a:r>
              <a:rPr lang="en-US" altLang="en-US" dirty="0"/>
              <a:t>Gives protection for all types of losses and liabilities related to home ownership</a:t>
            </a:r>
          </a:p>
          <a:p>
            <a:pPr lvl="1"/>
            <a:r>
              <a:rPr lang="en-US" altLang="en-US" dirty="0"/>
              <a:t>Will cover any damage that occurs to both the outside and the inside of the house</a:t>
            </a:r>
          </a:p>
          <a:p>
            <a:pPr marL="457200" lvl="1" indent="0">
              <a:buNone/>
            </a:pPr>
            <a:endParaRPr lang="en-US" altLang="en-US" sz="1000"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704B0F48-7A0D-44E5-B960-94713CCB5B62}" type="slidenum">
              <a:rPr lang="en-US" altLang="en-US" smtClean="0"/>
              <a:pPr/>
              <a:t>30</a:t>
            </a:fld>
            <a:endParaRPr lang="en-US" altLang="en-US" dirty="0"/>
          </a:p>
        </p:txBody>
      </p:sp>
    </p:spTree>
    <p:extLst>
      <p:ext uri="{BB962C8B-B14F-4D97-AF65-F5344CB8AC3E}">
        <p14:creationId xmlns:p14="http://schemas.microsoft.com/office/powerpoint/2010/main" val="12301291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CE51B-3340-4E35-94BE-379E506D6D78}"/>
              </a:ext>
            </a:extLst>
          </p:cNvPr>
          <p:cNvSpPr>
            <a:spLocks noGrp="1"/>
          </p:cNvSpPr>
          <p:nvPr>
            <p:ph type="title"/>
          </p:nvPr>
        </p:nvSpPr>
        <p:spPr/>
        <p:txBody>
          <a:bodyPr/>
          <a:lstStyle/>
          <a:p>
            <a:r>
              <a:rPr lang="en-US" dirty="0"/>
              <a:t>Recovering for the Property Itself</a:t>
            </a:r>
          </a:p>
        </p:txBody>
      </p:sp>
      <p:sp>
        <p:nvSpPr>
          <p:cNvPr id="3" name="Content Placeholder 2">
            <a:extLst>
              <a:ext uri="{FF2B5EF4-FFF2-40B4-BE49-F238E27FC236}">
                <a16:creationId xmlns:a16="http://schemas.microsoft.com/office/drawing/2014/main" id="{6A4311D3-9FF0-46BC-8039-0F0BB0F995DA}"/>
              </a:ext>
            </a:extLst>
          </p:cNvPr>
          <p:cNvSpPr>
            <a:spLocks noGrp="1"/>
          </p:cNvSpPr>
          <p:nvPr>
            <p:ph idx="1"/>
          </p:nvPr>
        </p:nvSpPr>
        <p:spPr/>
        <p:txBody>
          <a:bodyPr>
            <a:normAutofit/>
          </a:bodyPr>
          <a:lstStyle/>
          <a:p>
            <a:r>
              <a:rPr lang="en-US" dirty="0"/>
              <a:t>To recover on a homeowner’s policy, a policy holder must demonstrate that he or she had an insurable interest in the property at the time the damage was inflicted on the property</a:t>
            </a:r>
          </a:p>
          <a:p>
            <a:r>
              <a:rPr lang="en-US" b="1" dirty="0"/>
              <a:t>Real property</a:t>
            </a:r>
          </a:p>
          <a:p>
            <a:pPr lvl="1"/>
            <a:r>
              <a:rPr lang="en-US" dirty="0"/>
              <a:t>Land and anything attached to the land</a:t>
            </a:r>
          </a:p>
          <a:p>
            <a:pPr lvl="1"/>
            <a:r>
              <a:rPr lang="en-US" dirty="0"/>
              <a:t>When real property is owned by more than one part each party is called a tenant</a:t>
            </a:r>
          </a:p>
        </p:txBody>
      </p:sp>
      <p:sp>
        <p:nvSpPr>
          <p:cNvPr id="4" name="Footer Placeholder 3">
            <a:extLst>
              <a:ext uri="{FF2B5EF4-FFF2-40B4-BE49-F238E27FC236}">
                <a16:creationId xmlns:a16="http://schemas.microsoft.com/office/drawing/2014/main" id="{D56B964F-5C94-4FEC-AD64-58F24D15A1D0}"/>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33876E09-03B8-4295-BBED-E8F35BE688BC}"/>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FA3062D-3410-44A1-9222-62005406D100}" type="slidenum">
              <a:rPr lang="en-US" altLang="en-US" smtClean="0"/>
              <a:pPr/>
              <a:t>31</a:t>
            </a:fld>
            <a:endParaRPr lang="en-US" altLang="en-US" dirty="0"/>
          </a:p>
        </p:txBody>
      </p:sp>
    </p:spTree>
    <p:extLst>
      <p:ext uri="{BB962C8B-B14F-4D97-AF65-F5344CB8AC3E}">
        <p14:creationId xmlns:p14="http://schemas.microsoft.com/office/powerpoint/2010/main" val="1900558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31F1B-2BDB-4937-BE31-903CFFA95A40}"/>
              </a:ext>
            </a:extLst>
          </p:cNvPr>
          <p:cNvSpPr>
            <a:spLocks noGrp="1"/>
          </p:cNvSpPr>
          <p:nvPr>
            <p:ph type="title"/>
          </p:nvPr>
        </p:nvSpPr>
        <p:spPr/>
        <p:txBody>
          <a:bodyPr/>
          <a:lstStyle/>
          <a:p>
            <a:r>
              <a:rPr lang="en-US"/>
              <a:t>Flood and Renter’s Insurance</a:t>
            </a:r>
            <a:endParaRPr lang="en-US" dirty="0"/>
          </a:p>
        </p:txBody>
      </p:sp>
      <p:sp>
        <p:nvSpPr>
          <p:cNvPr id="3" name="Content Placeholder 2">
            <a:extLst>
              <a:ext uri="{FF2B5EF4-FFF2-40B4-BE49-F238E27FC236}">
                <a16:creationId xmlns:a16="http://schemas.microsoft.com/office/drawing/2014/main" id="{72331092-EF6D-46BE-B524-4062F5EB1DAC}"/>
              </a:ext>
            </a:extLst>
          </p:cNvPr>
          <p:cNvSpPr>
            <a:spLocks noGrp="1"/>
          </p:cNvSpPr>
          <p:nvPr>
            <p:ph idx="1"/>
          </p:nvPr>
        </p:nvSpPr>
        <p:spPr/>
        <p:txBody>
          <a:bodyPr>
            <a:normAutofit/>
          </a:bodyPr>
          <a:lstStyle/>
          <a:p>
            <a:r>
              <a:rPr lang="en-US" altLang="en-US" dirty="0"/>
              <a:t>Flood insurance </a:t>
            </a:r>
          </a:p>
          <a:p>
            <a:pPr lvl="1"/>
            <a:r>
              <a:rPr lang="en-US" altLang="en-US" dirty="0"/>
              <a:t>To obtain such coverage, special flood insurance must be obtained from an insurance agent</a:t>
            </a:r>
          </a:p>
          <a:p>
            <a:pPr lvl="1"/>
            <a:r>
              <a:rPr lang="en-US" altLang="en-US" dirty="0"/>
              <a:t>Most flood insurance is backed by the National Flood Insurance Program (NFIP), established by Congress</a:t>
            </a:r>
          </a:p>
          <a:p>
            <a:r>
              <a:rPr lang="en-US" altLang="en-US" b="1" dirty="0"/>
              <a:t>Renter’s insurance </a:t>
            </a:r>
          </a:p>
          <a:p>
            <a:pPr lvl="1"/>
            <a:r>
              <a:rPr lang="en-US" altLang="en-US" dirty="0"/>
              <a:t>Protects tenants against the damage or loss of personal property, stolen personal property, liability for a visitor’s personal injury, and liability for negligent destruction of the rented premises</a:t>
            </a:r>
          </a:p>
          <a:p>
            <a:pPr marL="457200" lvl="1" indent="0">
              <a:buNone/>
            </a:pPr>
            <a:endParaRPr lang="en-US" altLang="en-US" dirty="0"/>
          </a:p>
          <a:p>
            <a:endParaRPr lang="en-US" dirty="0"/>
          </a:p>
        </p:txBody>
      </p:sp>
      <p:sp>
        <p:nvSpPr>
          <p:cNvPr id="4" name="Footer Placeholder 3">
            <a:extLst>
              <a:ext uri="{FF2B5EF4-FFF2-40B4-BE49-F238E27FC236}">
                <a16:creationId xmlns:a16="http://schemas.microsoft.com/office/drawing/2014/main" id="{12465B6E-972E-46B8-88E1-77B04DB90DBC}"/>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4D818EE3-7527-46C1-A922-AD367B7A8FC1}"/>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FA3062D-3410-44A1-9222-62005406D100}" type="slidenum">
              <a:rPr lang="en-US" altLang="en-US" smtClean="0"/>
              <a:pPr/>
              <a:t>32</a:t>
            </a:fld>
            <a:endParaRPr lang="en-US" altLang="en-US" dirty="0"/>
          </a:p>
        </p:txBody>
      </p:sp>
    </p:spTree>
    <p:extLst>
      <p:ext uri="{BB962C8B-B14F-4D97-AF65-F5344CB8AC3E}">
        <p14:creationId xmlns:p14="http://schemas.microsoft.com/office/powerpoint/2010/main" val="1656698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Dwelling Insurance </a:t>
            </a:r>
          </a:p>
        </p:txBody>
      </p:sp>
      <p:sp>
        <p:nvSpPr>
          <p:cNvPr id="3" name="Content Placeholder 2"/>
          <p:cNvSpPr>
            <a:spLocks noGrp="1"/>
          </p:cNvSpPr>
          <p:nvPr>
            <p:ph idx="1"/>
          </p:nvPr>
        </p:nvSpPr>
        <p:spPr/>
        <p:txBody>
          <a:bodyPr/>
          <a:lstStyle/>
          <a:p>
            <a:r>
              <a:rPr lang="en-US" dirty="0"/>
              <a:t>Some property, notably rental property, also demands protection, even though the owner may not set foot in the property for years</a:t>
            </a:r>
            <a:endParaRPr lang="en-US" sz="1000" dirty="0"/>
          </a:p>
          <a:p>
            <a:r>
              <a:rPr lang="en-US" b="1" dirty="0"/>
              <a:t>Dwelling insurance </a:t>
            </a:r>
          </a:p>
          <a:p>
            <a:pPr lvl="1"/>
            <a:r>
              <a:rPr lang="en-US" dirty="0"/>
              <a:t>Protects the actual structure (a single family dwelling, an apartment building, and so on) from damage caused by fire, wind, snow, ice, lightning, and so on</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7113C16E-AC54-4DC5-A324-5F94206DCA83}"/>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FA3062D-3410-44A1-9222-62005406D100}" type="slidenum">
              <a:rPr lang="en-US" altLang="en-US" smtClean="0"/>
              <a:pPr/>
              <a:t>33</a:t>
            </a:fld>
            <a:endParaRPr lang="en-US" altLang="en-US" dirty="0"/>
          </a:p>
        </p:txBody>
      </p:sp>
    </p:spTree>
    <p:extLst>
      <p:ext uri="{BB962C8B-B14F-4D97-AF65-F5344CB8AC3E}">
        <p14:creationId xmlns:p14="http://schemas.microsoft.com/office/powerpoint/2010/main" val="20377913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dirty="0"/>
              <a:t>Automobile Insurance</a:t>
            </a:r>
          </a:p>
        </p:txBody>
      </p:sp>
      <p:sp>
        <p:nvSpPr>
          <p:cNvPr id="63493" name="Rectangle 5"/>
          <p:cNvSpPr>
            <a:spLocks noGrp="1" noChangeArrowheads="1"/>
          </p:cNvSpPr>
          <p:nvPr>
            <p:ph type="body" idx="1"/>
          </p:nvPr>
        </p:nvSpPr>
        <p:spPr/>
        <p:txBody>
          <a:bodyPr>
            <a:normAutofit fontScale="92500" lnSpcReduction="10000"/>
          </a:bodyPr>
          <a:lstStyle/>
          <a:p>
            <a:pPr marL="0" indent="0">
              <a:buNone/>
            </a:pPr>
            <a:r>
              <a:rPr lang="en-US" sz="3500" dirty="0"/>
              <a:t>The most common types of automobile insurance are:</a:t>
            </a:r>
          </a:p>
          <a:p>
            <a:r>
              <a:rPr lang="en-US" sz="3000" dirty="0"/>
              <a:t>Bodily injury liability insurance</a:t>
            </a:r>
          </a:p>
          <a:p>
            <a:r>
              <a:rPr lang="en-US" sz="3000" dirty="0"/>
              <a:t>Uninsured-motorist insurance</a:t>
            </a:r>
          </a:p>
          <a:p>
            <a:r>
              <a:rPr lang="en-US" sz="3000" dirty="0"/>
              <a:t>Medical payments insurance</a:t>
            </a:r>
          </a:p>
          <a:p>
            <a:r>
              <a:rPr lang="en-US" sz="3000" dirty="0"/>
              <a:t>Property damage liability insurance</a:t>
            </a:r>
          </a:p>
          <a:p>
            <a:r>
              <a:rPr lang="en-US" sz="3000" dirty="0"/>
              <a:t>Collision insurance</a:t>
            </a:r>
          </a:p>
          <a:p>
            <a:r>
              <a:rPr lang="en-US" sz="3000" dirty="0"/>
              <a:t>Comprehensive coverage</a:t>
            </a:r>
          </a:p>
          <a:p>
            <a:r>
              <a:rPr lang="en-US" sz="3000" dirty="0"/>
              <a:t>Substitute transportation insurance</a:t>
            </a:r>
          </a:p>
          <a:p>
            <a:r>
              <a:rPr lang="en-US" sz="3000" dirty="0"/>
              <a:t>Towing and labor insurance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A57AD4AF-0703-44B8-B090-D2A3040CB47F}" type="slidenum">
              <a:rPr lang="en-US" altLang="en-US" smtClean="0"/>
              <a:pPr/>
              <a:t>34</a:t>
            </a:fld>
            <a:endParaRPr lang="en-US" altLang="en-US" dirty="0"/>
          </a:p>
        </p:txBody>
      </p:sp>
    </p:spTree>
    <p:extLst>
      <p:ext uri="{BB962C8B-B14F-4D97-AF65-F5344CB8AC3E}">
        <p14:creationId xmlns:p14="http://schemas.microsoft.com/office/powerpoint/2010/main" val="32975427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48A58D0-6552-4484-B60A-111807870F4D}"/>
              </a:ext>
            </a:extLst>
          </p:cNvPr>
          <p:cNvSpPr>
            <a:spLocks noGrp="1"/>
          </p:cNvSpPr>
          <p:nvPr>
            <p:ph type="title"/>
          </p:nvPr>
        </p:nvSpPr>
        <p:spPr/>
        <p:txBody>
          <a:bodyPr/>
          <a:lstStyle/>
          <a:p>
            <a:r>
              <a:rPr lang="en-US" dirty="0"/>
              <a:t>Liability Insurance</a:t>
            </a:r>
          </a:p>
        </p:txBody>
      </p:sp>
      <p:sp>
        <p:nvSpPr>
          <p:cNvPr id="9" name="Content Placeholder 8">
            <a:extLst>
              <a:ext uri="{FF2B5EF4-FFF2-40B4-BE49-F238E27FC236}">
                <a16:creationId xmlns:a16="http://schemas.microsoft.com/office/drawing/2014/main" id="{9CC2AD63-C3AA-4AB2-87EE-517ABC4C41A8}"/>
              </a:ext>
            </a:extLst>
          </p:cNvPr>
          <p:cNvSpPr>
            <a:spLocks noGrp="1"/>
          </p:cNvSpPr>
          <p:nvPr>
            <p:ph idx="1"/>
          </p:nvPr>
        </p:nvSpPr>
        <p:spPr/>
        <p:txBody>
          <a:bodyPr>
            <a:normAutofit/>
          </a:bodyPr>
          <a:lstStyle/>
          <a:p>
            <a:r>
              <a:rPr lang="en-US" dirty="0"/>
              <a:t>When a party’s actions, business, and property imperil others, that party should buy insurance that will provide it with a legal defense team and with the money to reimburse the victims, should the legal defense team fail to successfully defend that party</a:t>
            </a:r>
          </a:p>
          <a:p>
            <a:pPr marL="457200" lvl="1" indent="0">
              <a:buNone/>
            </a:pPr>
            <a:endParaRPr lang="en-US" dirty="0"/>
          </a:p>
        </p:txBody>
      </p:sp>
      <p:sp>
        <p:nvSpPr>
          <p:cNvPr id="4" name="Footer Placeholder 3">
            <a:extLst>
              <a:ext uri="{FF2B5EF4-FFF2-40B4-BE49-F238E27FC236}">
                <a16:creationId xmlns:a16="http://schemas.microsoft.com/office/drawing/2014/main" id="{CC55B55C-E730-4A8B-AB9F-76A8BABD4651}"/>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D5E164E0-6E0B-4C4A-AC17-ACA9111C473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FA3062D-3410-44A1-9222-62005406D100}" type="slidenum">
              <a:rPr lang="en-US" altLang="en-US" smtClean="0"/>
              <a:pPr/>
              <a:t>35</a:t>
            </a:fld>
            <a:endParaRPr lang="en-US" altLang="en-US" dirty="0"/>
          </a:p>
        </p:txBody>
      </p:sp>
    </p:spTree>
    <p:extLst>
      <p:ext uri="{BB962C8B-B14F-4D97-AF65-F5344CB8AC3E}">
        <p14:creationId xmlns:p14="http://schemas.microsoft.com/office/powerpoint/2010/main" val="36640289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lstStyle/>
          <a:p>
            <a:r>
              <a:rPr lang="en-US" altLang="en-US" dirty="0"/>
              <a:t>Health Insurance</a:t>
            </a:r>
          </a:p>
        </p:txBody>
      </p:sp>
      <p:sp>
        <p:nvSpPr>
          <p:cNvPr id="43011" name="Rectangle 5"/>
          <p:cNvSpPr>
            <a:spLocks noGrp="1" noChangeArrowheads="1"/>
          </p:cNvSpPr>
          <p:nvPr>
            <p:ph type="body" idx="1"/>
          </p:nvPr>
        </p:nvSpPr>
        <p:spPr/>
        <p:txBody>
          <a:bodyPr>
            <a:normAutofit/>
          </a:bodyPr>
          <a:lstStyle/>
          <a:p>
            <a:r>
              <a:rPr lang="en-US" altLang="en-US" dirty="0"/>
              <a:t>Health insurance policies often include the following benefits:</a:t>
            </a:r>
          </a:p>
          <a:p>
            <a:pPr lvl="1"/>
            <a:r>
              <a:rPr lang="en-US" altLang="en-US" dirty="0"/>
              <a:t>Physician care</a:t>
            </a:r>
          </a:p>
          <a:p>
            <a:pPr lvl="1"/>
            <a:r>
              <a:rPr lang="en-US" altLang="en-US" dirty="0"/>
              <a:t>Prescription drugs</a:t>
            </a:r>
          </a:p>
          <a:p>
            <a:pPr lvl="1"/>
            <a:r>
              <a:rPr lang="en-US" altLang="en-US" dirty="0"/>
              <a:t>Inpatient and outpatient hospital care</a:t>
            </a:r>
          </a:p>
          <a:p>
            <a:pPr lvl="1"/>
            <a:r>
              <a:rPr lang="en-US" altLang="en-US" dirty="0"/>
              <a:t>Surgery</a:t>
            </a:r>
          </a:p>
          <a:p>
            <a:pPr lvl="1"/>
            <a:r>
              <a:rPr lang="en-US" altLang="en-US" dirty="0"/>
              <a:t>Dental and vision care</a:t>
            </a:r>
          </a:p>
          <a:p>
            <a:pPr lvl="1"/>
            <a:r>
              <a:rPr lang="en-US" altLang="en-US" dirty="0"/>
              <a:t>Long-term care for the elderly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E104D07-F4E3-4892-831D-89E07AED38E2}" type="slidenum">
              <a:rPr lang="en-US" altLang="en-US" smtClean="0"/>
              <a:pPr/>
              <a:t>36</a:t>
            </a:fld>
            <a:endParaRPr lang="en-US" altLang="en-US" dirty="0"/>
          </a:p>
        </p:txBody>
      </p:sp>
    </p:spTree>
    <p:extLst>
      <p:ext uri="{BB962C8B-B14F-4D97-AF65-F5344CB8AC3E}">
        <p14:creationId xmlns:p14="http://schemas.microsoft.com/office/powerpoint/2010/main" val="11217002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en-US" dirty="0"/>
              <a:t>Medicare and Medicaid</a:t>
            </a:r>
          </a:p>
        </p:txBody>
      </p:sp>
      <p:sp>
        <p:nvSpPr>
          <p:cNvPr id="45059" name="Rectangle 5"/>
          <p:cNvSpPr>
            <a:spLocks noGrp="1" noChangeArrowheads="1"/>
          </p:cNvSpPr>
          <p:nvPr>
            <p:ph type="body" idx="1"/>
          </p:nvPr>
        </p:nvSpPr>
        <p:spPr/>
        <p:txBody>
          <a:bodyPr/>
          <a:lstStyle/>
          <a:p>
            <a:r>
              <a:rPr lang="en-US" altLang="en-US" b="1" dirty="0"/>
              <a:t>Medicare</a:t>
            </a:r>
          </a:p>
          <a:p>
            <a:pPr lvl="1"/>
            <a:r>
              <a:rPr lang="en-US" altLang="en-US" dirty="0"/>
              <a:t>A federally funded health insurance program for people 65 years of age and older</a:t>
            </a:r>
            <a:endParaRPr lang="en-US" altLang="en-US" sz="1000" dirty="0"/>
          </a:p>
          <a:p>
            <a:r>
              <a:rPr lang="en-US" altLang="en-US" b="1" dirty="0"/>
              <a:t>Medicaid</a:t>
            </a:r>
            <a:r>
              <a:rPr lang="en-US" altLang="en-US" dirty="0"/>
              <a:t> </a:t>
            </a:r>
          </a:p>
          <a:p>
            <a:pPr lvl="1"/>
            <a:r>
              <a:rPr lang="en-US" altLang="en-US" dirty="0"/>
              <a:t>A health care plan for low-income people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CF22CC4A-CDE6-4F05-9489-E21EFAD61FAA}" type="slidenum">
              <a:rPr lang="en-US" altLang="en-US" smtClean="0"/>
              <a:pPr/>
              <a:t>37</a:t>
            </a:fld>
            <a:endParaRPr lang="en-US" altLang="en-US" dirty="0"/>
          </a:p>
        </p:txBody>
      </p:sp>
    </p:spTree>
    <p:extLst>
      <p:ext uri="{BB962C8B-B14F-4D97-AF65-F5344CB8AC3E}">
        <p14:creationId xmlns:p14="http://schemas.microsoft.com/office/powerpoint/2010/main" val="15226737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D36C8EE-7462-4349-89F1-AD192217447E}"/>
              </a:ext>
            </a:extLst>
          </p:cNvPr>
          <p:cNvSpPr>
            <a:spLocks noGrp="1"/>
          </p:cNvSpPr>
          <p:nvPr>
            <p:ph type="title"/>
          </p:nvPr>
        </p:nvSpPr>
        <p:spPr/>
        <p:txBody>
          <a:bodyPr/>
          <a:lstStyle/>
          <a:p>
            <a:r>
              <a:rPr lang="en-US" dirty="0"/>
              <a:t>Umbrella Insurance and Cyber-Insurance Coverage</a:t>
            </a:r>
          </a:p>
        </p:txBody>
      </p:sp>
      <p:sp>
        <p:nvSpPr>
          <p:cNvPr id="9" name="Content Placeholder 8">
            <a:extLst>
              <a:ext uri="{FF2B5EF4-FFF2-40B4-BE49-F238E27FC236}">
                <a16:creationId xmlns:a16="http://schemas.microsoft.com/office/drawing/2014/main" id="{EB304095-538A-490A-8FA8-D517706EEAE3}"/>
              </a:ext>
            </a:extLst>
          </p:cNvPr>
          <p:cNvSpPr>
            <a:spLocks noGrp="1"/>
          </p:cNvSpPr>
          <p:nvPr>
            <p:ph idx="1"/>
          </p:nvPr>
        </p:nvSpPr>
        <p:spPr/>
        <p:txBody>
          <a:bodyPr>
            <a:noAutofit/>
          </a:bodyPr>
          <a:lstStyle/>
          <a:p>
            <a:r>
              <a:rPr lang="en-US" altLang="en-US" dirty="0"/>
              <a:t>Umbrella insurance</a:t>
            </a:r>
          </a:p>
          <a:p>
            <a:pPr lvl="1"/>
            <a:r>
              <a:rPr lang="en-US" altLang="en-US" dirty="0"/>
              <a:t>An individual or a business can buy an </a:t>
            </a:r>
            <a:r>
              <a:rPr lang="en-US" altLang="en-US" b="1" dirty="0"/>
              <a:t>umbrella policy</a:t>
            </a:r>
            <a:r>
              <a:rPr lang="en-US" altLang="en-US" dirty="0"/>
              <a:t> that will grant coverage beyond the limits of the standard policy provided by the insurer in exchange for higher premium payments</a:t>
            </a:r>
          </a:p>
          <a:p>
            <a:r>
              <a:rPr lang="en-US" dirty="0"/>
              <a:t>Cyber-insurance coverage</a:t>
            </a:r>
          </a:p>
          <a:p>
            <a:pPr lvl="1"/>
            <a:r>
              <a:rPr lang="en-US" dirty="0"/>
              <a:t>Will cover a number of situations that might endanger or cripple a computer system or that, after a computer attack, might cause later, unanticipated difficulties</a:t>
            </a:r>
          </a:p>
          <a:p>
            <a:pPr lvl="1"/>
            <a:r>
              <a:rPr lang="en-US" dirty="0"/>
              <a:t>Should provide coverage for the damage that might result from computer fraud and computer theft</a:t>
            </a:r>
          </a:p>
        </p:txBody>
      </p:sp>
      <p:sp>
        <p:nvSpPr>
          <p:cNvPr id="4" name="Footer Placeholder 3">
            <a:extLst>
              <a:ext uri="{FF2B5EF4-FFF2-40B4-BE49-F238E27FC236}">
                <a16:creationId xmlns:a16="http://schemas.microsoft.com/office/drawing/2014/main" id="{B34339BE-609C-41E5-AFE4-9B6BD52363D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692301D0-4F3E-4B20-BDE6-B2A6BEE04ED7}"/>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FA3062D-3410-44A1-9222-62005406D100}" type="slidenum">
              <a:rPr lang="en-US" altLang="en-US" smtClean="0"/>
              <a:pPr/>
              <a:t>38</a:t>
            </a:fld>
            <a:endParaRPr lang="en-US" altLang="en-US" dirty="0"/>
          </a:p>
        </p:txBody>
      </p:sp>
    </p:spTree>
    <p:extLst>
      <p:ext uri="{BB962C8B-B14F-4D97-AF65-F5344CB8AC3E}">
        <p14:creationId xmlns:p14="http://schemas.microsoft.com/office/powerpoint/2010/main" val="4111887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Question</a:t>
            </a:r>
          </a:p>
        </p:txBody>
      </p:sp>
      <p:sp>
        <p:nvSpPr>
          <p:cNvPr id="46083" name="Rectangle 3"/>
          <p:cNvSpPr>
            <a:spLocks noGrp="1" noChangeArrowheads="1"/>
          </p:cNvSpPr>
          <p:nvPr>
            <p:ph type="body" idx="1"/>
          </p:nvPr>
        </p:nvSpPr>
        <p:spPr/>
        <p:txBody>
          <a:bodyPr/>
          <a:lstStyle/>
          <a:p>
            <a:r>
              <a:rPr lang="en-US" altLang="en-US" dirty="0"/>
              <a:t>What provides temporary insurance coverage until a policy is formally accepted?</a:t>
            </a:r>
          </a:p>
          <a:p>
            <a:pPr marL="912812" lvl="1" indent="-514350">
              <a:buFont typeface="+mj-lt"/>
              <a:buAutoNum type="alphaUcPeriod"/>
            </a:pPr>
            <a:r>
              <a:rPr lang="en-US" altLang="en-US" dirty="0"/>
              <a:t>Application</a:t>
            </a:r>
          </a:p>
          <a:p>
            <a:pPr marL="912812" lvl="1" indent="-514350">
              <a:buFont typeface="+mj-lt"/>
              <a:buAutoNum type="alphaUcPeriod"/>
            </a:pPr>
            <a:r>
              <a:rPr lang="en-US" altLang="en-US" dirty="0"/>
              <a:t>Claim</a:t>
            </a:r>
          </a:p>
          <a:p>
            <a:pPr marL="912812" lvl="1" indent="-514350">
              <a:buFont typeface="+mj-lt"/>
              <a:buAutoNum type="alphaUcPeriod"/>
            </a:pPr>
            <a:r>
              <a:rPr lang="en-US" altLang="en-US" dirty="0"/>
              <a:t>Binder</a:t>
            </a:r>
          </a:p>
          <a:p>
            <a:pPr marL="912812" lvl="1" indent="-514350">
              <a:buFont typeface="+mj-lt"/>
              <a:buAutoNum type="alphaUcPeriod"/>
            </a:pPr>
            <a:r>
              <a:rPr lang="en-US" altLang="en-US" dirty="0"/>
              <a:t>Surrogate policy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6986F0E8-0CDF-4D44-8ECC-CF849772C302}" type="slidenum">
              <a:rPr lang="en-US" altLang="en-US" smtClean="0"/>
              <a:pPr/>
              <a:t>39</a:t>
            </a:fld>
            <a:endParaRPr lang="en-US" altLang="en-US" dirty="0"/>
          </a:p>
        </p:txBody>
      </p:sp>
    </p:spTree>
    <p:extLst>
      <p:ext uri="{BB962C8B-B14F-4D97-AF65-F5344CB8AC3E}">
        <p14:creationId xmlns:p14="http://schemas.microsoft.com/office/powerpoint/2010/main" val="20824697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7519C5D-5B49-474C-AA79-C8BA77B650AE}"/>
              </a:ext>
            </a:extLst>
          </p:cNvPr>
          <p:cNvSpPr>
            <a:spLocks noGrp="1"/>
          </p:cNvSpPr>
          <p:nvPr>
            <p:ph type="title"/>
          </p:nvPr>
        </p:nvSpPr>
        <p:spPr/>
        <p:txBody>
          <a:bodyPr/>
          <a:lstStyle/>
          <a:p>
            <a:r>
              <a:rPr lang="en-US" dirty="0"/>
              <a:t>Risks and Perils</a:t>
            </a:r>
          </a:p>
        </p:txBody>
      </p:sp>
      <p:sp>
        <p:nvSpPr>
          <p:cNvPr id="9" name="Content Placeholder 8">
            <a:extLst>
              <a:ext uri="{FF2B5EF4-FFF2-40B4-BE49-F238E27FC236}">
                <a16:creationId xmlns:a16="http://schemas.microsoft.com/office/drawing/2014/main" id="{8D638142-0C69-4FA1-AC25-155E818A6F3C}"/>
              </a:ext>
            </a:extLst>
          </p:cNvPr>
          <p:cNvSpPr>
            <a:spLocks noGrp="1"/>
          </p:cNvSpPr>
          <p:nvPr>
            <p:ph idx="1"/>
          </p:nvPr>
        </p:nvSpPr>
        <p:spPr/>
        <p:txBody>
          <a:bodyPr/>
          <a:lstStyle/>
          <a:p>
            <a:r>
              <a:rPr lang="en-US" b="1" dirty="0"/>
              <a:t>Risks</a:t>
            </a:r>
          </a:p>
          <a:p>
            <a:pPr lvl="1"/>
            <a:r>
              <a:rPr lang="en-US" dirty="0"/>
              <a:t>Threats to those items (life, health, property, income, savings, investments, reputations, and so on) that a party wants to protect</a:t>
            </a:r>
          </a:p>
          <a:p>
            <a:r>
              <a:rPr lang="en-US" b="1" dirty="0"/>
              <a:t>Perils</a:t>
            </a:r>
          </a:p>
          <a:p>
            <a:pPr lvl="1"/>
            <a:r>
              <a:rPr lang="en-US" dirty="0"/>
              <a:t>Dangers that a party might pose to others and against which that party must shield itself</a:t>
            </a:r>
          </a:p>
        </p:txBody>
      </p:sp>
      <p:sp>
        <p:nvSpPr>
          <p:cNvPr id="4" name="Footer Placeholder 3">
            <a:extLst>
              <a:ext uri="{FF2B5EF4-FFF2-40B4-BE49-F238E27FC236}">
                <a16:creationId xmlns:a16="http://schemas.microsoft.com/office/drawing/2014/main" id="{AFC79912-DB45-4E1C-BACD-2F3F75E8F310}"/>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7ECF95F4-AEA1-454D-AFF1-385436B85C95}"/>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FA3062D-3410-44A1-9222-62005406D100}" type="slidenum">
              <a:rPr lang="en-US" altLang="en-US" smtClean="0"/>
              <a:pPr/>
              <a:t>4</a:t>
            </a:fld>
            <a:endParaRPr lang="en-US" altLang="en-US" dirty="0"/>
          </a:p>
        </p:txBody>
      </p:sp>
    </p:spTree>
    <p:extLst>
      <p:ext uri="{BB962C8B-B14F-4D97-AF65-F5344CB8AC3E}">
        <p14:creationId xmlns:p14="http://schemas.microsoft.com/office/powerpoint/2010/main" val="17487015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The Insurance Policy</a:t>
            </a:r>
          </a:p>
        </p:txBody>
      </p:sp>
      <p:sp>
        <p:nvSpPr>
          <p:cNvPr id="47107" name="Rectangle 3"/>
          <p:cNvSpPr>
            <a:spLocks noGrp="1" noChangeArrowheads="1"/>
          </p:cNvSpPr>
          <p:nvPr>
            <p:ph type="body" idx="1"/>
          </p:nvPr>
        </p:nvSpPr>
        <p:spPr/>
        <p:txBody>
          <a:bodyPr/>
          <a:lstStyle/>
          <a:p>
            <a:r>
              <a:rPr lang="en-US" altLang="en-US" b="1" dirty="0"/>
              <a:t>Application</a:t>
            </a:r>
            <a:r>
              <a:rPr lang="en-US" altLang="en-US" dirty="0"/>
              <a:t> </a:t>
            </a:r>
          </a:p>
          <a:p>
            <a:pPr lvl="1"/>
            <a:r>
              <a:rPr lang="en-US" altLang="en-US" dirty="0"/>
              <a:t>An offer made by the applicant to the insurance company</a:t>
            </a:r>
            <a:endParaRPr lang="en-US" altLang="en-US" sz="1000" dirty="0"/>
          </a:p>
          <a:p>
            <a:r>
              <a:rPr lang="en-US" altLang="en-US" b="1" dirty="0"/>
              <a:t>Binder</a:t>
            </a:r>
          </a:p>
          <a:p>
            <a:pPr lvl="1"/>
            <a:r>
              <a:rPr lang="en-US" altLang="en-US" dirty="0"/>
              <a:t>Will provide temporary insurance coverage until the policy is formally accepted</a:t>
            </a:r>
          </a:p>
          <a:p>
            <a:pPr lvl="1"/>
            <a:r>
              <a:rPr lang="en-US" altLang="en-US" dirty="0"/>
              <a:t>Also called binding slip</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77C3E1A9-64F7-48BA-8CB6-3ED4CB5C0E0B}" type="slidenum">
              <a:rPr lang="en-US" altLang="en-US" smtClean="0"/>
              <a:pPr/>
              <a:t>40</a:t>
            </a:fld>
            <a:endParaRPr lang="en-US" altLang="en-US" dirty="0"/>
          </a:p>
        </p:txBody>
      </p:sp>
    </p:spTree>
    <p:extLst>
      <p:ext uri="{BB962C8B-B14F-4D97-AF65-F5344CB8AC3E}">
        <p14:creationId xmlns:p14="http://schemas.microsoft.com/office/powerpoint/2010/main" val="14797770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The Insurance Policy</a:t>
            </a:r>
          </a:p>
        </p:txBody>
      </p:sp>
      <p:sp>
        <p:nvSpPr>
          <p:cNvPr id="48131" name="Rectangle 3"/>
          <p:cNvSpPr>
            <a:spLocks noGrp="1" noChangeArrowheads="1"/>
          </p:cNvSpPr>
          <p:nvPr>
            <p:ph type="body" idx="1"/>
          </p:nvPr>
        </p:nvSpPr>
        <p:spPr/>
        <p:txBody>
          <a:bodyPr/>
          <a:lstStyle/>
          <a:p>
            <a:r>
              <a:rPr lang="en-US" altLang="en-US" b="1" dirty="0"/>
              <a:t>Premiums</a:t>
            </a:r>
          </a:p>
          <a:p>
            <a:pPr lvl="1"/>
            <a:r>
              <a:rPr lang="en-US" altLang="en-US" dirty="0"/>
              <a:t>Insurance contracts require the payment of premiums</a:t>
            </a:r>
          </a:p>
          <a:p>
            <a:pPr lvl="1"/>
            <a:r>
              <a:rPr lang="en-US" altLang="en-US" dirty="0"/>
              <a:t>Payment determined by the nature and character of the risk and by how likely the risk is to occur</a:t>
            </a:r>
            <a:endParaRPr lang="en-US" altLang="en-US" sz="1000" dirty="0"/>
          </a:p>
          <a:p>
            <a:r>
              <a:rPr lang="en-US" altLang="en-US" b="1" dirty="0"/>
              <a:t>Lapse</a:t>
            </a:r>
          </a:p>
          <a:p>
            <a:pPr lvl="1"/>
            <a:r>
              <a:rPr lang="en-US" altLang="en-US" dirty="0"/>
              <a:t>When the insured stops paying premiums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870D583B-67C8-42B2-8A52-7CF9148C31D1}" type="slidenum">
              <a:rPr lang="en-US" altLang="en-US" smtClean="0"/>
              <a:pPr/>
              <a:t>41</a:t>
            </a:fld>
            <a:endParaRPr lang="en-US" altLang="en-US" dirty="0"/>
          </a:p>
        </p:txBody>
      </p:sp>
    </p:spTree>
    <p:extLst>
      <p:ext uri="{BB962C8B-B14F-4D97-AF65-F5344CB8AC3E}">
        <p14:creationId xmlns:p14="http://schemas.microsoft.com/office/powerpoint/2010/main" val="6235265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title"/>
          </p:nvPr>
        </p:nvSpPr>
        <p:spPr/>
        <p:txBody>
          <a:bodyPr/>
          <a:lstStyle/>
          <a:p>
            <a:r>
              <a:rPr lang="en-US" altLang="en-US" dirty="0"/>
              <a:t>Cancellation of Insurance Policies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5"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F3208F3C-B95F-494B-93A0-CAABE07F638D}" type="slidenum">
              <a:rPr lang="en-US" altLang="en-US" smtClean="0"/>
              <a:pPr/>
              <a:t>42</a:t>
            </a:fld>
            <a:endParaRPr lang="en-US" altLang="en-US" dirty="0"/>
          </a:p>
        </p:txBody>
      </p:sp>
      <p:pic>
        <p:nvPicPr>
          <p:cNvPr id="6" name="Picture 5" descr="Warranty violation   Insured fails to abide by restrictions especially written into &#10;the policy&#10;Concealment   Insured deliberately withholds fact of material importance to &#10;insurer’s decision to issue a policy&#10;Misrepresentation   Insured gives false answers to questions in the insurance &#10;application that materially affect the insurer’s risk" title=" Cancellation of Insurance Policies"/>
          <p:cNvPicPr>
            <a:picLocks noChangeAspect="1"/>
          </p:cNvPicPr>
          <p:nvPr/>
        </p:nvPicPr>
        <p:blipFill>
          <a:blip r:embed="rId2"/>
          <a:stretch>
            <a:fillRect/>
          </a:stretch>
        </p:blipFill>
        <p:spPr>
          <a:xfrm>
            <a:off x="1261042" y="2077797"/>
            <a:ext cx="9669916" cy="3807292"/>
          </a:xfrm>
          <a:prstGeom prst="rect">
            <a:avLst/>
          </a:prstGeom>
        </p:spPr>
      </p:pic>
    </p:spTree>
    <p:extLst>
      <p:ext uri="{BB962C8B-B14F-4D97-AF65-F5344CB8AC3E}">
        <p14:creationId xmlns:p14="http://schemas.microsoft.com/office/powerpoint/2010/main" val="34077391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Estoppel</a:t>
            </a:r>
          </a:p>
        </p:txBody>
      </p:sp>
      <p:sp>
        <p:nvSpPr>
          <p:cNvPr id="50179" name="Content Placeholder 3"/>
          <p:cNvSpPr>
            <a:spLocks noGrp="1"/>
          </p:cNvSpPr>
          <p:nvPr>
            <p:ph idx="1"/>
          </p:nvPr>
        </p:nvSpPr>
        <p:spPr/>
        <p:txBody>
          <a:bodyPr/>
          <a:lstStyle/>
          <a:p>
            <a:r>
              <a:rPr lang="en-US" altLang="en-US" dirty="0"/>
              <a:t>An insurer may not deny acts, statements, or promises that are relevant and material to the validity of an insurance contract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2"/>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8B8D7487-C603-4927-82BD-48646146C5D5}" type="slidenum">
              <a:rPr lang="en-US" altLang="en-US" smtClean="0"/>
              <a:pPr/>
              <a:t>43</a:t>
            </a:fld>
            <a:endParaRPr lang="en-US" altLang="en-US" dirty="0"/>
          </a:p>
        </p:txBody>
      </p:sp>
    </p:spTree>
    <p:extLst>
      <p:ext uri="{BB962C8B-B14F-4D97-AF65-F5344CB8AC3E}">
        <p14:creationId xmlns:p14="http://schemas.microsoft.com/office/powerpoint/2010/main" val="528688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Risk Management</a:t>
            </a:r>
          </a:p>
        </p:txBody>
      </p:sp>
      <p:sp>
        <p:nvSpPr>
          <p:cNvPr id="16387" name="Rectangle 3"/>
          <p:cNvSpPr>
            <a:spLocks noGrp="1" noChangeArrowheads="1"/>
          </p:cNvSpPr>
          <p:nvPr>
            <p:ph type="body" idx="1"/>
          </p:nvPr>
        </p:nvSpPr>
        <p:spPr/>
        <p:txBody>
          <a:bodyPr/>
          <a:lstStyle/>
          <a:p>
            <a:r>
              <a:rPr lang="en-US" altLang="en-US" b="1" dirty="0"/>
              <a:t>Insurance</a:t>
            </a:r>
            <a:r>
              <a:rPr lang="en-US" altLang="en-US" dirty="0"/>
              <a:t> </a:t>
            </a:r>
          </a:p>
          <a:p>
            <a:pPr lvl="1"/>
            <a:r>
              <a:rPr lang="en-US" altLang="en-US" dirty="0"/>
              <a:t>A transfer of the risk of economic loss from the insured to the insurance company</a:t>
            </a:r>
            <a:endParaRPr lang="en-US" altLang="en-US" sz="1000" dirty="0"/>
          </a:p>
          <a:p>
            <a:r>
              <a:rPr lang="en-US" altLang="en-US" dirty="0"/>
              <a:t>Function of insurance then is to distribute each person’s risk among all others who may not be imperiled that year or over many years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2FA3062D-3410-44A1-9222-62005406D100}" type="slidenum">
              <a:rPr lang="en-US" altLang="en-US" smtClean="0"/>
              <a:pPr/>
              <a:t>5</a:t>
            </a:fld>
            <a:endParaRPr lang="en-US" altLang="en-US" dirty="0"/>
          </a:p>
        </p:txBody>
      </p:sp>
    </p:spTree>
    <p:extLst>
      <p:ext uri="{BB962C8B-B14F-4D97-AF65-F5344CB8AC3E}">
        <p14:creationId xmlns:p14="http://schemas.microsoft.com/office/powerpoint/2010/main" val="1072605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The Insurance Contract: Parties, Elements, Interest</a:t>
            </a:r>
          </a:p>
        </p:txBody>
      </p:sp>
      <p:sp>
        <p:nvSpPr>
          <p:cNvPr id="23555" name="Rectangle 5"/>
          <p:cNvSpPr>
            <a:spLocks noGrp="1" noChangeArrowheads="1"/>
          </p:cNvSpPr>
          <p:nvPr>
            <p:ph type="body" idx="1"/>
          </p:nvPr>
        </p:nvSpPr>
        <p:spPr/>
        <p:txBody>
          <a:bodyPr/>
          <a:lstStyle/>
          <a:p>
            <a:r>
              <a:rPr lang="en-US" altLang="en-US" dirty="0"/>
              <a:t>Insurance policies, like other contracts, require mutual assent, capacity, consideration, and legality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46C89153-13FA-4F83-8472-A3F3F87D88CE}" type="slidenum">
              <a:rPr lang="en-US" altLang="en-US" smtClean="0"/>
              <a:pPr/>
              <a:t>6</a:t>
            </a:fld>
            <a:endParaRPr lang="en-US" altLang="en-US" dirty="0"/>
          </a:p>
        </p:txBody>
      </p:sp>
    </p:spTree>
    <p:extLst>
      <p:ext uri="{BB962C8B-B14F-4D97-AF65-F5344CB8AC3E}">
        <p14:creationId xmlns:p14="http://schemas.microsoft.com/office/powerpoint/2010/main" val="371731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6"/>
          <p:cNvSpPr>
            <a:spLocks noGrp="1" noChangeArrowheads="1"/>
          </p:cNvSpPr>
          <p:nvPr>
            <p:ph type="title"/>
          </p:nvPr>
        </p:nvSpPr>
        <p:spPr/>
        <p:txBody>
          <a:bodyPr/>
          <a:lstStyle/>
          <a:p>
            <a:r>
              <a:rPr lang="en-US" altLang="en-US" dirty="0"/>
              <a:t>Risk Management Strategies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19-</a:t>
            </a:r>
            <a:fld id="{6127A64D-4E8A-433C-90D0-8F9E2AF22883}" type="slidenum">
              <a:rPr lang="en-US" altLang="en-US"/>
              <a:pPr eaLnBrk="1" hangingPunct="1"/>
              <a:t>7</a:t>
            </a:fld>
            <a:endParaRPr lang="en-US" altLang="en-US" dirty="0"/>
          </a:p>
        </p:txBody>
      </p:sp>
      <p:pic>
        <p:nvPicPr>
          <p:cNvPr id="3" name="Picture 2" descr="Disability  • Loss of income  • Savings and investments&#10;• Increased expenses  • Disability insurance&#10;Death  • Loss of income  • Life insurance&#10;• Estate planning&#10;Property loss  • Catastrophic storm damage to property  • Property repair and upkeep&#10;• Repair or replacement  • Auto insurance&#10;• Cost of theft  • Homeowner’s insurance&#10;•  Flood or earthquake&#10;insurance&#10;Liability  • Claims and settlement costs  • Maintaining property&#10;• Lawsuits and legal expenses  • Homeowner’s insurance&#10;• Loss of personal assets and income  • Auto insurance" title=" Examples of Risk Management Strategies"/>
          <p:cNvPicPr>
            <a:picLocks noChangeAspect="1"/>
          </p:cNvPicPr>
          <p:nvPr/>
        </p:nvPicPr>
        <p:blipFill>
          <a:blip r:embed="rId2"/>
          <a:stretch>
            <a:fillRect/>
          </a:stretch>
        </p:blipFill>
        <p:spPr>
          <a:xfrm>
            <a:off x="2475680" y="1797854"/>
            <a:ext cx="7240640" cy="4558495"/>
          </a:xfrm>
          <a:prstGeom prst="rect">
            <a:avLst/>
          </a:prstGeom>
        </p:spPr>
      </p:pic>
    </p:spTree>
    <p:extLst>
      <p:ext uri="{BB962C8B-B14F-4D97-AF65-F5344CB8AC3E}">
        <p14:creationId xmlns:p14="http://schemas.microsoft.com/office/powerpoint/2010/main" val="631932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Question</a:t>
            </a:r>
          </a:p>
        </p:txBody>
      </p:sp>
      <p:sp>
        <p:nvSpPr>
          <p:cNvPr id="18435" name="Rectangle 3"/>
          <p:cNvSpPr>
            <a:spLocks noGrp="1" noChangeArrowheads="1"/>
          </p:cNvSpPr>
          <p:nvPr>
            <p:ph type="body" idx="1"/>
          </p:nvPr>
        </p:nvSpPr>
        <p:spPr/>
        <p:txBody>
          <a:bodyPr/>
          <a:lstStyle/>
          <a:p>
            <a:r>
              <a:rPr lang="en-US" altLang="en-US" dirty="0"/>
              <a:t>Who accepts the risk of loss in return for a premium?</a:t>
            </a:r>
          </a:p>
          <a:p>
            <a:pPr marL="912812" lvl="1" indent="-514350">
              <a:buFont typeface="+mj-lt"/>
              <a:buAutoNum type="alphaUcPeriod"/>
            </a:pPr>
            <a:r>
              <a:rPr lang="en-US" altLang="en-US" dirty="0"/>
              <a:t>Insured</a:t>
            </a:r>
          </a:p>
          <a:p>
            <a:pPr marL="912812" lvl="1" indent="-514350">
              <a:buFont typeface="+mj-lt"/>
              <a:buAutoNum type="alphaUcPeriod"/>
            </a:pPr>
            <a:r>
              <a:rPr lang="en-US" altLang="en-US" dirty="0"/>
              <a:t>Applicant</a:t>
            </a:r>
          </a:p>
          <a:p>
            <a:pPr marL="912812" lvl="1" indent="-514350">
              <a:buFont typeface="+mj-lt"/>
              <a:buAutoNum type="alphaUcPeriod"/>
            </a:pPr>
            <a:r>
              <a:rPr lang="en-US" altLang="en-US" dirty="0"/>
              <a:t>Underwriter</a:t>
            </a:r>
          </a:p>
          <a:p>
            <a:pPr marL="912812" lvl="1" indent="-514350">
              <a:buFont typeface="+mj-lt"/>
              <a:buAutoNum type="alphaUcPeriod"/>
            </a:pPr>
            <a:r>
              <a:rPr lang="en-US" altLang="en-US" dirty="0"/>
              <a:t>Insurer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1F0CEC52-3797-4C3F-A839-712D74DA003B}" type="slidenum">
              <a:rPr lang="en-US" altLang="en-US" smtClean="0"/>
              <a:pPr/>
              <a:t>8</a:t>
            </a:fld>
            <a:endParaRPr lang="en-US" altLang="en-US" dirty="0"/>
          </a:p>
        </p:txBody>
      </p:sp>
    </p:spTree>
    <p:extLst>
      <p:ext uri="{BB962C8B-B14F-4D97-AF65-F5344CB8AC3E}">
        <p14:creationId xmlns:p14="http://schemas.microsoft.com/office/powerpoint/2010/main" val="2095607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The Insurance Contract: Parties, Elements, Interest</a:t>
            </a:r>
          </a:p>
        </p:txBody>
      </p:sp>
      <p:sp>
        <p:nvSpPr>
          <p:cNvPr id="19459" name="Rectangle 5"/>
          <p:cNvSpPr>
            <a:spLocks noGrp="1" noChangeArrowheads="1"/>
          </p:cNvSpPr>
          <p:nvPr>
            <p:ph type="body" idx="1"/>
          </p:nvPr>
        </p:nvSpPr>
        <p:spPr/>
        <p:txBody>
          <a:bodyPr/>
          <a:lstStyle/>
          <a:p>
            <a:r>
              <a:rPr lang="en-US" altLang="en-US" b="1" dirty="0"/>
              <a:t>Insurer </a:t>
            </a:r>
          </a:p>
          <a:p>
            <a:pPr lvl="1"/>
            <a:r>
              <a:rPr lang="en-US" altLang="en-US" dirty="0"/>
              <a:t>Accepts the risk of loss in return for a </a:t>
            </a:r>
            <a:r>
              <a:rPr lang="en-US" altLang="en-US" b="1" dirty="0"/>
              <a:t>premium</a:t>
            </a:r>
            <a:r>
              <a:rPr lang="en-US" altLang="en-US" dirty="0"/>
              <a:t> (the consideration paid for a policy) and agrees to </a:t>
            </a:r>
            <a:r>
              <a:rPr lang="en-US" altLang="en-US" b="1" dirty="0"/>
              <a:t>indemnify</a:t>
            </a:r>
            <a:r>
              <a:rPr lang="en-US" altLang="en-US" dirty="0"/>
              <a:t>, or compensate, the insured against the loss specified in the contract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19-</a:t>
            </a:r>
            <a:fld id="{80F25F96-D5C1-4CFF-8422-6D6CC66D27E5}" type="slidenum">
              <a:rPr lang="en-US" altLang="en-US" smtClean="0"/>
              <a:pPr/>
              <a:t>9</a:t>
            </a:fld>
            <a:endParaRPr lang="en-US" altLang="en-US" dirty="0"/>
          </a:p>
        </p:txBody>
      </p:sp>
    </p:spTree>
    <p:extLst>
      <p:ext uri="{BB962C8B-B14F-4D97-AF65-F5344CB8AC3E}">
        <p14:creationId xmlns:p14="http://schemas.microsoft.com/office/powerpoint/2010/main" val="11932518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Props1.xml><?xml version="1.0" encoding="utf-8"?>
<ds:datastoreItem xmlns:ds="http://schemas.openxmlformats.org/officeDocument/2006/customXml" ds:itemID="{F2673E11-9C43-4108-9A51-C93BB1132192}">
  <ds:schemaRefs>
    <ds:schemaRef ds:uri="http://schemas.microsoft.com/sharepoint/v3/contenttype/forms"/>
  </ds:schemaRefs>
</ds:datastoreItem>
</file>

<file path=customXml/itemProps2.xml><?xml version="1.0" encoding="utf-8"?>
<ds:datastoreItem xmlns:ds="http://schemas.openxmlformats.org/officeDocument/2006/customXml" ds:itemID="{E01B073B-6BDE-4E25-891B-00DF0E1A0ACA}"/>
</file>

<file path=customXml/itemProps3.xml><?xml version="1.0" encoding="utf-8"?>
<ds:datastoreItem xmlns:ds="http://schemas.openxmlformats.org/officeDocument/2006/customXml" ds:itemID="{3962A8E1-886F-446F-84B3-E592CC1946C1}">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docProps/app.xml><?xml version="1.0" encoding="utf-8"?>
<Properties xmlns="http://schemas.openxmlformats.org/officeDocument/2006/extended-properties" xmlns:vt="http://schemas.openxmlformats.org/officeDocument/2006/docPropsVTypes">
  <TotalTime>3951</TotalTime>
  <Words>4417</Words>
  <Application>Microsoft Office PowerPoint</Application>
  <PresentationFormat>Widescreen</PresentationFormat>
  <Paragraphs>344</Paragraphs>
  <Slides>43</Slides>
  <Notes>33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Calibri Light</vt:lpstr>
      <vt:lpstr>Wingdings</vt:lpstr>
      <vt:lpstr>Wingdings 3</vt:lpstr>
      <vt:lpstr>Office Theme</vt:lpstr>
      <vt:lpstr>Insurance</vt:lpstr>
      <vt:lpstr>Learning Objectives</vt:lpstr>
      <vt:lpstr>Learning Objectives</vt:lpstr>
      <vt:lpstr>Risks and Perils</vt:lpstr>
      <vt:lpstr>Risk Management</vt:lpstr>
      <vt:lpstr>The Insurance Contract: Parties, Elements, Interest</vt:lpstr>
      <vt:lpstr>Risk Management Strategies</vt:lpstr>
      <vt:lpstr>Question</vt:lpstr>
      <vt:lpstr>The Insurance Contract: Parties, Elements, Interest</vt:lpstr>
      <vt:lpstr>Question</vt:lpstr>
      <vt:lpstr>The Insurance Contract: Parties, Elements, Interest</vt:lpstr>
      <vt:lpstr>The Insurance Contract: Parties, Elements, Interest</vt:lpstr>
      <vt:lpstr>Insurable Interest and the Duties of the Parties</vt:lpstr>
      <vt:lpstr>Insurable Interest and the Duties of the Parties</vt:lpstr>
      <vt:lpstr>Question</vt:lpstr>
      <vt:lpstr>Subrogation</vt:lpstr>
      <vt:lpstr>Types of Insurance</vt:lpstr>
      <vt:lpstr>Life Insurance</vt:lpstr>
      <vt:lpstr>Life Insurance</vt:lpstr>
      <vt:lpstr>Limited-Payment Life Insurance</vt:lpstr>
      <vt:lpstr>Term Insurance</vt:lpstr>
      <vt:lpstr>Annuity</vt:lpstr>
      <vt:lpstr>Optional Provisions</vt:lpstr>
      <vt:lpstr>Question</vt:lpstr>
      <vt:lpstr>Property Insurance</vt:lpstr>
      <vt:lpstr>Property Insurance</vt:lpstr>
      <vt:lpstr>Typical Coinsurance Clause</vt:lpstr>
      <vt:lpstr>Question</vt:lpstr>
      <vt:lpstr>Marine Insurance</vt:lpstr>
      <vt:lpstr>Homeowner’s Insurance</vt:lpstr>
      <vt:lpstr>Recovering for the Property Itself</vt:lpstr>
      <vt:lpstr>Flood and Renter’s Insurance</vt:lpstr>
      <vt:lpstr>Dwelling Insurance </vt:lpstr>
      <vt:lpstr>Automobile Insurance</vt:lpstr>
      <vt:lpstr>Liability Insurance</vt:lpstr>
      <vt:lpstr>Health Insurance</vt:lpstr>
      <vt:lpstr>Medicare and Medicaid</vt:lpstr>
      <vt:lpstr>Umbrella Insurance and Cyber-Insurance Coverage</vt:lpstr>
      <vt:lpstr>Question</vt:lpstr>
      <vt:lpstr>The Insurance Policy</vt:lpstr>
      <vt:lpstr>The Insurance Policy</vt:lpstr>
      <vt:lpstr>Cancellation of Insurance Policies</vt:lpstr>
      <vt:lpstr>Estoppel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210</cp:revision>
  <dcterms:created xsi:type="dcterms:W3CDTF">2015-07-14T20:11:18Z</dcterms:created>
  <dcterms:modified xsi:type="dcterms:W3CDTF">2018-12-11T07:33:55Z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6756000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