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7" r:id="rId40"/>
    <p:sldId id="293" r:id="rId41"/>
    <p:sldId id="294" r:id="rId42"/>
    <p:sldId id="295" r:id="rId43"/>
    <p:sldId id="296"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6" autoAdjust="0"/>
    <p:restoredTop sz="74583" autoAdjust="0"/>
  </p:normalViewPr>
  <p:slideViewPr>
    <p:cSldViewPr snapToGrid="0">
      <p:cViewPr varScale="1">
        <p:scale>
          <a:sx n="47" d="100"/>
          <a:sy n="47" d="100"/>
        </p:scale>
        <p:origin x="1488" y="2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610CB9-758A-4978-9023-66A77FF48416}" type="slidenum">
              <a:rPr lang="en-US" altLang="en-US"/>
              <a:pPr eaLnBrk="1" hangingPunct="1"/>
              <a:t>4</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A bank, the UCC tells us is “any person who engages in the business of banking” (UCC section 1-201 [4]). Thus, if an institution collects money from its clients, provides those clients with checking accounts, issues checkbooks to those clients for use with those accounts, identifies their clients by signature cards that the clients have voluntarily completed, sends customers statements about those accounts, and pays out money from those accounts based on the orders contained within checks that are made out by and signed by those clients, then, by and large, that institution is a bank—period.</a:t>
            </a:r>
          </a:p>
        </p:txBody>
      </p:sp>
    </p:spTree>
    <p:extLst>
      <p:ext uri="{BB962C8B-B14F-4D97-AF65-F5344CB8AC3E}">
        <p14:creationId xmlns:p14="http://schemas.microsoft.com/office/powerpoint/2010/main" val="1611233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FE3BB7-2557-43B5-8E1A-1D0732DC921F}" type="slidenum">
              <a:rPr lang="en-US" altLang="en-US"/>
              <a:pPr eaLnBrk="1" hangingPunct="1"/>
              <a:t>14</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Payor banks are required to either settle or return checks quickly. If they do not do so, they are responsible for paying them. If the payor bank is not the depositary bank, it must settle for an item by midnight of the banking day of receipt.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85027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9B67BA-14C8-4C55-8D59-26F45052E1AF}" type="slidenum">
              <a:rPr lang="en-US" altLang="en-US"/>
              <a:pPr eaLnBrk="1" hangingPunct="1"/>
              <a:t>15</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They must also examine their bank statements and canceled checks promptly and with reasonable care and notify the bank quickly of any discrepancies.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48910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0EF336-BC97-406A-B267-AB1A6F28B9AC}" type="slidenum">
              <a:rPr lang="en-US" altLang="en-US"/>
              <a:pPr eaLnBrk="1" hangingPunct="1"/>
              <a:t>16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Most states have statutes making it larceny or attempted larceny for a person to issue a check drawn on a bank in which the person has insufficient funds. Such statutes usually have the following provisions that must be observed in the prosecution of anyone issuing a </a:t>
            </a:r>
            <a:r>
              <a:rPr lang="en-US" altLang="en-US" i="1" dirty="0">
                <a:latin typeface="Arial" panose="020B0604020202020204" pitchFamily="34" charset="0"/>
              </a:rPr>
              <a:t>bad check, </a:t>
            </a:r>
            <a:r>
              <a:rPr lang="en-US" altLang="en-US" dirty="0">
                <a:latin typeface="Arial" panose="020B0604020202020204" pitchFamily="34" charset="0"/>
              </a:rPr>
              <a:t>sometimes called an </a:t>
            </a:r>
            <a:r>
              <a:rPr lang="en-US" altLang="en-US" i="1" dirty="0">
                <a:latin typeface="Arial" panose="020B0604020202020204" pitchFamily="34" charset="0"/>
              </a:rPr>
              <a:t>NSF check.</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798215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0EEB2B-8F0E-4564-8D89-174751C7DDA8}" type="slidenum">
              <a:rPr lang="en-US" altLang="en-US"/>
              <a:pPr eaLnBrk="1" hangingPunct="1"/>
              <a:t>17</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Failure to make full payment of the check within the number of days allowed by statute serves as presumption of guilt that the drawer issued the check with full knowledge of the facts and with intent to defraud.</a:t>
            </a:r>
          </a:p>
          <a:p>
            <a:endParaRPr lang="en-US" altLang="en-US" b="1" dirty="0">
              <a:latin typeface="Arial" panose="020B0604020202020204" pitchFamily="34" charset="0"/>
            </a:endParaRPr>
          </a:p>
          <a:p>
            <a:r>
              <a:rPr lang="en-US" altLang="en-US" b="1" dirty="0">
                <a:latin typeface="Arial" panose="020B0604020202020204" pitchFamily="34" charset="0"/>
              </a:rPr>
              <a:t>Teaching Tips</a:t>
            </a:r>
          </a:p>
          <a:p>
            <a:r>
              <a:rPr lang="en-US" altLang="en-US" dirty="0">
                <a:latin typeface="Arial" panose="020B0604020202020204" pitchFamily="34" charset="0"/>
              </a:rPr>
              <a:t>To facilitate class discussion, obtain copies of your state’s criminal code that applies to writing bad checks and distribute the copies to students. Invite a prosecuting attorney to discuss policies of his or her office with respect to bad checks and explain what fines, restitution, and jail penalties are possible for those charged with passing bad checks.</a:t>
            </a:r>
          </a:p>
        </p:txBody>
      </p:sp>
    </p:spTree>
    <p:extLst>
      <p:ext uri="{BB962C8B-B14F-4D97-AF65-F5344CB8AC3E}">
        <p14:creationId xmlns:p14="http://schemas.microsoft.com/office/powerpoint/2010/main" val="4085198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B4D227-2D45-44D0-B30B-6CC9CCDCBEB1}" type="slidenum">
              <a:rPr lang="en-US" altLang="en-US"/>
              <a:pPr eaLnBrk="1" hangingPunct="1"/>
              <a:t>18</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In the past, banks returned the canceled checks to their customers so that they could verify the authenticity of those checks and then balance their statements properly. Today, as we shall see shortly, as a standard operating procedure, banks send an electronic accounting to their customers. Banks will still send the paper checks to a customer if a customer demands that service; however, the bank will also charge the customer for that service.</a:t>
            </a:r>
          </a:p>
        </p:txBody>
      </p:sp>
    </p:spTree>
    <p:extLst>
      <p:ext uri="{BB962C8B-B14F-4D97-AF65-F5344CB8AC3E}">
        <p14:creationId xmlns:p14="http://schemas.microsoft.com/office/powerpoint/2010/main" val="1877910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7B6A34-6370-4D61-84FE-F62CD62159AF}" type="slidenum">
              <a:rPr lang="en-US" altLang="en-US"/>
              <a:pPr eaLnBrk="1" hangingPunct="1"/>
              <a:t>19</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antedated. See next slide.</a:t>
            </a:r>
          </a:p>
        </p:txBody>
      </p:sp>
    </p:spTree>
    <p:extLst>
      <p:ext uri="{BB962C8B-B14F-4D97-AF65-F5344CB8AC3E}">
        <p14:creationId xmlns:p14="http://schemas.microsoft.com/office/powerpoint/2010/main" val="3189987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489E0C-9055-4C99-955A-91BC7E0FE6ED}" type="slidenum">
              <a:rPr lang="en-US" altLang="en-US"/>
              <a:pPr eaLnBrk="1" hangingPunct="1"/>
              <a:t>20</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A bank may charge a postdated check against a customer’s account unless the customer has notified the bank of the postdated check within a reasonable time for the bank to act on it. Any such notice by a customer to a bank is effective for the same time periods allowed for stop-payment orders, discussed subsequently. If a check is undated, its date is the date that it was first given to someone.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26941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94EEAC-94C2-469E-8D10-9F2CE4AA54FB}" type="slidenum">
              <a:rPr lang="en-US" altLang="en-US"/>
              <a:pPr eaLnBrk="1" hangingPunct="1"/>
              <a:t>21</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This right to be substituted for another is known as the bank’s right of </a:t>
            </a:r>
            <a:r>
              <a:rPr lang="en-US" altLang="en-US" b="0" dirty="0">
                <a:latin typeface="Arial" panose="020B0604020202020204" pitchFamily="34" charset="0"/>
              </a:rPr>
              <a:t>subrogation</a:t>
            </a:r>
            <a:r>
              <a:rPr lang="en-US" altLang="en-US" dirty="0">
                <a:latin typeface="Arial" panose="020B0604020202020204" pitchFamily="34" charset="0"/>
              </a:rPr>
              <a:t>. It is designed to prevent loss to the bank and unjust enrichment to other parties. If a bank fails to stop payment on a check, it is responsible for any loss suffered by the drawer who ordered the payment stopped.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5625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68514F2-928F-4DEE-99EB-00D685128880}" type="slidenum">
              <a:rPr lang="en-US" altLang="en-US"/>
              <a:pPr eaLnBrk="1" hangingPunct="1"/>
              <a:t>24</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payor bank. See next slide.</a:t>
            </a:r>
          </a:p>
        </p:txBody>
      </p:sp>
    </p:spTree>
    <p:extLst>
      <p:ext uri="{BB962C8B-B14F-4D97-AF65-F5344CB8AC3E}">
        <p14:creationId xmlns:p14="http://schemas.microsoft.com/office/powerpoint/2010/main" val="3072234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0C5C3B-CEEE-4E6F-953D-5630E411DA63}" type="slidenum">
              <a:rPr lang="en-US" altLang="en-US"/>
              <a:pPr eaLnBrk="1" hangingPunct="1"/>
              <a:t>25</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During the bank collection process, banks are described by different terms, depending on their particular function in a transaction. Sometimes a bank takes a check for deposit. At other times, it pays a check as a drawee. At still other times, it takes a check for collection only.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69893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380B0C-0E85-4377-971B-FF6444E01D29}" type="slidenum">
              <a:rPr lang="en-US" altLang="en-US"/>
              <a:pPr eaLnBrk="1" hangingPunct="1"/>
              <a:t>5</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If there are insufficient funds on deposit, the bank may charge the customer’s account even if it creates an overdraft. If a bank fails to honor a check because of a mistake on its part, the bank is liable to the customer for any actual damages the customer suffers. The drawee bank has no liability to the holder of the check, however, unless it is certified.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7251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C615F5-3235-427C-BF18-B64B8F771139}" type="slidenum">
              <a:rPr lang="en-US" altLang="en-US"/>
              <a:pPr eaLnBrk="1" hangingPunct="1"/>
              <a:t>27</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1952518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p:spPr>
        <p:txBody>
          <a:bodyPr/>
          <a:lstStyle/>
          <a:p>
            <a:r>
              <a:rPr lang="en-US" altLang="en-US" b="1" dirty="0">
                <a:latin typeface="Arial" panose="020B0604020202020204" pitchFamily="34" charset="0"/>
              </a:rPr>
              <a:t>Figure 18-1 </a:t>
            </a:r>
            <a:r>
              <a:rPr lang="en-US" altLang="en-US" dirty="0">
                <a:latin typeface="Arial" panose="020B0604020202020204" pitchFamily="34" charset="0"/>
              </a:rPr>
              <a:t>The life cycle of Rubio’s check is traced through its collection and clearinghouse routes. Before the Check 21 Act became effective in October 2004, the check in this example would have had to be physically transported by plane or truck around its entire route.</a:t>
            </a:r>
          </a:p>
        </p:txBody>
      </p:sp>
      <p:sp>
        <p:nvSpPr>
          <p:cNvPr id="7475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ACF195-8B97-4903-AEAE-71343CC84315}" type="slidenum">
              <a:rPr lang="en-US" altLang="en-US"/>
              <a:pPr eaLnBrk="1" hangingPunct="1"/>
              <a:t>28</a:t>
            </a:fld>
            <a:endParaRPr lang="en-US" altLang="en-US" dirty="0"/>
          </a:p>
        </p:txBody>
      </p:sp>
    </p:spTree>
    <p:extLst>
      <p:ext uri="{BB962C8B-B14F-4D97-AF65-F5344CB8AC3E}">
        <p14:creationId xmlns:p14="http://schemas.microsoft.com/office/powerpoint/2010/main" val="324945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1D07FC-26EF-4CC5-95F1-E99FFDAE087D}" type="slidenum">
              <a:rPr lang="en-US" altLang="en-US"/>
              <a:pPr eaLnBrk="1" hangingPunct="1"/>
              <a:t>29</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new law, banks are not required to use substitute checks, but when they do so for consideration, they make the following warranties:</a:t>
            </a:r>
          </a:p>
          <a:p>
            <a:r>
              <a:rPr lang="en-US" altLang="en-US" dirty="0">
                <a:latin typeface="Arial" panose="020B0604020202020204" pitchFamily="34" charset="0"/>
              </a:rPr>
              <a:t>• The substitute check contains an accurate image of the front and back of the original check.</a:t>
            </a:r>
          </a:p>
          <a:p>
            <a:r>
              <a:rPr lang="en-US" altLang="en-US" dirty="0">
                <a:latin typeface="Arial" panose="020B0604020202020204" pitchFamily="34" charset="0"/>
              </a:rPr>
              <a:t>• It is the legal equivalent of the original check.</a:t>
            </a:r>
          </a:p>
          <a:p>
            <a:r>
              <a:rPr lang="en-US" altLang="en-US" dirty="0">
                <a:latin typeface="Arial" panose="020B0604020202020204" pitchFamily="34" charset="0"/>
              </a:rPr>
              <a:t>• No drawer, drawee, indorser, or depositary bank will be asked to pay a check that it already has paid.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276076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DFD397-D145-489F-9E5B-DEB329DDD3DC}" type="slidenum">
              <a:rPr lang="en-US" altLang="en-US"/>
              <a:pPr eaLnBrk="1" hangingPunct="1"/>
              <a:t>30</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substitute. See next slide.</a:t>
            </a:r>
          </a:p>
        </p:txBody>
      </p:sp>
    </p:spTree>
    <p:extLst>
      <p:ext uri="{BB962C8B-B14F-4D97-AF65-F5344CB8AC3E}">
        <p14:creationId xmlns:p14="http://schemas.microsoft.com/office/powerpoint/2010/main" val="24017266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22613C-C331-4584-B7F5-1025BC6AB8C2}" type="slidenum">
              <a:rPr lang="en-US" altLang="en-US"/>
              <a:pPr eaLnBrk="1" hangingPunct="1"/>
              <a:t>31</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Have students bring in several of their own canceled checks. Select a few of them to diagram on the board the various institutions through which the checks have been. Then have the students discuss what steps in the cycle are common to all checks and what steps are not as common.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569379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D92C17-E868-4A1B-9252-7746998A2E12}" type="slidenum">
              <a:rPr lang="en-US" altLang="en-US"/>
              <a:pPr eaLnBrk="1" hangingPunct="1"/>
              <a:t>32</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If the consumer makes a claim within 45 days after receiving the bank statement or substitute check, the bank must investigate it and make any necessary recredit to the consumer’s account. If the bank needs more than 10 days to investigate and resolve the complaint, it must recredit the consumer’s account for an amount up to $2,500 while it completes its investigation. The bank must recredit any remaining balance greater than $2,500 no later than 45 days after the consumer submits the claim.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32038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5FC301-3C4E-456C-9D7C-3423878F31AC}" type="slidenum">
              <a:rPr lang="en-US" altLang="en-US"/>
              <a:pPr eaLnBrk="1" hangingPunct="1"/>
              <a:t>33</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To protect consumers from losses related to substitute checks, the Check 21 Act includes a consumer’s right to claim an </a:t>
            </a:r>
            <a:r>
              <a:rPr lang="en-US" altLang="en-US" i="1" dirty="0">
                <a:latin typeface="Arial" panose="020B0604020202020204" pitchFamily="34" charset="0"/>
              </a:rPr>
              <a:t>expedited credit.</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2688534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EFDFB-3A3C-47EC-B8B6-CC2CA9D6D408}" type="slidenum">
              <a:rPr lang="en-US" altLang="en-US"/>
              <a:pPr eaLnBrk="1" hangingPunct="1"/>
              <a:t>34</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People can go to automatic teller machines (ATMs) 24 hours a day to make bank deposits and withdrawals. Using </a:t>
            </a:r>
            <a:r>
              <a:rPr lang="en-US" altLang="en-US" b="1" dirty="0">
                <a:latin typeface="Arial" panose="020B0604020202020204" pitchFamily="34" charset="0"/>
              </a:rPr>
              <a:t>online banking</a:t>
            </a:r>
            <a:r>
              <a:rPr lang="en-US" altLang="en-US" dirty="0">
                <a:latin typeface="Arial" panose="020B0604020202020204" pitchFamily="34" charset="0"/>
              </a:rPr>
              <a:t>, they can pay bills by phone, have deposits made directly to their bank accounts, and pay for retail purchases directly from their bank accounts. Some banks have arrangements for payment by </a:t>
            </a:r>
            <a:r>
              <a:rPr lang="en-US" altLang="en-US" b="1" dirty="0">
                <a:latin typeface="Arial" panose="020B0604020202020204" pitchFamily="34" charset="0"/>
              </a:rPr>
              <a:t>e-check </a:t>
            </a:r>
            <a:r>
              <a:rPr lang="en-US" altLang="en-US" dirty="0">
                <a:latin typeface="Arial" panose="020B0604020202020204" pitchFamily="34" charset="0"/>
              </a:rPr>
              <a:t>(sometimes called </a:t>
            </a:r>
            <a:r>
              <a:rPr lang="en-US" altLang="en-US" i="1" dirty="0">
                <a:latin typeface="Arial" panose="020B0604020202020204" pitchFamily="34" charset="0"/>
              </a:rPr>
              <a:t>electronic check conversion</a:t>
            </a:r>
            <a:r>
              <a:rPr lang="en-US" altLang="en-US" dirty="0">
                <a:latin typeface="Arial" panose="020B0604020202020204" pitchFamily="34" charset="0"/>
              </a:rPr>
              <a:t>), which is a system in which funds are electronically transferred from a customer’s checking account, eliminating the need to process a paper check.</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49395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E8B615-689A-4E42-ABB9-955951EBD33E}" type="slidenum">
              <a:rPr lang="en-US" altLang="en-US"/>
              <a:pPr eaLnBrk="1" hangingPunct="1"/>
              <a:t>35</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online. See next slide.</a:t>
            </a:r>
          </a:p>
        </p:txBody>
      </p:sp>
    </p:spTree>
    <p:extLst>
      <p:ext uri="{BB962C8B-B14F-4D97-AF65-F5344CB8AC3E}">
        <p14:creationId xmlns:p14="http://schemas.microsoft.com/office/powerpoint/2010/main" val="2240592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Debit cards are used at stores rather than at ATM machines and usually require the use of the customer’s signature rather than a PIN. Many banks now use a combination ATM–debit card that performs both functions. There are two kinds of debit cards: online and offline.</a:t>
            </a:r>
          </a:p>
        </p:txBody>
      </p:sp>
      <p:sp>
        <p:nvSpPr>
          <p:cNvPr id="4" name="Slide Number Placeholder 3"/>
          <p:cNvSpPr>
            <a:spLocks noGrp="1"/>
          </p:cNvSpPr>
          <p:nvPr>
            <p:ph type="sldNum" sz="quarter" idx="5"/>
          </p:nvPr>
        </p:nvSpPr>
        <p:spPr/>
        <p:txBody>
          <a:bodyPr/>
          <a:lstStyle/>
          <a:p>
            <a:fld id="{5B1CC8F4-5623-496C-8F2C-A5D22BD68D8F}" type="slidenum">
              <a:rPr lang="en-US" smtClean="0"/>
              <a:t>36</a:t>
            </a:fld>
            <a:endParaRPr lang="en-US" dirty="0"/>
          </a:p>
        </p:txBody>
      </p:sp>
    </p:spTree>
    <p:extLst>
      <p:ext uri="{BB962C8B-B14F-4D97-AF65-F5344CB8AC3E}">
        <p14:creationId xmlns:p14="http://schemas.microsoft.com/office/powerpoint/2010/main" val="2724520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330EC5-4CA1-45FE-B61D-3932B4943109}" type="slidenum">
              <a:rPr lang="en-US" altLang="en-US"/>
              <a:pPr eaLnBrk="1" hangingPunct="1"/>
              <a:t>6</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six months. See next slide.</a:t>
            </a:r>
          </a:p>
        </p:txBody>
      </p:sp>
    </p:spTree>
    <p:extLst>
      <p:ext uri="{BB962C8B-B14F-4D97-AF65-F5344CB8AC3E}">
        <p14:creationId xmlns:p14="http://schemas.microsoft.com/office/powerpoint/2010/main" val="2395516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2CF379-BDF9-407F-A664-68694BE093A5}" type="slidenum">
              <a:rPr lang="en-US" altLang="en-US"/>
              <a:pPr eaLnBrk="1" hangingPunct="1"/>
              <a:t>37</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A debit card offers less protection than a credit card. Unlike a credit card, a debit card payment cannot be stopped if a purchase is defective or an order is not delivered. In addition, your liability for the unauthorized use of your ATM or debit card is limited to $50 only if you notify the issuer within two business days of the loss or theft of the card. Your liability increases to $500 if notice is delayed beyond that time, and it becomes unlimited when notice is not given within 60 days. The unauthorized use of an ATM card is a criminal offense punishable by fine and/or imprisonment.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6126873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Internet provides us with an enormous amount of flexibility and efficiency in the transfer of funds and with the record keeping associated with those funds. However, the system is also often at risk. Most of these errors are handled easily enough. Other problems, those that are deliberate and knowingly target a computer system, are less easily solved.</a:t>
            </a:r>
          </a:p>
        </p:txBody>
      </p:sp>
      <p:sp>
        <p:nvSpPr>
          <p:cNvPr id="4" name="Slide Number Placeholder 3"/>
          <p:cNvSpPr>
            <a:spLocks noGrp="1"/>
          </p:cNvSpPr>
          <p:nvPr>
            <p:ph type="sldNum" sz="quarter" idx="5"/>
          </p:nvPr>
        </p:nvSpPr>
        <p:spPr/>
        <p:txBody>
          <a:bodyPr/>
          <a:lstStyle/>
          <a:p>
            <a:fld id="{5B1CC8F4-5623-496C-8F2C-A5D22BD68D8F}" type="slidenum">
              <a:rPr lang="en-US" smtClean="0"/>
              <a:t>40</a:t>
            </a:fld>
            <a:endParaRPr lang="en-US" dirty="0"/>
          </a:p>
        </p:txBody>
      </p:sp>
    </p:spTree>
    <p:extLst>
      <p:ext uri="{BB962C8B-B14F-4D97-AF65-F5344CB8AC3E}">
        <p14:creationId xmlns:p14="http://schemas.microsoft.com/office/powerpoint/2010/main" val="2473604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B3893A-C2ED-4EBA-A8B6-7819E645FA2C}" type="slidenum">
              <a:rPr lang="en-US" altLang="en-US"/>
              <a:pPr eaLnBrk="1" hangingPunct="1"/>
              <a:t>7</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A bank is under no obligation to a customer to pay a stale check unless it is certified. The drawee bank is not liable to a holder of a check for dishonoring the instrument unless it is certified. The holder’s recourse is against the drawer or indorsers on their secondary liability.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60716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E9BA50-74B8-4473-9F59-6AED23B9A6E2}" type="slidenum">
              <a:rPr lang="en-US" altLang="en-US"/>
              <a:pPr eaLnBrk="1" hangingPunct="1"/>
              <a:t>8</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In any event, a bank may pay or certify checks for 10 days after the date of death of the drawer. This rule permits holders of checks that are drawn shortly before the drawer’s death to cash them without the necessity of filing a claim with the court handling the deceased’s estate.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11663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8C0AA1-BCC4-44A4-A787-57A4C846E80D}" type="slidenum">
              <a:rPr lang="en-US" altLang="en-US"/>
              <a:pPr eaLnBrk="1" hangingPunct="1"/>
              <a:t>9</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uttering. See next slide.</a:t>
            </a:r>
          </a:p>
        </p:txBody>
      </p:sp>
    </p:spTree>
    <p:extLst>
      <p:ext uri="{BB962C8B-B14F-4D97-AF65-F5344CB8AC3E}">
        <p14:creationId xmlns:p14="http://schemas.microsoft.com/office/powerpoint/2010/main" val="790138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EBFEB3-1019-4409-ABC9-6B55CB8147DE}" type="slidenum">
              <a:rPr lang="en-US" altLang="en-US"/>
              <a:pPr eaLnBrk="1" hangingPunct="1"/>
              <a:t>10</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A forgery is committed when a person fraudulently writes or alters a check or other form of negotiable instrument to the injury of another. The commission of forgery is a crime, subject to a fine and imprisonment. If a bank, in good faith, pays the altered amount of a check to a holder, it may deduct from the drawer’s account only the amount of the check as it was originally written.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95150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6A83A4-3715-4CA4-BF92-F658558D93B6}" type="slidenum">
              <a:rPr lang="en-US" altLang="en-US"/>
              <a:pPr eaLnBrk="1" hangingPunct="1"/>
              <a:t>11</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With exceptions, funds from checks drawn on the U.S. Treasury or any state or local government and any bank draft, cashier’s check, or postal money order must be made available on the next business day following the banking day of deposit; funds from checks drawn on banks within the same Federal Reserve district must be made available within two business days following the banking day of deposit; and funds from checks drawn on banks outside the bank’s Federal Reserve district must be made available within five business days following the banking day of deposit.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24945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77743D-9A06-4C3A-8855-3E8A3EFDEA0A}" type="slidenum">
              <a:rPr lang="en-US" altLang="en-US"/>
              <a:pPr eaLnBrk="1" hangingPunct="1"/>
              <a:t>13</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The Federal Reserve Bank, under Alan Greenspan, was very active in trying to regulate the economy to protect against inflation. Have students research the Federal Reserve’s actions during the past 20 years, and then have them debate whether they think the Federal Reserve’s monetary policies have helped or hurt the national economy.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07460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Bank–Depositor </a:t>
            </a:r>
            <a:br>
              <a:rPr lang="en-US" b="1" dirty="0"/>
            </a:br>
            <a:r>
              <a:rPr lang="en-US" b="1" dirty="0"/>
              <a:t>Relationships and </a:t>
            </a:r>
            <a:br>
              <a:rPr lang="en-US" b="1" dirty="0"/>
            </a:br>
            <a:r>
              <a:rPr lang="en-US" b="1" dirty="0"/>
              <a:t>Cyber-Banking</a:t>
            </a:r>
          </a:p>
        </p:txBody>
      </p:sp>
      <p:sp>
        <p:nvSpPr>
          <p:cNvPr id="3" name="Subtitle 2"/>
          <p:cNvSpPr>
            <a:spLocks noGrp="1"/>
          </p:cNvSpPr>
          <p:nvPr>
            <p:ph type="subTitle" idx="1"/>
          </p:nvPr>
        </p:nvSpPr>
        <p:spPr>
          <a:xfrm>
            <a:off x="671209" y="4609707"/>
            <a:ext cx="4766553" cy="1479808"/>
          </a:xfrm>
        </p:spPr>
        <p:txBody>
          <a:bodyPr/>
          <a:lstStyle/>
          <a:p>
            <a:r>
              <a:rPr lang="en-US" dirty="0"/>
              <a:t>Chapter 18</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The Bank’s Duties</a:t>
            </a:r>
          </a:p>
        </p:txBody>
      </p:sp>
      <p:sp>
        <p:nvSpPr>
          <p:cNvPr id="22531" name="Rectangle 3"/>
          <p:cNvSpPr>
            <a:spLocks noGrp="1" noChangeArrowheads="1"/>
          </p:cNvSpPr>
          <p:nvPr>
            <p:ph sz="half" idx="1"/>
          </p:nvPr>
        </p:nvSpPr>
        <p:spPr/>
        <p:txBody>
          <a:bodyPr/>
          <a:lstStyle/>
          <a:p>
            <a:r>
              <a:rPr lang="en-US" altLang="en-US" b="1" dirty="0"/>
              <a:t>Forgery</a:t>
            </a:r>
            <a:r>
              <a:rPr lang="en-US" altLang="en-US" dirty="0"/>
              <a:t> </a:t>
            </a:r>
          </a:p>
          <a:p>
            <a:pPr lvl="1"/>
            <a:r>
              <a:rPr lang="en-US" altLang="en-US" dirty="0"/>
              <a:t>The fraudulent making or alteration of a writing</a:t>
            </a:r>
          </a:p>
          <a:p>
            <a:endParaRPr lang="en-US" altLang="en-US" dirty="0"/>
          </a:p>
        </p:txBody>
      </p:sp>
      <p:sp>
        <p:nvSpPr>
          <p:cNvPr id="22532" name="Content Placeholder 5"/>
          <p:cNvSpPr>
            <a:spLocks noGrp="1"/>
          </p:cNvSpPr>
          <p:nvPr>
            <p:ph sz="half" idx="2"/>
          </p:nvPr>
        </p:nvSpPr>
        <p:spPr/>
        <p:txBody>
          <a:bodyPr/>
          <a:lstStyle/>
          <a:p>
            <a:r>
              <a:rPr lang="en-US" altLang="en-US" b="1" dirty="0"/>
              <a:t>Uttering</a:t>
            </a:r>
            <a:r>
              <a:rPr lang="en-US" altLang="en-US" dirty="0"/>
              <a:t> </a:t>
            </a:r>
          </a:p>
          <a:p>
            <a:pPr lvl="1"/>
            <a:r>
              <a:rPr lang="en-US" altLang="en-US" dirty="0"/>
              <a:t>The offering of a forged instrument to another person when the offeror knows it to be forged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3"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9D79E86B-77BB-4BB3-9C76-D6FF472B63AD}" type="slidenum">
              <a:rPr lang="en-US" altLang="en-US" smtClean="0"/>
              <a:pPr/>
              <a:t>10</a:t>
            </a:fld>
            <a:endParaRPr lang="en-US" altLang="en-US" dirty="0"/>
          </a:p>
        </p:txBody>
      </p:sp>
    </p:spTree>
    <p:extLst>
      <p:ext uri="{BB962C8B-B14F-4D97-AF65-F5344CB8AC3E}">
        <p14:creationId xmlns:p14="http://schemas.microsoft.com/office/powerpoint/2010/main" val="1908310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Availability of Funds</a:t>
            </a:r>
          </a:p>
        </p:txBody>
      </p:sp>
      <p:sp>
        <p:nvSpPr>
          <p:cNvPr id="23555" name="Rectangle 3"/>
          <p:cNvSpPr>
            <a:spLocks noGrp="1" noChangeArrowheads="1"/>
          </p:cNvSpPr>
          <p:nvPr>
            <p:ph type="body" idx="1"/>
          </p:nvPr>
        </p:nvSpPr>
        <p:spPr/>
        <p:txBody>
          <a:bodyPr/>
          <a:lstStyle/>
          <a:p>
            <a:r>
              <a:rPr lang="en-US" altLang="en-US" dirty="0"/>
              <a:t>Competitive Banking Act</a:t>
            </a:r>
          </a:p>
          <a:p>
            <a:pPr lvl="1"/>
            <a:r>
              <a:rPr lang="en-US" altLang="en-US" dirty="0"/>
              <a:t>The Federal Reserve Board of Governors issued Regulation CC, which requires banks to make funds available to depositors according to a prescribed schedule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EED82214-AF5B-4D5C-91DE-65F45817719A}" type="slidenum">
              <a:rPr lang="en-US" altLang="en-US" smtClean="0"/>
              <a:pPr/>
              <a:t>11</a:t>
            </a:fld>
            <a:endParaRPr lang="en-US" altLang="en-US" dirty="0"/>
          </a:p>
        </p:txBody>
      </p:sp>
    </p:spTree>
    <p:extLst>
      <p:ext uri="{BB962C8B-B14F-4D97-AF65-F5344CB8AC3E}">
        <p14:creationId xmlns:p14="http://schemas.microsoft.com/office/powerpoint/2010/main" val="159690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Availability of Funds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7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18-</a:t>
            </a:r>
            <a:fld id="{50168FEC-F57D-49D3-BE4C-BF6581D096B9}" type="slidenum">
              <a:rPr lang="en-US" altLang="en-US"/>
              <a:pPr eaLnBrk="1" hangingPunct="1"/>
              <a:t>12</a:t>
            </a:fld>
            <a:endParaRPr lang="en-US" altLang="en-US" dirty="0"/>
          </a:p>
        </p:txBody>
      </p:sp>
      <p:pic>
        <p:nvPicPr>
          <p:cNvPr id="3" name="Picture 2" descr="To address the issue, Congress passed the Competitive Banking Act. Under the act, the &#10;Federal Reserve Board of Governors issued Regulation CC, which requires banks to make &#10;funds available to depositors according to a prescribed schedule (Table 18-1)." title="Table 18-1  Availability of Funds (Under $5,000) You Deposit in Your Bank"/>
          <p:cNvPicPr>
            <a:picLocks noChangeAspect="1"/>
          </p:cNvPicPr>
          <p:nvPr/>
        </p:nvPicPr>
        <p:blipFill>
          <a:blip r:embed="rId2"/>
          <a:stretch>
            <a:fillRect/>
          </a:stretch>
        </p:blipFill>
        <p:spPr>
          <a:xfrm>
            <a:off x="2928830" y="1830942"/>
            <a:ext cx="6987375" cy="4661932"/>
          </a:xfrm>
          <a:prstGeom prst="rect">
            <a:avLst/>
          </a:prstGeom>
        </p:spPr>
      </p:pic>
    </p:spTree>
    <p:extLst>
      <p:ext uri="{BB962C8B-B14F-4D97-AF65-F5344CB8AC3E}">
        <p14:creationId xmlns:p14="http://schemas.microsoft.com/office/powerpoint/2010/main" val="2677655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Availability of Funds</a:t>
            </a:r>
          </a:p>
        </p:txBody>
      </p:sp>
      <p:sp>
        <p:nvSpPr>
          <p:cNvPr id="25603" name="Rectangle 3"/>
          <p:cNvSpPr>
            <a:spLocks noGrp="1" noChangeArrowheads="1"/>
          </p:cNvSpPr>
          <p:nvPr>
            <p:ph type="body" idx="1"/>
          </p:nvPr>
        </p:nvSpPr>
        <p:spPr/>
        <p:txBody>
          <a:bodyPr/>
          <a:lstStyle/>
          <a:p>
            <a:r>
              <a:rPr lang="en-US" altLang="en-US" dirty="0"/>
              <a:t>Business day </a:t>
            </a:r>
          </a:p>
          <a:p>
            <a:pPr lvl="1"/>
            <a:r>
              <a:rPr lang="en-US" altLang="en-US" dirty="0"/>
              <a:t>Defined under Regulation CC as Monday through Friday, except for most federal holidays</a:t>
            </a:r>
            <a:endParaRPr lang="en-US" altLang="en-US" sz="1000" dirty="0"/>
          </a:p>
          <a:p>
            <a:r>
              <a:rPr lang="en-US" altLang="en-US" dirty="0"/>
              <a:t>Banking day </a:t>
            </a:r>
          </a:p>
          <a:p>
            <a:pPr lvl="1"/>
            <a:r>
              <a:rPr lang="en-US" altLang="en-US" dirty="0"/>
              <a:t>Any business day (up to the bank’s cut-off hour) when the bank is open for substantially all of its banking activities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2DB8FC0B-3C6E-47FF-8B12-0A4CB561E2CE}" type="slidenum">
              <a:rPr lang="en-US" altLang="en-US" smtClean="0"/>
              <a:pPr/>
              <a:t>13</a:t>
            </a:fld>
            <a:endParaRPr lang="en-US" altLang="en-US" dirty="0"/>
          </a:p>
        </p:txBody>
      </p:sp>
    </p:spTree>
    <p:extLst>
      <p:ext uri="{BB962C8B-B14F-4D97-AF65-F5344CB8AC3E}">
        <p14:creationId xmlns:p14="http://schemas.microsoft.com/office/powerpoint/2010/main" val="966032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Midnight Deadline</a:t>
            </a:r>
          </a:p>
        </p:txBody>
      </p:sp>
      <p:sp>
        <p:nvSpPr>
          <p:cNvPr id="26627" name="Rectangle 5"/>
          <p:cNvSpPr>
            <a:spLocks noGrp="1" noChangeArrowheads="1"/>
          </p:cNvSpPr>
          <p:nvPr>
            <p:ph type="body" idx="1"/>
          </p:nvPr>
        </p:nvSpPr>
        <p:spPr/>
        <p:txBody>
          <a:bodyPr/>
          <a:lstStyle/>
          <a:p>
            <a:r>
              <a:rPr lang="en-US" altLang="en-US" dirty="0"/>
              <a:t>Midnight of the next banking day following the banking day on which payor bank receives the relevant item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7B9A17E6-428C-4389-99F9-DD9D206C61C8}" type="slidenum">
              <a:rPr lang="en-US" altLang="en-US" smtClean="0"/>
              <a:pPr/>
              <a:t>14</a:t>
            </a:fld>
            <a:endParaRPr lang="en-US" altLang="en-US" dirty="0"/>
          </a:p>
        </p:txBody>
      </p:sp>
    </p:spTree>
    <p:extLst>
      <p:ext uri="{BB962C8B-B14F-4D97-AF65-F5344CB8AC3E}">
        <p14:creationId xmlns:p14="http://schemas.microsoft.com/office/powerpoint/2010/main" val="3812304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The Depositor’s Duties</a:t>
            </a:r>
          </a:p>
        </p:txBody>
      </p:sp>
      <p:sp>
        <p:nvSpPr>
          <p:cNvPr id="27651" name="Rectangle 5"/>
          <p:cNvSpPr>
            <a:spLocks noGrp="1" noChangeArrowheads="1"/>
          </p:cNvSpPr>
          <p:nvPr>
            <p:ph type="body" idx="1"/>
          </p:nvPr>
        </p:nvSpPr>
        <p:spPr/>
        <p:txBody>
          <a:bodyPr/>
          <a:lstStyle/>
          <a:p>
            <a:r>
              <a:rPr lang="en-US" altLang="en-US" dirty="0"/>
              <a:t>Depositors, in general, owe a duty to the banks in which they have checking accounts to have sufficient funds on deposit to cover checks that they write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456B8179-681D-447E-A05C-2423F97079CE}" type="slidenum">
              <a:rPr lang="en-US" altLang="en-US" smtClean="0"/>
              <a:pPr/>
              <a:t>15</a:t>
            </a:fld>
            <a:endParaRPr lang="en-US" altLang="en-US" dirty="0"/>
          </a:p>
        </p:txBody>
      </p:sp>
    </p:spTree>
    <p:extLst>
      <p:ext uri="{BB962C8B-B14F-4D97-AF65-F5344CB8AC3E}">
        <p14:creationId xmlns:p14="http://schemas.microsoft.com/office/powerpoint/2010/main" val="1263506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Bad Checks</a:t>
            </a:r>
          </a:p>
        </p:txBody>
      </p:sp>
      <p:sp>
        <p:nvSpPr>
          <p:cNvPr id="28675" name="Rectangle 3"/>
          <p:cNvSpPr>
            <a:spLocks noGrp="1" noChangeArrowheads="1"/>
          </p:cNvSpPr>
          <p:nvPr>
            <p:ph type="body" idx="1"/>
          </p:nvPr>
        </p:nvSpPr>
        <p:spPr/>
        <p:txBody>
          <a:bodyPr/>
          <a:lstStyle/>
          <a:p>
            <a:r>
              <a:rPr lang="en-US" altLang="en-US" dirty="0"/>
              <a:t>The payee has the obligation of informing the drawer of the nonpayment of the check, together with notice of the provisions of the bad-check law and of the party’s legal rights and obligations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17248FA8-F8AB-44A8-A4AD-6BF84338F179}" type="slidenum">
              <a:rPr lang="en-US" altLang="en-US" smtClean="0"/>
              <a:pPr/>
              <a:t>16</a:t>
            </a:fld>
            <a:endParaRPr lang="en-US" altLang="en-US" dirty="0"/>
          </a:p>
        </p:txBody>
      </p:sp>
    </p:spTree>
    <p:extLst>
      <p:ext uri="{BB962C8B-B14F-4D97-AF65-F5344CB8AC3E}">
        <p14:creationId xmlns:p14="http://schemas.microsoft.com/office/powerpoint/2010/main" val="3364918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Bad Checks</a:t>
            </a:r>
          </a:p>
        </p:txBody>
      </p:sp>
      <p:sp>
        <p:nvSpPr>
          <p:cNvPr id="29699" name="Rectangle 3"/>
          <p:cNvSpPr>
            <a:spLocks noGrp="1" noChangeArrowheads="1"/>
          </p:cNvSpPr>
          <p:nvPr>
            <p:ph type="body" idx="1"/>
          </p:nvPr>
        </p:nvSpPr>
        <p:spPr/>
        <p:txBody>
          <a:bodyPr/>
          <a:lstStyle/>
          <a:p>
            <a:r>
              <a:rPr lang="en-US" altLang="en-US" dirty="0"/>
              <a:t>After receiving notice of nonpayment, or dishonor, the drawer is given a specified number of days, usually five or ten, in which to make the check good, without fear of prosecution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829550C5-B323-4B8F-99D9-0F5A41454F40}" type="slidenum">
              <a:rPr lang="en-US" altLang="en-US" smtClean="0"/>
              <a:pPr/>
              <a:t>17</a:t>
            </a:fld>
            <a:endParaRPr lang="en-US" altLang="en-US" dirty="0"/>
          </a:p>
        </p:txBody>
      </p:sp>
    </p:spTree>
    <p:extLst>
      <p:ext uri="{BB962C8B-B14F-4D97-AF65-F5344CB8AC3E}">
        <p14:creationId xmlns:p14="http://schemas.microsoft.com/office/powerpoint/2010/main" val="4111242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Duty to Examine Accounts</a:t>
            </a:r>
          </a:p>
        </p:txBody>
      </p:sp>
      <p:sp>
        <p:nvSpPr>
          <p:cNvPr id="30723" name="Rectangle 3"/>
          <p:cNvSpPr>
            <a:spLocks noGrp="1" noChangeArrowheads="1"/>
          </p:cNvSpPr>
          <p:nvPr>
            <p:ph type="body" idx="1"/>
          </p:nvPr>
        </p:nvSpPr>
        <p:spPr/>
        <p:txBody>
          <a:bodyPr/>
          <a:lstStyle/>
          <a:p>
            <a:r>
              <a:rPr lang="en-US" altLang="en-US" dirty="0"/>
              <a:t>The UCC imposes a duty on depositors to examine their bank statements and canceled checks promptly and with reasonable care when they are received from the bank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6B904772-41A2-4470-AB74-025C29368709}" type="slidenum">
              <a:rPr lang="en-US" altLang="en-US" smtClean="0"/>
              <a:pPr/>
              <a:t>18</a:t>
            </a:fld>
            <a:endParaRPr lang="en-US" altLang="en-US" dirty="0"/>
          </a:p>
        </p:txBody>
      </p:sp>
    </p:spTree>
    <p:extLst>
      <p:ext uri="{BB962C8B-B14F-4D97-AF65-F5344CB8AC3E}">
        <p14:creationId xmlns:p14="http://schemas.microsoft.com/office/powerpoint/2010/main" val="3237645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Question</a:t>
            </a:r>
          </a:p>
        </p:txBody>
      </p:sp>
      <p:sp>
        <p:nvSpPr>
          <p:cNvPr id="31747" name="Rectangle 3"/>
          <p:cNvSpPr>
            <a:spLocks noGrp="1" noChangeArrowheads="1"/>
          </p:cNvSpPr>
          <p:nvPr>
            <p:ph type="body" idx="1"/>
          </p:nvPr>
        </p:nvSpPr>
        <p:spPr/>
        <p:txBody>
          <a:bodyPr/>
          <a:lstStyle/>
          <a:p>
            <a:r>
              <a:rPr lang="en-US" altLang="en-US" dirty="0"/>
              <a:t>What type of check is written and dated on one day and delivered at a later time?</a:t>
            </a:r>
          </a:p>
          <a:p>
            <a:pPr marL="912812" lvl="1" indent="-514350">
              <a:buFont typeface="+mj-lt"/>
              <a:buAutoNum type="alphaUcPeriod"/>
            </a:pPr>
            <a:r>
              <a:rPr lang="en-US" altLang="en-US" dirty="0"/>
              <a:t>Postdated</a:t>
            </a:r>
          </a:p>
          <a:p>
            <a:pPr marL="912812" lvl="1" indent="-514350">
              <a:buFont typeface="+mj-lt"/>
              <a:buAutoNum type="alphaUcPeriod"/>
            </a:pPr>
            <a:r>
              <a:rPr lang="en-US" altLang="en-US" dirty="0"/>
              <a:t>Antecedent</a:t>
            </a:r>
          </a:p>
          <a:p>
            <a:pPr marL="912812" lvl="1" indent="-514350">
              <a:buFont typeface="+mj-lt"/>
              <a:buAutoNum type="alphaUcPeriod"/>
            </a:pPr>
            <a:r>
              <a:rPr lang="en-US" altLang="en-US" dirty="0"/>
              <a:t>Predated</a:t>
            </a:r>
          </a:p>
          <a:p>
            <a:pPr marL="912812" lvl="1" indent="-514350">
              <a:buFont typeface="+mj-lt"/>
              <a:buAutoNum type="alphaUcPeriod"/>
            </a:pPr>
            <a:r>
              <a:rPr lang="en-US" altLang="en-US" dirty="0"/>
              <a:t>Antedated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23E0B2C-40C7-41A3-8423-FAD1E5923449}" type="slidenum">
              <a:rPr lang="en-US" altLang="en-US" smtClean="0"/>
              <a:pPr/>
              <a:t>19</a:t>
            </a:fld>
            <a:endParaRPr lang="en-US" altLang="en-US" dirty="0"/>
          </a:p>
        </p:txBody>
      </p:sp>
    </p:spTree>
    <p:extLst>
      <p:ext uri="{BB962C8B-B14F-4D97-AF65-F5344CB8AC3E}">
        <p14:creationId xmlns:p14="http://schemas.microsoft.com/office/powerpoint/2010/main" val="3089427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lnSpcReduction="10000"/>
          </a:bodyPr>
          <a:lstStyle/>
          <a:p>
            <a:pPr marL="514350" indent="-514350">
              <a:buFont typeface="+mj-lt"/>
              <a:buAutoNum type="arabicPeriod"/>
            </a:pPr>
            <a:r>
              <a:rPr lang="en-US" altLang="en-US" dirty="0"/>
              <a:t>Clarify the bank’s duties in the bank–depositor relationship</a:t>
            </a:r>
          </a:p>
          <a:p>
            <a:pPr marL="514350" indent="-514350">
              <a:buFont typeface="+mj-lt"/>
              <a:buAutoNum type="arabicPeriod"/>
            </a:pPr>
            <a:r>
              <a:rPr lang="en-US" altLang="en-US" dirty="0"/>
              <a:t>Clarify the depositor’s duties in the bank–depositor relationship</a:t>
            </a:r>
          </a:p>
          <a:p>
            <a:pPr marL="514350" indent="-514350">
              <a:buFont typeface="+mj-lt"/>
              <a:buAutoNum type="arabicPeriod"/>
            </a:pPr>
            <a:r>
              <a:rPr lang="en-US" altLang="en-US" dirty="0"/>
              <a:t>Explain a drawer’s rights in relation to a stop-payment order</a:t>
            </a:r>
          </a:p>
          <a:p>
            <a:pPr marL="514350" indent="-514350">
              <a:buFont typeface="+mj-lt"/>
              <a:buAutoNum type="arabicPeriod"/>
            </a:pPr>
            <a:r>
              <a:rPr lang="en-US" altLang="en-US" dirty="0"/>
              <a:t>Explain the extent of the insurance protection provided by the FDIC</a:t>
            </a:r>
          </a:p>
          <a:p>
            <a:pPr marL="514350" indent="-514350">
              <a:buFont typeface="+mj-lt"/>
              <a:buAutoNum type="arabicPeriod"/>
            </a:pPr>
            <a:r>
              <a:rPr lang="en-US" altLang="en-US" dirty="0"/>
              <a:t>List the different terms used to describe banks during the bank collection process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2D802A5-3F0D-4AF9-8EB5-D0C610FBF4BA}" type="slidenum">
              <a:rPr lang="en-US" altLang="en-US" smtClean="0"/>
              <a:pPr/>
              <a:t>2</a:t>
            </a:fld>
            <a:endParaRPr lang="en-US" altLang="en-US" dirty="0"/>
          </a:p>
        </p:txBody>
      </p:sp>
    </p:spTree>
    <p:extLst>
      <p:ext uri="{BB962C8B-B14F-4D97-AF65-F5344CB8AC3E}">
        <p14:creationId xmlns:p14="http://schemas.microsoft.com/office/powerpoint/2010/main" val="3647592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Antedated and Postdated Checks</a:t>
            </a:r>
          </a:p>
        </p:txBody>
      </p:sp>
      <p:sp>
        <p:nvSpPr>
          <p:cNvPr id="32771" name="Rectangle 5"/>
          <p:cNvSpPr>
            <a:spLocks noGrp="1" noChangeArrowheads="1"/>
          </p:cNvSpPr>
          <p:nvPr>
            <p:ph sz="half" idx="1"/>
          </p:nvPr>
        </p:nvSpPr>
        <p:spPr/>
        <p:txBody>
          <a:bodyPr/>
          <a:lstStyle/>
          <a:p>
            <a:r>
              <a:rPr lang="en-US" altLang="en-US" dirty="0"/>
              <a:t>Antedated check </a:t>
            </a:r>
          </a:p>
          <a:p>
            <a:pPr lvl="1"/>
            <a:r>
              <a:rPr lang="en-US" altLang="en-US" dirty="0"/>
              <a:t>Written and dated on one day and delivered later</a:t>
            </a:r>
          </a:p>
          <a:p>
            <a:endParaRPr lang="en-US" altLang="en-US" dirty="0"/>
          </a:p>
        </p:txBody>
      </p:sp>
      <p:sp>
        <p:nvSpPr>
          <p:cNvPr id="32772" name="Content Placeholder 2"/>
          <p:cNvSpPr>
            <a:spLocks noGrp="1"/>
          </p:cNvSpPr>
          <p:nvPr>
            <p:ph sz="half" idx="2"/>
          </p:nvPr>
        </p:nvSpPr>
        <p:spPr/>
        <p:txBody>
          <a:bodyPr/>
          <a:lstStyle/>
          <a:p>
            <a:r>
              <a:rPr lang="en-US" altLang="en-US" dirty="0"/>
              <a:t>Postdated check </a:t>
            </a:r>
          </a:p>
          <a:p>
            <a:pPr lvl="1"/>
            <a:r>
              <a:rPr lang="en-US" altLang="en-US" dirty="0"/>
              <a:t>The drawer delivers it before its stated date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3"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B2188750-BB9C-45A2-9C37-A996B2365A52}" type="slidenum">
              <a:rPr lang="en-US" altLang="en-US" smtClean="0"/>
              <a:pPr/>
              <a:t>20</a:t>
            </a:fld>
            <a:endParaRPr lang="en-US" altLang="en-US" dirty="0"/>
          </a:p>
        </p:txBody>
      </p:sp>
    </p:spTree>
    <p:extLst>
      <p:ext uri="{BB962C8B-B14F-4D97-AF65-F5344CB8AC3E}">
        <p14:creationId xmlns:p14="http://schemas.microsoft.com/office/powerpoint/2010/main" val="2624734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Bank’s Right of Subrogation</a:t>
            </a:r>
          </a:p>
        </p:txBody>
      </p:sp>
      <p:sp>
        <p:nvSpPr>
          <p:cNvPr id="33795" name="Rectangle 5"/>
          <p:cNvSpPr>
            <a:spLocks noGrp="1" noChangeArrowheads="1"/>
          </p:cNvSpPr>
          <p:nvPr>
            <p:ph type="body" idx="1"/>
          </p:nvPr>
        </p:nvSpPr>
        <p:spPr/>
        <p:txBody>
          <a:bodyPr/>
          <a:lstStyle/>
          <a:p>
            <a:r>
              <a:rPr lang="en-US" altLang="en-US" b="1" dirty="0"/>
              <a:t>Subrogation</a:t>
            </a:r>
            <a:r>
              <a:rPr lang="en-US" altLang="en-US" dirty="0"/>
              <a:t> </a:t>
            </a:r>
          </a:p>
          <a:p>
            <a:pPr lvl="1"/>
            <a:r>
              <a:rPr lang="en-US" altLang="en-US" dirty="0"/>
              <a:t>The bank may take the place of any holder, holder in due course, payee, or drawer who has rights against others on the underlying obligation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CBCAD26-08FA-4766-8304-FEC1678BBE5A}" type="slidenum">
              <a:rPr lang="en-US" altLang="en-US" smtClean="0"/>
              <a:pPr/>
              <a:t>21</a:t>
            </a:fld>
            <a:endParaRPr lang="en-US" altLang="en-US" dirty="0"/>
          </a:p>
        </p:txBody>
      </p:sp>
    </p:spTree>
    <p:extLst>
      <p:ext uri="{BB962C8B-B14F-4D97-AF65-F5344CB8AC3E}">
        <p14:creationId xmlns:p14="http://schemas.microsoft.com/office/powerpoint/2010/main" val="3493796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Insured Accounts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1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18-</a:t>
            </a:r>
            <a:fld id="{7E124734-D548-44DE-A394-C51312DB6C6F}" type="slidenum">
              <a:rPr lang="en-US" altLang="en-US"/>
              <a:pPr eaLnBrk="1" hangingPunct="1"/>
              <a:t>22</a:t>
            </a:fld>
            <a:endParaRPr lang="en-US" altLang="en-US" dirty="0"/>
          </a:p>
        </p:txBody>
      </p:sp>
      <p:pic>
        <p:nvPicPr>
          <p:cNvPr id="3" name="Picture 2" descr="Revocable &#10;trust and payable-on-death bank accounts are protected for up to $100,000 for each beneficiary who is a close relative and named in the account records. (See Table 18-2.)" title="Insured Accounts"/>
          <p:cNvPicPr>
            <a:picLocks noChangeAspect="1"/>
          </p:cNvPicPr>
          <p:nvPr/>
        </p:nvPicPr>
        <p:blipFill>
          <a:blip r:embed="rId2"/>
          <a:stretch>
            <a:fillRect/>
          </a:stretch>
        </p:blipFill>
        <p:spPr>
          <a:xfrm>
            <a:off x="2168978" y="1781944"/>
            <a:ext cx="7854044" cy="4590832"/>
          </a:xfrm>
          <a:prstGeom prst="rect">
            <a:avLst/>
          </a:prstGeom>
        </p:spPr>
      </p:pic>
    </p:spTree>
    <p:extLst>
      <p:ext uri="{BB962C8B-B14F-4D97-AF65-F5344CB8AC3E}">
        <p14:creationId xmlns:p14="http://schemas.microsoft.com/office/powerpoint/2010/main" val="3823095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Insured Accounts</a:t>
            </a:r>
          </a:p>
        </p:txBody>
      </p:sp>
      <p:sp>
        <p:nvSpPr>
          <p:cNvPr id="35843" name="Content Placeholder 2"/>
          <p:cNvSpPr>
            <a:spLocks noGrp="1"/>
          </p:cNvSpPr>
          <p:nvPr>
            <p:ph idx="1"/>
          </p:nvPr>
        </p:nvSpPr>
        <p:spPr/>
        <p:txBody>
          <a:bodyPr/>
          <a:lstStyle/>
          <a:p>
            <a:r>
              <a:rPr lang="en-US" altLang="en-US" dirty="0"/>
              <a:t>The Federal Deposit Insurance Corporation (FDIC) insures deposits in banks as well as in savings and loan associations </a:t>
            </a:r>
            <a:endParaRPr lang="en-US" altLang="en-US" sz="1000" dirty="0"/>
          </a:p>
          <a:p>
            <a:r>
              <a:rPr lang="en-US" altLang="en-US" dirty="0"/>
              <a:t>The basic insurance coverage protects individual bank accounts for up to $250,000 and joint accounts for up to an additional $250,000</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C568498-DFC2-471A-AAA2-F495E9CD10F4}" type="slidenum">
              <a:rPr lang="en-US" altLang="en-US" smtClean="0"/>
              <a:pPr/>
              <a:t>23</a:t>
            </a:fld>
            <a:endParaRPr lang="en-US" altLang="en-US" dirty="0"/>
          </a:p>
        </p:txBody>
      </p:sp>
    </p:spTree>
    <p:extLst>
      <p:ext uri="{BB962C8B-B14F-4D97-AF65-F5344CB8AC3E}">
        <p14:creationId xmlns:p14="http://schemas.microsoft.com/office/powerpoint/2010/main" val="4188849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Question</a:t>
            </a:r>
          </a:p>
        </p:txBody>
      </p:sp>
      <p:sp>
        <p:nvSpPr>
          <p:cNvPr id="36867" name="Rectangle 3"/>
          <p:cNvSpPr>
            <a:spLocks noGrp="1" noChangeArrowheads="1"/>
          </p:cNvSpPr>
          <p:nvPr>
            <p:ph type="body" idx="1"/>
          </p:nvPr>
        </p:nvSpPr>
        <p:spPr/>
        <p:txBody>
          <a:bodyPr/>
          <a:lstStyle/>
          <a:p>
            <a:r>
              <a:rPr lang="en-US" altLang="en-US" dirty="0"/>
              <a:t>Which bank is a bank by which an item is payable as drawn or accepted?</a:t>
            </a:r>
          </a:p>
          <a:p>
            <a:pPr marL="912812" lvl="1" indent="-514350">
              <a:buFont typeface="+mj-lt"/>
              <a:buAutoNum type="alphaUcPeriod"/>
            </a:pPr>
            <a:r>
              <a:rPr lang="en-US" altLang="en-US" dirty="0"/>
              <a:t>Depositary bank </a:t>
            </a:r>
          </a:p>
          <a:p>
            <a:pPr marL="912812" lvl="1" indent="-514350">
              <a:buFont typeface="+mj-lt"/>
              <a:buAutoNum type="alphaUcPeriod"/>
            </a:pPr>
            <a:r>
              <a:rPr lang="en-US" altLang="en-US" dirty="0"/>
              <a:t>Payor bank</a:t>
            </a:r>
          </a:p>
          <a:p>
            <a:pPr marL="912812" lvl="1" indent="-514350">
              <a:buFont typeface="+mj-lt"/>
              <a:buAutoNum type="alphaUcPeriod"/>
            </a:pPr>
            <a:r>
              <a:rPr lang="en-US" altLang="en-US" dirty="0"/>
              <a:t>Intermediary bank</a:t>
            </a:r>
          </a:p>
          <a:p>
            <a:pPr marL="912812" lvl="1" indent="-514350">
              <a:buFont typeface="+mj-lt"/>
              <a:buAutoNum type="alphaUcPeriod"/>
            </a:pPr>
            <a:r>
              <a:rPr lang="en-US" altLang="en-US" dirty="0"/>
              <a:t>Remitting bank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E25C240F-5B7D-41C2-984C-252CBA4C72D7}" type="slidenum">
              <a:rPr lang="en-US" altLang="en-US" smtClean="0"/>
              <a:pPr/>
              <a:t>24</a:t>
            </a:fld>
            <a:endParaRPr lang="en-US" altLang="en-US" dirty="0"/>
          </a:p>
        </p:txBody>
      </p:sp>
    </p:spTree>
    <p:extLst>
      <p:ext uri="{BB962C8B-B14F-4D97-AF65-F5344CB8AC3E}">
        <p14:creationId xmlns:p14="http://schemas.microsoft.com/office/powerpoint/2010/main" val="2006244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Bank Descriptions</a:t>
            </a:r>
          </a:p>
        </p:txBody>
      </p:sp>
      <p:sp>
        <p:nvSpPr>
          <p:cNvPr id="37891" name="Rectangle 3"/>
          <p:cNvSpPr>
            <a:spLocks noGrp="1" noChangeArrowheads="1"/>
          </p:cNvSpPr>
          <p:nvPr>
            <p:ph type="body" idx="1"/>
          </p:nvPr>
        </p:nvSpPr>
        <p:spPr/>
        <p:txBody>
          <a:bodyPr/>
          <a:lstStyle/>
          <a:p>
            <a:r>
              <a:rPr lang="en-US" altLang="en-US" b="1" dirty="0"/>
              <a:t>Depositary bank </a:t>
            </a:r>
          </a:p>
          <a:p>
            <a:pPr lvl="1"/>
            <a:r>
              <a:rPr lang="en-US" altLang="en-US" dirty="0"/>
              <a:t>The first bank to which an item is transferred for collection</a:t>
            </a:r>
          </a:p>
          <a:p>
            <a:pPr marL="457200" lvl="1" indent="0">
              <a:buNone/>
            </a:pPr>
            <a:endParaRPr lang="en-US" altLang="en-US" sz="1000" dirty="0"/>
          </a:p>
          <a:p>
            <a:r>
              <a:rPr lang="en-US" altLang="en-US" b="1" dirty="0"/>
              <a:t>Payor bank</a:t>
            </a:r>
          </a:p>
          <a:p>
            <a:pPr lvl="1"/>
            <a:r>
              <a:rPr lang="en-US" altLang="en-US" dirty="0"/>
              <a:t>A bank by which an item is payable as drawn or accepted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924080D4-B8F6-4904-9EC4-98CA48081345}" type="slidenum">
              <a:rPr lang="en-US" altLang="en-US" smtClean="0"/>
              <a:pPr/>
              <a:t>25</a:t>
            </a:fld>
            <a:endParaRPr lang="en-US" altLang="en-US" dirty="0"/>
          </a:p>
        </p:txBody>
      </p:sp>
    </p:spTree>
    <p:extLst>
      <p:ext uri="{BB962C8B-B14F-4D97-AF65-F5344CB8AC3E}">
        <p14:creationId xmlns:p14="http://schemas.microsoft.com/office/powerpoint/2010/main" val="4012525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Bank Descriptions</a:t>
            </a:r>
          </a:p>
        </p:txBody>
      </p:sp>
      <p:sp>
        <p:nvSpPr>
          <p:cNvPr id="38915" name="Content Placeholder 2"/>
          <p:cNvSpPr>
            <a:spLocks noGrp="1"/>
          </p:cNvSpPr>
          <p:nvPr>
            <p:ph idx="1"/>
          </p:nvPr>
        </p:nvSpPr>
        <p:spPr/>
        <p:txBody>
          <a:bodyPr/>
          <a:lstStyle/>
          <a:p>
            <a:r>
              <a:rPr lang="en-US" altLang="en-US" b="1" dirty="0"/>
              <a:t>Intermediary bank </a:t>
            </a:r>
          </a:p>
          <a:p>
            <a:pPr lvl="1"/>
            <a:r>
              <a:rPr lang="en-US" altLang="en-US" dirty="0"/>
              <a:t>Any bank to which an item is transferred in the course of collection, except the depositary or payor bank</a:t>
            </a:r>
            <a:endParaRPr lang="en-US" altLang="en-US" sz="1000" dirty="0"/>
          </a:p>
          <a:p>
            <a:r>
              <a:rPr lang="en-US" altLang="en-US" b="1" dirty="0"/>
              <a:t>Collecting bank </a:t>
            </a:r>
          </a:p>
          <a:p>
            <a:pPr lvl="1"/>
            <a:r>
              <a:rPr lang="en-US" altLang="en-US" dirty="0"/>
              <a:t>Any bank handling the item for collection, except the payor bank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AC927A18-8347-4ACD-9671-BD86E29CE36C}" type="slidenum">
              <a:rPr lang="en-US" altLang="en-US" smtClean="0"/>
              <a:pPr/>
              <a:t>26</a:t>
            </a:fld>
            <a:endParaRPr lang="en-US" altLang="en-US" dirty="0"/>
          </a:p>
        </p:txBody>
      </p:sp>
    </p:spTree>
    <p:extLst>
      <p:ext uri="{BB962C8B-B14F-4D97-AF65-F5344CB8AC3E}">
        <p14:creationId xmlns:p14="http://schemas.microsoft.com/office/powerpoint/2010/main" val="36269783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Bank Descriptions</a:t>
            </a:r>
          </a:p>
        </p:txBody>
      </p:sp>
      <p:sp>
        <p:nvSpPr>
          <p:cNvPr id="39939" name="Rectangle 3"/>
          <p:cNvSpPr>
            <a:spLocks noGrp="1" noChangeArrowheads="1"/>
          </p:cNvSpPr>
          <p:nvPr>
            <p:ph type="body" idx="1"/>
          </p:nvPr>
        </p:nvSpPr>
        <p:spPr/>
        <p:txBody>
          <a:bodyPr/>
          <a:lstStyle/>
          <a:p>
            <a:r>
              <a:rPr lang="en-US" altLang="en-US" b="1" dirty="0"/>
              <a:t>Presenting bank </a:t>
            </a:r>
          </a:p>
          <a:p>
            <a:pPr lvl="1"/>
            <a:r>
              <a:rPr lang="en-US" altLang="en-US" dirty="0"/>
              <a:t>Any bank presenting an item, except a payor bank </a:t>
            </a:r>
            <a:endParaRPr lang="en-US" altLang="en-US" sz="1000" dirty="0"/>
          </a:p>
          <a:p>
            <a:r>
              <a:rPr lang="en-US" altLang="en-US" b="1" dirty="0"/>
              <a:t>Remitting bank </a:t>
            </a:r>
          </a:p>
          <a:p>
            <a:pPr lvl="1"/>
            <a:r>
              <a:rPr lang="en-US" altLang="en-US" dirty="0"/>
              <a:t>Any payor or intermediary bank remitting for an item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D1221F84-2811-415F-9237-4CF1054B7866}" type="slidenum">
              <a:rPr lang="en-US" altLang="en-US" smtClean="0"/>
              <a:pPr/>
              <a:t>27</a:t>
            </a:fld>
            <a:endParaRPr lang="en-US" altLang="en-US" dirty="0"/>
          </a:p>
        </p:txBody>
      </p:sp>
    </p:spTree>
    <p:extLst>
      <p:ext uri="{BB962C8B-B14F-4D97-AF65-F5344CB8AC3E}">
        <p14:creationId xmlns:p14="http://schemas.microsoft.com/office/powerpoint/2010/main" val="655705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Lifecycle of </a:t>
            </a:r>
            <a:br>
              <a:rPr lang="en-US" altLang="en-US" dirty="0"/>
            </a:br>
            <a:r>
              <a:rPr lang="en-US" altLang="en-US" dirty="0"/>
              <a:t>a Check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CCC2808A-8DBB-43EC-873D-49F4EF16EE44}" type="slidenum">
              <a:rPr lang="en-US" altLang="en-US" smtClean="0"/>
              <a:pPr/>
              <a:t>28</a:t>
            </a:fld>
            <a:endParaRPr lang="en-US" altLang="en-US" dirty="0"/>
          </a:p>
        </p:txBody>
      </p:sp>
      <p:pic>
        <p:nvPicPr>
          <p:cNvPr id="6" name="Picture 5" descr="The life cycle of &#10;Rubio’s check is &#10;traced through its &#10;collection and &#10;clearinghouse &#10;routes. Before the &#10;Check 21 Act became effective in &#10;October 2004, the &#10;check in this example would have had &#10;to be physically &#10;transported by &#10;plane or truck &#10;around its entire &#10;route." title="Lifecycle of a check"/>
          <p:cNvPicPr>
            <a:picLocks noChangeAspect="1"/>
          </p:cNvPicPr>
          <p:nvPr/>
        </p:nvPicPr>
        <p:blipFill>
          <a:blip r:embed="rId3"/>
          <a:stretch>
            <a:fillRect/>
          </a:stretch>
        </p:blipFill>
        <p:spPr>
          <a:xfrm>
            <a:off x="6569852" y="271463"/>
            <a:ext cx="5291300" cy="6221411"/>
          </a:xfrm>
          <a:prstGeom prst="rect">
            <a:avLst/>
          </a:prstGeom>
        </p:spPr>
      </p:pic>
      <p:pic>
        <p:nvPicPr>
          <p:cNvPr id="8" name="Picture 7"/>
          <p:cNvPicPr>
            <a:picLocks noChangeAspect="1"/>
          </p:cNvPicPr>
          <p:nvPr/>
        </p:nvPicPr>
        <p:blipFill>
          <a:blip r:embed="rId4"/>
          <a:stretch>
            <a:fillRect/>
          </a:stretch>
        </p:blipFill>
        <p:spPr>
          <a:xfrm>
            <a:off x="2268248" y="1949225"/>
            <a:ext cx="1909323" cy="4059690"/>
          </a:xfrm>
          <a:prstGeom prst="rect">
            <a:avLst/>
          </a:prstGeom>
        </p:spPr>
      </p:pic>
    </p:spTree>
    <p:extLst>
      <p:ext uri="{BB962C8B-B14F-4D97-AF65-F5344CB8AC3E}">
        <p14:creationId xmlns:p14="http://schemas.microsoft.com/office/powerpoint/2010/main" val="4091815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Check 21 Act</a:t>
            </a:r>
          </a:p>
        </p:txBody>
      </p:sp>
      <p:sp>
        <p:nvSpPr>
          <p:cNvPr id="41987" name="Rectangle 3"/>
          <p:cNvSpPr>
            <a:spLocks noGrp="1" noChangeArrowheads="1"/>
          </p:cNvSpPr>
          <p:nvPr>
            <p:ph type="body" idx="1"/>
          </p:nvPr>
        </p:nvSpPr>
        <p:spPr/>
        <p:txBody>
          <a:bodyPr/>
          <a:lstStyle/>
          <a:p>
            <a:r>
              <a:rPr lang="en-US" altLang="en-US" dirty="0"/>
              <a:t>Brings the check-clearing method into the modern age by the use of electronic check processing</a:t>
            </a:r>
          </a:p>
          <a:p>
            <a:r>
              <a:rPr lang="en-US" altLang="en-US" dirty="0"/>
              <a:t>Changed requirement that original checks be presented to the drawee bank for payment</a:t>
            </a:r>
          </a:p>
          <a:p>
            <a:r>
              <a:rPr lang="en-US" altLang="en-US" dirty="0"/>
              <a:t>Substitute check is used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F26C76C1-47DC-42EB-B966-1F4D7ADDE605}" type="slidenum">
              <a:rPr lang="en-US" altLang="en-US" smtClean="0"/>
              <a:pPr/>
              <a:t>29</a:t>
            </a:fld>
            <a:endParaRPr lang="en-US" altLang="en-US" dirty="0"/>
          </a:p>
        </p:txBody>
      </p:sp>
    </p:spTree>
    <p:extLst>
      <p:ext uri="{BB962C8B-B14F-4D97-AF65-F5344CB8AC3E}">
        <p14:creationId xmlns:p14="http://schemas.microsoft.com/office/powerpoint/2010/main" val="3342153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Outline a check’s life cycle</a:t>
            </a:r>
          </a:p>
          <a:p>
            <a:pPr marL="514350" indent="-514350">
              <a:buFont typeface="+mj-lt"/>
              <a:buAutoNum type="arabicPeriod" startAt="6"/>
            </a:pPr>
            <a:r>
              <a:rPr lang="en-US" altLang="en-US" dirty="0"/>
              <a:t>Describe the principal features of the Check 21 Act</a:t>
            </a:r>
          </a:p>
          <a:p>
            <a:pPr marL="514350" indent="-514350">
              <a:buFont typeface="+mj-lt"/>
              <a:buAutoNum type="arabicPeriod" startAt="6"/>
            </a:pPr>
            <a:r>
              <a:rPr lang="en-US" altLang="en-US" dirty="0"/>
              <a:t>Describe the consumer protection features of the Check 21 Act</a:t>
            </a:r>
          </a:p>
          <a:p>
            <a:pPr marL="514350" indent="-514350">
              <a:buFont typeface="+mj-lt"/>
              <a:buAutoNum type="arabicPeriod" startAt="6"/>
            </a:pPr>
            <a:r>
              <a:rPr lang="en-US" altLang="en-US" dirty="0"/>
              <a:t>Describe the process of an electronic fund transfer</a:t>
            </a:r>
          </a:p>
          <a:p>
            <a:pPr marL="514350" indent="-514350">
              <a:buFont typeface="+mj-lt"/>
              <a:buAutoNum type="arabicPeriod" startAt="6"/>
            </a:pPr>
            <a:r>
              <a:rPr lang="en-US" altLang="en-US" dirty="0"/>
              <a:t>Discuss the protection given to consumers by the Electronic Fund Transfer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C123DFAA-F2AD-4019-A813-450CC05DF59F}" type="slidenum">
              <a:rPr lang="en-US" altLang="en-US" smtClean="0"/>
              <a:pPr/>
              <a:t>3</a:t>
            </a:fld>
            <a:endParaRPr lang="en-US" altLang="en-US" dirty="0"/>
          </a:p>
        </p:txBody>
      </p:sp>
    </p:spTree>
    <p:extLst>
      <p:ext uri="{BB962C8B-B14F-4D97-AF65-F5344CB8AC3E}">
        <p14:creationId xmlns:p14="http://schemas.microsoft.com/office/powerpoint/2010/main" val="85899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A _________ check is a paper reproduction of both sides of an original check that can be processed just like the original check.</a:t>
            </a:r>
          </a:p>
          <a:p>
            <a:pPr marL="912812" lvl="1" indent="-514350">
              <a:buFont typeface="+mj-lt"/>
              <a:buAutoNum type="alphaUcPeriod"/>
            </a:pPr>
            <a:r>
              <a:rPr lang="en-US" altLang="en-US" dirty="0"/>
              <a:t>Stale</a:t>
            </a:r>
          </a:p>
          <a:p>
            <a:pPr marL="912812" lvl="1" indent="-514350">
              <a:buFont typeface="+mj-lt"/>
              <a:buAutoNum type="alphaUcPeriod"/>
            </a:pPr>
            <a:r>
              <a:rPr lang="en-US" altLang="en-US" dirty="0"/>
              <a:t>Substitute</a:t>
            </a:r>
          </a:p>
          <a:p>
            <a:pPr marL="912812" lvl="1" indent="-514350">
              <a:buFont typeface="+mj-lt"/>
              <a:buAutoNum type="alphaUcPeriod"/>
            </a:pPr>
            <a:r>
              <a:rPr lang="en-US" altLang="en-US" dirty="0"/>
              <a:t>Surrogate</a:t>
            </a:r>
          </a:p>
          <a:p>
            <a:pPr marL="912812" lvl="1" indent="-514350">
              <a:buFont typeface="+mj-lt"/>
              <a:buAutoNum type="alphaUcPeriod"/>
            </a:pPr>
            <a:r>
              <a:rPr lang="en-US" altLang="en-US" dirty="0"/>
              <a:t>Proxy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16F340EA-BA40-4286-A90B-3CEC4907CF8C}" type="slidenum">
              <a:rPr lang="en-US" altLang="en-US" smtClean="0"/>
              <a:pPr/>
              <a:t>30</a:t>
            </a:fld>
            <a:endParaRPr lang="en-US" altLang="en-US" dirty="0"/>
          </a:p>
        </p:txBody>
      </p:sp>
    </p:spTree>
    <p:extLst>
      <p:ext uri="{BB962C8B-B14F-4D97-AF65-F5344CB8AC3E}">
        <p14:creationId xmlns:p14="http://schemas.microsoft.com/office/powerpoint/2010/main" val="20698396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Check 21 Act</a:t>
            </a:r>
          </a:p>
        </p:txBody>
      </p:sp>
      <p:sp>
        <p:nvSpPr>
          <p:cNvPr id="44035" name="Rectangle 3"/>
          <p:cNvSpPr>
            <a:spLocks noGrp="1" noChangeArrowheads="1"/>
          </p:cNvSpPr>
          <p:nvPr>
            <p:ph type="body" idx="1"/>
          </p:nvPr>
        </p:nvSpPr>
        <p:spPr/>
        <p:txBody>
          <a:bodyPr/>
          <a:lstStyle/>
          <a:p>
            <a:r>
              <a:rPr lang="en-US" altLang="en-US" b="1" dirty="0"/>
              <a:t>Substitute check </a:t>
            </a:r>
          </a:p>
          <a:p>
            <a:pPr lvl="1"/>
            <a:r>
              <a:rPr lang="en-US" altLang="en-US" dirty="0"/>
              <a:t>Paper reproduction of both sides of an original check that can be processed just like the original check</a:t>
            </a:r>
          </a:p>
          <a:p>
            <a:pPr lvl="1"/>
            <a:r>
              <a:rPr lang="en-US" altLang="en-US" dirty="0"/>
              <a:t>Also called an image replacement document or IRD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04DA8386-8632-41D4-B033-91FF20FAA6AD}" type="slidenum">
              <a:rPr lang="en-US" altLang="en-US" smtClean="0"/>
              <a:pPr/>
              <a:t>31</a:t>
            </a:fld>
            <a:endParaRPr lang="en-US" altLang="en-US" dirty="0"/>
          </a:p>
        </p:txBody>
      </p:sp>
    </p:spTree>
    <p:extLst>
      <p:ext uri="{BB962C8B-B14F-4D97-AF65-F5344CB8AC3E}">
        <p14:creationId xmlns:p14="http://schemas.microsoft.com/office/powerpoint/2010/main" val="1664194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Consumer Protection</a:t>
            </a:r>
          </a:p>
        </p:txBody>
      </p:sp>
      <p:sp>
        <p:nvSpPr>
          <p:cNvPr id="45059" name="Rectangle 5"/>
          <p:cNvSpPr>
            <a:spLocks noGrp="1" noChangeArrowheads="1"/>
          </p:cNvSpPr>
          <p:nvPr>
            <p:ph type="body" idx="1"/>
          </p:nvPr>
        </p:nvSpPr>
        <p:spPr/>
        <p:txBody>
          <a:bodyPr/>
          <a:lstStyle/>
          <a:p>
            <a:r>
              <a:rPr lang="en-US" altLang="en-US" dirty="0"/>
              <a:t>This right to expedited credit exists if the consumer asserts in good faith the following four facts:</a:t>
            </a:r>
          </a:p>
          <a:p>
            <a:pPr lvl="1"/>
            <a:r>
              <a:rPr lang="en-US" altLang="en-US" dirty="0"/>
              <a:t>The bank charged the consumer’s account for a substitute check that was given to the consumer</a:t>
            </a:r>
          </a:p>
          <a:p>
            <a:pPr lvl="1"/>
            <a:r>
              <a:rPr lang="en-US" altLang="en-US" dirty="0"/>
              <a:t>Either the check was not properly charged to the consumer’s account, or the consumer has a warranty claim with respect to the substitute check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9072C2FC-0127-4ED4-83CB-D1B7F4F9EE55}" type="slidenum">
              <a:rPr lang="en-US" altLang="en-US" smtClean="0"/>
              <a:pPr/>
              <a:t>32</a:t>
            </a:fld>
            <a:endParaRPr lang="en-US" altLang="en-US" dirty="0"/>
          </a:p>
        </p:txBody>
      </p:sp>
    </p:spTree>
    <p:extLst>
      <p:ext uri="{BB962C8B-B14F-4D97-AF65-F5344CB8AC3E}">
        <p14:creationId xmlns:p14="http://schemas.microsoft.com/office/powerpoint/2010/main" val="3811365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Consumer Protection</a:t>
            </a:r>
          </a:p>
        </p:txBody>
      </p:sp>
      <p:sp>
        <p:nvSpPr>
          <p:cNvPr id="46083" name="Rectangle 3"/>
          <p:cNvSpPr>
            <a:spLocks noGrp="1" noChangeArrowheads="1"/>
          </p:cNvSpPr>
          <p:nvPr>
            <p:ph type="body" idx="1"/>
          </p:nvPr>
        </p:nvSpPr>
        <p:spPr/>
        <p:txBody>
          <a:bodyPr/>
          <a:lstStyle/>
          <a:p>
            <a:pPr lvl="1"/>
            <a:r>
              <a:rPr lang="en-US" altLang="en-US" dirty="0"/>
              <a:t>The consumer suffered a resulting loss</a:t>
            </a:r>
          </a:p>
          <a:p>
            <a:pPr lvl="1"/>
            <a:r>
              <a:rPr lang="en-US" altLang="en-US" dirty="0"/>
              <a:t>The production of the original check or a better copy of the original check is necessary to determine the validity of any claim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130AC5E1-6218-4D34-A4A1-3BAE8206238D}" type="slidenum">
              <a:rPr lang="en-US" altLang="en-US" smtClean="0"/>
              <a:pPr/>
              <a:t>33</a:t>
            </a:fld>
            <a:endParaRPr lang="en-US" altLang="en-US" dirty="0"/>
          </a:p>
        </p:txBody>
      </p:sp>
    </p:spTree>
    <p:extLst>
      <p:ext uri="{BB962C8B-B14F-4D97-AF65-F5344CB8AC3E}">
        <p14:creationId xmlns:p14="http://schemas.microsoft.com/office/powerpoint/2010/main" val="2253449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Electronic Fund Transfers</a:t>
            </a:r>
          </a:p>
        </p:txBody>
      </p:sp>
      <p:sp>
        <p:nvSpPr>
          <p:cNvPr id="47107" name="Rectangle 3"/>
          <p:cNvSpPr>
            <a:spLocks noGrp="1" noChangeArrowheads="1"/>
          </p:cNvSpPr>
          <p:nvPr>
            <p:ph type="body" idx="1"/>
          </p:nvPr>
        </p:nvSpPr>
        <p:spPr/>
        <p:txBody>
          <a:bodyPr/>
          <a:lstStyle/>
          <a:p>
            <a:r>
              <a:rPr lang="en-US" altLang="en-US" dirty="0"/>
              <a:t>Electronic banking </a:t>
            </a:r>
          </a:p>
          <a:p>
            <a:pPr lvl="1"/>
            <a:r>
              <a:rPr lang="en-US" altLang="en-US" dirty="0"/>
              <a:t>Uses computers and electronic technology as a substitute for checks and other banking methods</a:t>
            </a:r>
          </a:p>
          <a:p>
            <a:pPr lvl="1"/>
            <a:r>
              <a:rPr lang="en-US" altLang="en-US" dirty="0"/>
              <a:t>Also called electronic fund transfers or EFT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B02B8F5F-F201-4043-98F7-AD628F6FF080}" type="slidenum">
              <a:rPr lang="en-US" altLang="en-US" smtClean="0"/>
              <a:pPr/>
              <a:t>34</a:t>
            </a:fld>
            <a:endParaRPr lang="en-US" altLang="en-US" dirty="0"/>
          </a:p>
        </p:txBody>
      </p:sp>
    </p:spTree>
    <p:extLst>
      <p:ext uri="{BB962C8B-B14F-4D97-AF65-F5344CB8AC3E}">
        <p14:creationId xmlns:p14="http://schemas.microsoft.com/office/powerpoint/2010/main" val="1894531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Question</a:t>
            </a:r>
          </a:p>
        </p:txBody>
      </p:sp>
      <p:sp>
        <p:nvSpPr>
          <p:cNvPr id="48131" name="Rectangle 3"/>
          <p:cNvSpPr>
            <a:spLocks noGrp="1" noChangeArrowheads="1"/>
          </p:cNvSpPr>
          <p:nvPr>
            <p:ph type="body" idx="1"/>
          </p:nvPr>
        </p:nvSpPr>
        <p:spPr/>
        <p:txBody>
          <a:bodyPr/>
          <a:lstStyle/>
          <a:p>
            <a:r>
              <a:rPr lang="en-US" altLang="en-US" dirty="0"/>
              <a:t>Which debit card makes an immediate transfer of money from the customer’s bank account to the merchant’s bank account?</a:t>
            </a:r>
          </a:p>
          <a:p>
            <a:pPr marL="912812" lvl="1" indent="-514350">
              <a:buFont typeface="+mj-lt"/>
              <a:buAutoNum type="alphaUcPeriod"/>
            </a:pPr>
            <a:r>
              <a:rPr lang="en-US" altLang="en-US" dirty="0"/>
              <a:t>Online</a:t>
            </a:r>
          </a:p>
          <a:p>
            <a:pPr marL="912812" lvl="1" indent="-514350">
              <a:buFont typeface="+mj-lt"/>
              <a:buAutoNum type="alphaUcPeriod"/>
            </a:pPr>
            <a:r>
              <a:rPr lang="en-US" altLang="en-US" dirty="0"/>
              <a:t>Offline</a:t>
            </a:r>
          </a:p>
          <a:p>
            <a:pPr marL="912812" lvl="1" indent="-514350">
              <a:buFont typeface="+mj-lt"/>
              <a:buAutoNum type="alphaUcPeriod"/>
            </a:pPr>
            <a:r>
              <a:rPr lang="en-US" altLang="en-US" dirty="0"/>
              <a:t>Wired</a:t>
            </a:r>
          </a:p>
          <a:p>
            <a:pPr marL="912812" lvl="1" indent="-514350">
              <a:buFont typeface="+mj-lt"/>
              <a:buAutoNum type="alphaUcPeriod"/>
            </a:pPr>
            <a:r>
              <a:rPr lang="en-US" altLang="en-US" dirty="0"/>
              <a:t>Deadline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341687A0-BDE4-43F1-B15D-512BF913E90D}" type="slidenum">
              <a:rPr lang="en-US" altLang="en-US" smtClean="0"/>
              <a:pPr/>
              <a:t>35</a:t>
            </a:fld>
            <a:endParaRPr lang="en-US" altLang="en-US" dirty="0"/>
          </a:p>
        </p:txBody>
      </p:sp>
    </p:spTree>
    <p:extLst>
      <p:ext uri="{BB962C8B-B14F-4D97-AF65-F5344CB8AC3E}">
        <p14:creationId xmlns:p14="http://schemas.microsoft.com/office/powerpoint/2010/main" val="735309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B308B0C-5342-4F25-9914-E60A87B71202}"/>
              </a:ext>
            </a:extLst>
          </p:cNvPr>
          <p:cNvSpPr>
            <a:spLocks noGrp="1"/>
          </p:cNvSpPr>
          <p:nvPr>
            <p:ph type="title"/>
          </p:nvPr>
        </p:nvSpPr>
        <p:spPr/>
        <p:txBody>
          <a:bodyPr/>
          <a:lstStyle/>
          <a:p>
            <a:r>
              <a:rPr lang="en-US" altLang="en-US" dirty="0"/>
              <a:t>Electronic Fund Transfers</a:t>
            </a:r>
            <a:endParaRPr lang="en-US" dirty="0"/>
          </a:p>
        </p:txBody>
      </p:sp>
      <p:sp>
        <p:nvSpPr>
          <p:cNvPr id="9" name="Content Placeholder 8">
            <a:extLst>
              <a:ext uri="{FF2B5EF4-FFF2-40B4-BE49-F238E27FC236}">
                <a16:creationId xmlns:a16="http://schemas.microsoft.com/office/drawing/2014/main" id="{CB101099-7EF8-45F4-A701-9FD3E9261975}"/>
              </a:ext>
            </a:extLst>
          </p:cNvPr>
          <p:cNvSpPr>
            <a:spLocks noGrp="1"/>
          </p:cNvSpPr>
          <p:nvPr>
            <p:ph idx="1"/>
          </p:nvPr>
        </p:nvSpPr>
        <p:spPr/>
        <p:txBody>
          <a:bodyPr/>
          <a:lstStyle/>
          <a:p>
            <a:r>
              <a:rPr lang="en-US" b="1" dirty="0"/>
              <a:t>ATM card</a:t>
            </a:r>
          </a:p>
          <a:p>
            <a:pPr lvl="1"/>
            <a:r>
              <a:rPr lang="en-US" dirty="0"/>
              <a:t>Used together with a personal identification number (PIN) to gain access to an automatic teller machine either on or off the bank premises</a:t>
            </a:r>
          </a:p>
          <a:p>
            <a:r>
              <a:rPr lang="en-US" b="1" dirty="0"/>
              <a:t>Debit card</a:t>
            </a:r>
          </a:p>
          <a:p>
            <a:pPr lvl="1"/>
            <a:r>
              <a:rPr lang="en-US" dirty="0"/>
              <a:t>Is used to subtract money electronically from a bank account to pay for goods or services</a:t>
            </a:r>
          </a:p>
          <a:p>
            <a:pPr lvl="1"/>
            <a:r>
              <a:rPr lang="en-US" dirty="0"/>
              <a:t>Also called a check card or cash card</a:t>
            </a:r>
          </a:p>
        </p:txBody>
      </p:sp>
      <p:sp>
        <p:nvSpPr>
          <p:cNvPr id="4" name="Footer Placeholder 3">
            <a:extLst>
              <a:ext uri="{FF2B5EF4-FFF2-40B4-BE49-F238E27FC236}">
                <a16:creationId xmlns:a16="http://schemas.microsoft.com/office/drawing/2014/main" id="{84E85368-A92B-43FD-B6AD-6B3C3E130D8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CD8CB2A-2C4F-4E86-889D-855F57818C0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341687A0-BDE4-43F1-B15D-512BF913E90D}" type="slidenum">
              <a:rPr lang="en-US" altLang="en-US" smtClean="0"/>
              <a:pPr/>
              <a:t>36</a:t>
            </a:fld>
            <a:endParaRPr lang="en-US" altLang="en-US" dirty="0"/>
          </a:p>
        </p:txBody>
      </p:sp>
    </p:spTree>
    <p:extLst>
      <p:ext uri="{BB962C8B-B14F-4D97-AF65-F5344CB8AC3E}">
        <p14:creationId xmlns:p14="http://schemas.microsoft.com/office/powerpoint/2010/main" val="19440460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Electronic Fund Transfers</a:t>
            </a:r>
          </a:p>
        </p:txBody>
      </p:sp>
      <p:sp>
        <p:nvSpPr>
          <p:cNvPr id="49155" name="Rectangle 3"/>
          <p:cNvSpPr>
            <a:spLocks noGrp="1" noChangeArrowheads="1"/>
          </p:cNvSpPr>
          <p:nvPr>
            <p:ph type="body" idx="1"/>
          </p:nvPr>
        </p:nvSpPr>
        <p:spPr/>
        <p:txBody>
          <a:bodyPr/>
          <a:lstStyle/>
          <a:p>
            <a:r>
              <a:rPr lang="en-US" altLang="en-US" dirty="0"/>
              <a:t>Online debit cards </a:t>
            </a:r>
          </a:p>
          <a:p>
            <a:pPr lvl="1"/>
            <a:r>
              <a:rPr lang="en-US" altLang="en-US" dirty="0"/>
              <a:t>Make an immediate transfer of money from the customer’s bank account to the merchant’s bank account</a:t>
            </a:r>
            <a:endParaRPr lang="en-US" altLang="en-US" sz="1000" dirty="0"/>
          </a:p>
          <a:p>
            <a:r>
              <a:rPr lang="en-US" altLang="en-US" dirty="0"/>
              <a:t>Offline debit cards </a:t>
            </a:r>
          </a:p>
          <a:p>
            <a:pPr lvl="1"/>
            <a:r>
              <a:rPr lang="en-US" altLang="en-US" dirty="0"/>
              <a:t>Record a debit against the customer’s bank account, which is processed later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BACFB7CF-471F-49F0-9EAE-047381FFC2B5}" type="slidenum">
              <a:rPr lang="en-US" altLang="en-US" smtClean="0"/>
              <a:pPr/>
              <a:t>37</a:t>
            </a:fld>
            <a:endParaRPr lang="en-US" altLang="en-US" dirty="0"/>
          </a:p>
        </p:txBody>
      </p:sp>
    </p:spTree>
    <p:extLst>
      <p:ext uri="{BB962C8B-B14F-4D97-AF65-F5344CB8AC3E}">
        <p14:creationId xmlns:p14="http://schemas.microsoft.com/office/powerpoint/2010/main" val="4438463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The Electronic Funds Transfer Act</a:t>
            </a:r>
          </a:p>
        </p:txBody>
      </p:sp>
      <p:sp>
        <p:nvSpPr>
          <p:cNvPr id="50179" name="Content Placeholder 2"/>
          <p:cNvSpPr>
            <a:spLocks noGrp="1"/>
          </p:cNvSpPr>
          <p:nvPr>
            <p:ph idx="1"/>
          </p:nvPr>
        </p:nvSpPr>
        <p:spPr/>
        <p:txBody>
          <a:bodyPr/>
          <a:lstStyle/>
          <a:p>
            <a:r>
              <a:rPr lang="en-US" altLang="en-US" b="1" dirty="0"/>
              <a:t>Regulation E </a:t>
            </a:r>
          </a:p>
          <a:p>
            <a:pPr lvl="1"/>
            <a:r>
              <a:rPr lang="en-US" altLang="en-US" dirty="0"/>
              <a:t>Issued by the Federal Reserve Board under the Electronic Funds Transfer Act</a:t>
            </a:r>
          </a:p>
          <a:p>
            <a:pPr lvl="1"/>
            <a:r>
              <a:rPr lang="en-US" altLang="en-US" dirty="0"/>
              <a:t>Establishes the basic rights, liabilities, and responsibilities of consumers who use electronic fund transfer services and financial institutions that offer these services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6F95F715-425C-490C-9355-A7AB7A14548C}" type="slidenum">
              <a:rPr lang="en-US" altLang="en-US" smtClean="0"/>
              <a:pPr/>
              <a:t>38</a:t>
            </a:fld>
            <a:endParaRPr lang="en-US" altLang="en-US" dirty="0"/>
          </a:p>
        </p:txBody>
      </p:sp>
    </p:spTree>
    <p:extLst>
      <p:ext uri="{BB962C8B-B14F-4D97-AF65-F5344CB8AC3E}">
        <p14:creationId xmlns:p14="http://schemas.microsoft.com/office/powerpoint/2010/main" val="24282273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The Electronic Funds Transfer Act</a:t>
            </a:r>
          </a:p>
        </p:txBody>
      </p:sp>
      <p:sp>
        <p:nvSpPr>
          <p:cNvPr id="51203" name="Content Placeholder 2"/>
          <p:cNvSpPr>
            <a:spLocks noGrp="1"/>
          </p:cNvSpPr>
          <p:nvPr>
            <p:ph idx="1"/>
          </p:nvPr>
        </p:nvSpPr>
        <p:spPr/>
        <p:txBody>
          <a:bodyPr/>
          <a:lstStyle/>
          <a:p>
            <a:r>
              <a:rPr lang="en-US" altLang="en-US" dirty="0"/>
              <a:t>Transactions covered under the regulation include:</a:t>
            </a:r>
          </a:p>
          <a:p>
            <a:pPr lvl="1"/>
            <a:r>
              <a:rPr lang="en-US" altLang="en-US" dirty="0"/>
              <a:t>Point-of-sale purchases</a:t>
            </a:r>
          </a:p>
          <a:p>
            <a:pPr lvl="1"/>
            <a:r>
              <a:rPr lang="en-US" altLang="en-US" dirty="0"/>
              <a:t>Automated teller machine transfers</a:t>
            </a:r>
          </a:p>
          <a:p>
            <a:pPr lvl="1"/>
            <a:r>
              <a:rPr lang="en-US" altLang="en-US" dirty="0"/>
              <a:t>Telephone-initiated transfers requiring an entry password (PIN)</a:t>
            </a:r>
          </a:p>
          <a:p>
            <a:pPr lvl="1"/>
            <a:r>
              <a:rPr lang="en-US" altLang="en-US" dirty="0"/>
              <a:t>Transfers resulting from debit card transactions requiring an entry password (PIN)</a:t>
            </a:r>
          </a:p>
          <a:p>
            <a:pPr lvl="1"/>
            <a:r>
              <a:rPr lang="en-US" altLang="en-US" dirty="0"/>
              <a:t>Internet banking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6A3581C-2EC2-4F34-BE10-5CE61B81EE34}" type="slidenum">
              <a:rPr lang="en-US" altLang="en-US" smtClean="0"/>
              <a:pPr/>
              <a:t>39</a:t>
            </a:fld>
            <a:endParaRPr lang="en-US" altLang="en-US" dirty="0"/>
          </a:p>
        </p:txBody>
      </p:sp>
    </p:spTree>
    <p:extLst>
      <p:ext uri="{BB962C8B-B14F-4D97-AF65-F5344CB8AC3E}">
        <p14:creationId xmlns:p14="http://schemas.microsoft.com/office/powerpoint/2010/main" val="15881944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The Bank–Depositor Relationship</a:t>
            </a:r>
          </a:p>
        </p:txBody>
      </p:sp>
      <p:sp>
        <p:nvSpPr>
          <p:cNvPr id="16387" name="Rectangle 3"/>
          <p:cNvSpPr>
            <a:spLocks noGrp="1" noChangeArrowheads="1"/>
          </p:cNvSpPr>
          <p:nvPr>
            <p:ph type="body" idx="1"/>
          </p:nvPr>
        </p:nvSpPr>
        <p:spPr/>
        <p:txBody>
          <a:bodyPr/>
          <a:lstStyle/>
          <a:p>
            <a:r>
              <a:rPr lang="en-US" altLang="en-US" dirty="0"/>
              <a:t>The relationship between the drawee bank and its customer is that of both debtor and creditor and agent and principal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8CE2F25D-1265-41FB-AC80-A1E6158C6493}" type="slidenum">
              <a:rPr lang="en-US" altLang="en-US" smtClean="0"/>
              <a:pPr/>
              <a:t>4</a:t>
            </a:fld>
            <a:endParaRPr lang="en-US" altLang="en-US" dirty="0"/>
          </a:p>
        </p:txBody>
      </p:sp>
    </p:spTree>
    <p:extLst>
      <p:ext uri="{BB962C8B-B14F-4D97-AF65-F5344CB8AC3E}">
        <p14:creationId xmlns:p14="http://schemas.microsoft.com/office/powerpoint/2010/main" val="14502355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The Global Financial Cyber-Crisis</a:t>
            </a:r>
          </a:p>
        </p:txBody>
      </p:sp>
      <p:sp>
        <p:nvSpPr>
          <p:cNvPr id="52227" name="Content Placeholder 2"/>
          <p:cNvSpPr>
            <a:spLocks noGrp="1"/>
          </p:cNvSpPr>
          <p:nvPr>
            <p:ph idx="1"/>
          </p:nvPr>
        </p:nvSpPr>
        <p:spPr/>
        <p:txBody>
          <a:bodyPr/>
          <a:lstStyle/>
          <a:p>
            <a:r>
              <a:rPr lang="en-US" altLang="en-US" dirty="0"/>
              <a:t>Global cyber-targets and cyber-tactics</a:t>
            </a:r>
          </a:p>
          <a:p>
            <a:r>
              <a:rPr lang="en-US" altLang="en-US" dirty="0"/>
              <a:t>Cyber-command (cyber-com)</a:t>
            </a:r>
          </a:p>
          <a:p>
            <a:r>
              <a:rPr lang="en-US" altLang="en-US" dirty="0"/>
              <a:t>Domestic cyber-targets and cyber-tactics</a:t>
            </a:r>
          </a:p>
          <a:p>
            <a:r>
              <a:rPr lang="fr-FR" altLang="en-US" dirty="0"/>
              <a:t>Internet crime complaint center (IC3)</a:t>
            </a:r>
          </a:p>
          <a:p>
            <a:r>
              <a:rPr lang="en-US" altLang="en-US" dirty="0"/>
              <a:t>Domestic cyber-legislation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060EA1B2-79CA-4056-BEAC-FC0177277B3A}" type="slidenum">
              <a:rPr lang="en-US" altLang="en-US" smtClean="0"/>
              <a:pPr/>
              <a:t>40</a:t>
            </a:fld>
            <a:endParaRPr lang="en-US" altLang="en-US" dirty="0"/>
          </a:p>
        </p:txBody>
      </p:sp>
    </p:spTree>
    <p:extLst>
      <p:ext uri="{BB962C8B-B14F-4D97-AF65-F5344CB8AC3E}">
        <p14:creationId xmlns:p14="http://schemas.microsoft.com/office/powerpoint/2010/main" val="212500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The Bank’s Duties</a:t>
            </a:r>
          </a:p>
        </p:txBody>
      </p:sp>
      <p:sp>
        <p:nvSpPr>
          <p:cNvPr id="17411" name="Rectangle 5"/>
          <p:cNvSpPr>
            <a:spLocks noGrp="1" noChangeArrowheads="1"/>
          </p:cNvSpPr>
          <p:nvPr>
            <p:ph type="body" idx="1"/>
          </p:nvPr>
        </p:nvSpPr>
        <p:spPr/>
        <p:txBody>
          <a:bodyPr/>
          <a:lstStyle/>
          <a:p>
            <a:r>
              <a:rPr lang="en-US" altLang="en-US" dirty="0"/>
              <a:t>The drawee bank is under a duty to honor all checks drawn by its customers when there are sufficient funds on deposit in the customer’s account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591F1B75-3635-4369-B95D-3B3A05F947B7}" type="slidenum">
              <a:rPr lang="en-US" altLang="en-US" smtClean="0"/>
              <a:pPr/>
              <a:t>5</a:t>
            </a:fld>
            <a:endParaRPr lang="en-US" altLang="en-US" dirty="0"/>
          </a:p>
        </p:txBody>
      </p:sp>
    </p:spTree>
    <p:extLst>
      <p:ext uri="{BB962C8B-B14F-4D97-AF65-F5344CB8AC3E}">
        <p14:creationId xmlns:p14="http://schemas.microsoft.com/office/powerpoint/2010/main" val="3232264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A stale check is one that is presented for payment more than ________ after its date.</a:t>
            </a:r>
          </a:p>
          <a:p>
            <a:pPr marL="912812" lvl="1" indent="-514350">
              <a:buFont typeface="+mj-lt"/>
              <a:buAutoNum type="alphaUcPeriod"/>
            </a:pPr>
            <a:r>
              <a:rPr lang="en-US" altLang="en-US" dirty="0"/>
              <a:t>One year</a:t>
            </a:r>
          </a:p>
          <a:p>
            <a:pPr marL="912812" lvl="1" indent="-514350">
              <a:buFont typeface="+mj-lt"/>
              <a:buAutoNum type="alphaUcPeriod"/>
            </a:pPr>
            <a:r>
              <a:rPr lang="en-US" altLang="en-US" dirty="0"/>
              <a:t>Five years</a:t>
            </a:r>
          </a:p>
          <a:p>
            <a:pPr marL="912812" lvl="1" indent="-514350">
              <a:buFont typeface="+mj-lt"/>
              <a:buAutoNum type="alphaUcPeriod"/>
            </a:pPr>
            <a:r>
              <a:rPr lang="en-US" altLang="en-US" dirty="0"/>
              <a:t>Six months</a:t>
            </a:r>
          </a:p>
          <a:p>
            <a:pPr marL="912812" lvl="1" indent="-514350">
              <a:buFont typeface="+mj-lt"/>
              <a:buAutoNum type="alphaUcPeriod"/>
            </a:pPr>
            <a:r>
              <a:rPr lang="en-US" altLang="en-US" dirty="0"/>
              <a:t>Ten weeks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F35C7590-A17C-446B-9C52-772EF3E25C49}" type="slidenum">
              <a:rPr lang="en-US" altLang="en-US" smtClean="0"/>
              <a:pPr/>
              <a:t>6</a:t>
            </a:fld>
            <a:endParaRPr lang="en-US" altLang="en-US" dirty="0"/>
          </a:p>
        </p:txBody>
      </p:sp>
    </p:spTree>
    <p:extLst>
      <p:ext uri="{BB962C8B-B14F-4D97-AF65-F5344CB8AC3E}">
        <p14:creationId xmlns:p14="http://schemas.microsoft.com/office/powerpoint/2010/main" val="2831285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The Bank’s Duties</a:t>
            </a:r>
          </a:p>
        </p:txBody>
      </p:sp>
      <p:sp>
        <p:nvSpPr>
          <p:cNvPr id="19459" name="Rectangle 3"/>
          <p:cNvSpPr>
            <a:spLocks noGrp="1" noChangeArrowheads="1"/>
          </p:cNvSpPr>
          <p:nvPr>
            <p:ph type="body" idx="1"/>
          </p:nvPr>
        </p:nvSpPr>
        <p:spPr/>
        <p:txBody>
          <a:bodyPr/>
          <a:lstStyle/>
          <a:p>
            <a:r>
              <a:rPr lang="en-US" altLang="en-US" b="1" dirty="0"/>
              <a:t>Stale check </a:t>
            </a:r>
          </a:p>
          <a:p>
            <a:pPr lvl="1"/>
            <a:r>
              <a:rPr lang="en-US" altLang="en-US" dirty="0"/>
              <a:t>A check that is presented for payment more than six months after its date</a:t>
            </a:r>
            <a:endParaRPr lang="en-US" altLang="en-US" sz="1000" dirty="0"/>
          </a:p>
          <a:p>
            <a:r>
              <a:rPr lang="en-US" altLang="en-US" dirty="0"/>
              <a:t>A bank is under no obligation to a customer to pay a stale check unless it is certified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1272AD55-CF51-454F-A377-EF8CA5E13663}" type="slidenum">
              <a:rPr lang="en-US" altLang="en-US" smtClean="0"/>
              <a:pPr/>
              <a:t>7</a:t>
            </a:fld>
            <a:endParaRPr lang="en-US" altLang="en-US" dirty="0"/>
          </a:p>
        </p:txBody>
      </p:sp>
    </p:spTree>
    <p:extLst>
      <p:ext uri="{BB962C8B-B14F-4D97-AF65-F5344CB8AC3E}">
        <p14:creationId xmlns:p14="http://schemas.microsoft.com/office/powerpoint/2010/main" val="389369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The Bank’s Duties</a:t>
            </a:r>
          </a:p>
        </p:txBody>
      </p:sp>
      <p:sp>
        <p:nvSpPr>
          <p:cNvPr id="20483" name="Rectangle 3"/>
          <p:cNvSpPr>
            <a:spLocks noGrp="1" noChangeArrowheads="1"/>
          </p:cNvSpPr>
          <p:nvPr>
            <p:ph type="body" idx="1"/>
          </p:nvPr>
        </p:nvSpPr>
        <p:spPr/>
        <p:txBody>
          <a:bodyPr/>
          <a:lstStyle/>
          <a:p>
            <a:r>
              <a:rPr lang="en-US" altLang="en-US" dirty="0"/>
              <a:t>The drawee bank is not liable for the payment of a check before it has notice of the death or incompetence of the drawer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C5CEE26A-EB29-4E7A-BEE3-396AEFFAFEC7}" type="slidenum">
              <a:rPr lang="en-US" altLang="en-US" smtClean="0"/>
              <a:pPr/>
              <a:t>8</a:t>
            </a:fld>
            <a:endParaRPr lang="en-US" altLang="en-US" dirty="0"/>
          </a:p>
        </p:txBody>
      </p:sp>
    </p:spTree>
    <p:extLst>
      <p:ext uri="{BB962C8B-B14F-4D97-AF65-F5344CB8AC3E}">
        <p14:creationId xmlns:p14="http://schemas.microsoft.com/office/powerpoint/2010/main" val="2371867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What is the offering of a forged instrument to another person when the offeror knows it to be forged?</a:t>
            </a:r>
          </a:p>
          <a:p>
            <a:pPr marL="912812" lvl="1" indent="-514350">
              <a:buFont typeface="+mj-lt"/>
              <a:buAutoNum type="alphaUcPeriod"/>
            </a:pPr>
            <a:r>
              <a:rPr lang="en-US" altLang="en-US" dirty="0"/>
              <a:t>Forgery</a:t>
            </a:r>
          </a:p>
          <a:p>
            <a:pPr marL="912812" lvl="1" indent="-514350">
              <a:buFont typeface="+mj-lt"/>
              <a:buAutoNum type="alphaUcPeriod"/>
            </a:pPr>
            <a:r>
              <a:rPr lang="en-US" altLang="en-US" dirty="0"/>
              <a:t>Uttering</a:t>
            </a:r>
          </a:p>
          <a:p>
            <a:pPr marL="912812" lvl="1" indent="-514350">
              <a:buFont typeface="+mj-lt"/>
              <a:buAutoNum type="alphaUcPeriod"/>
            </a:pPr>
            <a:r>
              <a:rPr lang="en-US" altLang="en-US" dirty="0"/>
              <a:t>Fraud</a:t>
            </a:r>
          </a:p>
          <a:p>
            <a:pPr marL="912812" lvl="1" indent="-514350">
              <a:buFont typeface="+mj-lt"/>
              <a:buAutoNum type="alphaUcPeriod"/>
            </a:pPr>
            <a:r>
              <a:rPr lang="en-US" altLang="en-US" dirty="0"/>
              <a:t>Swindle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18-</a:t>
            </a:r>
            <a:fld id="{B523AFE3-294A-4630-8E48-4ADE9AFD3841}" type="slidenum">
              <a:rPr lang="en-US" altLang="en-US" smtClean="0"/>
              <a:pPr/>
              <a:t>9</a:t>
            </a:fld>
            <a:endParaRPr lang="en-US" altLang="en-US" dirty="0"/>
          </a:p>
        </p:txBody>
      </p:sp>
    </p:spTree>
    <p:extLst>
      <p:ext uri="{BB962C8B-B14F-4D97-AF65-F5344CB8AC3E}">
        <p14:creationId xmlns:p14="http://schemas.microsoft.com/office/powerpoint/2010/main" val="2924875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728AFCE3-A5F1-4D84-AAAA-FC17745857FD}">
  <ds:schemaRefs>
    <ds:schemaRef ds:uri="http://schemas.microsoft.com/sharepoint/v3/contenttype/forms"/>
  </ds:schemaRefs>
</ds:datastoreItem>
</file>

<file path=customXml/itemProps2.xml><?xml version="1.0" encoding="utf-8"?>
<ds:datastoreItem xmlns:ds="http://schemas.openxmlformats.org/officeDocument/2006/customXml" ds:itemID="{F6CC4C75-90F7-455D-827B-48739E0F6610}"/>
</file>

<file path=customXml/itemProps3.xml><?xml version="1.0" encoding="utf-8"?>
<ds:datastoreItem xmlns:ds="http://schemas.openxmlformats.org/officeDocument/2006/customXml" ds:itemID="{65D5101D-9903-4191-8D6E-15052290145D}">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1953</TotalTime>
  <Words>3979</Words>
  <Application>Microsoft Office PowerPoint</Application>
  <PresentationFormat>Widescreen</PresentationFormat>
  <Paragraphs>308</Paragraphs>
  <Slides>40</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Wingdings</vt:lpstr>
      <vt:lpstr>Wingdings 3</vt:lpstr>
      <vt:lpstr>Office Theme</vt:lpstr>
      <vt:lpstr>Bank–Depositor  Relationships and  Cyber-Banking</vt:lpstr>
      <vt:lpstr>Learning Objectives</vt:lpstr>
      <vt:lpstr>Learning Objectives</vt:lpstr>
      <vt:lpstr>The Bank–Depositor Relationship</vt:lpstr>
      <vt:lpstr>The Bank’s Duties</vt:lpstr>
      <vt:lpstr>Question</vt:lpstr>
      <vt:lpstr>The Bank’s Duties</vt:lpstr>
      <vt:lpstr>The Bank’s Duties</vt:lpstr>
      <vt:lpstr>Question</vt:lpstr>
      <vt:lpstr>The Bank’s Duties</vt:lpstr>
      <vt:lpstr>Availability of Funds</vt:lpstr>
      <vt:lpstr>Availability of Funds</vt:lpstr>
      <vt:lpstr>Availability of Funds</vt:lpstr>
      <vt:lpstr>Midnight Deadline</vt:lpstr>
      <vt:lpstr>The Depositor’s Duties</vt:lpstr>
      <vt:lpstr>Bad Checks</vt:lpstr>
      <vt:lpstr>Bad Checks</vt:lpstr>
      <vt:lpstr>Duty to Examine Accounts</vt:lpstr>
      <vt:lpstr>Question</vt:lpstr>
      <vt:lpstr>Antedated and Postdated Checks</vt:lpstr>
      <vt:lpstr>Bank’s Right of Subrogation</vt:lpstr>
      <vt:lpstr>Insured Accounts</vt:lpstr>
      <vt:lpstr>Insured Accounts</vt:lpstr>
      <vt:lpstr>Question</vt:lpstr>
      <vt:lpstr>Bank Descriptions</vt:lpstr>
      <vt:lpstr>Bank Descriptions</vt:lpstr>
      <vt:lpstr>Bank Descriptions</vt:lpstr>
      <vt:lpstr>Lifecycle of  a Check</vt:lpstr>
      <vt:lpstr>Check 21 Act</vt:lpstr>
      <vt:lpstr>Question</vt:lpstr>
      <vt:lpstr>Check 21 Act</vt:lpstr>
      <vt:lpstr>Consumer Protection</vt:lpstr>
      <vt:lpstr>Consumer Protection</vt:lpstr>
      <vt:lpstr>Electronic Fund Transfers</vt:lpstr>
      <vt:lpstr>Question</vt:lpstr>
      <vt:lpstr>Electronic Fund Transfers</vt:lpstr>
      <vt:lpstr>Electronic Fund Transfers</vt:lpstr>
      <vt:lpstr>The Electronic Funds Transfer Act</vt:lpstr>
      <vt:lpstr>The Electronic Funds Transfer Act</vt:lpstr>
      <vt:lpstr>The Global Financial Cyber-Crisis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134</cp:revision>
  <dcterms:created xsi:type="dcterms:W3CDTF">2015-07-14T20:11:18Z</dcterms:created>
  <dcterms:modified xsi:type="dcterms:W3CDTF">2018-12-11T07:29:44Z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6755900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