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4"/>
  </p:notesMasterIdLst>
  <p:sldIdLst>
    <p:sldId id="256" r:id="rId5"/>
    <p:sldId id="259" r:id="rId6"/>
    <p:sldId id="260" r:id="rId7"/>
    <p:sldId id="261" r:id="rId8"/>
    <p:sldId id="262" r:id="rId9"/>
    <p:sldId id="264" r:id="rId10"/>
    <p:sldId id="265" r:id="rId11"/>
    <p:sldId id="266" r:id="rId12"/>
    <p:sldId id="267"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7" r:id="rId27"/>
    <p:sldId id="282" r:id="rId28"/>
    <p:sldId id="283" r:id="rId29"/>
    <p:sldId id="284" r:id="rId30"/>
    <p:sldId id="285" r:id="rId31"/>
    <p:sldId id="286" r:id="rId32"/>
    <p:sldId id="28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3"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56" autoAdjust="0"/>
    <p:restoredTop sz="79963" autoAdjust="0"/>
  </p:normalViewPr>
  <p:slideViewPr>
    <p:cSldViewPr snapToGrid="0">
      <p:cViewPr varScale="1">
        <p:scale>
          <a:sx n="51" d="100"/>
          <a:sy n="51" d="100"/>
        </p:scale>
        <p:origin x="1380" y="66"/>
      </p:cViewPr>
      <p:guideLst/>
    </p:cSldViewPr>
  </p:slideViewPr>
  <p:notesTextViewPr>
    <p:cViewPr>
      <p:scale>
        <a:sx n="1" d="1"/>
        <a:sy n="1" d="1"/>
      </p:scale>
      <p:origin x="0" y="0"/>
    </p:cViewPr>
  </p:notesTextViewPr>
  <p:sorterViewPr>
    <p:cViewPr varScale="1">
      <p:scale>
        <a:sx n="1" d="1"/>
        <a:sy n="1" d="1"/>
      </p:scale>
      <p:origin x="0" y="-402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12/11/2018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0B69D6A-A9B7-4162-A223-ECC738F69088}" type="slidenum">
              <a:rPr lang="en-US" altLang="en-US"/>
              <a:pPr eaLnBrk="1" hangingPunct="1"/>
              <a:t>4</a:t>
            </a:fld>
            <a:endParaRPr lang="en-US" altLang="en-US" dirty="0"/>
          </a:p>
        </p:txBody>
      </p:sp>
      <p:sp>
        <p:nvSpPr>
          <p:cNvPr id="44035" name="Rectangle 2"/>
          <p:cNvSpPr>
            <a:spLocks noGrp="1" noRot="1" noChangeAspect="1" noChangeArrowheads="1" noTextEdit="1"/>
          </p:cNvSpPr>
          <p:nvPr>
            <p:ph type="sldImg"/>
          </p:nvPr>
        </p:nvSpPr>
        <p:spPr>
          <a:xfrm>
            <a:off x="685800" y="1143000"/>
            <a:ext cx="5486400" cy="3086100"/>
          </a:xfrm>
          <a:ln/>
        </p:spPr>
      </p:sp>
      <p:sp>
        <p:nvSpPr>
          <p:cNvPr id="4403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due course.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0391513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DF62C8A-A559-4DE5-AAAA-19BF1904566E}" type="slidenum">
              <a:rPr lang="en-US" altLang="en-US"/>
              <a:pPr eaLnBrk="1" hangingPunct="1"/>
              <a:t>14</a:t>
            </a:fld>
            <a:endParaRPr lang="en-US" altLang="en-US" dirty="0"/>
          </a:p>
        </p:txBody>
      </p:sp>
      <p:sp>
        <p:nvSpPr>
          <p:cNvPr id="55299" name="Rectangle 2"/>
          <p:cNvSpPr>
            <a:spLocks noGrp="1" noRot="1" noChangeAspect="1" noChangeArrowheads="1" noTextEdit="1"/>
          </p:cNvSpPr>
          <p:nvPr>
            <p:ph type="sldImg"/>
          </p:nvPr>
        </p:nvSpPr>
        <p:spPr>
          <a:xfrm>
            <a:off x="685800" y="1143000"/>
            <a:ext cx="5486400" cy="3086100"/>
          </a:xfrm>
          <a:ln/>
        </p:spPr>
      </p:sp>
      <p:sp>
        <p:nvSpPr>
          <p:cNvPr id="55300"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Ask for a volunteer to contact the local/state Consumer Protection Agency to find out the kinds of protections available to consumers with respect to holders in due course.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31412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F3277C8-2FBA-4C7C-B5DC-D9E408991950}" type="slidenum">
              <a:rPr lang="en-US" altLang="en-US"/>
              <a:pPr eaLnBrk="1" hangingPunct="1"/>
              <a:t>15</a:t>
            </a:fld>
            <a:endParaRPr lang="en-US" altLang="en-US" dirty="0"/>
          </a:p>
        </p:txBody>
      </p:sp>
      <p:sp>
        <p:nvSpPr>
          <p:cNvPr id="56323" name="Rectangle 2"/>
          <p:cNvSpPr>
            <a:spLocks noGrp="1" noRot="1" noChangeAspect="1" noChangeArrowheads="1" noTextEdit="1"/>
          </p:cNvSpPr>
          <p:nvPr>
            <p:ph type="sldImg"/>
          </p:nvPr>
        </p:nvSpPr>
        <p:spPr>
          <a:xfrm>
            <a:off x="685800" y="1143000"/>
            <a:ext cx="5486400" cy="3086100"/>
          </a:xfrm>
          <a:ln/>
        </p:spPr>
      </p:sp>
      <p:sp>
        <p:nvSpPr>
          <p:cNvPr id="5632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real defenses.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806189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5C8B286-5C0E-4A44-B55B-D700F9954BD1}" type="slidenum">
              <a:rPr lang="en-US" altLang="en-US"/>
              <a:pPr eaLnBrk="1" hangingPunct="1"/>
              <a:t>16</a:t>
            </a:fld>
            <a:endParaRPr lang="en-US" altLang="en-US" dirty="0"/>
          </a:p>
        </p:txBody>
      </p:sp>
      <p:sp>
        <p:nvSpPr>
          <p:cNvPr id="57347" name="Rectangle 2"/>
          <p:cNvSpPr>
            <a:spLocks noGrp="1" noRot="1" noChangeAspect="1" noChangeArrowheads="1" noTextEdit="1"/>
          </p:cNvSpPr>
          <p:nvPr>
            <p:ph type="sldImg"/>
          </p:nvPr>
        </p:nvSpPr>
        <p:spPr>
          <a:xfrm>
            <a:off x="685800" y="1143000"/>
            <a:ext cx="5486400" cy="3086100"/>
          </a:xfrm>
          <a:ln/>
        </p:spPr>
      </p:sp>
      <p:sp>
        <p:nvSpPr>
          <p:cNvPr id="57348"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Have students recall the different elements of a contract, and remind them if one required element is missing, the contract is invalid. Then discuss how real defenses are similar, in that if one is present, it will void a negotiable instrument.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014284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8B52D6E-F56B-4C04-8C4F-01A9DFEB131E}" type="slidenum">
              <a:rPr lang="en-US" altLang="en-US"/>
              <a:pPr eaLnBrk="1" hangingPunct="1"/>
              <a:t>18</a:t>
            </a:fld>
            <a:endParaRPr lang="en-US" altLang="en-US" dirty="0"/>
          </a:p>
        </p:txBody>
      </p:sp>
      <p:sp>
        <p:nvSpPr>
          <p:cNvPr id="58371" name="Rectangle 2"/>
          <p:cNvSpPr>
            <a:spLocks noGrp="1" noRot="1" noChangeAspect="1" noChangeArrowheads="1" noTextEdit="1"/>
          </p:cNvSpPr>
          <p:nvPr>
            <p:ph type="sldImg"/>
          </p:nvPr>
        </p:nvSpPr>
        <p:spPr>
          <a:xfrm>
            <a:off x="685800" y="1143000"/>
            <a:ext cx="5486400" cy="3086100"/>
          </a:xfrm>
          <a:ln/>
        </p:spPr>
      </p:sp>
      <p:sp>
        <p:nvSpPr>
          <p:cNvPr id="5837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illegality. See next slide.</a:t>
            </a:r>
          </a:p>
        </p:txBody>
      </p:sp>
    </p:spTree>
    <p:extLst>
      <p:ext uri="{BB962C8B-B14F-4D97-AF65-F5344CB8AC3E}">
        <p14:creationId xmlns:p14="http://schemas.microsoft.com/office/powerpoint/2010/main" val="41706898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F086A5B-47F8-43BD-BBFC-76DBB8129DC3}" type="slidenum">
              <a:rPr lang="en-US" altLang="en-US"/>
              <a:pPr eaLnBrk="1" hangingPunct="1"/>
              <a:t>19</a:t>
            </a:fld>
            <a:endParaRPr lang="en-US" altLang="en-US" dirty="0"/>
          </a:p>
        </p:txBody>
      </p:sp>
      <p:sp>
        <p:nvSpPr>
          <p:cNvPr id="59395" name="Rectangle 2"/>
          <p:cNvSpPr>
            <a:spLocks noGrp="1" noRot="1" noChangeAspect="1" noChangeArrowheads="1" noTextEdit="1"/>
          </p:cNvSpPr>
          <p:nvPr>
            <p:ph type="sldImg"/>
          </p:nvPr>
        </p:nvSpPr>
        <p:spPr>
          <a:xfrm>
            <a:off x="685800" y="1143000"/>
            <a:ext cx="5486400" cy="3086100"/>
          </a:xfrm>
          <a:ln/>
        </p:spPr>
      </p:sp>
      <p:sp>
        <p:nvSpPr>
          <p:cNvPr id="59396" name="Rectangle 3"/>
          <p:cNvSpPr>
            <a:spLocks noGrp="1" noChangeArrowheads="1"/>
          </p:cNvSpPr>
          <p:nvPr>
            <p:ph type="body" idx="1"/>
          </p:nvPr>
        </p:nvSpPr>
        <p:spPr>
          <a:noFill/>
        </p:spPr>
        <p:txBody>
          <a:bodyPr/>
          <a:lstStyle/>
          <a:p>
            <a:r>
              <a:rPr lang="en-US" altLang="en-US" dirty="0">
                <a:latin typeface="Arial" panose="020B0604020202020204" pitchFamily="34" charset="0"/>
              </a:rPr>
              <a:t>A minor (person under the age of 18 years) or mental incompetent need not honor a negotiable instrument if it was given in payment for a contract that the minor or mental incompetent may disaffirm on the grounds of minority or incompetency. This rule is true even if the instrument comes into the hands of a holder in due course. Similarly, persons who have been found insane by a court are not liable on a negotiable instrument, because their contracts are void.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37960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850BECF-DC9E-46BD-9D35-FE3BACC04F1D}" type="slidenum">
              <a:rPr lang="en-US" altLang="en-US"/>
              <a:pPr eaLnBrk="1" hangingPunct="1"/>
              <a:t>20</a:t>
            </a:fld>
            <a:endParaRPr lang="en-US" altLang="en-US" dirty="0"/>
          </a:p>
        </p:txBody>
      </p:sp>
      <p:sp>
        <p:nvSpPr>
          <p:cNvPr id="60419" name="Rectangle 2"/>
          <p:cNvSpPr>
            <a:spLocks noGrp="1" noRot="1" noChangeAspect="1" noChangeArrowheads="1" noTextEdit="1"/>
          </p:cNvSpPr>
          <p:nvPr>
            <p:ph type="sldImg"/>
          </p:nvPr>
        </p:nvSpPr>
        <p:spPr>
          <a:xfrm>
            <a:off x="685800" y="1143000"/>
            <a:ext cx="5486400" cy="3086100"/>
          </a:xfrm>
          <a:ln/>
        </p:spPr>
      </p:sp>
      <p:sp>
        <p:nvSpPr>
          <p:cNvPr id="60420" name="Rectangle 3"/>
          <p:cNvSpPr>
            <a:spLocks noGrp="1" noChangeArrowheads="1"/>
          </p:cNvSpPr>
          <p:nvPr>
            <p:ph type="body" idx="1"/>
          </p:nvPr>
        </p:nvSpPr>
        <p:spPr>
          <a:noFill/>
        </p:spPr>
        <p:txBody>
          <a:bodyPr/>
          <a:lstStyle/>
          <a:p>
            <a:r>
              <a:rPr lang="en-US" altLang="en-US" dirty="0">
                <a:latin typeface="Arial" panose="020B0604020202020204" pitchFamily="34" charset="0"/>
              </a:rPr>
              <a:t>Bankruptcy may be used as a defense to all negotiable instruments, even those in the hands of a holder in due course. Holders of such instruments will receive treatment equal to that of other similar creditors when the debtor’s assets are collected and divided according to the bankruptcy law.</a:t>
            </a:r>
          </a:p>
          <a:p>
            <a:endParaRPr lang="en-US" altLang="en-US" dirty="0">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1" dirty="0">
                <a:latin typeface="Arial" panose="020B0604020202020204" pitchFamily="34" charset="0"/>
              </a:rPr>
              <a:t>Terms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Legally, the term </a:t>
            </a:r>
            <a:r>
              <a:rPr lang="en-US" altLang="en-US" i="1" dirty="0">
                <a:latin typeface="Arial" panose="020B0604020202020204" pitchFamily="34" charset="0"/>
              </a:rPr>
              <a:t>duress </a:t>
            </a:r>
            <a:r>
              <a:rPr lang="en-US" altLang="en-US" dirty="0">
                <a:latin typeface="Arial" panose="020B0604020202020204" pitchFamily="34" charset="0"/>
              </a:rPr>
              <a:t>refers to any conduct that deprives a victim of free will. All transactions entered into under such conditions are legally voidable by the victim. </a:t>
            </a:r>
            <a:r>
              <a:rPr lang="en-US" altLang="en-US" i="1" dirty="0">
                <a:latin typeface="Arial" panose="020B0604020202020204" pitchFamily="34" charset="0"/>
              </a:rPr>
              <a:t>Duress </a:t>
            </a:r>
            <a:r>
              <a:rPr lang="en-US" altLang="en-US" dirty="0">
                <a:latin typeface="Arial" panose="020B0604020202020204" pitchFamily="34" charset="0"/>
              </a:rPr>
              <a:t>comes from the Latin word meaning </a:t>
            </a:r>
            <a:r>
              <a:rPr lang="en-US" altLang="en-US" i="1" dirty="0">
                <a:latin typeface="Arial" panose="020B0604020202020204" pitchFamily="34" charset="0"/>
              </a:rPr>
              <a:t>hard</a:t>
            </a:r>
            <a:r>
              <a:rPr lang="en-US" altLang="en-US" dirty="0">
                <a:latin typeface="Arial" panose="020B0604020202020204" pitchFamily="34" charset="0"/>
              </a:rPr>
              <a:t>.</a:t>
            </a:r>
          </a:p>
          <a:p>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17735492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287E5EA-8F86-4136-87B0-BB1DAC567F2B}" type="slidenum">
              <a:rPr lang="en-US" altLang="en-US"/>
              <a:pPr eaLnBrk="1" hangingPunct="1"/>
              <a:t>21</a:t>
            </a:fld>
            <a:endParaRPr lang="en-US" altLang="en-US" dirty="0"/>
          </a:p>
        </p:txBody>
      </p:sp>
      <p:sp>
        <p:nvSpPr>
          <p:cNvPr id="61443" name="Rectangle 2"/>
          <p:cNvSpPr>
            <a:spLocks noGrp="1" noRot="1" noChangeAspect="1" noChangeArrowheads="1" noTextEdit="1"/>
          </p:cNvSpPr>
          <p:nvPr>
            <p:ph type="sldImg"/>
          </p:nvPr>
        </p:nvSpPr>
        <p:spPr>
          <a:xfrm>
            <a:off x="685800" y="1143000"/>
            <a:ext cx="5486400" cy="3086100"/>
          </a:xfrm>
          <a:ln/>
        </p:spPr>
      </p:sp>
      <p:sp>
        <p:nvSpPr>
          <p:cNvPr id="6144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material alteration. See next slide.</a:t>
            </a:r>
          </a:p>
        </p:txBody>
      </p:sp>
    </p:spTree>
    <p:extLst>
      <p:ext uri="{BB962C8B-B14F-4D97-AF65-F5344CB8AC3E}">
        <p14:creationId xmlns:p14="http://schemas.microsoft.com/office/powerpoint/2010/main" val="11382648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EE17BB2-A19A-42AA-AB80-CAECFAA84E42}" type="slidenum">
              <a:rPr lang="en-US" altLang="en-US"/>
              <a:pPr eaLnBrk="1" hangingPunct="1"/>
              <a:t>22</a:t>
            </a:fld>
            <a:endParaRPr lang="en-US" altLang="en-US" dirty="0"/>
          </a:p>
        </p:txBody>
      </p:sp>
      <p:sp>
        <p:nvSpPr>
          <p:cNvPr id="62467" name="Rectangle 2"/>
          <p:cNvSpPr>
            <a:spLocks noGrp="1" noRot="1" noChangeAspect="1" noChangeArrowheads="1" noTextEdit="1"/>
          </p:cNvSpPr>
          <p:nvPr>
            <p:ph type="sldImg"/>
          </p:nvPr>
        </p:nvSpPr>
        <p:spPr>
          <a:xfrm>
            <a:off x="685800" y="1143000"/>
            <a:ext cx="5486400" cy="3086100"/>
          </a:xfrm>
          <a:ln/>
        </p:spPr>
      </p:sp>
      <p:sp>
        <p:nvSpPr>
          <p:cNvPr id="62468" name="Rectangle 3"/>
          <p:cNvSpPr>
            <a:spLocks noGrp="1" noChangeArrowheads="1"/>
          </p:cNvSpPr>
          <p:nvPr>
            <p:ph type="body" idx="1"/>
          </p:nvPr>
        </p:nvSpPr>
        <p:spPr>
          <a:noFill/>
        </p:spPr>
        <p:txBody>
          <a:bodyPr/>
          <a:lstStyle/>
          <a:p>
            <a:r>
              <a:rPr lang="en-US" altLang="en-US" dirty="0">
                <a:latin typeface="Arial" panose="020B0604020202020204" pitchFamily="34" charset="0"/>
              </a:rPr>
              <a:t>Usually, the alteration involves changing the payee’s name or increasing the amount of an instrument. The alteration of an instrument may be used as a real defense. Unless an instrument is written negligently so that it can be easily altered, makers and drawers are not required to pay altered amounts. They must pay only the amount for which the instrument was originally written.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642827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A consumer credit contract must exhibit certain characteristics: (1) The purchaser must be a flesh-and-blood person rather than a corporation or institution of some sort; (2) the creditor takes interest, fees, and a security interest; and (3) the creditor’s business is extending credit or using credit in its business as an ordinary part of its operation.</a:t>
            </a:r>
          </a:p>
        </p:txBody>
      </p:sp>
      <p:sp>
        <p:nvSpPr>
          <p:cNvPr id="4" name="Slide Number Placeholder 3"/>
          <p:cNvSpPr>
            <a:spLocks noGrp="1"/>
          </p:cNvSpPr>
          <p:nvPr>
            <p:ph type="sldNum" sz="quarter" idx="5"/>
          </p:nvPr>
        </p:nvSpPr>
        <p:spPr/>
        <p:txBody>
          <a:bodyPr/>
          <a:lstStyle/>
          <a:p>
            <a:fld id="{5B1CC8F4-5623-496C-8F2C-A5D22BD68D8F}" type="slidenum">
              <a:rPr lang="en-US" smtClean="0"/>
              <a:t>23</a:t>
            </a:fld>
            <a:endParaRPr lang="en-US" dirty="0"/>
          </a:p>
        </p:txBody>
      </p:sp>
    </p:spTree>
    <p:extLst>
      <p:ext uri="{BB962C8B-B14F-4D97-AF65-F5344CB8AC3E}">
        <p14:creationId xmlns:p14="http://schemas.microsoft.com/office/powerpoint/2010/main" val="40960259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07CA321-2A27-4995-9EEF-BE6205794E0B}" type="slidenum">
              <a:rPr lang="en-US" altLang="en-US"/>
              <a:pPr eaLnBrk="1" hangingPunct="1"/>
              <a:t>24</a:t>
            </a:fld>
            <a:endParaRPr lang="en-US" altLang="en-US" dirty="0"/>
          </a:p>
        </p:txBody>
      </p:sp>
      <p:sp>
        <p:nvSpPr>
          <p:cNvPr id="63491" name="Rectangle 2"/>
          <p:cNvSpPr>
            <a:spLocks noGrp="1" noRot="1" noChangeAspect="1" noChangeArrowheads="1" noTextEdit="1"/>
          </p:cNvSpPr>
          <p:nvPr>
            <p:ph type="sldImg"/>
          </p:nvPr>
        </p:nvSpPr>
        <p:spPr>
          <a:xfrm>
            <a:off x="685800" y="1143000"/>
            <a:ext cx="5486400" cy="3086100"/>
          </a:xfrm>
          <a:ln/>
        </p:spPr>
      </p:sp>
      <p:sp>
        <p:nvSpPr>
          <p:cNvPr id="63492"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i="1" dirty="0">
                <a:latin typeface="Arial" panose="020B0604020202020204" pitchFamily="34" charset="0"/>
              </a:rPr>
              <a:t>Liable </a:t>
            </a:r>
            <a:r>
              <a:rPr lang="en-US" altLang="en-US" dirty="0">
                <a:latin typeface="Arial" panose="020B0604020202020204" pitchFamily="34" charset="0"/>
              </a:rPr>
              <a:t>is related to the term </a:t>
            </a:r>
            <a:r>
              <a:rPr lang="en-US" altLang="en-US" i="1" dirty="0">
                <a:latin typeface="Arial" panose="020B0604020202020204" pitchFamily="34" charset="0"/>
              </a:rPr>
              <a:t>ligature, </a:t>
            </a:r>
            <a:r>
              <a:rPr lang="en-US" altLang="en-US" dirty="0">
                <a:latin typeface="Arial" panose="020B0604020202020204" pitchFamily="34" charset="0"/>
              </a:rPr>
              <a:t>which refers to something that is used to bind two things together.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95371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6DB3862-0315-4DD9-8DD5-7D871E44F157}" type="slidenum">
              <a:rPr lang="en-US" altLang="en-US"/>
              <a:pPr eaLnBrk="1" hangingPunct="1"/>
              <a:t>5</a:t>
            </a:fld>
            <a:endParaRPr lang="en-US" altLang="en-US" dirty="0"/>
          </a:p>
        </p:txBody>
      </p:sp>
      <p:sp>
        <p:nvSpPr>
          <p:cNvPr id="45059" name="Rectangle 2"/>
          <p:cNvSpPr>
            <a:spLocks noGrp="1" noRot="1" noChangeAspect="1" noChangeArrowheads="1" noTextEdit="1"/>
          </p:cNvSpPr>
          <p:nvPr>
            <p:ph type="sldImg"/>
          </p:nvPr>
        </p:nvSpPr>
        <p:spPr>
          <a:xfrm>
            <a:off x="685800" y="1143000"/>
            <a:ext cx="5486400" cy="3086100"/>
          </a:xfrm>
          <a:ln/>
        </p:spPr>
      </p:sp>
      <p:sp>
        <p:nvSpPr>
          <p:cNvPr id="45060" name="Rectangle 3"/>
          <p:cNvSpPr>
            <a:spLocks noGrp="1" noChangeArrowheads="1"/>
          </p:cNvSpPr>
          <p:nvPr>
            <p:ph type="body" idx="1"/>
          </p:nvPr>
        </p:nvSpPr>
        <p:spPr>
          <a:noFill/>
        </p:spPr>
        <p:txBody>
          <a:bodyPr/>
          <a:lstStyle/>
          <a:p>
            <a:r>
              <a:rPr lang="en-US" altLang="en-US" dirty="0">
                <a:latin typeface="Arial" panose="020B0604020202020204" pitchFamily="34" charset="0"/>
              </a:rPr>
              <a:t>One of the basic principles of the law of negotiable instruments says that a holder in due course of negotiable instruments can receive more rights than the party or parties who held the instrument before them. For this reason, negotiable instruments are used a lot and are passed openly from one party to another. Often, the question of whether one of the parties in a lawsuit is a holder in due course will arise. Usually, the party making this claim is the holder who is trying to elevate his or her status to that of a holder in due course (a title that even sounds more important than just a plain, run of the mill, “ordinary holder”). </a:t>
            </a:r>
          </a:p>
        </p:txBody>
      </p:sp>
    </p:spTree>
    <p:extLst>
      <p:ext uri="{BB962C8B-B14F-4D97-AF65-F5344CB8AC3E}">
        <p14:creationId xmlns:p14="http://schemas.microsoft.com/office/powerpoint/2010/main" val="11737422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7E943C9-7710-40F8-9E19-AD4914922637}" type="slidenum">
              <a:rPr lang="en-US" altLang="en-US"/>
              <a:pPr eaLnBrk="1" hangingPunct="1"/>
              <a:t>25</a:t>
            </a:fld>
            <a:endParaRPr lang="en-US" altLang="en-US" dirty="0"/>
          </a:p>
        </p:txBody>
      </p:sp>
      <p:sp>
        <p:nvSpPr>
          <p:cNvPr id="64515" name="Rectangle 2"/>
          <p:cNvSpPr>
            <a:spLocks noGrp="1" noRot="1" noChangeAspect="1" noChangeArrowheads="1" noTextEdit="1"/>
          </p:cNvSpPr>
          <p:nvPr>
            <p:ph type="sldImg"/>
          </p:nvPr>
        </p:nvSpPr>
        <p:spPr>
          <a:xfrm>
            <a:off x="685800" y="1143000"/>
            <a:ext cx="5486400" cy="3086100"/>
          </a:xfrm>
          <a:ln/>
        </p:spPr>
      </p:sp>
      <p:sp>
        <p:nvSpPr>
          <p:cNvPr id="64516" name="Rectangle 3"/>
          <p:cNvSpPr>
            <a:spLocks noGrp="1" noChangeArrowheads="1"/>
          </p:cNvSpPr>
          <p:nvPr>
            <p:ph type="body" idx="1"/>
          </p:nvPr>
        </p:nvSpPr>
        <p:spPr>
          <a:noFill/>
        </p:spPr>
        <p:txBody>
          <a:bodyPr/>
          <a:lstStyle/>
          <a:p>
            <a:r>
              <a:rPr lang="en-US" altLang="en-US" b="1" dirty="0">
                <a:latin typeface="Arial" panose="020B0604020202020204" pitchFamily="34" charset="0"/>
              </a:rPr>
              <a:t>Cross-Cultural Notes</a:t>
            </a:r>
          </a:p>
          <a:p>
            <a:r>
              <a:rPr lang="en-US" altLang="en-US" dirty="0">
                <a:latin typeface="Arial" panose="020B0604020202020204" pitchFamily="34" charset="0"/>
              </a:rPr>
              <a:t>In Mexico, a check must be presented for payment within 15 days of issuance. After 15 days, the drawer cannot be held liable. For checks that are made payable in different towns, the time limit is extended to 30 days.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750054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C90ACD8-20B8-49BD-96A9-F07F42DD72FE}" type="slidenum">
              <a:rPr lang="en-US" altLang="en-US"/>
              <a:pPr eaLnBrk="1" hangingPunct="1"/>
              <a:t>26</a:t>
            </a:fld>
            <a:endParaRPr lang="en-US" altLang="en-US" dirty="0"/>
          </a:p>
        </p:txBody>
      </p:sp>
      <p:sp>
        <p:nvSpPr>
          <p:cNvPr id="65539" name="Rectangle 2"/>
          <p:cNvSpPr>
            <a:spLocks noGrp="1" noRot="1" noChangeAspect="1" noChangeArrowheads="1" noTextEdit="1"/>
          </p:cNvSpPr>
          <p:nvPr>
            <p:ph type="sldImg"/>
          </p:nvPr>
        </p:nvSpPr>
        <p:spPr>
          <a:xfrm>
            <a:off x="685800" y="1143000"/>
            <a:ext cx="5486400" cy="3086100"/>
          </a:xfrm>
          <a:ln/>
        </p:spPr>
      </p:sp>
      <p:sp>
        <p:nvSpPr>
          <p:cNvPr id="65540" name="Rectangle 3"/>
          <p:cNvSpPr>
            <a:spLocks noGrp="1" noChangeArrowheads="1"/>
          </p:cNvSpPr>
          <p:nvPr>
            <p:ph type="body" idx="1"/>
          </p:nvPr>
        </p:nvSpPr>
        <p:spPr>
          <a:noFill/>
        </p:spPr>
        <p:txBody>
          <a:bodyPr/>
          <a:lstStyle/>
          <a:p>
            <a:r>
              <a:rPr lang="en-US" altLang="en-US" dirty="0">
                <a:latin typeface="Arial" panose="020B0604020202020204" pitchFamily="34" charset="0"/>
              </a:rPr>
              <a:t>Other drawers and indorsers have limitations on their obligation to pay an instrument. They are said to be secondarily, or conditionally, liable. The drawer of a draft that has not been accepted is obligated to pay the draft to anyone who is entitled to enforce it; however, if a bank accepts a draft, the drawer is discharged. If a drawee other than a bank accepts a draft and it is later dishonored, the obligation of the drawer is the same as an </a:t>
            </a:r>
            <a:r>
              <a:rPr lang="en-US" altLang="en-US" dirty="0" err="1">
                <a:latin typeface="Arial" panose="020B0604020202020204" pitchFamily="34" charset="0"/>
              </a:rPr>
              <a:t>indorser</a:t>
            </a:r>
            <a:r>
              <a:rPr lang="en-US" altLang="en-US" dirty="0">
                <a:latin typeface="Arial" panose="020B0604020202020204" pitchFamily="34" charset="0"/>
              </a:rPr>
              <a:t> stated here.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0154490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49D5516-D0BA-4C98-9890-5D2AFB5CA4C3}" type="slidenum">
              <a:rPr lang="en-US" altLang="en-US"/>
              <a:pPr eaLnBrk="1" hangingPunct="1"/>
              <a:t>27</a:t>
            </a:fld>
            <a:endParaRPr lang="en-US" altLang="en-US" dirty="0"/>
          </a:p>
        </p:txBody>
      </p:sp>
      <p:sp>
        <p:nvSpPr>
          <p:cNvPr id="66563" name="Rectangle 2"/>
          <p:cNvSpPr>
            <a:spLocks noGrp="1" noRot="1" noChangeAspect="1" noChangeArrowheads="1" noTextEdit="1"/>
          </p:cNvSpPr>
          <p:nvPr>
            <p:ph type="sldImg"/>
          </p:nvPr>
        </p:nvSpPr>
        <p:spPr>
          <a:xfrm>
            <a:off x="685800" y="1143000"/>
            <a:ext cx="5486400" cy="3086100"/>
          </a:xfrm>
          <a:ln/>
        </p:spPr>
      </p:sp>
      <p:sp>
        <p:nvSpPr>
          <p:cNvPr id="6656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dishonor.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6694007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46E7F31-8594-45F1-99D2-6915C142A712}" type="slidenum">
              <a:rPr lang="en-US" altLang="en-US"/>
              <a:pPr eaLnBrk="1" hangingPunct="1"/>
              <a:t>28</a:t>
            </a:fld>
            <a:endParaRPr lang="en-US" altLang="en-US" dirty="0"/>
          </a:p>
        </p:txBody>
      </p:sp>
      <p:sp>
        <p:nvSpPr>
          <p:cNvPr id="67587" name="Rectangle 2"/>
          <p:cNvSpPr>
            <a:spLocks noGrp="1" noRot="1" noChangeAspect="1" noChangeArrowheads="1" noTextEdit="1"/>
          </p:cNvSpPr>
          <p:nvPr>
            <p:ph type="sldImg"/>
          </p:nvPr>
        </p:nvSpPr>
        <p:spPr>
          <a:xfrm>
            <a:off x="685800" y="1143000"/>
            <a:ext cx="5486400" cy="3086100"/>
          </a:xfrm>
          <a:ln/>
        </p:spPr>
      </p:sp>
      <p:sp>
        <p:nvSpPr>
          <p:cNvPr id="67588" name="Rectangle 3"/>
          <p:cNvSpPr>
            <a:spLocks noGrp="1" noChangeArrowheads="1"/>
          </p:cNvSpPr>
          <p:nvPr>
            <p:ph type="body" idx="1"/>
          </p:nvPr>
        </p:nvSpPr>
        <p:spPr>
          <a:noFill/>
        </p:spPr>
        <p:txBody>
          <a:bodyPr/>
          <a:lstStyle/>
          <a:p>
            <a:r>
              <a:rPr lang="en-US" altLang="en-US" dirty="0">
                <a:latin typeface="Arial" panose="020B0604020202020204" pitchFamily="34" charset="0"/>
              </a:rPr>
              <a:t>Presentment may be made by any commercially reasonable means, including oral, written, or electronic communication. If requested by the person to whom presentment is made, the person making presentment must exhibit the instrument and provide identification. </a:t>
            </a:r>
            <a:r>
              <a:rPr lang="en-US" sz="1200" b="0" i="0" u="none" strike="noStrike" kern="1200" baseline="0" dirty="0">
                <a:solidFill>
                  <a:schemeClr val="tx1"/>
                </a:solidFill>
                <a:latin typeface="+mn-lt"/>
                <a:ea typeface="+mn-ea"/>
                <a:cs typeface="+mn-cs"/>
              </a:rPr>
              <a:t>An instrument is dishonored when proper presentment is made and acceptance or payment is refused. </a:t>
            </a:r>
            <a:r>
              <a:rPr lang="en-US" altLang="en-US" dirty="0">
                <a:latin typeface="Arial" panose="020B0604020202020204" pitchFamily="34" charset="0"/>
              </a:rPr>
              <a:t>Dishonor also occurs when presentment is excused and the instrument is past due and unpaid. The presenting party has recourse against </a:t>
            </a:r>
            <a:r>
              <a:rPr lang="en-US" altLang="en-US" dirty="0" err="1">
                <a:latin typeface="Arial" panose="020B0604020202020204" pitchFamily="34" charset="0"/>
              </a:rPr>
              <a:t>indorsers</a:t>
            </a:r>
            <a:r>
              <a:rPr lang="en-US" altLang="en-US" dirty="0">
                <a:latin typeface="Arial" panose="020B0604020202020204" pitchFamily="34" charset="0"/>
              </a:rPr>
              <a:t> or other secondary parties after notice of dishonor has been given.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348280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2AA7E9E-FB9F-4643-A320-32FD9B999335}" type="slidenum">
              <a:rPr lang="en-US" altLang="en-US"/>
              <a:pPr eaLnBrk="1" hangingPunct="1"/>
              <a:t>6</a:t>
            </a:fld>
            <a:endParaRPr lang="en-US" altLang="en-US" dirty="0"/>
          </a:p>
        </p:txBody>
      </p:sp>
      <p:sp>
        <p:nvSpPr>
          <p:cNvPr id="47107" name="Rectangle 2"/>
          <p:cNvSpPr>
            <a:spLocks noGrp="1" noRot="1" noChangeAspect="1" noChangeArrowheads="1" noTextEdit="1"/>
          </p:cNvSpPr>
          <p:nvPr>
            <p:ph type="sldImg"/>
          </p:nvPr>
        </p:nvSpPr>
        <p:spPr>
          <a:xfrm>
            <a:off x="685800" y="1143000"/>
            <a:ext cx="5486400" cy="3086100"/>
          </a:xfrm>
          <a:ln/>
        </p:spPr>
      </p:sp>
      <p:sp>
        <p:nvSpPr>
          <p:cNvPr id="47108" name="Rectangle 3"/>
          <p:cNvSpPr>
            <a:spLocks noGrp="1" noChangeArrowheads="1"/>
          </p:cNvSpPr>
          <p:nvPr>
            <p:ph type="body" idx="1"/>
          </p:nvPr>
        </p:nvSpPr>
        <p:spPr>
          <a:noFill/>
        </p:spPr>
        <p:txBody>
          <a:bodyPr/>
          <a:lstStyle/>
          <a:p>
            <a:r>
              <a:rPr lang="en-US" altLang="en-US" b="0" dirty="0">
                <a:latin typeface="Arial" panose="020B0604020202020204" pitchFamily="34" charset="0"/>
              </a:rPr>
              <a:t>To be operating in good faith from an objective perspective, a party who claims to be a holder in due course must act (1) according to the commercial standards of the industry, and (2) those commercial standards must themselves be reasonable.</a:t>
            </a:r>
          </a:p>
          <a:p>
            <a:endParaRPr lang="en-US" altLang="en-US" b="1" dirty="0">
              <a:latin typeface="Arial" panose="020B0604020202020204" pitchFamily="34" charset="0"/>
            </a:endParaRPr>
          </a:p>
          <a:p>
            <a:r>
              <a:rPr lang="en-US" altLang="en-US" b="1" dirty="0">
                <a:latin typeface="Arial" panose="020B0604020202020204" pitchFamily="34" charset="0"/>
              </a:rPr>
              <a:t>Background Information</a:t>
            </a:r>
          </a:p>
          <a:p>
            <a:r>
              <a:rPr lang="en-US" altLang="en-US" dirty="0">
                <a:latin typeface="Arial" panose="020B0604020202020204" pitchFamily="34" charset="0"/>
              </a:rPr>
              <a:t>Courts of “equity,” or fairness, which developed in medieval England, coexisted with common law courts in the United States until the late 1800s. It was in the courts of equity that such maxims as “He who seeks equity must do equity” and “He who seeks equity must have clean hands” were developed as precedents.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52739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1C798ED-C195-4F59-BE72-791373E7BF53}" type="slidenum">
              <a:rPr lang="en-US" altLang="en-US"/>
              <a:pPr eaLnBrk="1" hangingPunct="1"/>
              <a:t>7</a:t>
            </a:fld>
            <a:endParaRPr lang="en-US" altLang="en-US" dirty="0"/>
          </a:p>
        </p:txBody>
      </p:sp>
      <p:sp>
        <p:nvSpPr>
          <p:cNvPr id="48131" name="Rectangle 2"/>
          <p:cNvSpPr>
            <a:spLocks noGrp="1" noRot="1" noChangeAspect="1" noChangeArrowheads="1" noTextEdit="1"/>
          </p:cNvSpPr>
          <p:nvPr>
            <p:ph type="sldImg"/>
          </p:nvPr>
        </p:nvSpPr>
        <p:spPr>
          <a:xfrm>
            <a:off x="685800" y="1143000"/>
            <a:ext cx="5486400" cy="3086100"/>
          </a:xfrm>
          <a:ln/>
        </p:spPr>
      </p:sp>
      <p:sp>
        <p:nvSpPr>
          <p:cNvPr id="48132" name="Rectangle 3"/>
          <p:cNvSpPr>
            <a:spLocks noGrp="1" noChangeArrowheads="1"/>
          </p:cNvSpPr>
          <p:nvPr>
            <p:ph type="body" idx="1"/>
          </p:nvPr>
        </p:nvSpPr>
        <p:spPr>
          <a:noFill/>
        </p:spPr>
        <p:txBody>
          <a:bodyPr/>
          <a:lstStyle/>
          <a:p>
            <a:r>
              <a:rPr lang="en-US" altLang="en-US" dirty="0">
                <a:latin typeface="Arial" panose="020B0604020202020204" pitchFamily="34" charset="0"/>
              </a:rPr>
              <a:t>The shelter provision does not apply to a holder who has committed fraud or an illegal 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35068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FFD4F75-836E-4C8F-810E-C148E6CBAFD6}" type="slidenum">
              <a:rPr lang="en-US" altLang="en-US"/>
              <a:pPr eaLnBrk="1" hangingPunct="1"/>
              <a:t>8</a:t>
            </a:fld>
            <a:endParaRPr lang="en-US" altLang="en-US" dirty="0"/>
          </a:p>
        </p:txBody>
      </p:sp>
      <p:sp>
        <p:nvSpPr>
          <p:cNvPr id="49155" name="Rectangle 2"/>
          <p:cNvSpPr>
            <a:spLocks noGrp="1" noRot="1" noChangeAspect="1" noChangeArrowheads="1" noTextEdit="1"/>
          </p:cNvSpPr>
          <p:nvPr>
            <p:ph type="sldImg"/>
          </p:nvPr>
        </p:nvSpPr>
        <p:spPr>
          <a:xfrm>
            <a:off x="685800" y="1143000"/>
            <a:ext cx="5486400" cy="3086100"/>
          </a:xfrm>
          <a:ln/>
        </p:spPr>
      </p:sp>
      <p:sp>
        <p:nvSpPr>
          <p:cNvPr id="4915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personal defenses.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656779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5D9C3F5-D336-4E47-A2CD-17D7FD7493AF}" type="slidenum">
              <a:rPr lang="en-US" altLang="en-US"/>
              <a:pPr eaLnBrk="1" hangingPunct="1"/>
              <a:t>9</a:t>
            </a:fld>
            <a:endParaRPr lang="en-US" altLang="en-US" dirty="0"/>
          </a:p>
        </p:txBody>
      </p:sp>
      <p:sp>
        <p:nvSpPr>
          <p:cNvPr id="50179" name="Rectangle 2"/>
          <p:cNvSpPr>
            <a:spLocks noGrp="1" noRot="1" noChangeAspect="1" noChangeArrowheads="1" noTextEdit="1"/>
          </p:cNvSpPr>
          <p:nvPr>
            <p:ph type="sldImg"/>
          </p:nvPr>
        </p:nvSpPr>
        <p:spPr>
          <a:xfrm>
            <a:off x="685800" y="1143000"/>
            <a:ext cx="5486400" cy="3086100"/>
          </a:xfrm>
          <a:ln/>
        </p:spPr>
      </p:sp>
      <p:sp>
        <p:nvSpPr>
          <p:cNvPr id="50180" name="Rectangle 3"/>
          <p:cNvSpPr>
            <a:spLocks noGrp="1" noChangeArrowheads="1"/>
          </p:cNvSpPr>
          <p:nvPr>
            <p:ph type="body" idx="1"/>
          </p:nvPr>
        </p:nvSpPr>
        <p:spPr>
          <a:noFill/>
        </p:spPr>
        <p:txBody>
          <a:bodyPr/>
          <a:lstStyle/>
          <a:p>
            <a:r>
              <a:rPr lang="en-US" altLang="en-US" dirty="0">
                <a:latin typeface="Arial" panose="020B0604020202020204" pitchFamily="34" charset="0"/>
              </a:rPr>
              <a:t>The favorable treatment that holders in due course receive ensures that they take instruments free from all claims to them on the part of any person and free from all personal defenses of any party </a:t>
            </a:r>
            <a:r>
              <a:rPr lang="en-US" altLang="en-US" i="1" dirty="0">
                <a:latin typeface="Arial" panose="020B0604020202020204" pitchFamily="34" charset="0"/>
              </a:rPr>
              <a:t>with whom they have not dealt</a:t>
            </a:r>
            <a:r>
              <a:rPr lang="en-US" altLang="en-US" dirty="0">
                <a:latin typeface="Arial" panose="020B0604020202020204" pitchFamily="34" charset="0"/>
              </a:rPr>
              <a: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23228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6C7E602-46C2-4D98-BEDF-4ECE0A956C95}" type="slidenum">
              <a:rPr lang="en-US" altLang="en-US"/>
              <a:pPr eaLnBrk="1" hangingPunct="1"/>
              <a:t>11</a:t>
            </a:fld>
            <a:endParaRPr lang="en-US" altLang="en-US" dirty="0"/>
          </a:p>
        </p:txBody>
      </p:sp>
      <p:sp>
        <p:nvSpPr>
          <p:cNvPr id="52227" name="Rectangle 2"/>
          <p:cNvSpPr>
            <a:spLocks noGrp="1" noRot="1" noChangeAspect="1" noChangeArrowheads="1" noTextEdit="1"/>
          </p:cNvSpPr>
          <p:nvPr>
            <p:ph type="sldImg"/>
          </p:nvPr>
        </p:nvSpPr>
        <p:spPr>
          <a:xfrm>
            <a:off x="685800" y="1143000"/>
            <a:ext cx="5486400" cy="3086100"/>
          </a:xfrm>
          <a:ln/>
        </p:spPr>
      </p:sp>
      <p:sp>
        <p:nvSpPr>
          <p:cNvPr id="52228" name="Rectangle 3"/>
          <p:cNvSpPr>
            <a:spLocks noGrp="1" noChangeArrowheads="1"/>
          </p:cNvSpPr>
          <p:nvPr>
            <p:ph type="body" idx="1"/>
          </p:nvPr>
        </p:nvSpPr>
        <p:spPr>
          <a:noFill/>
        </p:spPr>
        <p:txBody>
          <a:bodyPr/>
          <a:lstStyle/>
          <a:p>
            <a:r>
              <a:rPr lang="en-US" altLang="en-US" dirty="0">
                <a:latin typeface="Arial" panose="020B0604020202020204" pitchFamily="34" charset="0"/>
              </a:rPr>
              <a:t>Negotiable instruments are often issued in exchange for property, services, or some other obligation as part of an underlying contract. If suit is brought on the instrument by a holder against the maker or drawer, the latter may use breach of contract as a defense. Because breach of contract is a personal defense, however, it may not be used if the holder of the instrument is a holder in due course unless the parties dealt with each other.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03341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93CF7DD-6262-4707-85C6-21CF6E1A221C}" type="slidenum">
              <a:rPr lang="en-US" altLang="en-US"/>
              <a:pPr eaLnBrk="1" hangingPunct="1"/>
              <a:t>12</a:t>
            </a:fld>
            <a:endParaRPr lang="en-US" altLang="en-US" dirty="0"/>
          </a:p>
        </p:txBody>
      </p:sp>
      <p:sp>
        <p:nvSpPr>
          <p:cNvPr id="53251" name="Rectangle 2"/>
          <p:cNvSpPr>
            <a:spLocks noGrp="1" noRot="1" noChangeAspect="1" noChangeArrowheads="1" noTextEdit="1"/>
          </p:cNvSpPr>
          <p:nvPr>
            <p:ph type="sldImg"/>
          </p:nvPr>
        </p:nvSpPr>
        <p:spPr>
          <a:xfrm>
            <a:off x="685800" y="1143000"/>
            <a:ext cx="5486400" cy="3086100"/>
          </a:xfrm>
          <a:ln/>
        </p:spPr>
      </p:sp>
      <p:sp>
        <p:nvSpPr>
          <p:cNvPr id="53252" name="Rectangle 3"/>
          <p:cNvSpPr>
            <a:spLocks noGrp="1" noChangeArrowheads="1"/>
          </p:cNvSpPr>
          <p:nvPr>
            <p:ph type="body" idx="1"/>
          </p:nvPr>
        </p:nvSpPr>
        <p:spPr>
          <a:noFill/>
        </p:spPr>
        <p:txBody>
          <a:bodyPr/>
          <a:lstStyle/>
          <a:p>
            <a:r>
              <a:rPr lang="en-US" altLang="en-US" dirty="0">
                <a:latin typeface="Arial" panose="020B0604020202020204" pitchFamily="34" charset="0"/>
              </a:rPr>
              <a:t>Both lack of consideration and failure of consideration are personal defenses. They may not be used against a holder in due course.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9535303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431DC85-904B-4A94-96D1-F12AF4651357}" type="slidenum">
              <a:rPr lang="en-US" altLang="en-US"/>
              <a:pPr eaLnBrk="1" hangingPunct="1"/>
              <a:t>13</a:t>
            </a:fld>
            <a:endParaRPr lang="en-US" altLang="en-US" dirty="0"/>
          </a:p>
        </p:txBody>
      </p:sp>
      <p:sp>
        <p:nvSpPr>
          <p:cNvPr id="54275" name="Rectangle 2"/>
          <p:cNvSpPr>
            <a:spLocks noGrp="1" noRot="1" noChangeAspect="1" noChangeArrowheads="1" noTextEdit="1"/>
          </p:cNvSpPr>
          <p:nvPr>
            <p:ph type="sldImg"/>
          </p:nvPr>
        </p:nvSpPr>
        <p:spPr>
          <a:xfrm>
            <a:off x="685800" y="1143000"/>
            <a:ext cx="5486400" cy="3086100"/>
          </a:xfrm>
          <a:ln/>
        </p:spPr>
      </p:sp>
      <p:sp>
        <p:nvSpPr>
          <p:cNvPr id="54276" name="Rectangle 3"/>
          <p:cNvSpPr>
            <a:spLocks noGrp="1" noChangeArrowheads="1"/>
          </p:cNvSpPr>
          <p:nvPr>
            <p:ph type="body" idx="1"/>
          </p:nvPr>
        </p:nvSpPr>
        <p:spPr>
          <a:noFill/>
        </p:spPr>
        <p:txBody>
          <a:bodyPr/>
          <a:lstStyle/>
          <a:p>
            <a:r>
              <a:rPr lang="en-US" altLang="en-US" dirty="0">
                <a:latin typeface="Arial" panose="020B0604020202020204" pitchFamily="34" charset="0"/>
              </a:rPr>
              <a:t>When someone is induced by a fraudulent statement to enter into a contract, that person may have the contract rescinded. However, he or she may not use that defense against a holder in due course. A holder in due course can cut through the defense of fraud in the inducement and collect from the person who was defrauded.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6040668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2"/>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1800" dirty="0"/>
          </a:p>
        </p:txBody>
      </p:sp>
      <p:sp>
        <p:nvSpPr>
          <p:cNvPr id="2" name="Title 1"/>
          <p:cNvSpPr>
            <a:spLocks noGrp="1"/>
          </p:cNvSpPr>
          <p:nvPr>
            <p:ph type="ctrTitle"/>
          </p:nvPr>
        </p:nvSpPr>
        <p:spPr>
          <a:xfrm>
            <a:off x="671210"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10" y="4017524"/>
            <a:ext cx="4766553" cy="207199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1"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sz="1800"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4"/>
            <a:ext cx="4612731" cy="5813587"/>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53" indent="-39845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2"/>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2"/>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2"/>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1800" dirty="0"/>
          </a:p>
        </p:txBody>
      </p:sp>
      <p:sp>
        <p:nvSpPr>
          <p:cNvPr id="2" name="Title Placeholder 1"/>
          <p:cNvSpPr>
            <a:spLocks noGrp="1"/>
          </p:cNvSpPr>
          <p:nvPr>
            <p:ph type="title"/>
          </p:nvPr>
        </p:nvSpPr>
        <p:spPr>
          <a:xfrm>
            <a:off x="838200" y="18256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7" y="6492877"/>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2017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1" y="6492876"/>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1"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sz="1800" dirty="0"/>
          </a:p>
        </p:txBody>
      </p:sp>
      <p:cxnSp>
        <p:nvCxnSpPr>
          <p:cNvPr id="10" name="Straight Connector 9"/>
          <p:cNvCxnSpPr/>
          <p:nvPr userDrawn="1"/>
        </p:nvCxnSpPr>
        <p:spPr>
          <a:xfrm>
            <a:off x="350197"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53" indent="-398453" algn="l" defTabSz="914377"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05" indent="-339717" algn="l" defTabSz="914377"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10" y="758757"/>
            <a:ext cx="4766553" cy="3709547"/>
          </a:xfrm>
        </p:spPr>
        <p:txBody>
          <a:bodyPr/>
          <a:lstStyle/>
          <a:p>
            <a:r>
              <a:rPr lang="en-US" b="1" dirty="0"/>
              <a:t>Holders in Due Course, </a:t>
            </a:r>
            <a:br>
              <a:rPr lang="en-US" b="1" dirty="0"/>
            </a:br>
            <a:r>
              <a:rPr lang="en-US" b="1" dirty="0"/>
              <a:t>Defenses, and Liabilities</a:t>
            </a:r>
          </a:p>
        </p:txBody>
      </p:sp>
      <p:sp>
        <p:nvSpPr>
          <p:cNvPr id="3" name="Subtitle 2"/>
          <p:cNvSpPr>
            <a:spLocks noGrp="1"/>
          </p:cNvSpPr>
          <p:nvPr>
            <p:ph type="subTitle" idx="1"/>
          </p:nvPr>
        </p:nvSpPr>
        <p:spPr>
          <a:xfrm>
            <a:off x="671210" y="4609707"/>
            <a:ext cx="4766553" cy="1479808"/>
          </a:xfrm>
        </p:spPr>
        <p:txBody>
          <a:bodyPr/>
          <a:lstStyle/>
          <a:p>
            <a:r>
              <a:rPr lang="en-US" dirty="0"/>
              <a:t>Chapter 17</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altLang="en-US" dirty="0"/>
              <a:t>Most Common Personal Defenses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79"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17-</a:t>
            </a:r>
            <a:fld id="{E250B5DB-F5BE-4C12-8BEE-859A4A119E97}" type="slidenum">
              <a:rPr lang="en-US" altLang="en-US"/>
              <a:pPr eaLnBrk="1" hangingPunct="1"/>
              <a:t>10</a:t>
            </a:fld>
            <a:endParaRPr lang="en-US" altLang="en-US" dirty="0"/>
          </a:p>
        </p:txBody>
      </p:sp>
      <p:pic>
        <p:nvPicPr>
          <p:cNvPr id="3" name="Picture 2" descr="Defense  Description&#10;Breach of contract One of the parties to a contract has failed to do what he or she &#10;has previously agreed to do.&#10;Failure of consideration One of the parties to a contract has failed to furnish the agreed &#10;consideration.&#10;Lack of consideration No consideration existed in the underlying contract for which the &#10;instrument was issued.&#10;Fraud in the inducement The drawer or maker of an instrument is persuaded to enter a &#10;negotiable instrument into a contract because of a misrepresentation &#10;of some fact regarding the item purchased.&#10;Lack of delivery of a A payee forcibly, unlawfully, or conditionally takes an &#10;negotiable instrument  instrument from a maker or drawer.&#10;The maker or drawer did not intend to deliver the instrument.&#10;Payment of a   The drawer or maker of an instrument has paid the &#10;negotiable instrument  amount of the instrument." title="Most Common Personal Defenses"/>
          <p:cNvPicPr>
            <a:picLocks noChangeAspect="1"/>
          </p:cNvPicPr>
          <p:nvPr/>
        </p:nvPicPr>
        <p:blipFill>
          <a:blip r:embed="rId2"/>
          <a:stretch>
            <a:fillRect/>
          </a:stretch>
        </p:blipFill>
        <p:spPr>
          <a:xfrm>
            <a:off x="2674610" y="1867594"/>
            <a:ext cx="6842783" cy="4500551"/>
          </a:xfrm>
          <a:prstGeom prst="rect">
            <a:avLst/>
          </a:prstGeom>
        </p:spPr>
      </p:pic>
    </p:spTree>
    <p:extLst>
      <p:ext uri="{BB962C8B-B14F-4D97-AF65-F5344CB8AC3E}">
        <p14:creationId xmlns:p14="http://schemas.microsoft.com/office/powerpoint/2010/main" val="1675456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Personal Defenses</a:t>
            </a:r>
          </a:p>
        </p:txBody>
      </p:sp>
      <p:sp>
        <p:nvSpPr>
          <p:cNvPr id="25603" name="Rectangle 3"/>
          <p:cNvSpPr>
            <a:spLocks noGrp="1" noChangeArrowheads="1"/>
          </p:cNvSpPr>
          <p:nvPr>
            <p:ph type="body" idx="1"/>
          </p:nvPr>
        </p:nvSpPr>
        <p:spPr/>
        <p:txBody>
          <a:bodyPr/>
          <a:lstStyle/>
          <a:p>
            <a:r>
              <a:rPr lang="en-US" altLang="en-US" b="1" dirty="0"/>
              <a:t>Breach of contract </a:t>
            </a:r>
          </a:p>
          <a:p>
            <a:pPr lvl="1"/>
            <a:r>
              <a:rPr lang="en-US" altLang="en-US" dirty="0"/>
              <a:t>The party to whom the instrument was issued breaches the contract by failing to perform or by performing in an unsatisfactory manner</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AFBCE517-8E88-4285-90EF-B8E2E79E7E7B}" type="slidenum">
              <a:rPr lang="en-US" altLang="en-US" smtClean="0"/>
              <a:pPr/>
              <a:t>11</a:t>
            </a:fld>
            <a:endParaRPr lang="en-US" altLang="en-US" dirty="0"/>
          </a:p>
        </p:txBody>
      </p:sp>
    </p:spTree>
    <p:extLst>
      <p:ext uri="{BB962C8B-B14F-4D97-AF65-F5344CB8AC3E}">
        <p14:creationId xmlns:p14="http://schemas.microsoft.com/office/powerpoint/2010/main" val="28653014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Personal Defenses</a:t>
            </a:r>
          </a:p>
        </p:txBody>
      </p:sp>
      <p:sp>
        <p:nvSpPr>
          <p:cNvPr id="26627" name="Rectangle 3"/>
          <p:cNvSpPr>
            <a:spLocks noGrp="1" noChangeArrowheads="1"/>
          </p:cNvSpPr>
          <p:nvPr>
            <p:ph sz="half" idx="1"/>
          </p:nvPr>
        </p:nvSpPr>
        <p:spPr/>
        <p:txBody>
          <a:bodyPr/>
          <a:lstStyle/>
          <a:p>
            <a:r>
              <a:rPr lang="en-US" altLang="en-US" b="1" dirty="0"/>
              <a:t>Lack of consideration </a:t>
            </a:r>
          </a:p>
          <a:p>
            <a:pPr lvl="1"/>
            <a:r>
              <a:rPr lang="en-US" altLang="en-US" dirty="0"/>
              <a:t>Defense used when no consideration existed in the underlying contract for which the instrument was issued</a:t>
            </a:r>
          </a:p>
        </p:txBody>
      </p:sp>
      <p:sp>
        <p:nvSpPr>
          <p:cNvPr id="26628" name="Content Placeholder 2"/>
          <p:cNvSpPr>
            <a:spLocks noGrp="1"/>
          </p:cNvSpPr>
          <p:nvPr>
            <p:ph sz="half" idx="2"/>
          </p:nvPr>
        </p:nvSpPr>
        <p:spPr/>
        <p:txBody>
          <a:bodyPr/>
          <a:lstStyle/>
          <a:p>
            <a:r>
              <a:rPr lang="en-US" altLang="en-US" b="1" dirty="0"/>
              <a:t>Failure of consideration </a:t>
            </a:r>
          </a:p>
          <a:p>
            <a:pPr lvl="1"/>
            <a:r>
              <a:rPr lang="en-US" altLang="en-US" dirty="0"/>
              <a:t>Defense that the maker or drawer may use when the other party breaches the contract by not furnishing the agreed consideration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9"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EFA43337-1DB8-49E8-8C89-09B38B4B97DB}" type="slidenum">
              <a:rPr lang="en-US" altLang="en-US" smtClean="0"/>
              <a:pPr/>
              <a:t>12</a:t>
            </a:fld>
            <a:endParaRPr lang="en-US" altLang="en-US" dirty="0"/>
          </a:p>
        </p:txBody>
      </p:sp>
    </p:spTree>
    <p:extLst>
      <p:ext uri="{BB962C8B-B14F-4D97-AF65-F5344CB8AC3E}">
        <p14:creationId xmlns:p14="http://schemas.microsoft.com/office/powerpoint/2010/main" val="4182795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Personal Defenses</a:t>
            </a:r>
          </a:p>
        </p:txBody>
      </p:sp>
      <p:sp>
        <p:nvSpPr>
          <p:cNvPr id="27651" name="Rectangle 3"/>
          <p:cNvSpPr>
            <a:spLocks noGrp="1" noChangeArrowheads="1"/>
          </p:cNvSpPr>
          <p:nvPr>
            <p:ph type="body" idx="1"/>
          </p:nvPr>
        </p:nvSpPr>
        <p:spPr/>
        <p:txBody>
          <a:bodyPr>
            <a:noAutofit/>
          </a:bodyPr>
          <a:lstStyle/>
          <a:p>
            <a:r>
              <a:rPr lang="en-US" altLang="en-US" dirty="0"/>
              <a:t>Fraud in the inducement</a:t>
            </a:r>
          </a:p>
          <a:p>
            <a:pPr lvl="1"/>
            <a:r>
              <a:rPr lang="en-US" altLang="en-US" dirty="0"/>
              <a:t>Someone is induced by a fraudulent statement to enter into a contract</a:t>
            </a:r>
          </a:p>
          <a:p>
            <a:r>
              <a:rPr lang="en-US" altLang="en-US" dirty="0"/>
              <a:t>Non-delivery</a:t>
            </a:r>
          </a:p>
          <a:p>
            <a:pPr lvl="1"/>
            <a:r>
              <a:rPr lang="en-US" altLang="en-US" dirty="0"/>
              <a:t>In the event someone unlawfully takes an instrument from a drawer or some other individual or finds a lost instrument, the drawer has the defense of non-delivery</a:t>
            </a:r>
          </a:p>
          <a:p>
            <a:pPr lvl="1"/>
            <a:r>
              <a:rPr lang="en-US" altLang="en-US" dirty="0"/>
              <a:t>Is a personal defense available to the drawer which allows the drawer to refuse to pay for the instrument when the instrument has not been properly delivered</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6159B6E1-63C7-49C1-AF93-73566B22A646}" type="slidenum">
              <a:rPr lang="en-US" altLang="en-US" smtClean="0"/>
              <a:pPr/>
              <a:t>13</a:t>
            </a:fld>
            <a:endParaRPr lang="en-US" altLang="en-US" dirty="0"/>
          </a:p>
        </p:txBody>
      </p:sp>
    </p:spTree>
    <p:extLst>
      <p:ext uri="{BB962C8B-B14F-4D97-AF65-F5344CB8AC3E}">
        <p14:creationId xmlns:p14="http://schemas.microsoft.com/office/powerpoint/2010/main" val="2860303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lstStyle/>
          <a:p>
            <a:r>
              <a:rPr lang="en-US" altLang="en-US" dirty="0"/>
              <a:t>Personal Defenses</a:t>
            </a:r>
          </a:p>
        </p:txBody>
      </p:sp>
      <p:sp>
        <p:nvSpPr>
          <p:cNvPr id="28675" name="Rectangle 5"/>
          <p:cNvSpPr>
            <a:spLocks noGrp="1" noChangeArrowheads="1"/>
          </p:cNvSpPr>
          <p:nvPr>
            <p:ph type="body" idx="1"/>
          </p:nvPr>
        </p:nvSpPr>
        <p:spPr/>
        <p:txBody>
          <a:bodyPr/>
          <a:lstStyle/>
          <a:p>
            <a:r>
              <a:rPr lang="en-US" altLang="en-US" b="1" dirty="0"/>
              <a:t>Holder in due course rule</a:t>
            </a:r>
          </a:p>
          <a:p>
            <a:pPr lvl="1"/>
            <a:r>
              <a:rPr lang="en-US" altLang="en-US" dirty="0"/>
              <a:t>Holders of consumer credit contracts who are holders in due course are subject to all claims and defenses that the buyer could use against the seller, including personal defenses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B5E574F3-DEFB-4DF4-9621-D59C7F909397}" type="slidenum">
              <a:rPr lang="en-US" altLang="en-US" smtClean="0"/>
              <a:pPr/>
              <a:t>14</a:t>
            </a:fld>
            <a:endParaRPr lang="en-US" altLang="en-US" dirty="0"/>
          </a:p>
        </p:txBody>
      </p:sp>
    </p:spTree>
    <p:extLst>
      <p:ext uri="{BB962C8B-B14F-4D97-AF65-F5344CB8AC3E}">
        <p14:creationId xmlns:p14="http://schemas.microsoft.com/office/powerpoint/2010/main" val="42638846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Question</a:t>
            </a:r>
          </a:p>
        </p:txBody>
      </p:sp>
      <p:sp>
        <p:nvSpPr>
          <p:cNvPr id="29699" name="Rectangle 3"/>
          <p:cNvSpPr>
            <a:spLocks noGrp="1" noChangeArrowheads="1"/>
          </p:cNvSpPr>
          <p:nvPr>
            <p:ph type="body" idx="1"/>
          </p:nvPr>
        </p:nvSpPr>
        <p:spPr/>
        <p:txBody>
          <a:bodyPr/>
          <a:lstStyle/>
          <a:p>
            <a:r>
              <a:rPr lang="en-US" altLang="en-US" dirty="0"/>
              <a:t>What defenses can be used against everyone, including holders in due course?</a:t>
            </a:r>
          </a:p>
          <a:p>
            <a:pPr marL="912790" lvl="1" indent="-514338">
              <a:buFont typeface="+mj-lt"/>
              <a:buAutoNum type="alphaUcPeriod"/>
            </a:pPr>
            <a:r>
              <a:rPr lang="en-US" altLang="en-US" dirty="0"/>
              <a:t>Private defenses</a:t>
            </a:r>
          </a:p>
          <a:p>
            <a:pPr marL="912790" lvl="1" indent="-514338">
              <a:buFont typeface="+mj-lt"/>
              <a:buAutoNum type="alphaUcPeriod"/>
            </a:pPr>
            <a:r>
              <a:rPr lang="en-US" altLang="en-US" dirty="0"/>
              <a:t>Real defenses</a:t>
            </a:r>
          </a:p>
          <a:p>
            <a:pPr marL="912790" lvl="1" indent="-514338">
              <a:buFont typeface="+mj-lt"/>
              <a:buAutoNum type="alphaUcPeriod"/>
            </a:pPr>
            <a:r>
              <a:rPr lang="en-US" altLang="en-US" dirty="0"/>
              <a:t>Personal defenses</a:t>
            </a:r>
          </a:p>
          <a:p>
            <a:pPr marL="912790" lvl="1" indent="-514338">
              <a:buFont typeface="+mj-lt"/>
              <a:buAutoNum type="alphaUcPeriod"/>
            </a:pPr>
            <a:r>
              <a:rPr lang="en-US" altLang="en-US" dirty="0"/>
              <a:t>Special defenses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941A73A9-D13F-4F24-91D0-8D4F33D24154}" type="slidenum">
              <a:rPr lang="en-US" altLang="en-US" smtClean="0"/>
              <a:pPr/>
              <a:t>15</a:t>
            </a:fld>
            <a:endParaRPr lang="en-US" altLang="en-US" dirty="0"/>
          </a:p>
        </p:txBody>
      </p:sp>
    </p:spTree>
    <p:extLst>
      <p:ext uri="{BB962C8B-B14F-4D97-AF65-F5344CB8AC3E}">
        <p14:creationId xmlns:p14="http://schemas.microsoft.com/office/powerpoint/2010/main" val="27982841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Real Defenses</a:t>
            </a:r>
          </a:p>
        </p:txBody>
      </p:sp>
      <p:sp>
        <p:nvSpPr>
          <p:cNvPr id="30723" name="Rectangle 3"/>
          <p:cNvSpPr>
            <a:spLocks noGrp="1" noChangeArrowheads="1"/>
          </p:cNvSpPr>
          <p:nvPr>
            <p:ph type="body" idx="1"/>
          </p:nvPr>
        </p:nvSpPr>
        <p:spPr/>
        <p:txBody>
          <a:bodyPr/>
          <a:lstStyle/>
          <a:p>
            <a:r>
              <a:rPr lang="en-US" altLang="en-US" dirty="0"/>
              <a:t>Defenses that can be used against everyone, including holders in due course</a:t>
            </a:r>
          </a:p>
          <a:p>
            <a:r>
              <a:rPr lang="en-US" altLang="en-US" dirty="0"/>
              <a:t>Also called </a:t>
            </a:r>
            <a:r>
              <a:rPr lang="en-US" altLang="en-US" b="1" dirty="0"/>
              <a:t>universal defenses</a:t>
            </a:r>
          </a:p>
          <a:p>
            <a:pPr marL="457189" lvl="1"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4C4C5718-8D54-4484-A663-F1B7C460F2E7}" type="slidenum">
              <a:rPr lang="en-US" altLang="en-US" smtClean="0"/>
              <a:pPr/>
              <a:t>16</a:t>
            </a:fld>
            <a:endParaRPr lang="en-US" altLang="en-US" dirty="0"/>
          </a:p>
        </p:txBody>
      </p:sp>
    </p:spTree>
    <p:extLst>
      <p:ext uri="{BB962C8B-B14F-4D97-AF65-F5344CB8AC3E}">
        <p14:creationId xmlns:p14="http://schemas.microsoft.com/office/powerpoint/2010/main" val="38844259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a:spLocks noGrp="1" noChangeArrowheads="1"/>
          </p:cNvSpPr>
          <p:nvPr>
            <p:ph type="title"/>
          </p:nvPr>
        </p:nvSpPr>
        <p:spPr/>
        <p:txBody>
          <a:bodyPr/>
          <a:lstStyle/>
          <a:p>
            <a:r>
              <a:rPr lang="en-US" altLang="en-US" dirty="0"/>
              <a:t>Most Common Real Defenses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7"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17-</a:t>
            </a:r>
            <a:fld id="{376DA107-FAA2-4748-ADCE-CBC40F838C90}" type="slidenum">
              <a:rPr lang="en-US" altLang="en-US"/>
              <a:pPr eaLnBrk="1" hangingPunct="1"/>
              <a:t>17</a:t>
            </a:fld>
            <a:endParaRPr lang="en-US" altLang="en-US" dirty="0"/>
          </a:p>
        </p:txBody>
      </p:sp>
      <p:pic>
        <p:nvPicPr>
          <p:cNvPr id="3" name="Picture 2" descr="Defense  Description&#10;Infancy and mental   The maker or drawer of the instrument was a minor or&#10;incompetence  mentally incompetent.&#10;Illegality   The underlying contract for which the instrument was issued &#10;was illegal.&#10;Duress   The instrument was drawn against the will of the maker or &#10;drawer because of threats of force or bodily harm.&#10;Fraud as to the essential  A false statement was made to the maker or &#10;nature of the transaction  drawer about the nature of the instrument being signed.&#10;Bankruptcy   An order for relief was issued by the federal court that ended &#10;all the debtor’s outstanding contractual obligations.&#10;Unauthorized signature   Someone wrongfully signed another’s name on an instrument &#10;without authority to do so.&#10;Material alteration   The amount of the instrument or the payee’s name was &#10;changed wrongfully after it was originally drawn by the maker &#10;or drawer." title="Most Common Real Defenses"/>
          <p:cNvPicPr>
            <a:picLocks noChangeAspect="1"/>
          </p:cNvPicPr>
          <p:nvPr/>
        </p:nvPicPr>
        <p:blipFill>
          <a:blip r:embed="rId2"/>
          <a:stretch>
            <a:fillRect/>
          </a:stretch>
        </p:blipFill>
        <p:spPr>
          <a:xfrm>
            <a:off x="3200399" y="1827203"/>
            <a:ext cx="6557283" cy="4563164"/>
          </a:xfrm>
          <a:prstGeom prst="rect">
            <a:avLst/>
          </a:prstGeom>
        </p:spPr>
      </p:pic>
    </p:spTree>
    <p:extLst>
      <p:ext uri="{BB962C8B-B14F-4D97-AF65-F5344CB8AC3E}">
        <p14:creationId xmlns:p14="http://schemas.microsoft.com/office/powerpoint/2010/main" val="19265139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Question</a:t>
            </a:r>
          </a:p>
        </p:txBody>
      </p:sp>
      <p:sp>
        <p:nvSpPr>
          <p:cNvPr id="32771" name="Rectangle 3"/>
          <p:cNvSpPr>
            <a:spLocks noGrp="1" noChangeArrowheads="1"/>
          </p:cNvSpPr>
          <p:nvPr>
            <p:ph type="body" idx="1"/>
          </p:nvPr>
        </p:nvSpPr>
        <p:spPr/>
        <p:txBody>
          <a:bodyPr/>
          <a:lstStyle/>
          <a:p>
            <a:r>
              <a:rPr lang="en-US" altLang="en-US" dirty="0"/>
              <a:t>Which defense is used when the underlying contract for which the instrument was issued was illegal?</a:t>
            </a:r>
          </a:p>
          <a:p>
            <a:pPr marL="912790" lvl="1" indent="-514338">
              <a:buFont typeface="+mj-lt"/>
              <a:buAutoNum type="alphaUcPeriod"/>
            </a:pPr>
            <a:r>
              <a:rPr lang="en-US" altLang="en-US" dirty="0"/>
              <a:t>Mental incompetence</a:t>
            </a:r>
          </a:p>
          <a:p>
            <a:pPr marL="912790" lvl="1" indent="-514338">
              <a:buFont typeface="+mj-lt"/>
              <a:buAutoNum type="alphaUcPeriod"/>
            </a:pPr>
            <a:r>
              <a:rPr lang="en-US" altLang="en-US" dirty="0"/>
              <a:t>Illegality</a:t>
            </a:r>
          </a:p>
          <a:p>
            <a:pPr marL="912790" lvl="1" indent="-514338">
              <a:buFont typeface="+mj-lt"/>
              <a:buAutoNum type="alphaUcPeriod"/>
            </a:pPr>
            <a:r>
              <a:rPr lang="en-US" altLang="en-US" dirty="0"/>
              <a:t>Duress</a:t>
            </a:r>
          </a:p>
          <a:p>
            <a:pPr marL="912790" lvl="1" indent="-514338">
              <a:buFont typeface="+mj-lt"/>
              <a:buAutoNum type="alphaUcPeriod"/>
            </a:pPr>
            <a:r>
              <a:rPr lang="en-US" altLang="en-US" dirty="0"/>
              <a:t>Bankruptcy </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1CE87E50-D5CB-4C7A-A073-D68D14EFF940}" type="slidenum">
              <a:rPr lang="en-US" altLang="en-US" smtClean="0"/>
              <a:pPr/>
              <a:t>18</a:t>
            </a:fld>
            <a:endParaRPr lang="en-US" altLang="en-US" dirty="0"/>
          </a:p>
        </p:txBody>
      </p:sp>
    </p:spTree>
    <p:extLst>
      <p:ext uri="{BB962C8B-B14F-4D97-AF65-F5344CB8AC3E}">
        <p14:creationId xmlns:p14="http://schemas.microsoft.com/office/powerpoint/2010/main" val="32026315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Real Defenses</a:t>
            </a:r>
          </a:p>
        </p:txBody>
      </p:sp>
      <p:sp>
        <p:nvSpPr>
          <p:cNvPr id="33795" name="Rectangle 3"/>
          <p:cNvSpPr>
            <a:spLocks noGrp="1" noChangeArrowheads="1"/>
          </p:cNvSpPr>
          <p:nvPr>
            <p:ph type="body" idx="1"/>
          </p:nvPr>
        </p:nvSpPr>
        <p:spPr/>
        <p:txBody>
          <a:bodyPr/>
          <a:lstStyle/>
          <a:p>
            <a:r>
              <a:rPr lang="en-US" altLang="en-US" dirty="0"/>
              <a:t>Infancy and mental incompetence</a:t>
            </a:r>
          </a:p>
          <a:p>
            <a:pPr lvl="1"/>
            <a:r>
              <a:rPr lang="en-US" altLang="en-US" dirty="0"/>
              <a:t>The maker or drawer of the instrument was a minor or mentally incompetent</a:t>
            </a:r>
            <a:endParaRPr lang="en-US" altLang="en-US" sz="1000" dirty="0"/>
          </a:p>
          <a:p>
            <a:r>
              <a:rPr lang="en-US" altLang="en-US" dirty="0"/>
              <a:t>Illegality </a:t>
            </a:r>
          </a:p>
          <a:p>
            <a:pPr lvl="1"/>
            <a:r>
              <a:rPr lang="en-US" altLang="en-US" dirty="0"/>
              <a:t>The underlying contract for which the instrument was issued was illegal</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97DB9FB5-F47D-4A27-8B21-604DCBFA8681}" type="slidenum">
              <a:rPr lang="en-US" altLang="en-US" smtClean="0"/>
              <a:pPr/>
              <a:t>19</a:t>
            </a:fld>
            <a:endParaRPr lang="en-US" altLang="en-US" dirty="0"/>
          </a:p>
        </p:txBody>
      </p:sp>
    </p:spTree>
    <p:extLst>
      <p:ext uri="{BB962C8B-B14F-4D97-AF65-F5344CB8AC3E}">
        <p14:creationId xmlns:p14="http://schemas.microsoft.com/office/powerpoint/2010/main" val="2028507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Learning Objectives</a:t>
            </a:r>
          </a:p>
        </p:txBody>
      </p:sp>
      <p:sp>
        <p:nvSpPr>
          <p:cNvPr id="14339" name="Content Placeholder 2"/>
          <p:cNvSpPr>
            <a:spLocks noGrp="1"/>
          </p:cNvSpPr>
          <p:nvPr>
            <p:ph idx="1"/>
          </p:nvPr>
        </p:nvSpPr>
        <p:spPr/>
        <p:txBody>
          <a:bodyPr/>
          <a:lstStyle/>
          <a:p>
            <a:pPr marL="514338" indent="-514338">
              <a:buFont typeface="+mj-lt"/>
              <a:buAutoNum type="arabicPeriod"/>
            </a:pPr>
            <a:r>
              <a:rPr lang="en-US" altLang="en-US" dirty="0"/>
              <a:t>State the characteristics of being a holder in due course</a:t>
            </a:r>
          </a:p>
          <a:p>
            <a:pPr marL="514338" indent="-514338">
              <a:buFont typeface="+mj-lt"/>
              <a:buAutoNum type="arabicPeriod"/>
            </a:pPr>
            <a:r>
              <a:rPr lang="en-US" altLang="en-US" dirty="0"/>
              <a:t>Describe the special protection given to a holder in due course</a:t>
            </a:r>
          </a:p>
          <a:p>
            <a:pPr marL="514338" indent="-514338">
              <a:buFont typeface="+mj-lt"/>
              <a:buAutoNum type="arabicPeriod"/>
            </a:pPr>
            <a:r>
              <a:rPr lang="en-US" altLang="en-US" dirty="0"/>
              <a:t>Define holder</a:t>
            </a:r>
          </a:p>
          <a:p>
            <a:pPr marL="514338" indent="-514338">
              <a:buFont typeface="+mj-lt"/>
              <a:buAutoNum type="arabicPeriod"/>
            </a:pPr>
            <a:r>
              <a:rPr lang="en-US" altLang="en-US" dirty="0"/>
              <a:t>Explain the protection given to a holder through a holder in due course</a:t>
            </a:r>
          </a:p>
          <a:p>
            <a:pPr marL="514338" indent="-514338">
              <a:buFont typeface="+mj-lt"/>
              <a:buAutoNum type="arabicPeriod"/>
            </a:pPr>
            <a:r>
              <a:rPr lang="en-US" altLang="en-US" dirty="0"/>
              <a:t>Name six personal defenses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3"/>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D1D9F13E-9CF5-447B-91ED-BBDDE9B639BE}" type="slidenum">
              <a:rPr lang="en-US" altLang="en-US" smtClean="0"/>
              <a:pPr/>
              <a:t>2</a:t>
            </a:fld>
            <a:endParaRPr lang="en-US" altLang="en-US" dirty="0"/>
          </a:p>
        </p:txBody>
      </p:sp>
    </p:spTree>
    <p:extLst>
      <p:ext uri="{BB962C8B-B14F-4D97-AF65-F5344CB8AC3E}">
        <p14:creationId xmlns:p14="http://schemas.microsoft.com/office/powerpoint/2010/main" val="4177140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Real Defenses</a:t>
            </a:r>
          </a:p>
        </p:txBody>
      </p:sp>
      <p:sp>
        <p:nvSpPr>
          <p:cNvPr id="34819" name="Rectangle 3"/>
          <p:cNvSpPr>
            <a:spLocks noGrp="1" noChangeArrowheads="1"/>
          </p:cNvSpPr>
          <p:nvPr>
            <p:ph type="body" idx="1"/>
          </p:nvPr>
        </p:nvSpPr>
        <p:spPr/>
        <p:txBody>
          <a:bodyPr/>
          <a:lstStyle/>
          <a:p>
            <a:r>
              <a:rPr lang="en-US" altLang="en-US" dirty="0"/>
              <a:t>Duress</a:t>
            </a:r>
          </a:p>
          <a:p>
            <a:pPr lvl="1"/>
            <a:r>
              <a:rPr lang="en-US" altLang="en-US" dirty="0"/>
              <a:t>The instrument was drawn against the will of the maker or drawer because of threats of force or bodily harm</a:t>
            </a:r>
            <a:endParaRPr lang="en-US" altLang="en-US" sz="1000" dirty="0"/>
          </a:p>
          <a:p>
            <a:r>
              <a:rPr lang="en-US" altLang="en-US" dirty="0"/>
              <a:t>Bankruptcy</a:t>
            </a:r>
          </a:p>
          <a:p>
            <a:pPr lvl="1"/>
            <a:r>
              <a:rPr lang="en-US" altLang="en-US" dirty="0"/>
              <a:t>An order for relief was issued by the federal court that ended all the debtor’s outstanding contractual obligations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A5476E35-DB25-4423-8786-EEE5BCCC12B9}" type="slidenum">
              <a:rPr lang="en-US" altLang="en-US" smtClean="0"/>
              <a:pPr/>
              <a:t>20</a:t>
            </a:fld>
            <a:endParaRPr lang="en-US" altLang="en-US" dirty="0"/>
          </a:p>
        </p:txBody>
      </p:sp>
    </p:spTree>
    <p:extLst>
      <p:ext uri="{BB962C8B-B14F-4D97-AF65-F5344CB8AC3E}">
        <p14:creationId xmlns:p14="http://schemas.microsoft.com/office/powerpoint/2010/main" val="24982301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Question</a:t>
            </a:r>
          </a:p>
        </p:txBody>
      </p:sp>
      <p:sp>
        <p:nvSpPr>
          <p:cNvPr id="35843" name="Rectangle 3"/>
          <p:cNvSpPr>
            <a:spLocks noGrp="1" noChangeArrowheads="1"/>
          </p:cNvSpPr>
          <p:nvPr>
            <p:ph type="body" idx="1"/>
          </p:nvPr>
        </p:nvSpPr>
        <p:spPr/>
        <p:txBody>
          <a:bodyPr/>
          <a:lstStyle/>
          <a:p>
            <a:r>
              <a:rPr lang="en-US" altLang="en-US" dirty="0"/>
              <a:t>Which defense is used when the amount of the instrument was changed wrongfully after it was originally drawn?</a:t>
            </a:r>
          </a:p>
          <a:p>
            <a:pPr marL="912790" lvl="1" indent="-514338">
              <a:buFont typeface="+mj-lt"/>
              <a:buAutoNum type="alphaUcPeriod"/>
            </a:pPr>
            <a:r>
              <a:rPr lang="en-US" altLang="en-US" dirty="0"/>
              <a:t>Duress</a:t>
            </a:r>
          </a:p>
          <a:p>
            <a:pPr marL="912790" lvl="1" indent="-514338">
              <a:buFont typeface="+mj-lt"/>
              <a:buAutoNum type="alphaUcPeriod"/>
            </a:pPr>
            <a:r>
              <a:rPr lang="en-US" altLang="en-US" dirty="0"/>
              <a:t>Bankruptcy</a:t>
            </a:r>
          </a:p>
          <a:p>
            <a:pPr marL="912790" lvl="1" indent="-514338">
              <a:buFont typeface="+mj-lt"/>
              <a:buAutoNum type="alphaUcPeriod"/>
            </a:pPr>
            <a:r>
              <a:rPr lang="en-US" altLang="en-US" dirty="0"/>
              <a:t>Unauthorized signature</a:t>
            </a:r>
          </a:p>
          <a:p>
            <a:pPr marL="912790" lvl="1" indent="-514338">
              <a:buFont typeface="+mj-lt"/>
              <a:buAutoNum type="alphaUcPeriod"/>
            </a:pPr>
            <a:r>
              <a:rPr lang="en-US" altLang="en-US" dirty="0"/>
              <a:t>Material alteration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C6B6DD90-00A5-4E44-8C4D-C51D3A795C0A}" type="slidenum">
              <a:rPr lang="en-US" altLang="en-US" smtClean="0"/>
              <a:pPr/>
              <a:t>21</a:t>
            </a:fld>
            <a:endParaRPr lang="en-US" altLang="en-US" dirty="0"/>
          </a:p>
        </p:txBody>
      </p:sp>
    </p:spTree>
    <p:extLst>
      <p:ext uri="{BB962C8B-B14F-4D97-AF65-F5344CB8AC3E}">
        <p14:creationId xmlns:p14="http://schemas.microsoft.com/office/powerpoint/2010/main" val="11849657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Real Defenses</a:t>
            </a:r>
          </a:p>
        </p:txBody>
      </p:sp>
      <p:sp>
        <p:nvSpPr>
          <p:cNvPr id="36867" name="Rectangle 3"/>
          <p:cNvSpPr>
            <a:spLocks noGrp="1" noChangeArrowheads="1"/>
          </p:cNvSpPr>
          <p:nvPr>
            <p:ph type="body" idx="1"/>
          </p:nvPr>
        </p:nvSpPr>
        <p:spPr/>
        <p:txBody>
          <a:bodyPr/>
          <a:lstStyle/>
          <a:p>
            <a:r>
              <a:rPr lang="en-US" altLang="en-US" dirty="0"/>
              <a:t>Unauthorized signature</a:t>
            </a:r>
          </a:p>
          <a:p>
            <a:pPr lvl="1"/>
            <a:r>
              <a:rPr lang="en-US" altLang="en-US" dirty="0"/>
              <a:t>Someone wrongfully signed another’s name on an instrument without authority to do so</a:t>
            </a:r>
            <a:endParaRPr lang="en-US" altLang="en-US" sz="1000" dirty="0"/>
          </a:p>
          <a:p>
            <a:r>
              <a:rPr lang="en-US" altLang="en-US" dirty="0"/>
              <a:t>Material alteration</a:t>
            </a:r>
          </a:p>
          <a:p>
            <a:pPr lvl="1"/>
            <a:r>
              <a:rPr lang="en-US" altLang="en-US" dirty="0"/>
              <a:t>The amount of the instrument or the payee’s name was changed wrongfully after it was originally drawn by the maker or drawer</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A7116D7E-ACEF-48D0-916F-6CDA1F5A5B1A}" type="slidenum">
              <a:rPr lang="en-US" altLang="en-US" smtClean="0"/>
              <a:pPr/>
              <a:t>22</a:t>
            </a:fld>
            <a:endParaRPr lang="en-US" altLang="en-US" dirty="0"/>
          </a:p>
        </p:txBody>
      </p:sp>
    </p:spTree>
    <p:extLst>
      <p:ext uri="{BB962C8B-B14F-4D97-AF65-F5344CB8AC3E}">
        <p14:creationId xmlns:p14="http://schemas.microsoft.com/office/powerpoint/2010/main" val="22072651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62D067E-DE03-4B30-BC2F-4F3DB43CB7A5}"/>
              </a:ext>
            </a:extLst>
          </p:cNvPr>
          <p:cNvSpPr>
            <a:spLocks noGrp="1"/>
          </p:cNvSpPr>
          <p:nvPr>
            <p:ph type="title"/>
          </p:nvPr>
        </p:nvSpPr>
        <p:spPr/>
        <p:txBody>
          <a:bodyPr/>
          <a:lstStyle/>
          <a:p>
            <a:r>
              <a:rPr lang="en-US" dirty="0"/>
              <a:t>FTC Legend and Consumer Notes</a:t>
            </a:r>
          </a:p>
        </p:txBody>
      </p:sp>
      <p:sp>
        <p:nvSpPr>
          <p:cNvPr id="9" name="Content Placeholder 8">
            <a:extLst>
              <a:ext uri="{FF2B5EF4-FFF2-40B4-BE49-F238E27FC236}">
                <a16:creationId xmlns:a16="http://schemas.microsoft.com/office/drawing/2014/main" id="{63108A81-2E09-4125-98FB-A1045FD85079}"/>
              </a:ext>
            </a:extLst>
          </p:cNvPr>
          <p:cNvSpPr>
            <a:spLocks noGrp="1"/>
          </p:cNvSpPr>
          <p:nvPr>
            <p:ph idx="1"/>
          </p:nvPr>
        </p:nvSpPr>
        <p:spPr/>
        <p:txBody>
          <a:bodyPr/>
          <a:lstStyle/>
          <a:p>
            <a:r>
              <a:rPr lang="en-US" dirty="0"/>
              <a:t>The Federal Trade Commission requires that consumer credit contracts contain a written warning called the </a:t>
            </a:r>
            <a:r>
              <a:rPr lang="en-US" b="1" dirty="0"/>
              <a:t>FTC legend</a:t>
            </a:r>
          </a:p>
          <a:p>
            <a:pPr lvl="1"/>
            <a:r>
              <a:rPr lang="en-US" dirty="0"/>
              <a:t>Notifies the holders of those notes that they are subject to the same defenses that the original debtor had against the original seller</a:t>
            </a:r>
          </a:p>
          <a:p>
            <a:r>
              <a:rPr lang="en-US" b="1" dirty="0"/>
              <a:t>Consumer credit contract</a:t>
            </a:r>
          </a:p>
          <a:p>
            <a:pPr lvl="1"/>
            <a:r>
              <a:rPr lang="en-US" dirty="0"/>
              <a:t>A contract for credit to purchase an item, property, or services, for personal, family, or household use</a:t>
            </a:r>
          </a:p>
        </p:txBody>
      </p:sp>
      <p:sp>
        <p:nvSpPr>
          <p:cNvPr id="4" name="Footer Placeholder 3">
            <a:extLst>
              <a:ext uri="{FF2B5EF4-FFF2-40B4-BE49-F238E27FC236}">
                <a16:creationId xmlns:a16="http://schemas.microsoft.com/office/drawing/2014/main" id="{05187B75-D6AA-40E2-8232-9C0926537860}"/>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2ED7B185-F9C7-4014-B866-0CA8C861BB8D}"/>
              </a:ext>
            </a:extLst>
          </p:cNvPr>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D8C91D82-0A21-47F8-9A9B-8FD0B26F35E6}" type="slidenum">
              <a:rPr lang="en-US" altLang="en-US" smtClean="0"/>
              <a:pPr/>
              <a:t>23</a:t>
            </a:fld>
            <a:endParaRPr lang="en-US" altLang="en-US" dirty="0"/>
          </a:p>
        </p:txBody>
      </p:sp>
    </p:spTree>
    <p:extLst>
      <p:ext uri="{BB962C8B-B14F-4D97-AF65-F5344CB8AC3E}">
        <p14:creationId xmlns:p14="http://schemas.microsoft.com/office/powerpoint/2010/main" val="37646764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Liability of the Parties</a:t>
            </a:r>
          </a:p>
        </p:txBody>
      </p:sp>
      <p:sp>
        <p:nvSpPr>
          <p:cNvPr id="37891" name="Rectangle 3"/>
          <p:cNvSpPr>
            <a:spLocks noGrp="1" noChangeArrowheads="1"/>
          </p:cNvSpPr>
          <p:nvPr>
            <p:ph type="body" idx="1"/>
          </p:nvPr>
        </p:nvSpPr>
        <p:spPr/>
        <p:txBody>
          <a:bodyPr/>
          <a:lstStyle/>
          <a:p>
            <a:r>
              <a:rPr lang="en-US" altLang="en-US" dirty="0"/>
              <a:t>No person is liable on an instrument unless that person’s signature or the signature of an authorized agent appears on the instrument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6F20BE98-430F-4CF3-801D-BF1F59771F75}" type="slidenum">
              <a:rPr lang="en-US" altLang="en-US" smtClean="0"/>
              <a:pPr/>
              <a:t>24</a:t>
            </a:fld>
            <a:endParaRPr lang="en-US" altLang="en-US" dirty="0"/>
          </a:p>
        </p:txBody>
      </p:sp>
    </p:spTree>
    <p:extLst>
      <p:ext uri="{BB962C8B-B14F-4D97-AF65-F5344CB8AC3E}">
        <p14:creationId xmlns:p14="http://schemas.microsoft.com/office/powerpoint/2010/main" val="13196890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p:txBody>
          <a:bodyPr/>
          <a:lstStyle/>
          <a:p>
            <a:r>
              <a:rPr lang="en-US" altLang="en-US" dirty="0"/>
              <a:t>Makers, Acceptors, and Certain Drawers</a:t>
            </a:r>
          </a:p>
        </p:txBody>
      </p:sp>
      <p:sp>
        <p:nvSpPr>
          <p:cNvPr id="38915" name="Rectangle 5"/>
          <p:cNvSpPr>
            <a:spLocks noGrp="1" noChangeArrowheads="1"/>
          </p:cNvSpPr>
          <p:nvPr>
            <p:ph type="body" idx="1"/>
          </p:nvPr>
        </p:nvSpPr>
        <p:spPr/>
        <p:txBody>
          <a:bodyPr/>
          <a:lstStyle/>
          <a:p>
            <a:r>
              <a:rPr lang="en-US" altLang="en-US" dirty="0"/>
              <a:t>The following are obligated to pay an instrument without reservations of any kind:</a:t>
            </a:r>
          </a:p>
          <a:p>
            <a:pPr lvl="1"/>
            <a:r>
              <a:rPr lang="en-US" altLang="en-US" dirty="0"/>
              <a:t>The maker of a note </a:t>
            </a:r>
          </a:p>
          <a:p>
            <a:pPr lvl="1"/>
            <a:r>
              <a:rPr lang="en-US" altLang="en-US" dirty="0"/>
              <a:t>The issuer of a cashier’s check or other draft in which the drawer and the drawee are the same person</a:t>
            </a:r>
          </a:p>
          <a:p>
            <a:pPr lvl="1"/>
            <a:r>
              <a:rPr lang="en-US" altLang="en-US" dirty="0"/>
              <a:t>The acceptor of a draft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6EC4816B-54E6-4429-88E1-A6B6C3C53F5C}" type="slidenum">
              <a:rPr lang="en-US" altLang="en-US" smtClean="0"/>
              <a:pPr/>
              <a:t>25</a:t>
            </a:fld>
            <a:endParaRPr lang="en-US" altLang="en-US" dirty="0"/>
          </a:p>
        </p:txBody>
      </p:sp>
    </p:spTree>
    <p:extLst>
      <p:ext uri="{BB962C8B-B14F-4D97-AF65-F5344CB8AC3E}">
        <p14:creationId xmlns:p14="http://schemas.microsoft.com/office/powerpoint/2010/main" val="5532119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p:nvPr>
        </p:nvSpPr>
        <p:spPr/>
        <p:txBody>
          <a:bodyPr/>
          <a:lstStyle/>
          <a:p>
            <a:r>
              <a:rPr lang="en-US" altLang="en-US" dirty="0"/>
              <a:t>Other Drawers and Indorsers</a:t>
            </a:r>
          </a:p>
        </p:txBody>
      </p:sp>
      <p:sp>
        <p:nvSpPr>
          <p:cNvPr id="39939" name="Rectangle 5"/>
          <p:cNvSpPr>
            <a:spLocks noGrp="1" noChangeArrowheads="1"/>
          </p:cNvSpPr>
          <p:nvPr>
            <p:ph type="body" idx="1"/>
          </p:nvPr>
        </p:nvSpPr>
        <p:spPr/>
        <p:txBody>
          <a:bodyPr/>
          <a:lstStyle/>
          <a:p>
            <a:r>
              <a:rPr lang="en-US" altLang="en-US" dirty="0"/>
              <a:t>Indorsers are obligated to pay an instrument only when the following conditions are met: </a:t>
            </a:r>
          </a:p>
          <a:p>
            <a:pPr lvl="1"/>
            <a:r>
              <a:rPr lang="en-US" altLang="en-US" dirty="0"/>
              <a:t>The instrument must be properly presented to the drawee or party obliged to pay the instrument, and payment must be demanded</a:t>
            </a:r>
          </a:p>
          <a:p>
            <a:pPr lvl="1"/>
            <a:r>
              <a:rPr lang="en-US" altLang="en-US" dirty="0"/>
              <a:t>The instrument must be dishonored</a:t>
            </a:r>
          </a:p>
          <a:p>
            <a:pPr lvl="1"/>
            <a:r>
              <a:rPr lang="en-US" altLang="en-US" dirty="0"/>
              <a:t>Notice of the dishonor must be given to the secondary party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584F507E-EEA9-4DAF-B6B3-8E215D3E1957}" type="slidenum">
              <a:rPr lang="en-US" altLang="en-US" smtClean="0"/>
              <a:pPr/>
              <a:t>26</a:t>
            </a:fld>
            <a:endParaRPr lang="en-US" altLang="en-US" dirty="0"/>
          </a:p>
        </p:txBody>
      </p:sp>
    </p:spTree>
    <p:extLst>
      <p:ext uri="{BB962C8B-B14F-4D97-AF65-F5344CB8AC3E}">
        <p14:creationId xmlns:p14="http://schemas.microsoft.com/office/powerpoint/2010/main" val="39494112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Question</a:t>
            </a:r>
          </a:p>
        </p:txBody>
      </p:sp>
      <p:sp>
        <p:nvSpPr>
          <p:cNvPr id="40963" name="Rectangle 3"/>
          <p:cNvSpPr>
            <a:spLocks noGrp="1" noChangeArrowheads="1"/>
          </p:cNvSpPr>
          <p:nvPr>
            <p:ph type="body" idx="1"/>
          </p:nvPr>
        </p:nvSpPr>
        <p:spPr/>
        <p:txBody>
          <a:bodyPr/>
          <a:lstStyle/>
          <a:p>
            <a:r>
              <a:rPr lang="en-US" altLang="en-US" dirty="0"/>
              <a:t>__________ means to refuse to pay a negotiable instrument when it is due or to refuse to accept it when asked to do so.</a:t>
            </a:r>
          </a:p>
          <a:p>
            <a:pPr marL="912790" lvl="1" indent="-514338">
              <a:buFont typeface="+mj-lt"/>
              <a:buAutoNum type="alphaUcPeriod"/>
            </a:pPr>
            <a:r>
              <a:rPr lang="en-US" altLang="en-US" dirty="0"/>
              <a:t>Dishonor</a:t>
            </a:r>
          </a:p>
          <a:p>
            <a:pPr marL="912790" lvl="1" indent="-514338">
              <a:buFont typeface="+mj-lt"/>
              <a:buAutoNum type="alphaUcPeriod"/>
            </a:pPr>
            <a:r>
              <a:rPr lang="en-US" altLang="en-US" dirty="0"/>
              <a:t>Presentment</a:t>
            </a:r>
          </a:p>
          <a:p>
            <a:pPr marL="912790" lvl="1" indent="-514338">
              <a:buFont typeface="+mj-lt"/>
              <a:buAutoNum type="alphaUcPeriod"/>
            </a:pPr>
            <a:r>
              <a:rPr lang="en-US" altLang="en-US" dirty="0"/>
              <a:t>Debase</a:t>
            </a:r>
          </a:p>
          <a:p>
            <a:pPr marL="912790" lvl="1" indent="-514338">
              <a:buFont typeface="+mj-lt"/>
              <a:buAutoNum type="alphaUcPeriod"/>
            </a:pPr>
            <a:r>
              <a:rPr lang="en-US" altLang="en-US" dirty="0"/>
              <a:t>Discredit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EAAA2487-69A3-4BB0-881F-C440B4C29E6B}" type="slidenum">
              <a:rPr lang="en-US" altLang="en-US" smtClean="0"/>
              <a:pPr/>
              <a:t>27</a:t>
            </a:fld>
            <a:endParaRPr lang="en-US" altLang="en-US" dirty="0"/>
          </a:p>
        </p:txBody>
      </p:sp>
    </p:spTree>
    <p:extLst>
      <p:ext uri="{BB962C8B-B14F-4D97-AF65-F5344CB8AC3E}">
        <p14:creationId xmlns:p14="http://schemas.microsoft.com/office/powerpoint/2010/main" val="17149253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Other Drawers and Indorsers</a:t>
            </a:r>
          </a:p>
        </p:txBody>
      </p:sp>
      <p:sp>
        <p:nvSpPr>
          <p:cNvPr id="41987" name="Rectangle 3"/>
          <p:cNvSpPr>
            <a:spLocks noGrp="1" noChangeArrowheads="1"/>
          </p:cNvSpPr>
          <p:nvPr>
            <p:ph type="body" idx="1"/>
          </p:nvPr>
        </p:nvSpPr>
        <p:spPr/>
        <p:txBody>
          <a:bodyPr/>
          <a:lstStyle/>
          <a:p>
            <a:r>
              <a:rPr lang="en-US" altLang="en-US" b="1" dirty="0"/>
              <a:t>Presentment</a:t>
            </a:r>
            <a:r>
              <a:rPr lang="en-US" altLang="en-US" dirty="0"/>
              <a:t> </a:t>
            </a:r>
          </a:p>
          <a:p>
            <a:pPr lvl="1"/>
            <a:r>
              <a:rPr lang="en-US" altLang="en-US" dirty="0"/>
              <a:t>A demand made by a holder to pay or accept an instrument</a:t>
            </a:r>
            <a:endParaRPr lang="en-US" altLang="en-US" sz="1000" dirty="0"/>
          </a:p>
          <a:p>
            <a:r>
              <a:rPr lang="en-US" altLang="en-US" b="1" dirty="0"/>
              <a:t>Dishonor </a:t>
            </a:r>
          </a:p>
          <a:p>
            <a:pPr lvl="1"/>
            <a:r>
              <a:rPr lang="en-US" altLang="en-US" dirty="0"/>
              <a:t>To refuse to pay a negotiable instrument when it is due or to refuse to accept it when asked to do so</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D8C91D82-0A21-47F8-9A9B-8FD0B26F35E6}" type="slidenum">
              <a:rPr lang="en-US" altLang="en-US" smtClean="0"/>
              <a:pPr/>
              <a:t>28</a:t>
            </a:fld>
            <a:endParaRPr lang="en-US" altLang="en-US" dirty="0"/>
          </a:p>
        </p:txBody>
      </p:sp>
    </p:spTree>
    <p:extLst>
      <p:ext uri="{BB962C8B-B14F-4D97-AF65-F5344CB8AC3E}">
        <p14:creationId xmlns:p14="http://schemas.microsoft.com/office/powerpoint/2010/main" val="17403210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2C5C9E4-5CCB-4A83-9340-F06F3805F1DB}"/>
              </a:ext>
            </a:extLst>
          </p:cNvPr>
          <p:cNvSpPr>
            <a:spLocks noGrp="1"/>
          </p:cNvSpPr>
          <p:nvPr>
            <p:ph type="title"/>
          </p:nvPr>
        </p:nvSpPr>
        <p:spPr/>
        <p:txBody>
          <a:bodyPr/>
          <a:lstStyle/>
          <a:p>
            <a:r>
              <a:rPr lang="en-US" dirty="0"/>
              <a:t>Other Drawers and </a:t>
            </a:r>
            <a:r>
              <a:rPr lang="en-US" dirty="0" err="1"/>
              <a:t>Indorsers</a:t>
            </a:r>
            <a:endParaRPr lang="en-US" dirty="0"/>
          </a:p>
        </p:txBody>
      </p:sp>
      <p:sp>
        <p:nvSpPr>
          <p:cNvPr id="9" name="Content Placeholder 8">
            <a:extLst>
              <a:ext uri="{FF2B5EF4-FFF2-40B4-BE49-F238E27FC236}">
                <a16:creationId xmlns:a16="http://schemas.microsoft.com/office/drawing/2014/main" id="{AF6D2239-4589-4162-8C8C-FB0DD59D519D}"/>
              </a:ext>
            </a:extLst>
          </p:cNvPr>
          <p:cNvSpPr>
            <a:spLocks noGrp="1"/>
          </p:cNvSpPr>
          <p:nvPr>
            <p:ph idx="1"/>
          </p:nvPr>
        </p:nvSpPr>
        <p:spPr/>
        <p:txBody>
          <a:bodyPr/>
          <a:lstStyle/>
          <a:p>
            <a:r>
              <a:rPr lang="en-US" dirty="0"/>
              <a:t>Notice of dishonor</a:t>
            </a:r>
          </a:p>
          <a:p>
            <a:pPr lvl="1"/>
            <a:r>
              <a:rPr lang="en-US" dirty="0"/>
              <a:t>May be given by any reasonable means, including oral, written, or electronic communication</a:t>
            </a:r>
          </a:p>
          <a:p>
            <a:pPr lvl="1"/>
            <a:r>
              <a:rPr lang="en-US" dirty="0"/>
              <a:t>Is sufficient if it reasonably identifies the instrument and indicates that the instrument has been dishonored or has not been paid or accepted</a:t>
            </a:r>
          </a:p>
        </p:txBody>
      </p:sp>
      <p:sp>
        <p:nvSpPr>
          <p:cNvPr id="4" name="Footer Placeholder 3">
            <a:extLst>
              <a:ext uri="{FF2B5EF4-FFF2-40B4-BE49-F238E27FC236}">
                <a16:creationId xmlns:a16="http://schemas.microsoft.com/office/drawing/2014/main" id="{991E6D15-C1C2-48AB-B49F-9C5C6CE2E4AE}"/>
              </a:ext>
            </a:extLst>
          </p:cNvPr>
          <p:cNvSpPr>
            <a:spLocks noGrp="1"/>
          </p:cNvSpPr>
          <p:nvPr>
            <p:ph type="ftr" sz="quarter" idx="11"/>
          </p:nvPr>
        </p:nvSpPr>
        <p:spPr>
          <a:xfrm>
            <a:off x="350197" y="6492878"/>
            <a:ext cx="7654814" cy="276890"/>
          </a:xfrm>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D15F64B7-0A7D-4474-99A0-95DB7CE54C08}"/>
              </a:ext>
            </a:extLst>
          </p:cNvPr>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D8C91D82-0A21-47F8-9A9B-8FD0B26F35E6}" type="slidenum">
              <a:rPr lang="en-US" altLang="en-US" smtClean="0"/>
              <a:pPr/>
              <a:t>29</a:t>
            </a:fld>
            <a:endParaRPr lang="en-US" altLang="en-US" dirty="0"/>
          </a:p>
        </p:txBody>
      </p:sp>
    </p:spTree>
    <p:extLst>
      <p:ext uri="{BB962C8B-B14F-4D97-AF65-F5344CB8AC3E}">
        <p14:creationId xmlns:p14="http://schemas.microsoft.com/office/powerpoint/2010/main" val="2976567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lstStyle/>
          <a:p>
            <a:pPr marL="514338" indent="-514338">
              <a:buFont typeface="+mj-lt"/>
              <a:buAutoNum type="arabicPeriod" startAt="6"/>
            </a:pPr>
            <a:r>
              <a:rPr lang="en-US" altLang="en-US" dirty="0"/>
              <a:t>Discuss the protection given to people who sign consumer credit contracts</a:t>
            </a:r>
          </a:p>
          <a:p>
            <a:pPr marL="514338" indent="-514338">
              <a:buFont typeface="+mj-lt"/>
              <a:buAutoNum type="arabicPeriod" startAt="6"/>
            </a:pPr>
            <a:r>
              <a:rPr lang="en-US" altLang="en-US" dirty="0"/>
              <a:t>Name six real defenses and explain the significance of a real defense</a:t>
            </a:r>
          </a:p>
          <a:p>
            <a:pPr marL="514338" indent="-514338">
              <a:buFont typeface="+mj-lt"/>
              <a:buAutoNum type="arabicPeriod" startAt="6"/>
            </a:pPr>
            <a:r>
              <a:rPr lang="en-US" altLang="en-US" dirty="0"/>
              <a:t>Explain primary liability</a:t>
            </a:r>
          </a:p>
          <a:p>
            <a:pPr marL="514338" indent="-514338">
              <a:buFont typeface="+mj-lt"/>
              <a:buAutoNum type="arabicPeriod" startAt="6"/>
            </a:pPr>
            <a:r>
              <a:rPr lang="en-US" altLang="en-US" dirty="0"/>
              <a:t>Explain secondary liability</a:t>
            </a:r>
          </a:p>
          <a:p>
            <a:pPr marL="514338" indent="-514338">
              <a:buFont typeface="+mj-lt"/>
              <a:buAutoNum type="arabicPeriod" startAt="6"/>
            </a:pPr>
            <a:r>
              <a:rPr lang="en-US" altLang="en-US" dirty="0"/>
              <a:t>Describe the conditions that must be met to hold a secondary party liable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47A7E6F2-01EA-4848-955F-EAC1BF423C92}" type="slidenum">
              <a:rPr lang="en-US" altLang="en-US" smtClean="0"/>
              <a:pPr/>
              <a:t>3</a:t>
            </a:fld>
            <a:endParaRPr lang="en-US" altLang="en-US" dirty="0"/>
          </a:p>
        </p:txBody>
      </p:sp>
    </p:spTree>
    <p:extLst>
      <p:ext uri="{BB962C8B-B14F-4D97-AF65-F5344CB8AC3E}">
        <p14:creationId xmlns:p14="http://schemas.microsoft.com/office/powerpoint/2010/main" val="6403219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A holder in _________ is a </a:t>
            </a:r>
            <a:r>
              <a:rPr lang="en-US" altLang="en-US" i="1" dirty="0"/>
              <a:t>holder</a:t>
            </a:r>
            <a:r>
              <a:rPr lang="en-US" altLang="en-US" dirty="0"/>
              <a:t> who takes an instrument for value and in good faith.</a:t>
            </a:r>
          </a:p>
          <a:p>
            <a:pPr marL="912790" lvl="1" indent="-514338">
              <a:buFont typeface="+mj-lt"/>
              <a:buAutoNum type="alphaUcPeriod"/>
            </a:pPr>
            <a:r>
              <a:rPr lang="en-US" altLang="en-US" dirty="0"/>
              <a:t>Good course</a:t>
            </a:r>
          </a:p>
          <a:p>
            <a:pPr marL="912790" lvl="1" indent="-514338">
              <a:buFont typeface="+mj-lt"/>
              <a:buAutoNum type="alphaUcPeriod"/>
            </a:pPr>
            <a:r>
              <a:rPr lang="en-US" altLang="en-US" dirty="0"/>
              <a:t>Due faith</a:t>
            </a:r>
          </a:p>
          <a:p>
            <a:pPr marL="912790" lvl="1" indent="-514338">
              <a:buFont typeface="+mj-lt"/>
              <a:buAutoNum type="alphaUcPeriod"/>
            </a:pPr>
            <a:r>
              <a:rPr lang="en-US" altLang="en-US" dirty="0"/>
              <a:t>Due course</a:t>
            </a:r>
          </a:p>
          <a:p>
            <a:pPr marL="912790" lvl="1" indent="-514338">
              <a:buFont typeface="+mj-lt"/>
              <a:buAutoNum type="alphaUcPeriod"/>
            </a:pPr>
            <a:r>
              <a:rPr lang="en-US" altLang="en-US" dirty="0"/>
              <a:t>Due coarse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02003392-5F34-4A4A-8811-8F3CBD96EBEC}" type="slidenum">
              <a:rPr lang="en-US" altLang="en-US" smtClean="0"/>
              <a:pPr/>
              <a:t>4</a:t>
            </a:fld>
            <a:endParaRPr lang="en-US" altLang="en-US" dirty="0"/>
          </a:p>
        </p:txBody>
      </p:sp>
    </p:spTree>
    <p:extLst>
      <p:ext uri="{BB962C8B-B14F-4D97-AF65-F5344CB8AC3E}">
        <p14:creationId xmlns:p14="http://schemas.microsoft.com/office/powerpoint/2010/main" val="30537231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Holder in Due Course</a:t>
            </a:r>
          </a:p>
        </p:txBody>
      </p:sp>
      <p:sp>
        <p:nvSpPr>
          <p:cNvPr id="17411" name="Rectangle 3"/>
          <p:cNvSpPr>
            <a:spLocks noGrp="1" noChangeArrowheads="1"/>
          </p:cNvSpPr>
          <p:nvPr>
            <p:ph type="body" idx="1"/>
          </p:nvPr>
        </p:nvSpPr>
        <p:spPr/>
        <p:txBody>
          <a:bodyPr/>
          <a:lstStyle/>
          <a:p>
            <a:r>
              <a:rPr lang="en-US" altLang="en-US" dirty="0"/>
              <a:t>A </a:t>
            </a:r>
            <a:r>
              <a:rPr lang="en-US" altLang="en-US" b="1" dirty="0"/>
              <a:t>holder in due course </a:t>
            </a:r>
            <a:r>
              <a:rPr lang="en-US" altLang="en-US" dirty="0"/>
              <a:t>is a holder who takes an instrument:</a:t>
            </a:r>
          </a:p>
          <a:p>
            <a:pPr lvl="1"/>
            <a:r>
              <a:rPr lang="en-US" altLang="en-US" dirty="0"/>
              <a:t>For fair value</a:t>
            </a:r>
          </a:p>
          <a:p>
            <a:pPr lvl="1"/>
            <a:r>
              <a:rPr lang="en-US" altLang="en-US" dirty="0"/>
              <a:t>In good faith</a:t>
            </a:r>
          </a:p>
          <a:p>
            <a:pPr lvl="1"/>
            <a:r>
              <a:rPr lang="en-US" altLang="en-US" dirty="0"/>
              <a:t>Without notice that anything is wrong with it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9F836B29-C3D6-40C4-A224-92CD22AEE429}" type="slidenum">
              <a:rPr lang="en-US" altLang="en-US" smtClean="0"/>
              <a:pPr/>
              <a:t>5</a:t>
            </a:fld>
            <a:endParaRPr lang="en-US" altLang="en-US" dirty="0"/>
          </a:p>
        </p:txBody>
      </p:sp>
    </p:spTree>
    <p:extLst>
      <p:ext uri="{BB962C8B-B14F-4D97-AF65-F5344CB8AC3E}">
        <p14:creationId xmlns:p14="http://schemas.microsoft.com/office/powerpoint/2010/main" val="676688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altLang="en-US" dirty="0"/>
              <a:t>Good Faith</a:t>
            </a:r>
          </a:p>
        </p:txBody>
      </p:sp>
      <p:sp>
        <p:nvSpPr>
          <p:cNvPr id="19459" name="Rectangle 5"/>
          <p:cNvSpPr>
            <a:spLocks noGrp="1" noChangeArrowheads="1"/>
          </p:cNvSpPr>
          <p:nvPr>
            <p:ph type="body" idx="1"/>
          </p:nvPr>
        </p:nvSpPr>
        <p:spPr/>
        <p:txBody>
          <a:bodyPr/>
          <a:lstStyle/>
          <a:p>
            <a:r>
              <a:rPr lang="en-US" altLang="en-US" dirty="0"/>
              <a:t>The concept of </a:t>
            </a:r>
            <a:r>
              <a:rPr lang="en-US" altLang="en-US" b="1" dirty="0"/>
              <a:t>good faith</a:t>
            </a:r>
            <a:r>
              <a:rPr lang="en-US" altLang="en-US" dirty="0"/>
              <a:t> has always involved two basic elements: </a:t>
            </a:r>
          </a:p>
          <a:p>
            <a:pPr lvl="1"/>
            <a:r>
              <a:rPr lang="en-US" altLang="en-US" dirty="0"/>
              <a:t>Honesty in fact </a:t>
            </a:r>
          </a:p>
          <a:p>
            <a:pPr lvl="1"/>
            <a:r>
              <a:rPr lang="en-US" altLang="en-US" dirty="0"/>
              <a:t>Conforming to accepted commercial practices of fairness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A6E76EB6-BD6E-4A04-A96B-307A71893B10}" type="slidenum">
              <a:rPr lang="en-US" altLang="en-US" smtClean="0"/>
              <a:pPr/>
              <a:t>6</a:t>
            </a:fld>
            <a:endParaRPr lang="en-US" altLang="en-US" dirty="0"/>
          </a:p>
        </p:txBody>
      </p:sp>
    </p:spTree>
    <p:extLst>
      <p:ext uri="{BB962C8B-B14F-4D97-AF65-F5344CB8AC3E}">
        <p14:creationId xmlns:p14="http://schemas.microsoft.com/office/powerpoint/2010/main" val="4210732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p:txBody>
          <a:bodyPr/>
          <a:lstStyle/>
          <a:p>
            <a:r>
              <a:rPr lang="en-US" altLang="en-US" dirty="0"/>
              <a:t>Holder through a Holder in Due Course</a:t>
            </a:r>
          </a:p>
        </p:txBody>
      </p:sp>
      <p:sp>
        <p:nvSpPr>
          <p:cNvPr id="20483" name="Rectangle 5"/>
          <p:cNvSpPr>
            <a:spLocks noGrp="1" noChangeArrowheads="1"/>
          </p:cNvSpPr>
          <p:nvPr>
            <p:ph type="body" idx="1"/>
          </p:nvPr>
        </p:nvSpPr>
        <p:spPr/>
        <p:txBody>
          <a:bodyPr/>
          <a:lstStyle/>
          <a:p>
            <a:r>
              <a:rPr lang="en-US" altLang="en-US" b="1" dirty="0"/>
              <a:t>Shelter provision </a:t>
            </a:r>
          </a:p>
          <a:p>
            <a:pPr lvl="1"/>
            <a:r>
              <a:rPr lang="en-US" altLang="en-US" dirty="0"/>
              <a:t>A holder who receives an instrument from a holder in due course acquires the rights of the holder in due course, even though he or she does not qualify as a holder in due course</a:t>
            </a:r>
            <a:endParaRPr lang="en-US" altLang="en-US" sz="1000" dirty="0"/>
          </a:p>
          <a:p>
            <a:r>
              <a:rPr lang="en-US" altLang="en-US" dirty="0"/>
              <a:t>Designed to permit holders in due course to transfer all of the rights they have in the paper to others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50070F6E-35AE-43BF-86BD-A9FB54232C09}" type="slidenum">
              <a:rPr lang="en-US" altLang="en-US" smtClean="0"/>
              <a:pPr/>
              <a:t>7</a:t>
            </a:fld>
            <a:endParaRPr lang="en-US" altLang="en-US" dirty="0"/>
          </a:p>
        </p:txBody>
      </p:sp>
    </p:spTree>
    <p:extLst>
      <p:ext uri="{BB962C8B-B14F-4D97-AF65-F5344CB8AC3E}">
        <p14:creationId xmlns:p14="http://schemas.microsoft.com/office/powerpoint/2010/main" val="35178764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Question</a:t>
            </a:r>
          </a:p>
        </p:txBody>
      </p:sp>
      <p:sp>
        <p:nvSpPr>
          <p:cNvPr id="21507" name="Rectangle 3"/>
          <p:cNvSpPr>
            <a:spLocks noGrp="1" noChangeArrowheads="1"/>
          </p:cNvSpPr>
          <p:nvPr>
            <p:ph type="body" idx="1"/>
          </p:nvPr>
        </p:nvSpPr>
        <p:spPr/>
        <p:txBody>
          <a:bodyPr/>
          <a:lstStyle/>
          <a:p>
            <a:r>
              <a:rPr lang="en-US" altLang="en-US" dirty="0"/>
              <a:t>___________ are defenses that can be used against a holder but not a holder in due course of a negotiable instrument.</a:t>
            </a:r>
          </a:p>
          <a:p>
            <a:pPr marL="912790" lvl="1" indent="-514338">
              <a:buFont typeface="+mj-lt"/>
              <a:buAutoNum type="alphaUcPeriod"/>
            </a:pPr>
            <a:r>
              <a:rPr lang="en-US" altLang="en-US" dirty="0"/>
              <a:t>Private defenses</a:t>
            </a:r>
          </a:p>
          <a:p>
            <a:pPr marL="912790" lvl="1" indent="-514338">
              <a:buFont typeface="+mj-lt"/>
              <a:buAutoNum type="alphaUcPeriod"/>
            </a:pPr>
            <a:r>
              <a:rPr lang="en-US" altLang="en-US" dirty="0"/>
              <a:t>Real defenses</a:t>
            </a:r>
          </a:p>
          <a:p>
            <a:pPr marL="912790" lvl="1" indent="-514338">
              <a:buFont typeface="+mj-lt"/>
              <a:buAutoNum type="alphaUcPeriod"/>
            </a:pPr>
            <a:r>
              <a:rPr lang="en-US" altLang="en-US" dirty="0"/>
              <a:t>Personal defenses</a:t>
            </a:r>
          </a:p>
          <a:p>
            <a:pPr marL="912790" lvl="1" indent="-514338">
              <a:buFont typeface="+mj-lt"/>
              <a:buAutoNum type="alphaUcPeriod"/>
            </a:pPr>
            <a:r>
              <a:rPr lang="en-US" altLang="en-US" dirty="0"/>
              <a:t>Special defenses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0A5D293C-8968-423A-88EB-CB63986C69F3}" type="slidenum">
              <a:rPr lang="en-US" altLang="en-US" smtClean="0"/>
              <a:pPr/>
              <a:t>8</a:t>
            </a:fld>
            <a:endParaRPr lang="en-US" altLang="en-US" dirty="0"/>
          </a:p>
        </p:txBody>
      </p:sp>
    </p:spTree>
    <p:extLst>
      <p:ext uri="{BB962C8B-B14F-4D97-AF65-F5344CB8AC3E}">
        <p14:creationId xmlns:p14="http://schemas.microsoft.com/office/powerpoint/2010/main" val="3507546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Personal Defenses</a:t>
            </a:r>
          </a:p>
        </p:txBody>
      </p:sp>
      <p:sp>
        <p:nvSpPr>
          <p:cNvPr id="22531" name="Rectangle 3"/>
          <p:cNvSpPr>
            <a:spLocks noGrp="1" noChangeArrowheads="1"/>
          </p:cNvSpPr>
          <p:nvPr>
            <p:ph type="body" idx="1"/>
          </p:nvPr>
        </p:nvSpPr>
        <p:spPr/>
        <p:txBody>
          <a:bodyPr/>
          <a:lstStyle/>
          <a:p>
            <a:r>
              <a:rPr lang="en-US" altLang="en-US" dirty="0"/>
              <a:t>Defenses that can be used against a holder but not a holder in due course of a negotiable instrument</a:t>
            </a:r>
          </a:p>
          <a:p>
            <a:r>
              <a:rPr lang="en-US" altLang="en-US" dirty="0"/>
              <a:t>Also called </a:t>
            </a:r>
            <a:r>
              <a:rPr lang="en-US" altLang="en-US" b="1" dirty="0"/>
              <a:t>limited defenses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a:xfrm>
            <a:off x="11050589" y="6492876"/>
            <a:ext cx="1141412" cy="365125"/>
          </a:xfrm>
        </p:spPr>
        <p:txBody>
          <a:bodyPr/>
          <a:lstStyle>
            <a:lvl1pPr eaLnBrk="0" hangingPunct="0">
              <a:defRPr>
                <a:solidFill>
                  <a:schemeClr val="tx1"/>
                </a:solidFill>
                <a:latin typeface="Arial" panose="020B0604020202020204" pitchFamily="34" charset="0"/>
              </a:defRPr>
            </a:lvl1pPr>
            <a:lvl2pPr marL="742932" indent="-285744" eaLnBrk="0" hangingPunct="0">
              <a:defRPr>
                <a:solidFill>
                  <a:schemeClr val="tx1"/>
                </a:solidFill>
                <a:latin typeface="Arial" panose="020B0604020202020204" pitchFamily="34" charset="0"/>
              </a:defRPr>
            </a:lvl2pPr>
            <a:lvl3pPr marL="1142971" indent="-228594" eaLnBrk="0" hangingPunct="0">
              <a:defRPr>
                <a:solidFill>
                  <a:schemeClr val="tx1"/>
                </a:solidFill>
                <a:latin typeface="Arial" panose="020B0604020202020204" pitchFamily="34" charset="0"/>
              </a:defRPr>
            </a:lvl3pPr>
            <a:lvl4pPr marL="1600160" indent="-228594" eaLnBrk="0" hangingPunct="0">
              <a:defRPr>
                <a:solidFill>
                  <a:schemeClr val="tx1"/>
                </a:solidFill>
                <a:latin typeface="Arial" panose="020B0604020202020204" pitchFamily="34" charset="0"/>
              </a:defRPr>
            </a:lvl4pPr>
            <a:lvl5pPr marL="2057349" indent="-228594" eaLnBrk="0" hangingPunct="0">
              <a:defRPr>
                <a:solidFill>
                  <a:schemeClr val="tx1"/>
                </a:solidFill>
                <a:latin typeface="Arial" panose="020B0604020202020204" pitchFamily="34" charset="0"/>
              </a:defRPr>
            </a:lvl5pPr>
            <a:lvl6pPr marL="2514537" indent="-228594" eaLnBrk="0" fontAlgn="base" hangingPunct="0">
              <a:spcBef>
                <a:spcPct val="0"/>
              </a:spcBef>
              <a:spcAft>
                <a:spcPct val="0"/>
              </a:spcAft>
              <a:defRPr>
                <a:solidFill>
                  <a:schemeClr val="tx1"/>
                </a:solidFill>
                <a:latin typeface="Arial" panose="020B0604020202020204" pitchFamily="34" charset="0"/>
              </a:defRPr>
            </a:lvl6pPr>
            <a:lvl7pPr marL="2971726" indent="-228594" eaLnBrk="0" fontAlgn="base" hangingPunct="0">
              <a:spcBef>
                <a:spcPct val="0"/>
              </a:spcBef>
              <a:spcAft>
                <a:spcPct val="0"/>
              </a:spcAft>
              <a:defRPr>
                <a:solidFill>
                  <a:schemeClr val="tx1"/>
                </a:solidFill>
                <a:latin typeface="Arial" panose="020B0604020202020204" pitchFamily="34" charset="0"/>
              </a:defRPr>
            </a:lvl7pPr>
            <a:lvl8pPr marL="3428914" indent="-228594" eaLnBrk="0" fontAlgn="base" hangingPunct="0">
              <a:spcBef>
                <a:spcPct val="0"/>
              </a:spcBef>
              <a:spcAft>
                <a:spcPct val="0"/>
              </a:spcAft>
              <a:defRPr>
                <a:solidFill>
                  <a:schemeClr val="tx1"/>
                </a:solidFill>
                <a:latin typeface="Arial" panose="020B0604020202020204" pitchFamily="34" charset="0"/>
              </a:defRPr>
            </a:lvl8pPr>
            <a:lvl9pPr marL="3886103" indent="-228594"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17-</a:t>
            </a:r>
            <a:fld id="{39646DE1-ED5B-4AA3-8F13-51794C76B19C}" type="slidenum">
              <a:rPr lang="en-US" altLang="en-US" smtClean="0"/>
              <a:pPr/>
              <a:t>9</a:t>
            </a:fld>
            <a:endParaRPr lang="en-US" altLang="en-US" dirty="0"/>
          </a:p>
        </p:txBody>
      </p:sp>
    </p:spTree>
    <p:extLst>
      <p:ext uri="{BB962C8B-B14F-4D97-AF65-F5344CB8AC3E}">
        <p14:creationId xmlns:p14="http://schemas.microsoft.com/office/powerpoint/2010/main" val="6737299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38EA298-7F47-4B41-AA99-603225C7F191}">
  <ds:schemaRefs>
    <ds:schemaRef ds:uri="http://schemas.microsoft.com/sharepoint/v3/contenttype/forms"/>
  </ds:schemaRefs>
</ds:datastoreItem>
</file>

<file path=customXml/itemProps2.xml><?xml version="1.0" encoding="utf-8"?>
<ds:datastoreItem xmlns:ds="http://schemas.openxmlformats.org/officeDocument/2006/customXml" ds:itemID="{07ADE491-76E3-49A5-A0B5-8844FB73BABE}">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3.xml><?xml version="1.0" encoding="utf-8"?>
<ds:datastoreItem xmlns:ds="http://schemas.openxmlformats.org/officeDocument/2006/customXml" ds:itemID="{5121A518-DF0E-4E67-82F8-983884B50210}"/>
</file>

<file path=docProps/app.xml><?xml version="1.0" encoding="utf-8"?>
<Properties xmlns="http://schemas.openxmlformats.org/officeDocument/2006/extended-properties" xmlns:vt="http://schemas.openxmlformats.org/officeDocument/2006/docPropsVTypes">
  <Template>Office Theme</Template>
  <TotalTime>5683</TotalTime>
  <Words>2953</Words>
  <Application>Microsoft Office PowerPoint</Application>
  <PresentationFormat>Widescreen</PresentationFormat>
  <Paragraphs>242</Paragraphs>
  <Slides>29</Slides>
  <Notes>23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Calibri Light</vt:lpstr>
      <vt:lpstr>Wingdings</vt:lpstr>
      <vt:lpstr>Wingdings 3</vt:lpstr>
      <vt:lpstr>Office Theme</vt:lpstr>
      <vt:lpstr>Holders in Due Course,  Defenses, and Liabilities</vt:lpstr>
      <vt:lpstr>Learning Objectives</vt:lpstr>
      <vt:lpstr>Learning Objectives</vt:lpstr>
      <vt:lpstr>Question</vt:lpstr>
      <vt:lpstr>Holder in Due Course</vt:lpstr>
      <vt:lpstr>Good Faith</vt:lpstr>
      <vt:lpstr>Holder through a Holder in Due Course</vt:lpstr>
      <vt:lpstr>Question</vt:lpstr>
      <vt:lpstr>Personal Defenses</vt:lpstr>
      <vt:lpstr>Most Common Personal Defenses</vt:lpstr>
      <vt:lpstr>Personal Defenses</vt:lpstr>
      <vt:lpstr>Personal Defenses</vt:lpstr>
      <vt:lpstr>Personal Defenses</vt:lpstr>
      <vt:lpstr>Personal Defenses</vt:lpstr>
      <vt:lpstr>Question</vt:lpstr>
      <vt:lpstr>Real Defenses</vt:lpstr>
      <vt:lpstr>Most Common Real Defenses</vt:lpstr>
      <vt:lpstr>Question</vt:lpstr>
      <vt:lpstr>Real Defenses</vt:lpstr>
      <vt:lpstr>Real Defenses</vt:lpstr>
      <vt:lpstr>Question</vt:lpstr>
      <vt:lpstr>Real Defenses</vt:lpstr>
      <vt:lpstr>FTC Legend and Consumer Notes</vt:lpstr>
      <vt:lpstr>Liability of the Parties</vt:lpstr>
      <vt:lpstr>Makers, Acceptors, and Certain Drawers</vt:lpstr>
      <vt:lpstr>Other Drawers and Indorsers</vt:lpstr>
      <vt:lpstr>Question</vt:lpstr>
      <vt:lpstr>Other Drawers and Indorsers</vt:lpstr>
      <vt:lpstr>Other Drawers and Indorsers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126</cp:revision>
  <dcterms:created xsi:type="dcterms:W3CDTF">2015-07-14T20:11:18Z</dcterms:created>
  <dcterms:modified xsi:type="dcterms:W3CDTF">2018-12-11T06:30:26Z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6755800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