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2"/>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312"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313"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14" r:id="rId56"/>
    <p:sldId id="307" r:id="rId57"/>
    <p:sldId id="308" r:id="rId58"/>
    <p:sldId id="309" r:id="rId59"/>
    <p:sldId id="311" r:id="rId60"/>
    <p:sldId id="310"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20"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3725" autoAdjust="0"/>
  </p:normalViewPr>
  <p:slideViewPr>
    <p:cSldViewPr snapToGrid="0">
      <p:cViewPr varScale="1">
        <p:scale>
          <a:sx n="49" d="100"/>
          <a:sy n="49" d="100"/>
        </p:scale>
        <p:origin x="1458" y="3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6B8F2A6-9098-4C31-95A3-7C85D2378808}" type="slidenum">
              <a:rPr lang="en-US" altLang="en-US"/>
              <a:pPr eaLnBrk="1" hangingPunct="1"/>
              <a:t>4</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Throughout history, people have needed to transact business without carrying around large sums of money. Moreover, people have also borrowed money from one another, necessitating an orderly system of procedures and laws to govern credit transactions. The law of negotiable instruments has developed to meet these needs. Checks, drafts, and notes are used conveniently and safely as a substitute for money and to obtain credit in today’s society. With the rapid development of cyber-commerce, electronic banking and online payments are now being used as a substitute for checks and other paper transactions, as well as for actual check processing through the banking system.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Still, even without paper checks, the principles underlying the process of transferring funds will remain the same. It is an effective process that has stood the test of time. </a:t>
            </a:r>
            <a:endParaRPr lang="en-US" altLang="en-US" dirty="0">
              <a:latin typeface="Arial" panose="020B0604020202020204" pitchFamily="34" charset="0"/>
            </a:endParaRPr>
          </a:p>
        </p:txBody>
      </p:sp>
    </p:spTree>
    <p:extLst>
      <p:ext uri="{BB962C8B-B14F-4D97-AF65-F5344CB8AC3E}">
        <p14:creationId xmlns:p14="http://schemas.microsoft.com/office/powerpoint/2010/main" val="1908529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draft is presented for payment, the drawee may decline to pay it unless it has been accepted. If the drawee refuses to pay an unaccepted draft, the draft is dishonored, and the drawee has no liability for refusing to pay it. In contrast, when a draft is presented for acceptance, the drawee is asked to become liable on the instrument. Acceptance is the drawee’s signed agreement to pay the draft as presented.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accept a draft, the drawee need only sign the draft across the face of the instrument. It is customary, however, when accepting a draft, for the drawee to write “accepted” across the face of the instrument, followed by the date and signature.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14</a:t>
            </a:fld>
            <a:endParaRPr lang="en-US" dirty="0"/>
          </a:p>
        </p:txBody>
      </p:sp>
    </p:spTree>
    <p:extLst>
      <p:ext uri="{BB962C8B-B14F-4D97-AF65-F5344CB8AC3E}">
        <p14:creationId xmlns:p14="http://schemas.microsoft.com/office/powerpoint/2010/main" val="414420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06E3C2-3758-48FF-913F-6F1E55A57E39}" type="slidenum">
              <a:rPr lang="en-US" altLang="en-US"/>
              <a:pPr eaLnBrk="1" hangingPunct="1"/>
              <a:t>15</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sight draft. See next slide.</a:t>
            </a:r>
          </a:p>
        </p:txBody>
      </p:sp>
    </p:spTree>
    <p:extLst>
      <p:ext uri="{BB962C8B-B14F-4D97-AF65-F5344CB8AC3E}">
        <p14:creationId xmlns:p14="http://schemas.microsoft.com/office/powerpoint/2010/main" val="2752867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256A14-F3CB-41F6-9FDC-353D93ECB6DF}" type="slidenum">
              <a:rPr lang="en-US" altLang="en-US"/>
              <a:pPr eaLnBrk="1" hangingPunct="1"/>
              <a:t>16</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634908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036DE62-A410-426B-9964-5D8616F686CD}" type="slidenum">
              <a:rPr lang="en-US" altLang="en-US"/>
              <a:pPr eaLnBrk="1" hangingPunct="1"/>
              <a:t>17</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295769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1C4228-F198-4684-AB1E-9E4EB1E591E2}" type="slidenum">
              <a:rPr lang="en-US" altLang="en-US"/>
              <a:pPr eaLnBrk="1" hangingPunct="1"/>
              <a:t>18</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The term </a:t>
            </a:r>
            <a:r>
              <a:rPr lang="en-US" altLang="en-US" i="1" dirty="0">
                <a:latin typeface="Arial" panose="020B0604020202020204" pitchFamily="34" charset="0"/>
              </a:rPr>
              <a:t>bill </a:t>
            </a:r>
            <a:r>
              <a:rPr lang="en-US" altLang="en-US" dirty="0">
                <a:latin typeface="Arial" panose="020B0604020202020204" pitchFamily="34" charset="0"/>
              </a:rPr>
              <a:t>is derived from the Latin word </a:t>
            </a:r>
            <a:r>
              <a:rPr lang="en-US" altLang="en-US" i="1" dirty="0">
                <a:latin typeface="Arial" panose="020B0604020202020204" pitchFamily="34" charset="0"/>
              </a:rPr>
              <a:t>billa</a:t>
            </a:r>
            <a:r>
              <a:rPr lang="en-US" altLang="en-US" dirty="0">
                <a:latin typeface="Arial" panose="020B0604020202020204" pitchFamily="34" charset="0"/>
              </a:rPr>
              <a:t>, meaning “seal.” During the Middle Ages, bill came to refer to any commercial document.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52177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E64EFD4-2EFC-49BF-A20D-95FEAC842CBE}" type="slidenum">
              <a:rPr lang="en-US" altLang="en-US"/>
              <a:pPr eaLnBrk="1" hangingPunct="1"/>
              <a:t>19</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 check is a safe means of transferring money, and it serves as a receipt after it has been paid and canceled by the bank. </a:t>
            </a:r>
            <a:r>
              <a:rPr lang="en-US" altLang="en-US" dirty="0">
                <a:latin typeface="Arial" panose="020B0604020202020204" pitchFamily="34" charset="0"/>
              </a:rPr>
              <a:t>Ownership of a check may be transferred to another person by indorsement by the payee. In this manner, a check may circulate among several parties, taking the place of money. A bank must honor a check when it is properly drawn against a credit balance of the drawer. Failure to do so would make the bank liable to the drawer for resulting damages.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14071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7142F52-F35E-425E-9CD8-E8EDF589BF2C}" type="slidenum">
              <a:rPr lang="en-US" altLang="en-US"/>
              <a:pPr eaLnBrk="1" hangingPunct="1"/>
              <a:t>20</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certified check. See next slide.</a:t>
            </a:r>
          </a:p>
        </p:txBody>
      </p:sp>
    </p:spTree>
    <p:extLst>
      <p:ext uri="{BB962C8B-B14F-4D97-AF65-F5344CB8AC3E}">
        <p14:creationId xmlns:p14="http://schemas.microsoft.com/office/powerpoint/2010/main" val="1143729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741FCD-3109-4E43-AE93-45351A520A12}" type="slidenum">
              <a:rPr lang="en-US" altLang="en-US"/>
              <a:pPr eaLnBrk="1" hangingPunct="1"/>
              <a:t>21</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b="0" dirty="0">
                <a:latin typeface="Arial" panose="020B0604020202020204" pitchFamily="34" charset="0"/>
              </a:rPr>
              <a:t>A certified check, under the UCC, is “a check </a:t>
            </a:r>
            <a:r>
              <a:rPr lang="en-US" altLang="en-US" dirty="0">
                <a:latin typeface="Arial" panose="020B0604020202020204" pitchFamily="34" charset="0"/>
              </a:rPr>
              <a:t>accepted by the bank on which it is drawn.” The UCC places no obligation on a bank to certify a check if it does not want to do so, and the refusal to certify is not a dishonor of the check. When a check is certified, the drawer is discharged regardless of when it was done or who obtained the acceptance.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93987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F4616D-9FDC-4D7E-ACBC-DA2AF8838CD9}" type="slidenum">
              <a:rPr lang="en-US" altLang="en-US"/>
              <a:pPr eaLnBrk="1" hangingPunct="1"/>
              <a:t>22</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b="0" dirty="0">
                <a:latin typeface="Arial" panose="020B0604020202020204" pitchFamily="34" charset="0"/>
              </a:rPr>
              <a:t>A bank draft, sometimes </a:t>
            </a:r>
            <a:r>
              <a:rPr lang="en-US" altLang="en-US" dirty="0">
                <a:latin typeface="Arial" panose="020B0604020202020204" pitchFamily="34" charset="0"/>
              </a:rPr>
              <a:t>called a </a:t>
            </a:r>
            <a:r>
              <a:rPr lang="en-US" altLang="en-US" b="1" dirty="0">
                <a:latin typeface="Arial" panose="020B0604020202020204" pitchFamily="34" charset="0"/>
              </a:rPr>
              <a:t>teller’s check</a:t>
            </a:r>
            <a:r>
              <a:rPr lang="en-US" altLang="en-US" dirty="0">
                <a:latin typeface="Arial" panose="020B0604020202020204" pitchFamily="34" charset="0"/>
              </a:rPr>
              <a:t> or treasurer’s check, is a check drawn by one bank on another bank in which it has funds on deposit in favor of a third person, the payee. </a:t>
            </a:r>
            <a:r>
              <a:rPr lang="en-US" sz="1200" b="0" i="0" u="none" strike="noStrike" kern="1200" baseline="0" dirty="0">
                <a:solidFill>
                  <a:schemeClr val="tx1"/>
                </a:solidFill>
                <a:latin typeface="+mn-lt"/>
                <a:ea typeface="+mn-ea"/>
                <a:cs typeface="+mn-cs"/>
              </a:rPr>
              <a:t>When the buyer is unknown to the seller, such checks are more acceptable than personal checks. </a:t>
            </a:r>
            <a:endParaRPr lang="en-US" altLang="en-US" dirty="0">
              <a:latin typeface="Arial" panose="020B0604020202020204" pitchFamily="34" charset="0"/>
            </a:endParaRPr>
          </a:p>
          <a:p>
            <a:endParaRPr lang="en-US" altLang="en-US" i="1" dirty="0">
              <a:latin typeface="Arial" panose="020B0604020202020204" pitchFamily="34" charset="0"/>
            </a:endParaRPr>
          </a:p>
          <a:p>
            <a:r>
              <a:rPr lang="en-US" altLang="en-US" b="0" dirty="0">
                <a:latin typeface="Arial" panose="020B0604020202020204" pitchFamily="34" charset="0"/>
              </a:rPr>
              <a:t>A cashier’s check is a check </a:t>
            </a:r>
            <a:r>
              <a:rPr lang="en-US" altLang="en-US" dirty="0">
                <a:latin typeface="Arial" panose="020B0604020202020204" pitchFamily="34" charset="0"/>
              </a:rPr>
              <a:t>drawn by a bank upon itself. The bank, in effect, lends its credit to the purchaser of the check. It is the equivalent of a promissory note of the bank. Courts have held that payment cannot be stopped on a cashier’s check because the bank, by issuing it, accepts the check in advance.</a:t>
            </a:r>
          </a:p>
          <a:p>
            <a:endParaRPr lang="en-US" altLang="en-US" i="1" dirty="0">
              <a:latin typeface="Arial" panose="020B0604020202020204" pitchFamily="34" charset="0"/>
            </a:endParaRPr>
          </a:p>
        </p:txBody>
      </p:sp>
    </p:spTree>
    <p:extLst>
      <p:ext uri="{BB962C8B-B14F-4D97-AF65-F5344CB8AC3E}">
        <p14:creationId xmlns:p14="http://schemas.microsoft.com/office/powerpoint/2010/main" val="118166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618BA09-BF85-4FCD-81C1-FE1791B14865}" type="slidenum">
              <a:rPr lang="en-US" altLang="en-US"/>
              <a:pPr eaLnBrk="1" hangingPunct="1"/>
              <a:t>23</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Only the purchaser can negotiate </a:t>
            </a:r>
            <a:r>
              <a:rPr lang="en-US" altLang="en-US" b="0" dirty="0">
                <a:latin typeface="Arial" panose="020B0604020202020204" pitchFamily="34" charset="0"/>
              </a:rPr>
              <a:t>traveler’s checks</a:t>
            </a:r>
            <a:r>
              <a:rPr lang="en-US" altLang="en-US" dirty="0">
                <a:latin typeface="Arial" panose="020B0604020202020204" pitchFamily="34" charset="0"/>
              </a:rPr>
              <a:t>, and they are easily replaced by the issuing bank if they are stolen. Traveler’s checks are issued in denominations of $10 and up, and the purchaser of the checks ordinarily pays a fixed fee to the issuer.</a:t>
            </a:r>
          </a:p>
        </p:txBody>
      </p:sp>
    </p:spTree>
    <p:extLst>
      <p:ext uri="{BB962C8B-B14F-4D97-AF65-F5344CB8AC3E}">
        <p14:creationId xmlns:p14="http://schemas.microsoft.com/office/powerpoint/2010/main" val="1780275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E1BAFE-C7FE-44D6-85BF-AB227EB200F4}" type="slidenum">
              <a:rPr lang="en-US" altLang="en-US"/>
              <a:pPr eaLnBrk="1" hangingPunct="1"/>
              <a:t>5</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negotiable instrument. See next slide.</a:t>
            </a:r>
          </a:p>
        </p:txBody>
      </p:sp>
    </p:spTree>
    <p:extLst>
      <p:ext uri="{BB962C8B-B14F-4D97-AF65-F5344CB8AC3E}">
        <p14:creationId xmlns:p14="http://schemas.microsoft.com/office/powerpoint/2010/main" val="3516066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E1A2EF-B9C5-4D4F-A088-425C433DC1B5}" type="slidenum">
              <a:rPr lang="en-US" altLang="en-US"/>
              <a:pPr eaLnBrk="1" hangingPunct="1"/>
              <a:t>24</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money order. See next slide.</a:t>
            </a:r>
          </a:p>
        </p:txBody>
      </p:sp>
    </p:spTree>
    <p:extLst>
      <p:ext uri="{BB962C8B-B14F-4D97-AF65-F5344CB8AC3E}">
        <p14:creationId xmlns:p14="http://schemas.microsoft.com/office/powerpoint/2010/main" val="1406113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5DF700-5A43-4052-8E3C-9309A6E6190F}" type="slidenum">
              <a:rPr lang="en-US" altLang="en-US"/>
              <a:pPr eaLnBrk="1" hangingPunct="1"/>
              <a:t>25</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b="0" dirty="0"/>
              <a:t>A money order is drawn on </a:t>
            </a:r>
            <a:r>
              <a:rPr lang="en-US" altLang="en-US" dirty="0"/>
              <a:t>the funds of the organization that issues it. </a:t>
            </a:r>
            <a:r>
              <a:rPr lang="en-US" altLang="en-US" dirty="0">
                <a:latin typeface="Arial" panose="020B0604020202020204" pitchFamily="34" charset="0"/>
              </a:rPr>
              <a:t>That organization promises payment from its own funds. Purchasers of money orders fill in their name and address and the name of the payee on the instrument. They are given a receipt along with the money order. If the money order is lost and the purchaser has the receipt, it will be replaced if it has not already been cashed. U.S. Postal Service money orders can be purchased for amounts up to $1,000. </a:t>
            </a:r>
          </a:p>
        </p:txBody>
      </p:sp>
    </p:spTree>
    <p:extLst>
      <p:ext uri="{BB962C8B-B14F-4D97-AF65-F5344CB8AC3E}">
        <p14:creationId xmlns:p14="http://schemas.microsoft.com/office/powerpoint/2010/main" val="676840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044178-E1BD-4980-825F-0719CD461429}" type="slidenum">
              <a:rPr lang="en-US" altLang="en-US"/>
              <a:pPr eaLnBrk="1" hangingPunct="1"/>
              <a:t>26</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sz="1000" b="0" dirty="0">
                <a:latin typeface="Arial" panose="020B0604020202020204" pitchFamily="34" charset="0"/>
              </a:rPr>
              <a:t>A maker is a person who signs a note, that is, a person who promises to pay. Co-makers are two or more people who sign the same note promising to pay. A drawer is a person who signs a draft, that is, the one who orders payment. An issuer is either a maker or a drawer of an instrument. A drawee is a person ordered in a draft to make payment. A payee is a person to whom a note or draft is payable. A bearer is a person who is in possession of a negotiable instrument that is payable to the bearer or to cash. A person who is in possession of an instrument that has been indorsed in blank (by the payee’s signature alone) is also a bearer. A holder is a person who is in possession of a negotiable instrument that is issued or indorsed to that person’s order or bearer. A </a:t>
            </a:r>
            <a:r>
              <a:rPr lang="en-US" altLang="en-US" sz="1000" b="0" i="0" dirty="0">
                <a:latin typeface="Arial" panose="020B0604020202020204" pitchFamily="34" charset="0"/>
              </a:rPr>
              <a:t>holder in due course </a:t>
            </a:r>
            <a:r>
              <a:rPr lang="en-US" altLang="en-US" sz="1000" b="0" dirty="0">
                <a:latin typeface="Arial" panose="020B0604020202020204" pitchFamily="34" charset="0"/>
              </a:rPr>
              <a:t>is a holder of a negotiable instrument who is treated as favored and given immunity from certain defenses. An indorser is a person who indorses a negotiable instrument, in most cases by signing one’s name on the back of the paper. An indorsee is a person to whom a draft, note, or other negotiable instrument is transferred by indorsement. An acceptor is a drawee of a draft who has promised to honor the draft as presented by signing it on its face.</a:t>
            </a:r>
          </a:p>
        </p:txBody>
      </p:sp>
    </p:spTree>
    <p:extLst>
      <p:ext uri="{BB962C8B-B14F-4D97-AF65-F5344CB8AC3E}">
        <p14:creationId xmlns:p14="http://schemas.microsoft.com/office/powerpoint/2010/main" val="3695720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27</a:t>
            </a:fld>
            <a:endParaRPr lang="en-US" dirty="0"/>
          </a:p>
        </p:txBody>
      </p:sp>
    </p:spTree>
    <p:extLst>
      <p:ext uri="{BB962C8B-B14F-4D97-AF65-F5344CB8AC3E}">
        <p14:creationId xmlns:p14="http://schemas.microsoft.com/office/powerpoint/2010/main" val="82535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14D90F-950E-4D0D-976D-3715CD565D07}" type="slidenum">
              <a:rPr lang="en-US" altLang="en-US"/>
              <a:pPr eaLnBrk="1" hangingPunct="1"/>
              <a:t>28</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Forgery includes making a false written instrument with the intent to defraud, altering a genuine instrument in any way, or uttering a forged instrument.</a:t>
            </a:r>
          </a:p>
          <a:p>
            <a:r>
              <a:rPr lang="en-US" altLang="en-US" dirty="0">
                <a:latin typeface="Arial" panose="020B0604020202020204" pitchFamily="34" charset="0"/>
              </a:rPr>
              <a:t>In this sense, the word </a:t>
            </a:r>
            <a:r>
              <a:rPr lang="en-US" altLang="en-US" i="1" dirty="0">
                <a:latin typeface="Arial" panose="020B0604020202020204" pitchFamily="34" charset="0"/>
              </a:rPr>
              <a:t>utter </a:t>
            </a:r>
            <a:r>
              <a:rPr lang="en-US" altLang="en-US" dirty="0">
                <a:latin typeface="Arial" panose="020B0604020202020204" pitchFamily="34" charset="0"/>
              </a:rPr>
              <a:t>means “to offer” or “to pass for value in return.”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86794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6BB4A4-84BD-478D-9B8A-CDFAEE6FD90D}" type="slidenum">
              <a:rPr lang="en-US" altLang="en-US"/>
              <a:pPr eaLnBrk="1" hangingPunct="1"/>
              <a:t>29</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Under the Uniform Electronic Transactions Act (UETA), an electronic record fulfills this requirement. Article 3 of the UCC has also been amended to permit electronic negotiable instruments. </a:t>
            </a:r>
            <a:r>
              <a:rPr lang="en-US" altLang="en-US" dirty="0">
                <a:latin typeface="Arial" panose="020B0604020202020204" pitchFamily="34" charset="0"/>
              </a:rPr>
              <a:t>It is important to recognize that any negotiable instrument written in pencil is an invitation to alteration by forgery. If forgery should happen, the person who drew the instrument would be responsible for any loss caused by the negligent drawing of the instrument.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71969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5F76BE-D07A-4598-B070-D7B83FDC5F57}" type="slidenum">
              <a:rPr lang="en-US" altLang="en-US"/>
              <a:pPr eaLnBrk="1" hangingPunct="1"/>
              <a:t>30</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A signature may be made by an agent (one who represents and acts for another) or other representative. No particular form of appointment is necessary to establish such authority. Agents who sign their own names to an instrument are personally obligated if the instrument neither names the person represented nor shows that the agent signed in a representative capacity. The signature may appear in the body of the instrument as well as at the end.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92055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433B2F-0EC4-424E-A1A4-8FB1A83178B9}" type="slidenum">
              <a:rPr lang="en-US" altLang="en-US"/>
              <a:pPr eaLnBrk="1" hangingPunct="1"/>
              <a:t>31</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An instrument is conditional, and thus not negotiable, if it states that it is subject to any other agreement. The same is true if an instrument states that it is to be paid only out of a particular fund. This latter rule does not apply to instruments issued by government agencies. An instrument may state that it “arises out of” another agreement without being conditional. Similarly, a negotiable instrument may indicate a particular account that is to be charged.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070677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53F30F-72F7-40BA-9DE2-7479CFCA13E6}" type="slidenum">
              <a:rPr lang="en-US" altLang="en-US"/>
              <a:pPr eaLnBrk="1" hangingPunct="1"/>
              <a:t>32</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i="1" dirty="0">
                <a:latin typeface="Arial" panose="020B0604020202020204" pitchFamily="34" charset="0"/>
              </a:rPr>
              <a:t>Money </a:t>
            </a:r>
            <a:r>
              <a:rPr lang="en-US" altLang="en-US" dirty="0">
                <a:latin typeface="Arial" panose="020B0604020202020204" pitchFamily="34" charset="0"/>
              </a:rPr>
              <a:t>is defined as a medium of exchange adopted by a domestic or foreign government as part of its currency. Thus, a fixed amount of money need not be American dollars.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198052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3148A9-08BF-4E52-AEF8-DFAA2AA93177}" type="slidenum">
              <a:rPr lang="en-US" altLang="en-US"/>
              <a:pPr eaLnBrk="1" hangingPunct="1"/>
              <a:t>33</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An instrument is payable on demand when it so states or when it is payable “on sight” or “on presentation.” The key characteristic of demand instruments is that the holder can require payment at any time by making the demand upon the person who is obligated to pay.</a:t>
            </a:r>
          </a:p>
          <a:p>
            <a:endParaRPr lang="en-US" altLang="en-US" dirty="0">
              <a:latin typeface="Arial" panose="020B0604020202020204" pitchFamily="34" charset="0"/>
            </a:endParaRPr>
          </a:p>
          <a:p>
            <a:r>
              <a:rPr lang="en-US" altLang="en-US" dirty="0">
                <a:latin typeface="Arial" panose="020B0604020202020204" pitchFamily="34" charset="0"/>
              </a:rPr>
              <a:t>Certainty as to the time of payment of an instrument is satisfied if it is payable on or before a stated date. Instruments payable at a fixed period after a stated date or at a fixed period after sight are also considered payable at a definite time.</a:t>
            </a:r>
          </a:p>
        </p:txBody>
      </p:sp>
    </p:spTree>
    <p:extLst>
      <p:ext uri="{BB962C8B-B14F-4D97-AF65-F5344CB8AC3E}">
        <p14:creationId xmlns:p14="http://schemas.microsoft.com/office/powerpoint/2010/main" val="3965573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0A3CA6-579E-4152-BB22-A03E2AB863C4}" type="slidenum">
              <a:rPr lang="en-US" altLang="en-US"/>
              <a:pPr eaLnBrk="1" hangingPunct="1"/>
              <a:t>6</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phrase “unconditional promise or order” is one of the most central requirements of a </a:t>
            </a:r>
            <a:r>
              <a:rPr lang="en-US" sz="1200" b="1" i="0" u="none" strike="noStrike" kern="1200" baseline="0" dirty="0">
                <a:solidFill>
                  <a:schemeClr val="tx1"/>
                </a:solidFill>
                <a:latin typeface="+mn-lt"/>
                <a:ea typeface="+mn-ea"/>
                <a:cs typeface="+mn-cs"/>
              </a:rPr>
              <a:t>negotiable instruments</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 </a:t>
            </a:r>
            <a:endParaRPr lang="en-US" altLang="en-US" b="1" dirty="0">
              <a:latin typeface="Arial" panose="020B0604020202020204" pitchFamily="34" charset="0"/>
            </a:endParaRPr>
          </a:p>
          <a:p>
            <a:r>
              <a:rPr lang="en-US" altLang="en-US" b="1" dirty="0">
                <a:latin typeface="Arial" panose="020B0604020202020204" pitchFamily="34" charset="0"/>
              </a:rPr>
              <a:t>Getting Students Involved</a:t>
            </a:r>
          </a:p>
          <a:p>
            <a:r>
              <a:rPr lang="en-US" altLang="en-US" dirty="0">
                <a:latin typeface="Arial" panose="020B0604020202020204" pitchFamily="34" charset="0"/>
              </a:rPr>
              <a:t>To introduce Part 5, Negotiable Instruments, ask students to discuss how they manage and use money. Have them explain how and why they conduct particular transactions, such as borrowing money and writing and cashing checks. Discuss various problems that arise when people exchange money and ask students to predict how such problems are addressed by the law.</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313614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41A7B81-F50A-49E3-B04C-9FBAB29614B7}" type="slidenum">
              <a:rPr lang="en-US" altLang="en-US"/>
              <a:pPr eaLnBrk="1" hangingPunct="1"/>
              <a:t>34</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An instrument may be payable to the order of the maker or drawer; the drawee; a payee who is not the maker, drawer, or drawee; two or more payees; an estate, trust, or fund; an office or officer by title; or a partnership or an unincorporated association.</a:t>
            </a:r>
          </a:p>
          <a:p>
            <a:endParaRPr lang="en-US" altLang="en-US" dirty="0">
              <a:latin typeface="Arial" panose="020B0604020202020204" pitchFamily="34" charset="0"/>
            </a:endParaRPr>
          </a:p>
          <a:p>
            <a:r>
              <a:rPr lang="en-US" altLang="en-US" dirty="0">
                <a:latin typeface="Arial" panose="020B0604020202020204" pitchFamily="34" charset="0"/>
              </a:rPr>
              <a:t>An instrument is payable to bearer when it does not state a payee. An instrument made payable to both, such as “Pay to the order of Anthony Andrews or bearer,” is payable to order unless the word “bearer” is handwritten or typewritten.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732468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date is omitted, the date on which the instrument is received is considered to be the date of issue. An instrument may be predated or postdated without affecting its negotiability. The signature may appear in the body of the instrument as well as at the end. Words control figures, except when words are ambiguous.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35</a:t>
            </a:fld>
            <a:endParaRPr lang="en-US" dirty="0"/>
          </a:p>
        </p:txBody>
      </p:sp>
    </p:spTree>
    <p:extLst>
      <p:ext uri="{BB962C8B-B14F-4D97-AF65-F5344CB8AC3E}">
        <p14:creationId xmlns:p14="http://schemas.microsoft.com/office/powerpoint/2010/main" val="27788981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0A6E59-E728-44A9-BD55-894A8E57E88E}" type="slidenum">
              <a:rPr lang="en-US" altLang="en-US"/>
              <a:pPr eaLnBrk="1" hangingPunct="1"/>
              <a:t>36</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an assignment. See next slide.</a:t>
            </a:r>
          </a:p>
        </p:txBody>
      </p:sp>
    </p:spTree>
    <p:extLst>
      <p:ext uri="{BB962C8B-B14F-4D97-AF65-F5344CB8AC3E}">
        <p14:creationId xmlns:p14="http://schemas.microsoft.com/office/powerpoint/2010/main" val="23355457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1D3E7B-BFE5-4D6A-BFD2-0E6FEF4C6AD6}" type="slidenum">
              <a:rPr lang="en-US" altLang="en-US"/>
              <a:pPr eaLnBrk="1" hangingPunct="1"/>
              <a:t>37</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Instruments can be transferred by assignment or by negotiation. Negotiable instruments are assigned either when a person whose indorsement is required on an instrument transfers it without indorsing it or when it is transferred to another person and does not meet the requirements of negotiability. In all such transfers, the transferee has only the rights of an assignee and is subject to all defenses existing against the assignor. </a:t>
            </a:r>
            <a:r>
              <a:rPr lang="en-US" altLang="en-US" dirty="0">
                <a:latin typeface="Arial" panose="020B0604020202020204" pitchFamily="34" charset="0"/>
              </a:rPr>
              <a:t>An assignment of negotiable instruments also occurs by operation of law when the holder of an instrument dies or becomes bankrupt. In such cases, title to the instrument vests in the personal representative of the estate or the trustee in bankruptcy.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273013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BDDF67-6E6A-44D3-A1CB-9F0E56B2EEE1}" type="slidenum">
              <a:rPr lang="en-US" altLang="en-US"/>
              <a:pPr eaLnBrk="1" hangingPunct="1"/>
              <a:t>38</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negotiation. See next slide.</a:t>
            </a:r>
          </a:p>
        </p:txBody>
      </p:sp>
    </p:spTree>
    <p:extLst>
      <p:ext uri="{BB962C8B-B14F-4D97-AF65-F5344CB8AC3E}">
        <p14:creationId xmlns:p14="http://schemas.microsoft.com/office/powerpoint/2010/main" val="4221939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74F3F9-D14D-43CF-BBBE-6D81B2E95C29}" type="slidenum">
              <a:rPr lang="en-US" altLang="en-US"/>
              <a:pPr eaLnBrk="1" hangingPunct="1"/>
              <a:t>39</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0" dirty="0">
                <a:latin typeface="Arial" panose="020B0604020202020204" pitchFamily="34" charset="0"/>
              </a:rPr>
              <a:t>If an instrument is payable to order, such as “pay to the order of,” it is known as order paper. To be negotiated, order paper must be indorsed by the payee and delivered to the party to whom it is transferred. If an instrument is payable to bearer or cash, it is called bearer paper and may </a:t>
            </a:r>
            <a:r>
              <a:rPr lang="en-US" altLang="en-US" dirty="0">
                <a:latin typeface="Arial" panose="020B0604020202020204" pitchFamily="34" charset="0"/>
              </a:rPr>
              <a:t>be negotiated by delivery alone, without an indorsement.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707158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B45E8C-9F63-4A51-95F7-69817FA17EF4}" type="slidenum">
              <a:rPr lang="en-US" altLang="en-US"/>
              <a:pPr eaLnBrk="1" hangingPunct="1"/>
              <a:t>40</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US" altLang="en-US" dirty="0">
                <a:latin typeface="Arial" panose="020B0604020202020204" pitchFamily="34" charset="0"/>
              </a:rPr>
              <a:t>Instruments that do not meet all of the requirements of negotiability cannot be negotiated. However, they can be transferred by assignment, which is governed by the ordinary principles of contract law.</a:t>
            </a:r>
          </a:p>
        </p:txBody>
      </p:sp>
    </p:spTree>
    <p:extLst>
      <p:ext uri="{BB962C8B-B14F-4D97-AF65-F5344CB8AC3E}">
        <p14:creationId xmlns:p14="http://schemas.microsoft.com/office/powerpoint/2010/main" val="4575447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CE947D4-DD63-48B4-ADD8-02619E7974BC}" type="slidenum">
              <a:rPr lang="en-US" altLang="en-US"/>
              <a:pPr eaLnBrk="1" hangingPunct="1"/>
              <a:t>41</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Anyone who gives value for an instrument has the right to have the unqualified indorsement of the person who transferred it, unless it is payable to bearer. </a:t>
            </a:r>
          </a:p>
          <a:p>
            <a:endParaRPr lang="en-US" sz="1200" b="0" i="0" u="none" strike="noStrike" kern="1200" baseline="0" dirty="0">
              <a:solidFill>
                <a:schemeClr val="tx1"/>
              </a:solidFill>
              <a:latin typeface="+mn-lt"/>
              <a:ea typeface="+mn-ea"/>
              <a:cs typeface="+mn-cs"/>
            </a:endParaRPr>
          </a:p>
          <a:p>
            <a:r>
              <a:rPr lang="en-US" altLang="en-US" dirty="0">
                <a:latin typeface="Arial" panose="020B0604020202020204" pitchFamily="34" charset="0"/>
              </a:rPr>
              <a:t>Negotiation is effective to transfer an instrument, even when it is transferred by a minor, a corporation exceeding its powers, or any other person without capacity; obtained by fraud, duress, or mistake of any kind; part of an illegal transaction; or made in breach of duty. Any such negotiations, however, may be rescinded except as against a holder in due course, who is given special protection.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09335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999803-BD45-4A30-A820-6402D445F169}" type="slidenum">
              <a:rPr lang="en-US" altLang="en-US"/>
              <a:pPr eaLnBrk="1" hangingPunct="1"/>
              <a:t>42</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blank indorsement. See next slide.</a:t>
            </a:r>
          </a:p>
        </p:txBody>
      </p:sp>
    </p:spTree>
    <p:extLst>
      <p:ext uri="{BB962C8B-B14F-4D97-AF65-F5344CB8AC3E}">
        <p14:creationId xmlns:p14="http://schemas.microsoft.com/office/powerpoint/2010/main" val="2593138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1151D6F-173B-4A7E-A35B-FE70B08CA73E}" type="slidenum">
              <a:rPr lang="en-US" altLang="en-US"/>
              <a:pPr eaLnBrk="1" hangingPunct="1"/>
              <a:t>43</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US" altLang="en-US" dirty="0">
                <a:latin typeface="Arial" panose="020B0604020202020204" pitchFamily="34" charset="0"/>
              </a:rPr>
              <a:t>When an instrument is indorsed in blank, it becomes payable to the bearer and may be transferred by delivery alone. If the instrument is lost or stolen and gets into the hands of another holder, the new holder can recover its face value by delivery alone. For this reason, a blank indorsement should be used only in limited situations, such as at a </a:t>
            </a:r>
            <a:r>
              <a:rPr lang="en-US" altLang="en-US" b="0" dirty="0">
                <a:latin typeface="Arial" panose="020B0604020202020204" pitchFamily="34" charset="0"/>
              </a:rPr>
              <a:t>bank teller’s window. A blank indorsement turns </a:t>
            </a:r>
            <a:r>
              <a:rPr lang="en-US" altLang="en-US" dirty="0">
                <a:latin typeface="Arial" panose="020B0604020202020204" pitchFamily="34" charset="0"/>
              </a:rPr>
              <a:t>order paper into bearer paper and may be transferred by delivery alone.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24687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4EE82C-21BF-47D0-9D07-6A29609CDA55}" type="slidenum">
              <a:rPr lang="en-US" altLang="en-US"/>
              <a:pPr eaLnBrk="1" hangingPunct="1"/>
              <a:t>7</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note. See next slide.</a:t>
            </a:r>
          </a:p>
        </p:txBody>
      </p:sp>
    </p:spTree>
    <p:extLst>
      <p:ext uri="{BB962C8B-B14F-4D97-AF65-F5344CB8AC3E}">
        <p14:creationId xmlns:p14="http://schemas.microsoft.com/office/powerpoint/2010/main" val="40589396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E0A4C2-0A94-4434-915A-68F43C511187}" type="slidenum">
              <a:rPr lang="en-US" altLang="en-US"/>
              <a:pPr eaLnBrk="1" hangingPunct="1"/>
              <a:t>44</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r>
              <a:rPr lang="en-US" altLang="en-US" dirty="0">
                <a:latin typeface="Arial" panose="020B0604020202020204" pitchFamily="34" charset="0"/>
              </a:rPr>
              <a:t>When indorsed in this manner, the instrument remains an order instrument and must be indorsed by the indorsee before it can be negotiated further. The holder of an instrument may convert a blank indorsement into a special indorsement by writing the words </a:t>
            </a:r>
            <a:r>
              <a:rPr lang="en-US" altLang="en-US" i="1" dirty="0">
                <a:latin typeface="Arial" panose="020B0604020202020204" pitchFamily="34" charset="0"/>
              </a:rPr>
              <a:t>pay to the order of a person </a:t>
            </a:r>
            <a:r>
              <a:rPr lang="en-US" altLang="en-US" dirty="0">
                <a:latin typeface="Arial" panose="020B0604020202020204" pitchFamily="34" charset="0"/>
              </a:rPr>
              <a:t>or </a:t>
            </a:r>
            <a:r>
              <a:rPr lang="en-US" altLang="en-US" i="1" dirty="0">
                <a:latin typeface="Arial" panose="020B0604020202020204" pitchFamily="34" charset="0"/>
              </a:rPr>
              <a:t>pay to a person </a:t>
            </a:r>
            <a:r>
              <a:rPr lang="en-US" altLang="en-US" dirty="0">
                <a:latin typeface="Arial" panose="020B0604020202020204" pitchFamily="34" charset="0"/>
              </a:rPr>
              <a:t>above the indorser’s signature.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072069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70A7C5-B629-4CCE-8E13-8DE29FBEF9A7}" type="slidenum">
              <a:rPr lang="en-US" altLang="en-US"/>
              <a:pPr eaLnBrk="1" hangingPunct="1"/>
              <a:t>45</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restrictive indorsement.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422208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A46DDB4-835B-4A0C-B5B2-125263978637}" type="slidenum">
              <a:rPr lang="en-US" altLang="en-US"/>
              <a:pPr eaLnBrk="1" hangingPunct="1"/>
              <a:t>46</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r>
              <a:rPr lang="en-US" altLang="en-US" b="0" dirty="0">
                <a:latin typeface="Arial" panose="020B0604020202020204" pitchFamily="34" charset="0"/>
              </a:rPr>
              <a:t>Indorsements for deposit or collection are restrictive indorsements designed to get an instrument into the banking system for the purpose of deposit or collection. When a check is indorsed “for deposit only,” the amount of the instrument is credited to the </a:t>
            </a:r>
            <a:r>
              <a:rPr lang="en-US" altLang="en-US" dirty="0">
                <a:latin typeface="Arial" panose="020B0604020202020204" pitchFamily="34" charset="0"/>
              </a:rPr>
              <a:t>indorser’s account before it is negotiated further. Retail stores often stamp each check “for deposit only” when it is received. This wording provides protection in the event the check is stolen. Checks mailed to the bank for deposit should always be indorsed in this way.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636098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D18BDC-63CC-4FEA-83A7-434145748D5A}" type="slidenum">
              <a:rPr lang="en-US" altLang="en-US"/>
              <a:pPr eaLnBrk="1" hangingPunct="1"/>
              <a:t>47</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r>
              <a:rPr lang="en-US" altLang="en-US" b="0" dirty="0">
                <a:latin typeface="Arial" panose="020B0604020202020204" pitchFamily="34" charset="0"/>
              </a:rPr>
              <a:t>A conditional indorsement, a type </a:t>
            </a:r>
            <a:r>
              <a:rPr lang="en-US" altLang="en-US" dirty="0">
                <a:latin typeface="Arial" panose="020B0604020202020204" pitchFamily="34" charset="0"/>
              </a:rPr>
              <a:t>of restrictive indorsement, purports to make the rights of the indorsee subject to the happening of a certain event or condition. A person paying the instrument or taking it for value, however, may disregard the condition.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053408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ECE1C6-E0F9-454A-A8CF-5B9EEADAA00E}" type="slidenum">
              <a:rPr lang="en-US" altLang="en-US"/>
              <a:pPr eaLnBrk="1" hangingPunct="1"/>
              <a:t>48</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qualified indorsement.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020733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35C2DD-3AFB-4BA8-8F05-07F09833F343}" type="slidenum">
              <a:rPr lang="en-US" altLang="en-US"/>
              <a:pPr eaLnBrk="1" hangingPunct="1"/>
              <a:t>49</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r>
              <a:rPr lang="en-US" altLang="en-US" dirty="0">
                <a:latin typeface="Arial" panose="020B0604020202020204" pitchFamily="34" charset="0"/>
              </a:rPr>
              <a:t>By adding the words </a:t>
            </a:r>
            <a:r>
              <a:rPr lang="en-US" altLang="en-US" i="1" dirty="0">
                <a:latin typeface="Arial" panose="020B0604020202020204" pitchFamily="34" charset="0"/>
              </a:rPr>
              <a:t>without recourse </a:t>
            </a:r>
            <a:r>
              <a:rPr lang="en-US" altLang="en-US" dirty="0">
                <a:latin typeface="Arial" panose="020B0604020202020204" pitchFamily="34" charset="0"/>
              </a:rPr>
              <a:t>to the indorsement, the indorser is not liable in the event the instrument is dishonored, that is, not paid by the maker or drawer.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64952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24B91D-BF03-4BC0-9709-CBECD59DE711}" type="slidenum">
              <a:rPr lang="en-US" altLang="en-US"/>
              <a:pPr eaLnBrk="1" hangingPunct="1"/>
              <a:t>50</a:t>
            </a:fld>
            <a:endParaRPr lang="en-US" altLang="en-US"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An indorser who receives consideration for an instrument makes five warranties to subsequent transferees of the instrument. </a:t>
            </a:r>
            <a:endParaRPr lang="en-US" altLang="en-US" dirty="0">
              <a:latin typeface="Arial" panose="020B0604020202020204" pitchFamily="34" charset="0"/>
            </a:endParaRPr>
          </a:p>
        </p:txBody>
      </p:sp>
    </p:spTree>
    <p:extLst>
      <p:ext uri="{BB962C8B-B14F-4D97-AF65-F5344CB8AC3E}">
        <p14:creationId xmlns:p14="http://schemas.microsoft.com/office/powerpoint/2010/main" val="2280976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25FC37D-0318-4426-AECC-6C174E7D2771}" type="slidenum">
              <a:rPr lang="en-US" altLang="en-US"/>
              <a:pPr eaLnBrk="1" hangingPunct="1"/>
              <a:t>51</a:t>
            </a:fld>
            <a:endParaRPr lang="en-US" altLang="en-US" dirty="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r>
              <a:rPr lang="en-US" altLang="en-US" dirty="0">
                <a:latin typeface="Arial" panose="020B0604020202020204" pitchFamily="34" charset="0"/>
              </a:rPr>
              <a:t>To enforce this obligation, it is necessary for the holder to do two things. The holder of an instrument must first present it for payment to the maker or drawee when it is due. If that person refuses to pay the instrument</a:t>
            </a:r>
            <a:r>
              <a:rPr lang="en-US" altLang="en-US" b="0" dirty="0">
                <a:latin typeface="Arial" panose="020B0604020202020204" pitchFamily="34" charset="0"/>
              </a:rPr>
              <a:t>, it is said to be dishonored. The </a:t>
            </a:r>
            <a:r>
              <a:rPr lang="en-US" altLang="en-US" dirty="0">
                <a:latin typeface="Arial" panose="020B0604020202020204" pitchFamily="34" charset="0"/>
              </a:rPr>
              <a:t>holder then must notify the indorser or indorsers of the dishonor. If the holder is a bank, notice must be given by midnight of the next banking day. Holders other than banks must give notice within 30 days after the dishonor. Failure by the holder to make presentment and give timely notice of dishonor to an indorser has the effect of discharging that indorser from liability on the contract to pay subsequent holders of the instrument.</a:t>
            </a:r>
          </a:p>
        </p:txBody>
      </p:sp>
    </p:spTree>
    <p:extLst>
      <p:ext uri="{BB962C8B-B14F-4D97-AF65-F5344CB8AC3E}">
        <p14:creationId xmlns:p14="http://schemas.microsoft.com/office/powerpoint/2010/main" val="14459836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bank that has taken an instrument from a customer to send through the bank collection process may supply any indorsement of the customer that is necessary to title. Such an indorsement may not be supplied by a bank, however, if the instrument contains the words payee’s indorsement required.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52</a:t>
            </a:fld>
            <a:endParaRPr lang="en-US" dirty="0"/>
          </a:p>
        </p:txBody>
      </p:sp>
    </p:spTree>
    <p:extLst>
      <p:ext uri="{BB962C8B-B14F-4D97-AF65-F5344CB8AC3E}">
        <p14:creationId xmlns:p14="http://schemas.microsoft.com/office/powerpoint/2010/main" val="18613127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22DF39-0BC5-49AE-B6E7-76A9AC173EB1}" type="slidenum">
              <a:rPr lang="en-US" altLang="en-US"/>
              <a:pPr eaLnBrk="1" hangingPunct="1"/>
              <a:t>53</a:t>
            </a:fld>
            <a:endParaRPr lang="en-US" altLang="en-US" dirty="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conversion. See next slide.</a:t>
            </a:r>
          </a:p>
        </p:txBody>
      </p:sp>
    </p:spTree>
    <p:extLst>
      <p:ext uri="{BB962C8B-B14F-4D97-AF65-F5344CB8AC3E}">
        <p14:creationId xmlns:p14="http://schemas.microsoft.com/office/powerpoint/2010/main" val="1534261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77771D-1254-436E-9272-D2DDB6E841FC}" type="slidenum">
              <a:rPr lang="en-US" altLang="en-US"/>
              <a:pPr eaLnBrk="1" hangingPunct="1"/>
              <a:t>8</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People who loan money or extend credit use notes as evidence of debt. When two or more parties </a:t>
            </a:r>
            <a:r>
              <a:rPr lang="en-US" altLang="en-US" b="0" dirty="0">
                <a:latin typeface="Arial" panose="020B0604020202020204" pitchFamily="34" charset="0"/>
              </a:rPr>
              <a:t>sign a note, they are called </a:t>
            </a:r>
            <a:r>
              <a:rPr lang="en-US" altLang="en-US" b="0" i="1" dirty="0">
                <a:latin typeface="Arial" panose="020B0604020202020204" pitchFamily="34" charset="0"/>
              </a:rPr>
              <a:t>co-makers</a:t>
            </a:r>
            <a:r>
              <a:rPr lang="en-US" altLang="en-US" b="0"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315237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79816BC-0909-4A42-82EA-FB549A4887F0}" type="slidenum">
              <a:rPr lang="en-US" altLang="en-US"/>
              <a:pPr eaLnBrk="1" hangingPunct="1"/>
              <a:t>54</a:t>
            </a:fld>
            <a:endParaRPr lang="en-US" altLang="en-US" dirty="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With three exceptions and unless ratified (approved afterward), an unauthorized or forged signature does not serve as the signature of the person whose name is signed. It has no effect.</a:t>
            </a:r>
          </a:p>
          <a:p>
            <a:endParaRPr lang="en-US" altLang="en-US" dirty="0">
              <a:latin typeface="Arial" panose="020B0604020202020204" pitchFamily="34" charset="0"/>
            </a:endParaRPr>
          </a:p>
          <a:p>
            <a:r>
              <a:rPr lang="en-US" altLang="en-US" dirty="0">
                <a:latin typeface="Arial" panose="020B0604020202020204" pitchFamily="34" charset="0"/>
              </a:rPr>
              <a:t>In addition, when an instrument is paid on a forged </a:t>
            </a:r>
            <a:r>
              <a:rPr lang="en-US" altLang="en-US" b="0" dirty="0">
                <a:latin typeface="Arial" panose="020B0604020202020204" pitchFamily="34" charset="0"/>
              </a:rPr>
              <a:t>indorsement, the tort of conversion takes place. For example</a:t>
            </a:r>
            <a:r>
              <a:rPr lang="en-US" altLang="en-US" dirty="0">
                <a:latin typeface="Arial" panose="020B0604020202020204" pitchFamily="34" charset="0"/>
              </a:rPr>
              <a:t>, when a bank pays proceeds to a forger and the payee’s wishes are not carried out, the bank is held liable for converting the payee’s funds.</a:t>
            </a:r>
          </a:p>
        </p:txBody>
      </p:sp>
    </p:spTree>
    <p:extLst>
      <p:ext uri="{BB962C8B-B14F-4D97-AF65-F5344CB8AC3E}">
        <p14:creationId xmlns:p14="http://schemas.microsoft.com/office/powerpoint/2010/main" val="26551777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FDF31B-B028-40C9-8F94-3B02167C318D}" type="slidenum">
              <a:rPr lang="en-US" altLang="en-US"/>
              <a:pPr eaLnBrk="1" hangingPunct="1"/>
              <a:t>55</a:t>
            </a:fld>
            <a:endParaRPr lang="en-US" altLang="en-US" dirty="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p:spPr>
        <p:txBody>
          <a:bodyPr/>
          <a:lstStyle/>
          <a:p>
            <a:r>
              <a:rPr lang="en-US" altLang="en-US" dirty="0">
                <a:latin typeface="Arial" panose="020B0604020202020204" pitchFamily="34" charset="0"/>
              </a:rPr>
              <a:t>This rule places the loss, in such a case, on the one who is in the best position to prevent it</a:t>
            </a:r>
            <a:r>
              <a:rPr lang="en-US" sz="1200" b="0" i="0" u="none" strike="noStrike" kern="1200" baseline="0" dirty="0">
                <a:solidFill>
                  <a:schemeClr val="tx1"/>
                </a:solidFill>
                <a:latin typeface="+mn-lt"/>
                <a:ea typeface="+mn-ea"/>
                <a:cs typeface="+mn-cs"/>
              </a:rPr>
              <a:t>—</a:t>
            </a:r>
            <a:r>
              <a:rPr lang="en-US" altLang="en-US" dirty="0">
                <a:latin typeface="Arial" panose="020B0604020202020204" pitchFamily="34" charset="0"/>
              </a:rPr>
              <a:t>the maker or drawer of the instrument.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178035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62F812-C647-4D03-B5DA-B67BCE972977}" type="slidenum">
              <a:rPr lang="en-US" altLang="en-US"/>
              <a:pPr eaLnBrk="1" hangingPunct="1"/>
              <a:t>56</a:t>
            </a:fld>
            <a:endParaRPr lang="en-US" altLang="en-US" dirty="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p:spPr>
        <p:txBody>
          <a:bodyPr/>
          <a:lstStyle/>
          <a:p>
            <a:r>
              <a:rPr lang="en-US" altLang="en-US" dirty="0">
                <a:latin typeface="Arial" panose="020B0604020202020204" pitchFamily="34" charset="0"/>
              </a:rPr>
              <a:t>This rule places the burden of preventing this type of fraud on the party who is in the best position to prevent it—either the drawer (if a draft) or the maker (if a note).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901278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40BF52-94FB-41BB-A91A-9331EB3F3AF6}" type="slidenum">
              <a:rPr lang="en-US" altLang="en-US"/>
              <a:pPr eaLnBrk="1" hangingPunct="1"/>
              <a:t>57</a:t>
            </a:fld>
            <a:endParaRPr lang="en-US" altLang="en-US" dirty="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maker or drawer of an instrument does not have to meet the impostor to be held liable for any payments made. Fraud perpetrated through the mail is no exception to the rule.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06586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6CCD89-792D-4E31-B0E9-A5F0AF0ADC67}" type="slidenum">
              <a:rPr lang="en-US" altLang="en-US"/>
              <a:pPr eaLnBrk="1" hangingPunct="1"/>
              <a:t>9</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first demand notes were the first series of U.S. currency put into circulation. In 1861, at the start of the Civil War, an act of Congress authorized the U.S. Treasury to issue legal tender notes in denominations of $5, $10, and $20. They were called demand notes because they carried the statement, “The U.S. promises to pay the bearer ... on demand.” These demand notes were also known as “greenbacks” because they were green on one side.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31792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20E156-C3F5-4062-A187-2E52763175A8}" type="slidenum">
              <a:rPr lang="en-US" altLang="en-US"/>
              <a:pPr eaLnBrk="1" hangingPunct="1"/>
              <a:t>11</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marL="228600" indent="-228600"/>
            <a:r>
              <a:rPr lang="en-US" altLang="en-US" dirty="0">
                <a:latin typeface="Arial" panose="020B0604020202020204" pitchFamily="34" charset="0"/>
              </a:rPr>
              <a:t>The correct answer is “D” – certificate of deposit. See next slide.</a:t>
            </a:r>
          </a:p>
        </p:txBody>
      </p:sp>
    </p:spTree>
    <p:extLst>
      <p:ext uri="{BB962C8B-B14F-4D97-AF65-F5344CB8AC3E}">
        <p14:creationId xmlns:p14="http://schemas.microsoft.com/office/powerpoint/2010/main" val="270720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C2EEBC-594E-4938-A7D8-742DB287A1FB}" type="slidenum">
              <a:rPr lang="en-US" altLang="en-US"/>
              <a:pPr eaLnBrk="1" hangingPunct="1"/>
              <a:t>12</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A CD is a note of the bank, and CDs are written for a specific time period, such as six months, one year, two years, or five years. Banks pay higher interest for longer-term CDs and more interest than regular savings accounts because the depositor cannot withdraw the money before the due date without penalty. Some banks allow a one-time early withdrawal from a CD without penalty.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81067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573D3D-CF93-427A-B8E1-AC315FB2B419}" type="slidenum">
              <a:rPr lang="en-US" altLang="en-US"/>
              <a:pPr eaLnBrk="1" hangingPunct="1"/>
              <a:t>13</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The word </a:t>
            </a:r>
            <a:r>
              <a:rPr lang="en-US" altLang="en-US" i="1" dirty="0">
                <a:latin typeface="Arial" panose="020B0604020202020204" pitchFamily="34" charset="0"/>
              </a:rPr>
              <a:t>draft </a:t>
            </a:r>
            <a:r>
              <a:rPr lang="en-US" altLang="en-US" dirty="0">
                <a:latin typeface="Arial" panose="020B0604020202020204" pitchFamily="34" charset="0"/>
              </a:rPr>
              <a:t>comes from the Middle English word </a:t>
            </a:r>
            <a:r>
              <a:rPr lang="en-US" altLang="en-US" i="1" dirty="0">
                <a:latin typeface="Arial" panose="020B0604020202020204" pitchFamily="34" charset="0"/>
              </a:rPr>
              <a:t>draught</a:t>
            </a:r>
            <a:r>
              <a:rPr lang="en-US" altLang="en-US" dirty="0">
                <a:latin typeface="Arial" panose="020B0604020202020204" pitchFamily="34" charset="0"/>
              </a:rPr>
              <a:t>, which is akin to the Old English word </a:t>
            </a:r>
            <a:r>
              <a:rPr lang="en-US" altLang="en-US" i="1" dirty="0">
                <a:latin typeface="Arial" panose="020B0604020202020204" pitchFamily="34" charset="0"/>
              </a:rPr>
              <a:t>dragan</a:t>
            </a:r>
            <a:r>
              <a:rPr lang="en-US" altLang="en-US" dirty="0">
                <a:latin typeface="Arial" panose="020B0604020202020204" pitchFamily="34" charset="0"/>
              </a:rPr>
              <a:t>, meaning “to draw” or “to drag,” and the Latin word </a:t>
            </a:r>
            <a:r>
              <a:rPr lang="en-US" altLang="en-US" i="1" dirty="0">
                <a:latin typeface="Arial" panose="020B0604020202020204" pitchFamily="34" charset="0"/>
              </a:rPr>
              <a:t>trahere</a:t>
            </a:r>
            <a:r>
              <a:rPr lang="en-US" altLang="en-US" dirty="0">
                <a:latin typeface="Arial" panose="020B0604020202020204" pitchFamily="34" charset="0"/>
              </a:rPr>
              <a:t>, “to pull” or “to draw.”</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one who draws the draft is called the drawer. The one who is ordered to pay the money is called the drawee. The one who is to receive the money is known as the payee. </a:t>
            </a:r>
            <a:endParaRPr lang="en-US" altLang="en-US" b="0"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7817454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The Nature of Negotiable </a:t>
            </a:r>
            <a:br>
              <a:rPr lang="en-US" b="1" dirty="0"/>
            </a:br>
            <a:r>
              <a:rPr lang="en-US" b="1" dirty="0"/>
              <a:t>Instruments</a:t>
            </a:r>
          </a:p>
        </p:txBody>
      </p:sp>
      <p:sp>
        <p:nvSpPr>
          <p:cNvPr id="3" name="Subtitle 2"/>
          <p:cNvSpPr>
            <a:spLocks noGrp="1"/>
          </p:cNvSpPr>
          <p:nvPr>
            <p:ph type="subTitle" idx="1"/>
          </p:nvPr>
        </p:nvSpPr>
        <p:spPr>
          <a:xfrm>
            <a:off x="671209" y="4609707"/>
            <a:ext cx="4766553" cy="1479808"/>
          </a:xfrm>
        </p:spPr>
        <p:txBody>
          <a:bodyPr/>
          <a:lstStyle/>
          <a:p>
            <a:r>
              <a:rPr lang="en-US" dirty="0"/>
              <a:t>Chapter 16</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Demand Note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3"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16-</a:t>
            </a:r>
            <a:fld id="{596961B3-FA20-4AA5-8A0A-DB90DCEDB81A}" type="slidenum">
              <a:rPr lang="en-US" altLang="en-US"/>
              <a:pPr eaLnBrk="1" hangingPunct="1"/>
              <a:t>10</a:t>
            </a:fld>
            <a:endParaRPr lang="en-US" altLang="en-US" dirty="0"/>
          </a:p>
        </p:txBody>
      </p:sp>
      <p:pic>
        <p:nvPicPr>
          <p:cNvPr id="22531" name="Picture 5" descr=" A demand note, as its &#10;name implies, is payable whenever the payee demands payment (Figure 16-1)." title=" A demand no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917" y="2552361"/>
            <a:ext cx="8750167" cy="352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0623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Question</a:t>
            </a:r>
          </a:p>
        </p:txBody>
      </p:sp>
      <p:sp>
        <p:nvSpPr>
          <p:cNvPr id="23555" name="Rectangle 3"/>
          <p:cNvSpPr>
            <a:spLocks noGrp="1" noChangeArrowheads="1"/>
          </p:cNvSpPr>
          <p:nvPr>
            <p:ph type="body" idx="1"/>
          </p:nvPr>
        </p:nvSpPr>
        <p:spPr/>
        <p:txBody>
          <a:bodyPr/>
          <a:lstStyle/>
          <a:p>
            <a:r>
              <a:rPr lang="en-US" altLang="en-US" dirty="0"/>
              <a:t>A ________ is an instrument that contains an acknowledgment that a bank has received a sum of money and a promise by the bank to repay the sum of money.</a:t>
            </a:r>
          </a:p>
          <a:p>
            <a:pPr marL="912812" lvl="1" indent="-514350">
              <a:buFont typeface="+mj-lt"/>
              <a:buAutoNum type="alphaUcPeriod"/>
            </a:pPr>
            <a:r>
              <a:rPr lang="en-US" altLang="en-US" dirty="0"/>
              <a:t>draft</a:t>
            </a:r>
          </a:p>
          <a:p>
            <a:pPr marL="912812" lvl="1" indent="-514350">
              <a:buFont typeface="+mj-lt"/>
              <a:buAutoNum type="alphaUcPeriod"/>
            </a:pPr>
            <a:r>
              <a:rPr lang="en-US" altLang="en-US" dirty="0"/>
              <a:t>lien</a:t>
            </a:r>
          </a:p>
          <a:p>
            <a:pPr marL="912812" lvl="1" indent="-514350">
              <a:buFont typeface="+mj-lt"/>
              <a:buAutoNum type="alphaUcPeriod"/>
            </a:pPr>
            <a:r>
              <a:rPr lang="en-US" altLang="en-US" dirty="0"/>
              <a:t>mortgage</a:t>
            </a:r>
          </a:p>
          <a:p>
            <a:pPr marL="912812" lvl="1" indent="-514350">
              <a:buFont typeface="+mj-lt"/>
              <a:buAutoNum type="alphaUcPeriod"/>
            </a:pPr>
            <a:r>
              <a:rPr lang="en-US" altLang="en-US" dirty="0"/>
              <a:t>certificate of deposit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105AC22B-1F8E-4ED9-9F7E-CD5F3E1A867E}" type="slidenum">
              <a:rPr lang="en-US" altLang="en-US" smtClean="0"/>
              <a:pPr/>
              <a:t>11</a:t>
            </a:fld>
            <a:endParaRPr lang="en-US" altLang="en-US" dirty="0"/>
          </a:p>
        </p:txBody>
      </p:sp>
    </p:spTree>
    <p:extLst>
      <p:ext uri="{BB962C8B-B14F-4D97-AF65-F5344CB8AC3E}">
        <p14:creationId xmlns:p14="http://schemas.microsoft.com/office/powerpoint/2010/main" val="548853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Promise Instruments</a:t>
            </a:r>
          </a:p>
        </p:txBody>
      </p:sp>
      <p:sp>
        <p:nvSpPr>
          <p:cNvPr id="24579" name="Rectangle 3"/>
          <p:cNvSpPr>
            <a:spLocks noGrp="1" noChangeArrowheads="1"/>
          </p:cNvSpPr>
          <p:nvPr>
            <p:ph type="body" idx="1"/>
          </p:nvPr>
        </p:nvSpPr>
        <p:spPr/>
        <p:txBody>
          <a:bodyPr/>
          <a:lstStyle/>
          <a:p>
            <a:r>
              <a:rPr lang="en-US" altLang="en-US" b="1" dirty="0"/>
              <a:t>Certificate of deposit (CD) </a:t>
            </a:r>
          </a:p>
          <a:p>
            <a:pPr lvl="1"/>
            <a:r>
              <a:rPr lang="en-US" altLang="en-US" dirty="0"/>
              <a:t>An instrument containing an acknowledgment that a bank has received a sum of money and a promise by the bank to repay the sum of money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AEF94C9D-9FAC-42C0-B047-16A0CACCAA91}" type="slidenum">
              <a:rPr lang="en-US" altLang="en-US" smtClean="0"/>
              <a:pPr/>
              <a:t>12</a:t>
            </a:fld>
            <a:endParaRPr lang="en-US" altLang="en-US" dirty="0"/>
          </a:p>
        </p:txBody>
      </p:sp>
    </p:spTree>
    <p:extLst>
      <p:ext uri="{BB962C8B-B14F-4D97-AF65-F5344CB8AC3E}">
        <p14:creationId xmlns:p14="http://schemas.microsoft.com/office/powerpoint/2010/main" val="395351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Order Instruments</a:t>
            </a:r>
          </a:p>
        </p:txBody>
      </p:sp>
      <p:sp>
        <p:nvSpPr>
          <p:cNvPr id="25603" name="Rectangle 3"/>
          <p:cNvSpPr>
            <a:spLocks noGrp="1" noChangeArrowheads="1"/>
          </p:cNvSpPr>
          <p:nvPr>
            <p:ph type="body" idx="1"/>
          </p:nvPr>
        </p:nvSpPr>
        <p:spPr/>
        <p:txBody>
          <a:bodyPr/>
          <a:lstStyle/>
          <a:p>
            <a:r>
              <a:rPr lang="en-US" altLang="en-US" b="1" dirty="0"/>
              <a:t>Draft</a:t>
            </a:r>
          </a:p>
          <a:p>
            <a:pPr lvl="1"/>
            <a:r>
              <a:rPr lang="en-US" altLang="en-US" dirty="0"/>
              <a:t>An instrument in which one party writes an instrument ordering a second party to pay money to a third party</a:t>
            </a:r>
          </a:p>
          <a:p>
            <a:pPr lvl="1"/>
            <a:r>
              <a:rPr lang="en-US" altLang="en-US" dirty="0"/>
              <a:t>Also called a </a:t>
            </a:r>
            <a:r>
              <a:rPr lang="en-US" altLang="en-US" b="1" dirty="0"/>
              <a:t>bill of exchange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12F2671-0E22-48B3-9544-2CAEBD082E83}" type="slidenum">
              <a:rPr lang="en-US" altLang="en-US" smtClean="0"/>
              <a:pPr/>
              <a:t>13</a:t>
            </a:fld>
            <a:endParaRPr lang="en-US" altLang="en-US" dirty="0"/>
          </a:p>
        </p:txBody>
      </p:sp>
    </p:spTree>
    <p:extLst>
      <p:ext uri="{BB962C8B-B14F-4D97-AF65-F5344CB8AC3E}">
        <p14:creationId xmlns:p14="http://schemas.microsoft.com/office/powerpoint/2010/main" val="339124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D3203-112E-4F60-A66A-76FE68D08724}"/>
              </a:ext>
            </a:extLst>
          </p:cNvPr>
          <p:cNvSpPr>
            <a:spLocks noGrp="1"/>
          </p:cNvSpPr>
          <p:nvPr>
            <p:ph type="title"/>
          </p:nvPr>
        </p:nvSpPr>
        <p:spPr/>
        <p:txBody>
          <a:bodyPr/>
          <a:lstStyle/>
          <a:p>
            <a:r>
              <a:rPr lang="en-US" dirty="0"/>
              <a:t>Order Instruments</a:t>
            </a:r>
          </a:p>
        </p:txBody>
      </p:sp>
      <p:sp>
        <p:nvSpPr>
          <p:cNvPr id="3" name="Content Placeholder 2">
            <a:extLst>
              <a:ext uri="{FF2B5EF4-FFF2-40B4-BE49-F238E27FC236}">
                <a16:creationId xmlns:a16="http://schemas.microsoft.com/office/drawing/2014/main" id="{E611E8FF-7A8F-4355-9D83-E10FA06E8E7A}"/>
              </a:ext>
            </a:extLst>
          </p:cNvPr>
          <p:cNvSpPr>
            <a:spLocks noGrp="1"/>
          </p:cNvSpPr>
          <p:nvPr>
            <p:ph idx="1"/>
          </p:nvPr>
        </p:nvSpPr>
        <p:spPr/>
        <p:txBody>
          <a:bodyPr/>
          <a:lstStyle/>
          <a:p>
            <a:r>
              <a:rPr lang="en-US" dirty="0"/>
              <a:t>A draft may be presented by the holder to the drawee for payment or for </a:t>
            </a:r>
            <a:r>
              <a:rPr lang="en-US" b="1" dirty="0"/>
              <a:t>acceptance </a:t>
            </a:r>
            <a:endParaRPr lang="en-US" sz="1000" dirty="0"/>
          </a:p>
          <a:p>
            <a:r>
              <a:rPr lang="en-US" dirty="0"/>
              <a:t>Drawees are liable on drafts only when they accept them, that is, agree to become liable on them</a:t>
            </a:r>
            <a:endParaRPr lang="en-US" b="1" dirty="0"/>
          </a:p>
        </p:txBody>
      </p:sp>
      <p:sp>
        <p:nvSpPr>
          <p:cNvPr id="4" name="Footer Placeholder 3">
            <a:extLst>
              <a:ext uri="{FF2B5EF4-FFF2-40B4-BE49-F238E27FC236}">
                <a16:creationId xmlns:a16="http://schemas.microsoft.com/office/drawing/2014/main" id="{3FCA9FDE-81A1-4AB2-9BA0-5D3C97BA03A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6DF170C1-F7B5-4096-AFBB-20391604331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244F1B86-A15F-4654-8ACE-25480FC483EE}" type="slidenum">
              <a:rPr lang="en-US" altLang="en-US" smtClean="0"/>
              <a:pPr/>
              <a:t>14</a:t>
            </a:fld>
            <a:endParaRPr lang="en-US" altLang="en-US" dirty="0"/>
          </a:p>
        </p:txBody>
      </p:sp>
    </p:spTree>
    <p:extLst>
      <p:ext uri="{BB962C8B-B14F-4D97-AF65-F5344CB8AC3E}">
        <p14:creationId xmlns:p14="http://schemas.microsoft.com/office/powerpoint/2010/main" val="2062042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Question</a:t>
            </a:r>
          </a:p>
        </p:txBody>
      </p:sp>
      <p:sp>
        <p:nvSpPr>
          <p:cNvPr id="26627" name="Rectangle 3"/>
          <p:cNvSpPr>
            <a:spLocks noGrp="1" noChangeArrowheads="1"/>
          </p:cNvSpPr>
          <p:nvPr>
            <p:ph type="body" idx="1"/>
          </p:nvPr>
        </p:nvSpPr>
        <p:spPr/>
        <p:txBody>
          <a:bodyPr/>
          <a:lstStyle/>
          <a:p>
            <a:r>
              <a:rPr lang="en-US" altLang="en-US" dirty="0"/>
              <a:t>A ________ is payable as soon as it is presented to the drawee for payment.</a:t>
            </a:r>
          </a:p>
          <a:p>
            <a:pPr marL="912812" lvl="1" indent="-514350">
              <a:buFont typeface="+mj-lt"/>
              <a:buAutoNum type="alphaUcPeriod"/>
            </a:pPr>
            <a:r>
              <a:rPr lang="en-US" altLang="en-US" dirty="0"/>
              <a:t>site draft</a:t>
            </a:r>
          </a:p>
          <a:p>
            <a:pPr marL="912812" lvl="1" indent="-514350">
              <a:buFont typeface="+mj-lt"/>
              <a:buAutoNum type="alphaUcPeriod"/>
            </a:pPr>
            <a:r>
              <a:rPr lang="en-US" altLang="en-US" dirty="0"/>
              <a:t>cite draft</a:t>
            </a:r>
          </a:p>
          <a:p>
            <a:pPr marL="912812" lvl="1" indent="-514350">
              <a:buFont typeface="+mj-lt"/>
              <a:buAutoNum type="alphaUcPeriod"/>
            </a:pPr>
            <a:r>
              <a:rPr lang="en-US" altLang="en-US" dirty="0"/>
              <a:t>sight draft</a:t>
            </a:r>
          </a:p>
          <a:p>
            <a:pPr marL="912812" lvl="1" indent="-514350">
              <a:buFont typeface="+mj-lt"/>
              <a:buAutoNum type="alphaUcPeriod"/>
            </a:pPr>
            <a:r>
              <a:rPr lang="en-US" altLang="en-US" dirty="0" err="1"/>
              <a:t>celious</a:t>
            </a:r>
            <a:r>
              <a:rPr lang="en-US" altLang="en-US" dirty="0"/>
              <a:t> draft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503201E6-F138-4F2F-B374-E35060252958}" type="slidenum">
              <a:rPr lang="en-US" altLang="en-US" smtClean="0"/>
              <a:pPr/>
              <a:t>15</a:t>
            </a:fld>
            <a:endParaRPr lang="en-US" altLang="en-US" dirty="0"/>
          </a:p>
        </p:txBody>
      </p:sp>
    </p:spTree>
    <p:extLst>
      <p:ext uri="{BB962C8B-B14F-4D97-AF65-F5344CB8AC3E}">
        <p14:creationId xmlns:p14="http://schemas.microsoft.com/office/powerpoint/2010/main" val="3248396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Order Instruments</a:t>
            </a:r>
          </a:p>
        </p:txBody>
      </p:sp>
      <p:sp>
        <p:nvSpPr>
          <p:cNvPr id="27651" name="Rectangle 3"/>
          <p:cNvSpPr>
            <a:spLocks noGrp="1" noChangeArrowheads="1"/>
          </p:cNvSpPr>
          <p:nvPr>
            <p:ph idx="1"/>
          </p:nvPr>
        </p:nvSpPr>
        <p:spPr/>
        <p:txBody>
          <a:bodyPr/>
          <a:lstStyle/>
          <a:p>
            <a:r>
              <a:rPr lang="en-US" altLang="en-US" b="1" dirty="0"/>
              <a:t>Sight draft </a:t>
            </a:r>
          </a:p>
          <a:p>
            <a:pPr lvl="1"/>
            <a:r>
              <a:rPr lang="en-US" altLang="en-US" dirty="0"/>
              <a:t>Payable as soon as it is presented to the drawee for payment </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FA8E5739-E260-4A28-837D-C9F3759DD2F2}" type="slidenum">
              <a:rPr lang="en-US" altLang="en-US" smtClean="0"/>
              <a:pPr/>
              <a:t>16</a:t>
            </a:fld>
            <a:endParaRPr lang="en-US" altLang="en-US" dirty="0"/>
          </a:p>
        </p:txBody>
      </p:sp>
      <p:pic>
        <p:nvPicPr>
          <p:cNvPr id="6" name="Picture 5" descr="A sight draft&#10;&#10;A sight draft(Figure 16-2) is payable as soon as it is presented &#10;to the drawee for payment.">
            <a:extLst>
              <a:ext uri="{FF2B5EF4-FFF2-40B4-BE49-F238E27FC236}">
                <a16:creationId xmlns:a16="http://schemas.microsoft.com/office/drawing/2014/main" id="{0E23D3EA-85E2-406B-9D91-EBEED9D75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2054" y="3034124"/>
            <a:ext cx="6267891" cy="3015839"/>
          </a:xfrm>
          <a:prstGeom prst="rect">
            <a:avLst/>
          </a:prstGeom>
        </p:spPr>
      </p:pic>
    </p:spTree>
    <p:extLst>
      <p:ext uri="{BB962C8B-B14F-4D97-AF65-F5344CB8AC3E}">
        <p14:creationId xmlns:p14="http://schemas.microsoft.com/office/powerpoint/2010/main" val="211738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Order Instruments</a:t>
            </a:r>
          </a:p>
        </p:txBody>
      </p:sp>
      <p:sp>
        <p:nvSpPr>
          <p:cNvPr id="28675" name="Rectangle 3"/>
          <p:cNvSpPr>
            <a:spLocks noGrp="1" noChangeArrowheads="1"/>
          </p:cNvSpPr>
          <p:nvPr>
            <p:ph idx="1"/>
          </p:nvPr>
        </p:nvSpPr>
        <p:spPr/>
        <p:txBody>
          <a:bodyPr/>
          <a:lstStyle/>
          <a:p>
            <a:r>
              <a:rPr lang="en-US" altLang="en-US" b="1" dirty="0"/>
              <a:t>Time draft </a:t>
            </a:r>
          </a:p>
          <a:p>
            <a:pPr lvl="1"/>
            <a:r>
              <a:rPr lang="en-US" altLang="en-US" dirty="0"/>
              <a:t>Not payable until the lapse of a particular time period stated on the draft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AE047B87-42E5-4B2B-82D4-C0E7EF404BB4}" type="slidenum">
              <a:rPr lang="en-US" altLang="en-US" smtClean="0"/>
              <a:pPr/>
              <a:t>17</a:t>
            </a:fld>
            <a:endParaRPr lang="en-US" altLang="en-US" dirty="0"/>
          </a:p>
        </p:txBody>
      </p:sp>
      <p:pic>
        <p:nvPicPr>
          <p:cNvPr id="4" name="Picture 3" descr="A time draft&#10;&#10;A time draft(Figure 16-3) is not payable until the lapse of a &#10;particular time period stated on the draft.">
            <a:extLst>
              <a:ext uri="{FF2B5EF4-FFF2-40B4-BE49-F238E27FC236}">
                <a16:creationId xmlns:a16="http://schemas.microsoft.com/office/drawing/2014/main" id="{F90E0343-BFE3-4A51-B147-16E7C19926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120" y="3067099"/>
            <a:ext cx="6123728" cy="3267819"/>
          </a:xfrm>
          <a:prstGeom prst="rect">
            <a:avLst/>
          </a:prstGeom>
        </p:spPr>
      </p:pic>
    </p:spTree>
    <p:extLst>
      <p:ext uri="{BB962C8B-B14F-4D97-AF65-F5344CB8AC3E}">
        <p14:creationId xmlns:p14="http://schemas.microsoft.com/office/powerpoint/2010/main" val="472979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r>
              <a:rPr lang="en-US" altLang="en-US" dirty="0"/>
              <a:t>Order Instruments</a:t>
            </a:r>
          </a:p>
        </p:txBody>
      </p:sp>
      <p:sp>
        <p:nvSpPr>
          <p:cNvPr id="29699" name="Rectangle 6"/>
          <p:cNvSpPr>
            <a:spLocks noGrp="1" noChangeArrowheads="1"/>
          </p:cNvSpPr>
          <p:nvPr>
            <p:ph type="body" idx="1"/>
          </p:nvPr>
        </p:nvSpPr>
        <p:spPr/>
        <p:txBody>
          <a:bodyPr/>
          <a:lstStyle/>
          <a:p>
            <a:r>
              <a:rPr lang="en-US" altLang="en-US" b="1" dirty="0"/>
              <a:t>Domestic bill of exchange</a:t>
            </a:r>
          </a:p>
          <a:p>
            <a:pPr lvl="1"/>
            <a:r>
              <a:rPr lang="en-US" altLang="en-US" dirty="0"/>
              <a:t>A draft that is drawn and payable in the United States</a:t>
            </a:r>
            <a:endParaRPr lang="en-US" altLang="en-US" sz="1000" dirty="0"/>
          </a:p>
          <a:p>
            <a:r>
              <a:rPr lang="en-US" altLang="en-US" b="1" dirty="0"/>
              <a:t>International bill of exchange </a:t>
            </a:r>
            <a:r>
              <a:rPr lang="en-US" altLang="en-US" dirty="0"/>
              <a:t>or</a:t>
            </a:r>
            <a:r>
              <a:rPr lang="en-US" altLang="en-US" b="1" dirty="0"/>
              <a:t> foreign draft </a:t>
            </a:r>
          </a:p>
          <a:p>
            <a:pPr lvl="1"/>
            <a:r>
              <a:rPr lang="en-US" altLang="en-US" dirty="0"/>
              <a:t>A draft that is drawn in one country but payable in another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CED7914B-63A7-4B5A-B3AE-8EC24F01CDEC}" type="slidenum">
              <a:rPr lang="en-US" altLang="en-US" smtClean="0"/>
              <a:pPr/>
              <a:t>18</a:t>
            </a:fld>
            <a:endParaRPr lang="en-US" altLang="en-US" dirty="0"/>
          </a:p>
        </p:txBody>
      </p:sp>
    </p:spTree>
    <p:extLst>
      <p:ext uri="{BB962C8B-B14F-4D97-AF65-F5344CB8AC3E}">
        <p14:creationId xmlns:p14="http://schemas.microsoft.com/office/powerpoint/2010/main" val="10490147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Order Instruments</a:t>
            </a:r>
          </a:p>
        </p:txBody>
      </p:sp>
      <p:sp>
        <p:nvSpPr>
          <p:cNvPr id="30723" name="Rectangle 3"/>
          <p:cNvSpPr>
            <a:spLocks noGrp="1" noChangeArrowheads="1"/>
          </p:cNvSpPr>
          <p:nvPr>
            <p:ph type="body" idx="1"/>
          </p:nvPr>
        </p:nvSpPr>
        <p:spPr/>
        <p:txBody>
          <a:bodyPr/>
          <a:lstStyle/>
          <a:p>
            <a:r>
              <a:rPr lang="en-US" altLang="en-US" b="1" dirty="0"/>
              <a:t>Check </a:t>
            </a:r>
          </a:p>
          <a:p>
            <a:pPr lvl="1"/>
            <a:r>
              <a:rPr lang="en-US" altLang="en-US" dirty="0"/>
              <a:t>A draft drawn on a bank and payable on demand </a:t>
            </a:r>
          </a:p>
          <a:p>
            <a:pPr lvl="1"/>
            <a:r>
              <a:rPr lang="en-US" altLang="en-US" dirty="0"/>
              <a:t>Most common form of a draft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4280E879-756A-4933-848C-B34ABA43E2E9}" type="slidenum">
              <a:rPr lang="en-US" altLang="en-US" smtClean="0"/>
              <a:pPr/>
              <a:t>19</a:t>
            </a:fld>
            <a:endParaRPr lang="en-US" altLang="en-US" dirty="0"/>
          </a:p>
        </p:txBody>
      </p:sp>
      <p:pic>
        <p:nvPicPr>
          <p:cNvPr id="11" name="Picture 10" descr="Sample check&#10;&#10;All elements of a sample check are identified.">
            <a:extLst>
              <a:ext uri="{FF2B5EF4-FFF2-40B4-BE49-F238E27FC236}">
                <a16:creationId xmlns:a16="http://schemas.microsoft.com/office/drawing/2014/main" id="{7FEA40D6-CCA8-44EE-AD22-D416CFAE60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3119" y="3337484"/>
            <a:ext cx="6017757" cy="3011335"/>
          </a:xfrm>
          <a:prstGeom prst="rect">
            <a:avLst/>
          </a:prstGeom>
        </p:spPr>
      </p:pic>
    </p:spTree>
    <p:extLst>
      <p:ext uri="{BB962C8B-B14F-4D97-AF65-F5344CB8AC3E}">
        <p14:creationId xmlns:p14="http://schemas.microsoft.com/office/powerpoint/2010/main" val="2455661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State the purpose of a negotiable instrument</a:t>
            </a:r>
          </a:p>
          <a:p>
            <a:pPr marL="514350" indent="-514350">
              <a:buFont typeface="+mj-lt"/>
              <a:buAutoNum type="arabicPeriod"/>
            </a:pPr>
            <a:r>
              <a:rPr lang="en-US" altLang="en-US" dirty="0"/>
              <a:t>Explain those negotiable instruments that contain a promise to pay money</a:t>
            </a:r>
          </a:p>
          <a:p>
            <a:pPr marL="514350" indent="-514350">
              <a:buFont typeface="+mj-lt"/>
              <a:buAutoNum type="arabicPeriod"/>
            </a:pPr>
            <a:r>
              <a:rPr lang="en-US" altLang="en-US" dirty="0"/>
              <a:t>Explain those negotiable instruments that contain an order to pay money</a:t>
            </a:r>
          </a:p>
          <a:p>
            <a:pPr marL="514350" indent="-514350">
              <a:buFont typeface="+mj-lt"/>
              <a:buAutoNum type="arabicPeriod"/>
            </a:pPr>
            <a:r>
              <a:rPr lang="en-US" altLang="en-US" dirty="0"/>
              <a:t>Differentiate among the different types of checks and money orders</a:t>
            </a:r>
          </a:p>
          <a:p>
            <a:pPr marL="514350" indent="-514350">
              <a:buFont typeface="+mj-lt"/>
              <a:buAutoNum type="arabicPeriod"/>
            </a:pPr>
            <a:r>
              <a:rPr lang="en-US" altLang="en-US" dirty="0"/>
              <a:t>Identify the requirements of a negotiable instrument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F81E6C30-FBCB-4914-AC27-547C8A790B8F}" type="slidenum">
              <a:rPr lang="en-US" altLang="en-US" smtClean="0"/>
              <a:pPr/>
              <a:t>2</a:t>
            </a:fld>
            <a:endParaRPr lang="en-US" altLang="en-US" dirty="0"/>
          </a:p>
        </p:txBody>
      </p:sp>
    </p:spTree>
    <p:extLst>
      <p:ext uri="{BB962C8B-B14F-4D97-AF65-F5344CB8AC3E}">
        <p14:creationId xmlns:p14="http://schemas.microsoft.com/office/powerpoint/2010/main" val="153696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Question</a:t>
            </a:r>
          </a:p>
        </p:txBody>
      </p:sp>
      <p:sp>
        <p:nvSpPr>
          <p:cNvPr id="31747" name="Rectangle 3"/>
          <p:cNvSpPr>
            <a:spLocks noGrp="1" noChangeArrowheads="1"/>
          </p:cNvSpPr>
          <p:nvPr>
            <p:ph type="body" idx="1"/>
          </p:nvPr>
        </p:nvSpPr>
        <p:spPr/>
        <p:txBody>
          <a:bodyPr/>
          <a:lstStyle/>
          <a:p>
            <a:r>
              <a:rPr lang="en-US" altLang="en-US" dirty="0"/>
              <a:t>A ________ is a check that is guaranteed by the bank, and the bank acknowledges and guarantees that sufficient funds will be withheld from the drawer’s account to pay the amount stated on the check.</a:t>
            </a:r>
          </a:p>
          <a:p>
            <a:pPr marL="912812" lvl="1" indent="-514350">
              <a:buFont typeface="+mj-lt"/>
              <a:buAutoNum type="alphaUcPeriod"/>
            </a:pPr>
            <a:r>
              <a:rPr lang="en-US" altLang="en-US" dirty="0"/>
              <a:t>certified check</a:t>
            </a:r>
          </a:p>
          <a:p>
            <a:pPr marL="912812" lvl="1" indent="-514350">
              <a:buFont typeface="+mj-lt"/>
              <a:buAutoNum type="alphaUcPeriod"/>
            </a:pPr>
            <a:r>
              <a:rPr lang="en-US" altLang="en-US" dirty="0"/>
              <a:t>bank check</a:t>
            </a:r>
          </a:p>
          <a:p>
            <a:pPr marL="912812" lvl="1" indent="-514350">
              <a:buFont typeface="+mj-lt"/>
              <a:buAutoNum type="alphaUcPeriod"/>
            </a:pPr>
            <a:r>
              <a:rPr lang="en-US" altLang="en-US" dirty="0"/>
              <a:t>federal funds</a:t>
            </a:r>
          </a:p>
          <a:p>
            <a:pPr marL="912812" lvl="1" indent="-514350">
              <a:buFont typeface="+mj-lt"/>
              <a:buAutoNum type="alphaUcPeriod"/>
            </a:pPr>
            <a:r>
              <a:rPr lang="en-US" altLang="en-US" dirty="0"/>
              <a:t>licensed check</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03A2DAE0-F85C-4C02-9C5D-A1630A85A523}" type="slidenum">
              <a:rPr lang="en-US" altLang="en-US" smtClean="0"/>
              <a:pPr/>
              <a:t>20</a:t>
            </a:fld>
            <a:endParaRPr lang="en-US" altLang="en-US" dirty="0"/>
          </a:p>
        </p:txBody>
      </p:sp>
    </p:spTree>
    <p:extLst>
      <p:ext uri="{BB962C8B-B14F-4D97-AF65-F5344CB8AC3E}">
        <p14:creationId xmlns:p14="http://schemas.microsoft.com/office/powerpoint/2010/main" val="2751305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Checks</a:t>
            </a:r>
          </a:p>
        </p:txBody>
      </p:sp>
      <p:sp>
        <p:nvSpPr>
          <p:cNvPr id="32771" name="Rectangle 3"/>
          <p:cNvSpPr>
            <a:spLocks noGrp="1" noChangeArrowheads="1"/>
          </p:cNvSpPr>
          <p:nvPr>
            <p:ph type="body" idx="1"/>
          </p:nvPr>
        </p:nvSpPr>
        <p:spPr/>
        <p:txBody>
          <a:bodyPr/>
          <a:lstStyle/>
          <a:p>
            <a:r>
              <a:rPr lang="en-US" altLang="en-US" b="1" dirty="0"/>
              <a:t>Certified check </a:t>
            </a:r>
          </a:p>
          <a:p>
            <a:pPr lvl="1"/>
            <a:r>
              <a:rPr lang="en-US" altLang="en-US" dirty="0"/>
              <a:t>A check that is guaranteed by the bank </a:t>
            </a:r>
          </a:p>
          <a:p>
            <a:pPr lvl="1"/>
            <a:r>
              <a:rPr lang="en-US" altLang="en-US" dirty="0"/>
              <a:t>The bank acknowledges and guarantees that sufficient funds will be withheld from the drawer’s account to pay the amount stated on the check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0B84C4F9-062B-450B-BED0-BCD928B83639}" type="slidenum">
              <a:rPr lang="en-US" altLang="en-US" smtClean="0"/>
              <a:pPr/>
              <a:t>21</a:t>
            </a:fld>
            <a:endParaRPr lang="en-US" altLang="en-US" dirty="0"/>
          </a:p>
        </p:txBody>
      </p:sp>
      <p:pic>
        <p:nvPicPr>
          <p:cNvPr id="8" name="Picture 7" descr="Certified check&#10;&#10;Figure 16-5 illustrates a &#10;certified check.">
            <a:extLst>
              <a:ext uri="{FF2B5EF4-FFF2-40B4-BE49-F238E27FC236}">
                <a16:creationId xmlns:a16="http://schemas.microsoft.com/office/drawing/2014/main" id="{C2C00263-98F9-4806-861E-0B25724D1C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6720" y="3619775"/>
            <a:ext cx="6340954" cy="2771193"/>
          </a:xfrm>
          <a:prstGeom prst="rect">
            <a:avLst/>
          </a:prstGeom>
        </p:spPr>
      </p:pic>
    </p:spTree>
    <p:extLst>
      <p:ext uri="{BB962C8B-B14F-4D97-AF65-F5344CB8AC3E}">
        <p14:creationId xmlns:p14="http://schemas.microsoft.com/office/powerpoint/2010/main" val="359305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Checks</a:t>
            </a:r>
          </a:p>
        </p:txBody>
      </p:sp>
      <p:sp>
        <p:nvSpPr>
          <p:cNvPr id="33795" name="Rectangle 3"/>
          <p:cNvSpPr>
            <a:spLocks noGrp="1" noChangeArrowheads="1"/>
          </p:cNvSpPr>
          <p:nvPr>
            <p:ph type="body" idx="1"/>
          </p:nvPr>
        </p:nvSpPr>
        <p:spPr/>
        <p:txBody>
          <a:bodyPr/>
          <a:lstStyle/>
          <a:p>
            <a:r>
              <a:rPr lang="en-US" altLang="en-US" b="1" dirty="0"/>
              <a:t>Bank draft</a:t>
            </a:r>
          </a:p>
          <a:p>
            <a:pPr lvl="1"/>
            <a:r>
              <a:rPr lang="en-US" altLang="en-US" dirty="0"/>
              <a:t>A check drawn by one bank on another bank in which it has funds on deposit in favor of a third person, the payee</a:t>
            </a:r>
            <a:endParaRPr lang="en-US" altLang="en-US" sz="1000" dirty="0"/>
          </a:p>
          <a:p>
            <a:r>
              <a:rPr lang="en-US" altLang="en-US" b="1" dirty="0"/>
              <a:t>Cashier’s check </a:t>
            </a:r>
          </a:p>
          <a:p>
            <a:pPr lvl="1"/>
            <a:r>
              <a:rPr lang="en-US" altLang="en-US" dirty="0"/>
              <a:t>Check drawn by a bank upon itself</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34FF90A0-BA62-4282-9FD6-0CD059857DC2}" type="slidenum">
              <a:rPr lang="en-US" altLang="en-US" smtClean="0"/>
              <a:pPr/>
              <a:t>22</a:t>
            </a:fld>
            <a:endParaRPr lang="en-US" altLang="en-US" dirty="0"/>
          </a:p>
        </p:txBody>
      </p:sp>
    </p:spTree>
    <p:extLst>
      <p:ext uri="{BB962C8B-B14F-4D97-AF65-F5344CB8AC3E}">
        <p14:creationId xmlns:p14="http://schemas.microsoft.com/office/powerpoint/2010/main" val="783492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Checks</a:t>
            </a:r>
          </a:p>
        </p:txBody>
      </p:sp>
      <p:sp>
        <p:nvSpPr>
          <p:cNvPr id="34819" name="Rectangle 3"/>
          <p:cNvSpPr>
            <a:spLocks noGrp="1" noChangeArrowheads="1"/>
          </p:cNvSpPr>
          <p:nvPr>
            <p:ph type="body" idx="1"/>
          </p:nvPr>
        </p:nvSpPr>
        <p:spPr/>
        <p:txBody>
          <a:bodyPr/>
          <a:lstStyle/>
          <a:p>
            <a:r>
              <a:rPr lang="en-US" altLang="en-US" b="1" dirty="0"/>
              <a:t>Traveler’s check </a:t>
            </a:r>
          </a:p>
          <a:p>
            <a:pPr lvl="1"/>
            <a:r>
              <a:rPr lang="en-US" altLang="en-US" dirty="0"/>
              <a:t>The issuing financial institution is both the drawer and the drawee</a:t>
            </a:r>
            <a:endParaRPr lang="en-US" altLang="en-US" sz="3200" dirty="0"/>
          </a:p>
          <a:p>
            <a:pPr lvl="1"/>
            <a:r>
              <a:rPr lang="en-US" altLang="en-US" sz="2800" dirty="0"/>
              <a:t>The purchaser signs the checks in the presence of the issuer when they are purchased</a:t>
            </a:r>
            <a:endParaRPr lang="en-US" altLang="en-US" dirty="0"/>
          </a:p>
          <a:p>
            <a:pPr lvl="1"/>
            <a:r>
              <a:rPr lang="en-US" altLang="en-US" sz="2800" dirty="0"/>
              <a:t>To cash a check, the purchaser writes the name of the payee in the space provided and countersigns it in the payee’s presence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01715775-8B0E-43A1-8344-A9D65D2889F1}" type="slidenum">
              <a:rPr lang="en-US" altLang="en-US" smtClean="0"/>
              <a:pPr/>
              <a:t>23</a:t>
            </a:fld>
            <a:endParaRPr lang="en-US" altLang="en-US" dirty="0"/>
          </a:p>
        </p:txBody>
      </p:sp>
    </p:spTree>
    <p:extLst>
      <p:ext uri="{BB962C8B-B14F-4D97-AF65-F5344CB8AC3E}">
        <p14:creationId xmlns:p14="http://schemas.microsoft.com/office/powerpoint/2010/main" val="1597842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Question</a:t>
            </a:r>
          </a:p>
        </p:txBody>
      </p:sp>
      <p:sp>
        <p:nvSpPr>
          <p:cNvPr id="35843" name="Rectangle 3"/>
          <p:cNvSpPr>
            <a:spLocks noGrp="1" noChangeArrowheads="1"/>
          </p:cNvSpPr>
          <p:nvPr>
            <p:ph type="body" idx="1"/>
          </p:nvPr>
        </p:nvSpPr>
        <p:spPr/>
        <p:txBody>
          <a:bodyPr/>
          <a:lstStyle/>
          <a:p>
            <a:r>
              <a:rPr lang="en-US" altLang="en-US" dirty="0"/>
              <a:t>A ________ is a type of draft that may be purchased as a substitute for a check.</a:t>
            </a:r>
          </a:p>
          <a:p>
            <a:pPr marL="912812" lvl="1" indent="-514350">
              <a:buFont typeface="+mj-lt"/>
              <a:buAutoNum type="alphaUcPeriod"/>
            </a:pPr>
            <a:r>
              <a:rPr lang="en-US" altLang="en-US" dirty="0"/>
              <a:t>lien draft</a:t>
            </a:r>
          </a:p>
          <a:p>
            <a:pPr marL="912812" lvl="1" indent="-514350">
              <a:buFont typeface="+mj-lt"/>
              <a:buAutoNum type="alphaUcPeriod"/>
            </a:pPr>
            <a:r>
              <a:rPr lang="en-US" altLang="en-US" dirty="0"/>
              <a:t>certified draft</a:t>
            </a:r>
          </a:p>
          <a:p>
            <a:pPr marL="912812" lvl="1" indent="-514350">
              <a:buFont typeface="+mj-lt"/>
              <a:buAutoNum type="alphaUcPeriod"/>
            </a:pPr>
            <a:r>
              <a:rPr lang="en-US" altLang="en-US" dirty="0"/>
              <a:t>money order</a:t>
            </a:r>
          </a:p>
          <a:p>
            <a:pPr marL="912812" lvl="1" indent="-514350">
              <a:buFont typeface="+mj-lt"/>
              <a:buAutoNum type="alphaUcPeriod"/>
            </a:pPr>
            <a:r>
              <a:rPr lang="en-US" altLang="en-US" dirty="0"/>
              <a:t>lien order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A50814A6-3DE6-47D7-B15B-FE44AB118437}" type="slidenum">
              <a:rPr lang="en-US" altLang="en-US" smtClean="0"/>
              <a:pPr/>
              <a:t>24</a:t>
            </a:fld>
            <a:endParaRPr lang="en-US" altLang="en-US" dirty="0"/>
          </a:p>
        </p:txBody>
      </p:sp>
    </p:spTree>
    <p:extLst>
      <p:ext uri="{BB962C8B-B14F-4D97-AF65-F5344CB8AC3E}">
        <p14:creationId xmlns:p14="http://schemas.microsoft.com/office/powerpoint/2010/main" val="2195350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Checks</a:t>
            </a:r>
          </a:p>
        </p:txBody>
      </p:sp>
      <p:sp>
        <p:nvSpPr>
          <p:cNvPr id="36867" name="Rectangle 3"/>
          <p:cNvSpPr>
            <a:spLocks noGrp="1" noChangeArrowheads="1"/>
          </p:cNvSpPr>
          <p:nvPr>
            <p:ph type="body" idx="1"/>
          </p:nvPr>
        </p:nvSpPr>
        <p:spPr/>
        <p:txBody>
          <a:bodyPr/>
          <a:lstStyle/>
          <a:p>
            <a:r>
              <a:rPr lang="en-US" altLang="en-US" b="1" dirty="0"/>
              <a:t>Money order </a:t>
            </a:r>
          </a:p>
          <a:p>
            <a:pPr lvl="1"/>
            <a:r>
              <a:rPr lang="en-US" altLang="en-US" dirty="0"/>
              <a:t>A type of draft that may be purchased as a substitute for a check</a:t>
            </a:r>
          </a:p>
          <a:p>
            <a:pPr lvl="1"/>
            <a:r>
              <a:rPr lang="en-US" altLang="en-US" dirty="0"/>
              <a:t>Instead of being drawn on an individual’s account as is a check, however, a money order is drawn on the funds of the organization that issues it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18ADA4A5-0785-441D-9F7E-1C7EC7C02FC3}" type="slidenum">
              <a:rPr lang="en-US" altLang="en-US" smtClean="0"/>
              <a:pPr/>
              <a:t>25</a:t>
            </a:fld>
            <a:endParaRPr lang="en-US" altLang="en-US" dirty="0"/>
          </a:p>
        </p:txBody>
      </p:sp>
    </p:spTree>
    <p:extLst>
      <p:ext uri="{BB962C8B-B14F-4D97-AF65-F5344CB8AC3E}">
        <p14:creationId xmlns:p14="http://schemas.microsoft.com/office/powerpoint/2010/main" val="3083192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Parties to Negotiable Instruments</a:t>
            </a:r>
          </a:p>
        </p:txBody>
      </p:sp>
      <p:sp>
        <p:nvSpPr>
          <p:cNvPr id="37891" name="Rectangle 5"/>
          <p:cNvSpPr>
            <a:spLocks noGrp="1" noChangeArrowheads="1"/>
          </p:cNvSpPr>
          <p:nvPr>
            <p:ph sz="half" idx="1"/>
          </p:nvPr>
        </p:nvSpPr>
        <p:spPr/>
        <p:txBody>
          <a:bodyPr/>
          <a:lstStyle/>
          <a:p>
            <a:r>
              <a:rPr lang="en-US" altLang="en-US" b="1" dirty="0"/>
              <a:t>Maker</a:t>
            </a:r>
            <a:r>
              <a:rPr lang="en-US" altLang="en-US" dirty="0"/>
              <a:t> or </a:t>
            </a:r>
            <a:r>
              <a:rPr lang="en-US" altLang="en-US" b="1" dirty="0"/>
              <a:t>co-makers</a:t>
            </a:r>
          </a:p>
          <a:p>
            <a:r>
              <a:rPr lang="en-US" altLang="en-US" b="1" dirty="0"/>
              <a:t>Drawer</a:t>
            </a:r>
          </a:p>
          <a:p>
            <a:r>
              <a:rPr lang="en-US" altLang="en-US" b="1" dirty="0"/>
              <a:t>Issuer</a:t>
            </a:r>
          </a:p>
          <a:p>
            <a:r>
              <a:rPr lang="en-US" altLang="en-US" b="1" dirty="0"/>
              <a:t>Drawee</a:t>
            </a:r>
          </a:p>
          <a:p>
            <a:r>
              <a:rPr lang="en-US" altLang="en-US" b="1" dirty="0"/>
              <a:t>Payee</a:t>
            </a:r>
          </a:p>
          <a:p>
            <a:r>
              <a:rPr lang="en-US" altLang="en-US" b="1" dirty="0"/>
              <a:t>Bearer</a:t>
            </a:r>
          </a:p>
          <a:p>
            <a:endParaRPr lang="en-US" altLang="en-US" dirty="0"/>
          </a:p>
        </p:txBody>
      </p:sp>
      <p:sp>
        <p:nvSpPr>
          <p:cNvPr id="37892" name="Rectangle 6"/>
          <p:cNvSpPr>
            <a:spLocks noGrp="1" noChangeArrowheads="1"/>
          </p:cNvSpPr>
          <p:nvPr>
            <p:ph sz="half" idx="2"/>
          </p:nvPr>
        </p:nvSpPr>
        <p:spPr/>
        <p:txBody>
          <a:bodyPr/>
          <a:lstStyle/>
          <a:p>
            <a:r>
              <a:rPr lang="en-US" altLang="en-US" b="1" dirty="0"/>
              <a:t>Holder</a:t>
            </a:r>
          </a:p>
          <a:p>
            <a:r>
              <a:rPr lang="en-US" altLang="en-US" b="1" dirty="0"/>
              <a:t>Holder in due course</a:t>
            </a:r>
          </a:p>
          <a:p>
            <a:r>
              <a:rPr lang="en-US" altLang="en-US" b="1" dirty="0"/>
              <a:t>Indorser</a:t>
            </a:r>
          </a:p>
          <a:p>
            <a:r>
              <a:rPr lang="en-US" altLang="en-US" b="1" dirty="0"/>
              <a:t>Indorsee</a:t>
            </a:r>
          </a:p>
          <a:p>
            <a:r>
              <a:rPr lang="en-US" altLang="en-US" b="1" dirty="0"/>
              <a:t>Acceptor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3"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F131BB83-FFC7-46BA-917E-D7FDC8702101}" type="slidenum">
              <a:rPr lang="en-US" altLang="en-US" smtClean="0"/>
              <a:pPr/>
              <a:t>26</a:t>
            </a:fld>
            <a:endParaRPr lang="en-US" altLang="en-US" dirty="0"/>
          </a:p>
        </p:txBody>
      </p:sp>
    </p:spTree>
    <p:extLst>
      <p:ext uri="{BB962C8B-B14F-4D97-AF65-F5344CB8AC3E}">
        <p14:creationId xmlns:p14="http://schemas.microsoft.com/office/powerpoint/2010/main" val="121498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Relationship of the Principal Parties to</a:t>
            </a:r>
            <a:br>
              <a:rPr lang="en-US" altLang="en-US" dirty="0"/>
            </a:br>
            <a:r>
              <a:rPr lang="en-US" altLang="en-US" dirty="0"/>
              <a:t>Negotiable Instruments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7"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B613BE81-808F-42B0-949C-6B5701EBB195}" type="slidenum">
              <a:rPr lang="en-US" altLang="en-US" smtClean="0"/>
              <a:pPr/>
              <a:t>27</a:t>
            </a:fld>
            <a:endParaRPr lang="en-US" altLang="en-US" dirty="0"/>
          </a:p>
        </p:txBody>
      </p:sp>
      <p:pic>
        <p:nvPicPr>
          <p:cNvPr id="5" name="Picture 4" descr="Figure 16-6&#10;&#10; This diagram illustrates the relationship of the principal parties to &#10;negotiable instruments.&#10;">
            <a:extLst>
              <a:ext uri="{FF2B5EF4-FFF2-40B4-BE49-F238E27FC236}">
                <a16:creationId xmlns:a16="http://schemas.microsoft.com/office/drawing/2014/main" id="{B08F1910-5CF3-420C-B167-AB87D98573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5579" y="2122611"/>
            <a:ext cx="4397221" cy="4159645"/>
          </a:xfrm>
          <a:prstGeom prst="rect">
            <a:avLst/>
          </a:prstGeom>
        </p:spPr>
      </p:pic>
    </p:spTree>
    <p:extLst>
      <p:ext uri="{BB962C8B-B14F-4D97-AF65-F5344CB8AC3E}">
        <p14:creationId xmlns:p14="http://schemas.microsoft.com/office/powerpoint/2010/main" val="39483854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Requirements of Negotiable Instruments</a:t>
            </a:r>
          </a:p>
        </p:txBody>
      </p:sp>
      <p:sp>
        <p:nvSpPr>
          <p:cNvPr id="39939" name="Rectangle 3"/>
          <p:cNvSpPr>
            <a:spLocks noGrp="1" noChangeArrowheads="1"/>
          </p:cNvSpPr>
          <p:nvPr>
            <p:ph type="body" idx="1"/>
          </p:nvPr>
        </p:nvSpPr>
        <p:spPr/>
        <p:txBody>
          <a:bodyPr/>
          <a:lstStyle/>
          <a:p>
            <a:r>
              <a:rPr lang="en-US" altLang="en-US" dirty="0"/>
              <a:t>To be negotiable, instruments must:</a:t>
            </a:r>
          </a:p>
          <a:p>
            <a:pPr lvl="1"/>
            <a:r>
              <a:rPr lang="en-US" altLang="en-US" dirty="0"/>
              <a:t>Be in writing</a:t>
            </a:r>
          </a:p>
          <a:p>
            <a:pPr lvl="1"/>
            <a:r>
              <a:rPr lang="en-US" altLang="en-US" dirty="0"/>
              <a:t>Be signed by the maker or drawer</a:t>
            </a:r>
          </a:p>
          <a:p>
            <a:pPr lvl="1"/>
            <a:r>
              <a:rPr lang="en-US" altLang="en-US" dirty="0"/>
              <a:t>Contain an unconditional promise or order to pay</a:t>
            </a:r>
          </a:p>
          <a:p>
            <a:pPr lvl="1"/>
            <a:r>
              <a:rPr lang="en-US" altLang="en-US" dirty="0"/>
              <a:t>Be made out for a fixed amount of money</a:t>
            </a:r>
          </a:p>
          <a:p>
            <a:pPr lvl="1"/>
            <a:r>
              <a:rPr lang="en-US" altLang="en-US" dirty="0"/>
              <a:t>Be payable on demand or at a definite time</a:t>
            </a:r>
          </a:p>
          <a:p>
            <a:pPr lvl="1"/>
            <a:r>
              <a:rPr lang="en-US" altLang="en-US" dirty="0"/>
              <a:t>Except for checks, be payable to order or to bearer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23F56FCF-58A0-4FA2-B90A-AC0480CD0D40}" type="slidenum">
              <a:rPr lang="en-US" altLang="en-US" smtClean="0"/>
              <a:pPr/>
              <a:t>28</a:t>
            </a:fld>
            <a:endParaRPr lang="en-US" altLang="en-US" dirty="0"/>
          </a:p>
        </p:txBody>
      </p:sp>
    </p:spTree>
    <p:extLst>
      <p:ext uri="{BB962C8B-B14F-4D97-AF65-F5344CB8AC3E}">
        <p14:creationId xmlns:p14="http://schemas.microsoft.com/office/powerpoint/2010/main" val="2407493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Written Instrument</a:t>
            </a:r>
          </a:p>
        </p:txBody>
      </p:sp>
      <p:sp>
        <p:nvSpPr>
          <p:cNvPr id="40963" name="Rectangle 3"/>
          <p:cNvSpPr>
            <a:spLocks noGrp="1" noChangeArrowheads="1"/>
          </p:cNvSpPr>
          <p:nvPr>
            <p:ph type="body" idx="1"/>
          </p:nvPr>
        </p:nvSpPr>
        <p:spPr/>
        <p:txBody>
          <a:bodyPr/>
          <a:lstStyle/>
          <a:p>
            <a:r>
              <a:rPr lang="en-US" altLang="en-US" dirty="0"/>
              <a:t>A negotiable instrument must be in writing, which includes printing, word processing, pen or pencil writing, or any other tangible form of writing</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5FD5D77C-D31A-4CB0-8133-21707C32C567}" type="slidenum">
              <a:rPr lang="en-US" altLang="en-US" smtClean="0"/>
              <a:pPr/>
              <a:t>29</a:t>
            </a:fld>
            <a:endParaRPr lang="en-US" altLang="en-US" dirty="0"/>
          </a:p>
        </p:txBody>
      </p:sp>
      <p:pic>
        <p:nvPicPr>
          <p:cNvPr id="4" name="Picture 3" descr="Written instrument&#10;&#10;A negotiable instrument must be in writing (see Figure 16-7), which includes printing, word processing, pen or pencil writing, or any other &#10;tangible form of writing.">
            <a:extLst>
              <a:ext uri="{FF2B5EF4-FFF2-40B4-BE49-F238E27FC236}">
                <a16:creationId xmlns:a16="http://schemas.microsoft.com/office/drawing/2014/main" id="{BCC4899D-AA81-4876-A03A-C97B31CAAF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9600" y="3233338"/>
            <a:ext cx="6312724" cy="3039271"/>
          </a:xfrm>
          <a:prstGeom prst="rect">
            <a:avLst/>
          </a:prstGeom>
        </p:spPr>
      </p:pic>
    </p:spTree>
    <p:extLst>
      <p:ext uri="{BB962C8B-B14F-4D97-AF65-F5344CB8AC3E}">
        <p14:creationId xmlns:p14="http://schemas.microsoft.com/office/powerpoint/2010/main" val="1227476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Explain an assignment and a negotiation of an instrument</a:t>
            </a:r>
          </a:p>
          <a:p>
            <a:pPr marL="514350" indent="-514350">
              <a:buFont typeface="+mj-lt"/>
              <a:buAutoNum type="arabicPeriod" startAt="6"/>
            </a:pPr>
            <a:r>
              <a:rPr lang="en-US" altLang="en-US" dirty="0"/>
              <a:t>Name and describe four kinds of indorsements</a:t>
            </a:r>
          </a:p>
          <a:p>
            <a:pPr marL="514350" indent="-514350">
              <a:buFont typeface="+mj-lt"/>
              <a:buAutoNum type="arabicPeriod" startAt="6"/>
            </a:pPr>
            <a:r>
              <a:rPr lang="en-US" altLang="en-US" dirty="0"/>
              <a:t>Identify the implied warranties related to indorsements</a:t>
            </a:r>
          </a:p>
          <a:p>
            <a:pPr marL="514350" indent="-514350">
              <a:buFont typeface="+mj-lt"/>
              <a:buAutoNum type="arabicPeriod" startAt="6"/>
            </a:pPr>
            <a:r>
              <a:rPr lang="en-US" altLang="en-US" dirty="0"/>
              <a:t>Explain the contract that is made when people indorse negotiable instruments</a:t>
            </a:r>
          </a:p>
          <a:p>
            <a:pPr marL="514350" indent="-514350">
              <a:buFont typeface="+mj-lt"/>
              <a:buAutoNum type="arabicPeriod" startAt="6"/>
            </a:pPr>
            <a:r>
              <a:rPr lang="en-US" altLang="en-US" dirty="0"/>
              <a:t>Describe the legal effect of a forged indorsement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07242766-311E-44E8-99C9-1C83BAC7BA08}" type="slidenum">
              <a:rPr lang="en-US" altLang="en-US" smtClean="0"/>
              <a:pPr/>
              <a:t>3</a:t>
            </a:fld>
            <a:endParaRPr lang="en-US" altLang="en-US" dirty="0"/>
          </a:p>
        </p:txBody>
      </p:sp>
    </p:spTree>
    <p:extLst>
      <p:ext uri="{BB962C8B-B14F-4D97-AF65-F5344CB8AC3E}">
        <p14:creationId xmlns:p14="http://schemas.microsoft.com/office/powerpoint/2010/main" val="19370733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Signature of Maker or Drawer</a:t>
            </a:r>
          </a:p>
        </p:txBody>
      </p:sp>
      <p:sp>
        <p:nvSpPr>
          <p:cNvPr id="41987" name="Rectangle 3"/>
          <p:cNvSpPr>
            <a:spLocks noGrp="1" noChangeArrowheads="1"/>
          </p:cNvSpPr>
          <p:nvPr>
            <p:ph type="body" idx="1"/>
          </p:nvPr>
        </p:nvSpPr>
        <p:spPr/>
        <p:txBody>
          <a:bodyPr/>
          <a:lstStyle/>
          <a:p>
            <a:r>
              <a:rPr lang="en-US" altLang="en-US" dirty="0"/>
              <a:t>To be negotiable, an instrument must be signed by the maker or drawer</a:t>
            </a:r>
            <a:endParaRPr lang="en-US" altLang="en-US" sz="1000" dirty="0"/>
          </a:p>
          <a:p>
            <a:r>
              <a:rPr lang="en-US" altLang="en-US" dirty="0"/>
              <a:t>Any writing, mark, or symbol is accepted as a signature as long as it is the writer’s intent to be a signature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603B3720-14BE-43A4-B1F4-B04AF3192BE4}" type="slidenum">
              <a:rPr lang="en-US" altLang="en-US" smtClean="0"/>
              <a:pPr/>
              <a:t>30</a:t>
            </a:fld>
            <a:endParaRPr lang="en-US" altLang="en-US" dirty="0"/>
          </a:p>
        </p:txBody>
      </p:sp>
    </p:spTree>
    <p:extLst>
      <p:ext uri="{BB962C8B-B14F-4D97-AF65-F5344CB8AC3E}">
        <p14:creationId xmlns:p14="http://schemas.microsoft.com/office/powerpoint/2010/main" val="42449610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Unconditional Promise or Order to Pay</a:t>
            </a:r>
          </a:p>
        </p:txBody>
      </p:sp>
      <p:sp>
        <p:nvSpPr>
          <p:cNvPr id="43011" name="Rectangle 3"/>
          <p:cNvSpPr>
            <a:spLocks noGrp="1" noChangeArrowheads="1"/>
          </p:cNvSpPr>
          <p:nvPr>
            <p:ph type="body" idx="1"/>
          </p:nvPr>
        </p:nvSpPr>
        <p:spPr/>
        <p:txBody>
          <a:bodyPr/>
          <a:lstStyle/>
          <a:p>
            <a:r>
              <a:rPr lang="en-US" altLang="en-US" dirty="0"/>
              <a:t>To be negotiable, an instrument must contain no conditions that might in any way affect its payment </a:t>
            </a:r>
            <a:endParaRPr lang="en-US" altLang="en-US" sz="1000" dirty="0"/>
          </a:p>
          <a:p>
            <a:r>
              <a:rPr lang="en-US" altLang="en-US" dirty="0"/>
              <a:t>Statements requiring that certain things be done or that specific events take place prior to payment make the instrument a simple contract rather than negotiable paper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79F8B804-6805-4CED-ADB9-5264A8F7CF36}" type="slidenum">
              <a:rPr lang="en-US" altLang="en-US" smtClean="0"/>
              <a:pPr/>
              <a:t>31</a:t>
            </a:fld>
            <a:endParaRPr lang="en-US" altLang="en-US" dirty="0"/>
          </a:p>
        </p:txBody>
      </p:sp>
    </p:spTree>
    <p:extLst>
      <p:ext uri="{BB962C8B-B14F-4D97-AF65-F5344CB8AC3E}">
        <p14:creationId xmlns:p14="http://schemas.microsoft.com/office/powerpoint/2010/main" val="2064046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Fixed Amount of Money</a:t>
            </a:r>
          </a:p>
        </p:txBody>
      </p:sp>
      <p:sp>
        <p:nvSpPr>
          <p:cNvPr id="44035" name="Rectangle 3"/>
          <p:cNvSpPr>
            <a:spLocks noGrp="1" noChangeArrowheads="1"/>
          </p:cNvSpPr>
          <p:nvPr>
            <p:ph type="body" idx="1"/>
          </p:nvPr>
        </p:nvSpPr>
        <p:spPr/>
        <p:txBody>
          <a:bodyPr/>
          <a:lstStyle/>
          <a:p>
            <a:r>
              <a:rPr lang="en-US" altLang="en-US" dirty="0"/>
              <a:t>A negotiable instrument must be payable in a fixed amount or sum certain of money</a:t>
            </a:r>
            <a:endParaRPr lang="en-US" altLang="en-US" sz="1000" dirty="0"/>
          </a:p>
          <a:p>
            <a:r>
              <a:rPr lang="en-US" altLang="en-US" dirty="0"/>
              <a:t>This stipulation means an amount of money that is clearly known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D65584EB-D0F7-455C-9E0A-2EED0CA9F737}" type="slidenum">
              <a:rPr lang="en-US" altLang="en-US" smtClean="0"/>
              <a:pPr/>
              <a:t>32</a:t>
            </a:fld>
            <a:endParaRPr lang="en-US" altLang="en-US" dirty="0"/>
          </a:p>
        </p:txBody>
      </p:sp>
    </p:spTree>
    <p:extLst>
      <p:ext uri="{BB962C8B-B14F-4D97-AF65-F5344CB8AC3E}">
        <p14:creationId xmlns:p14="http://schemas.microsoft.com/office/powerpoint/2010/main" val="8242065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Payable on Demand or at a Definite Time</a:t>
            </a:r>
          </a:p>
        </p:txBody>
      </p:sp>
      <p:sp>
        <p:nvSpPr>
          <p:cNvPr id="45059" name="Rectangle 3"/>
          <p:cNvSpPr>
            <a:spLocks noGrp="1" noChangeArrowheads="1"/>
          </p:cNvSpPr>
          <p:nvPr>
            <p:ph type="body" idx="1"/>
          </p:nvPr>
        </p:nvSpPr>
        <p:spPr/>
        <p:txBody>
          <a:bodyPr/>
          <a:lstStyle/>
          <a:p>
            <a:r>
              <a:rPr lang="en-US" altLang="en-US" dirty="0"/>
              <a:t>Negotiable instruments must be made payable on demand or at a definite time</a:t>
            </a:r>
            <a:endParaRPr lang="en-US" altLang="en-US" sz="1000" dirty="0"/>
          </a:p>
          <a:p>
            <a:r>
              <a:rPr lang="en-US" altLang="en-US" dirty="0"/>
              <a:t>This requirement makes it possible to determine when the debtor or promisor can be compelled to pay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3459BF77-6E30-447A-9631-F53F4AC4160D}" type="slidenum">
              <a:rPr lang="en-US" altLang="en-US" smtClean="0"/>
              <a:pPr/>
              <a:t>33</a:t>
            </a:fld>
            <a:endParaRPr lang="en-US" altLang="en-US" dirty="0"/>
          </a:p>
        </p:txBody>
      </p:sp>
    </p:spTree>
    <p:extLst>
      <p:ext uri="{BB962C8B-B14F-4D97-AF65-F5344CB8AC3E}">
        <p14:creationId xmlns:p14="http://schemas.microsoft.com/office/powerpoint/2010/main" val="26784723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Payable to Order or Bearer</a:t>
            </a:r>
          </a:p>
        </p:txBody>
      </p:sp>
      <p:sp>
        <p:nvSpPr>
          <p:cNvPr id="46083" name="Rectangle 3"/>
          <p:cNvSpPr>
            <a:spLocks noGrp="1" noChangeArrowheads="1"/>
          </p:cNvSpPr>
          <p:nvPr>
            <p:ph type="body" idx="1"/>
          </p:nvPr>
        </p:nvSpPr>
        <p:spPr/>
        <p:txBody>
          <a:bodyPr/>
          <a:lstStyle/>
          <a:p>
            <a:r>
              <a:rPr lang="en-US" altLang="en-US" dirty="0"/>
              <a:t>Payable to order </a:t>
            </a:r>
          </a:p>
          <a:p>
            <a:pPr lvl="1"/>
            <a:r>
              <a:rPr lang="en-US" altLang="en-US" dirty="0"/>
              <a:t>States that it is payable to the order of any person with reasonable certainty</a:t>
            </a:r>
            <a:endParaRPr lang="en-US" altLang="en-US" sz="1000" dirty="0"/>
          </a:p>
          <a:p>
            <a:r>
              <a:rPr lang="en-US" altLang="en-US" dirty="0"/>
              <a:t>Payable to bearer </a:t>
            </a:r>
          </a:p>
          <a:p>
            <a:pPr lvl="1"/>
            <a:r>
              <a:rPr lang="en-US" altLang="en-US" dirty="0"/>
              <a:t>States that it is payable to bearer or the order of bearer, a specified person or bearer, cash or the order of cash, or any other indication that does not designate a specific payee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68BB79B-01BA-4F64-A4EC-26C24DA778C6}" type="slidenum">
              <a:rPr lang="en-US" altLang="en-US" smtClean="0"/>
              <a:pPr/>
              <a:t>34</a:t>
            </a:fld>
            <a:endParaRPr lang="en-US" altLang="en-US" dirty="0"/>
          </a:p>
        </p:txBody>
      </p:sp>
    </p:spTree>
    <p:extLst>
      <p:ext uri="{BB962C8B-B14F-4D97-AF65-F5344CB8AC3E}">
        <p14:creationId xmlns:p14="http://schemas.microsoft.com/office/powerpoint/2010/main" val="2667729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9BBAE-8E63-4AD8-83CE-52D1746118F2}"/>
              </a:ext>
            </a:extLst>
          </p:cNvPr>
          <p:cNvSpPr>
            <a:spLocks noGrp="1"/>
          </p:cNvSpPr>
          <p:nvPr>
            <p:ph type="title"/>
          </p:nvPr>
        </p:nvSpPr>
        <p:spPr/>
        <p:txBody>
          <a:bodyPr/>
          <a:lstStyle/>
          <a:p>
            <a:r>
              <a:rPr lang="en-US" dirty="0"/>
              <a:t>Dates and Controlling Words</a:t>
            </a:r>
          </a:p>
        </p:txBody>
      </p:sp>
      <p:sp>
        <p:nvSpPr>
          <p:cNvPr id="3" name="Content Placeholder 2">
            <a:extLst>
              <a:ext uri="{FF2B5EF4-FFF2-40B4-BE49-F238E27FC236}">
                <a16:creationId xmlns:a16="http://schemas.microsoft.com/office/drawing/2014/main" id="{7A5C0906-9956-496F-A223-CB50371BF941}"/>
              </a:ext>
            </a:extLst>
          </p:cNvPr>
          <p:cNvSpPr>
            <a:spLocks noGrp="1"/>
          </p:cNvSpPr>
          <p:nvPr>
            <p:ph idx="1"/>
          </p:nvPr>
        </p:nvSpPr>
        <p:spPr/>
        <p:txBody>
          <a:bodyPr/>
          <a:lstStyle/>
          <a:p>
            <a:r>
              <a:rPr lang="en-US" dirty="0"/>
              <a:t>The omission of the date does not affect the negotiability of an instrument</a:t>
            </a:r>
            <a:endParaRPr lang="en-US" sz="1000" dirty="0"/>
          </a:p>
          <a:p>
            <a:r>
              <a:rPr lang="en-US" dirty="0"/>
              <a:t>Handwritten terms control word-processed and printed terms, and word-processed terms control printed terms</a:t>
            </a:r>
          </a:p>
        </p:txBody>
      </p:sp>
      <p:sp>
        <p:nvSpPr>
          <p:cNvPr id="4" name="Footer Placeholder 3">
            <a:extLst>
              <a:ext uri="{FF2B5EF4-FFF2-40B4-BE49-F238E27FC236}">
                <a16:creationId xmlns:a16="http://schemas.microsoft.com/office/drawing/2014/main" id="{F940206C-02C5-49BC-B568-F4B4C753D18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AEF7312-EA63-4F85-941C-9123773A357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68BB79B-01BA-4F64-A4EC-26C24DA778C6}" type="slidenum">
              <a:rPr lang="en-US" altLang="en-US" smtClean="0"/>
              <a:pPr/>
              <a:t>35</a:t>
            </a:fld>
            <a:endParaRPr lang="en-US" altLang="en-US" dirty="0"/>
          </a:p>
        </p:txBody>
      </p:sp>
    </p:spTree>
    <p:extLst>
      <p:ext uri="{BB962C8B-B14F-4D97-AF65-F5344CB8AC3E}">
        <p14:creationId xmlns:p14="http://schemas.microsoft.com/office/powerpoint/2010/main" val="487634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Question</a:t>
            </a:r>
          </a:p>
        </p:txBody>
      </p:sp>
      <p:sp>
        <p:nvSpPr>
          <p:cNvPr id="47107" name="Rectangle 3"/>
          <p:cNvSpPr>
            <a:spLocks noGrp="1" noChangeArrowheads="1"/>
          </p:cNvSpPr>
          <p:nvPr>
            <p:ph type="body" idx="1"/>
          </p:nvPr>
        </p:nvSpPr>
        <p:spPr/>
        <p:txBody>
          <a:bodyPr/>
          <a:lstStyle/>
          <a:p>
            <a:r>
              <a:rPr lang="en-US" altLang="en-US" dirty="0"/>
              <a:t>___________ is the transfer of a contract right from one person to another.</a:t>
            </a:r>
          </a:p>
          <a:p>
            <a:pPr marL="912812" lvl="1" indent="-514350">
              <a:buFont typeface="+mj-lt"/>
              <a:buAutoNum type="alphaUcPeriod"/>
            </a:pPr>
            <a:r>
              <a:rPr lang="en-US" altLang="en-US" dirty="0"/>
              <a:t>A lien</a:t>
            </a:r>
          </a:p>
          <a:p>
            <a:pPr marL="912812" lvl="1" indent="-514350">
              <a:buFont typeface="+mj-lt"/>
              <a:buAutoNum type="alphaUcPeriod"/>
            </a:pPr>
            <a:r>
              <a:rPr lang="en-US" altLang="en-US" dirty="0"/>
              <a:t>An assignment</a:t>
            </a:r>
          </a:p>
          <a:p>
            <a:pPr marL="912812" lvl="1" indent="-514350">
              <a:buFont typeface="+mj-lt"/>
              <a:buAutoNum type="alphaUcPeriod"/>
            </a:pPr>
            <a:r>
              <a:rPr lang="en-US" altLang="en-US" dirty="0"/>
              <a:t>An obligation</a:t>
            </a:r>
          </a:p>
          <a:p>
            <a:pPr marL="912812" lvl="1" indent="-514350">
              <a:buFont typeface="+mj-lt"/>
              <a:buAutoNum type="alphaUcPeriod"/>
            </a:pPr>
            <a:r>
              <a:rPr lang="en-US" altLang="en-US" dirty="0"/>
              <a:t>Messaging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EAC41372-926A-4988-B2F7-1A3660B2910D}" type="slidenum">
              <a:rPr lang="en-US" altLang="en-US" smtClean="0"/>
              <a:pPr/>
              <a:t>36</a:t>
            </a:fld>
            <a:endParaRPr lang="en-US" altLang="en-US" dirty="0"/>
          </a:p>
        </p:txBody>
      </p:sp>
    </p:spTree>
    <p:extLst>
      <p:ext uri="{BB962C8B-B14F-4D97-AF65-F5344CB8AC3E}">
        <p14:creationId xmlns:p14="http://schemas.microsoft.com/office/powerpoint/2010/main" val="12153630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Transferring Negotiable Instruments</a:t>
            </a:r>
          </a:p>
        </p:txBody>
      </p:sp>
      <p:sp>
        <p:nvSpPr>
          <p:cNvPr id="48131" name="Rectangle 3"/>
          <p:cNvSpPr>
            <a:spLocks noGrp="1" noChangeArrowheads="1"/>
          </p:cNvSpPr>
          <p:nvPr>
            <p:ph type="body" idx="1"/>
          </p:nvPr>
        </p:nvSpPr>
        <p:spPr/>
        <p:txBody>
          <a:bodyPr/>
          <a:lstStyle/>
          <a:p>
            <a:r>
              <a:rPr lang="en-US" altLang="en-US" b="1" dirty="0"/>
              <a:t>Assignment </a:t>
            </a:r>
          </a:p>
          <a:p>
            <a:pPr lvl="1"/>
            <a:r>
              <a:rPr lang="en-US" altLang="en-US" dirty="0"/>
              <a:t>The transfer of a contract right from one person to another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DC323E9-6016-48B5-B2D2-DFAD80AD17A4}" type="slidenum">
              <a:rPr lang="en-US" altLang="en-US" smtClean="0"/>
              <a:pPr/>
              <a:t>37</a:t>
            </a:fld>
            <a:endParaRPr lang="en-US" altLang="en-US" dirty="0"/>
          </a:p>
        </p:txBody>
      </p:sp>
    </p:spTree>
    <p:extLst>
      <p:ext uri="{BB962C8B-B14F-4D97-AF65-F5344CB8AC3E}">
        <p14:creationId xmlns:p14="http://schemas.microsoft.com/office/powerpoint/2010/main" val="4164870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Question</a:t>
            </a:r>
          </a:p>
        </p:txBody>
      </p:sp>
      <p:sp>
        <p:nvSpPr>
          <p:cNvPr id="49155" name="Rectangle 3"/>
          <p:cNvSpPr>
            <a:spLocks noGrp="1" noChangeArrowheads="1"/>
          </p:cNvSpPr>
          <p:nvPr>
            <p:ph type="body" idx="1"/>
          </p:nvPr>
        </p:nvSpPr>
        <p:spPr/>
        <p:txBody>
          <a:bodyPr/>
          <a:lstStyle/>
          <a:p>
            <a:r>
              <a:rPr lang="en-US" altLang="en-US" dirty="0"/>
              <a:t>A(n) ________ is the transfer of an instrument in such form that the transferee becomes a holder.</a:t>
            </a:r>
          </a:p>
          <a:p>
            <a:pPr marL="912812" lvl="1" indent="-514350">
              <a:buFont typeface="+mj-lt"/>
              <a:buAutoNum type="alphaUcPeriod"/>
            </a:pPr>
            <a:r>
              <a:rPr lang="en-US" altLang="en-US" dirty="0"/>
              <a:t>instigation</a:t>
            </a:r>
          </a:p>
          <a:p>
            <a:pPr marL="912812" lvl="1" indent="-514350">
              <a:buFont typeface="+mj-lt"/>
              <a:buAutoNum type="alphaUcPeriod"/>
            </a:pPr>
            <a:r>
              <a:rPr lang="en-US" altLang="en-US" dirty="0"/>
              <a:t>mediation</a:t>
            </a:r>
          </a:p>
          <a:p>
            <a:pPr marL="912812" lvl="1" indent="-514350">
              <a:buFont typeface="+mj-lt"/>
              <a:buAutoNum type="alphaUcPeriod"/>
            </a:pPr>
            <a:r>
              <a:rPr lang="en-US" altLang="en-US" dirty="0"/>
              <a:t>arbitration</a:t>
            </a:r>
          </a:p>
          <a:p>
            <a:pPr marL="912812" lvl="1" indent="-514350">
              <a:buFont typeface="+mj-lt"/>
              <a:buAutoNum type="alphaUcPeriod"/>
            </a:pPr>
            <a:r>
              <a:rPr lang="en-US" altLang="en-US" dirty="0"/>
              <a:t>negotiation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5452E91E-B14D-43EC-8D16-E1F8F67ED8D2}" type="slidenum">
              <a:rPr lang="en-US" altLang="en-US" smtClean="0"/>
              <a:pPr/>
              <a:t>38</a:t>
            </a:fld>
            <a:endParaRPr lang="en-US" altLang="en-US" dirty="0"/>
          </a:p>
        </p:txBody>
      </p:sp>
    </p:spTree>
    <p:extLst>
      <p:ext uri="{BB962C8B-B14F-4D97-AF65-F5344CB8AC3E}">
        <p14:creationId xmlns:p14="http://schemas.microsoft.com/office/powerpoint/2010/main" val="4160460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Transferring Negotiable Instruments</a:t>
            </a:r>
          </a:p>
        </p:txBody>
      </p:sp>
      <p:sp>
        <p:nvSpPr>
          <p:cNvPr id="50179" name="Rectangle 3"/>
          <p:cNvSpPr>
            <a:spLocks noGrp="1" noChangeArrowheads="1"/>
          </p:cNvSpPr>
          <p:nvPr>
            <p:ph idx="1"/>
          </p:nvPr>
        </p:nvSpPr>
        <p:spPr/>
        <p:txBody>
          <a:bodyPr/>
          <a:lstStyle/>
          <a:p>
            <a:r>
              <a:rPr lang="en-US" altLang="en-US" b="1" dirty="0"/>
              <a:t>Negotiation</a:t>
            </a:r>
            <a:r>
              <a:rPr lang="en-US" altLang="en-US" dirty="0"/>
              <a:t> </a:t>
            </a:r>
          </a:p>
          <a:p>
            <a:pPr lvl="1"/>
            <a:r>
              <a:rPr lang="en-US" altLang="en-US" dirty="0"/>
              <a:t>The transfer of an instrument in such form that the transferee becomes a holder </a:t>
            </a:r>
          </a:p>
          <a:p>
            <a:pPr lvl="2"/>
            <a:r>
              <a:rPr lang="en-US" altLang="en-US" b="1" dirty="0"/>
              <a:t>Holder</a:t>
            </a:r>
            <a:r>
              <a:rPr lang="en-US" altLang="en-US" dirty="0"/>
              <a:t>: A person in possession of an instrument issued or indorsed to that person, to that person’s order, to bearer, or in blank</a:t>
            </a:r>
          </a:p>
          <a:p>
            <a:endParaRPr lang="en-US" dirty="0"/>
          </a:p>
          <a:p>
            <a:pPr lvl="1"/>
            <a:endParaRPr lang="en-US" altLang="en-US" dirty="0"/>
          </a:p>
          <a:p>
            <a:endParaRPr lang="en-US" altLang="en-US" sz="1000"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F6C3C0E9-A09E-4687-9258-EB920D9FC242}" type="slidenum">
              <a:rPr lang="en-US" altLang="en-US" smtClean="0"/>
              <a:pPr/>
              <a:t>39</a:t>
            </a:fld>
            <a:endParaRPr lang="en-US" altLang="en-US" dirty="0"/>
          </a:p>
        </p:txBody>
      </p:sp>
    </p:spTree>
    <p:extLst>
      <p:ext uri="{BB962C8B-B14F-4D97-AF65-F5344CB8AC3E}">
        <p14:creationId xmlns:p14="http://schemas.microsoft.com/office/powerpoint/2010/main" val="4119118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Essentials of Negotiable Instruments</a:t>
            </a:r>
          </a:p>
        </p:txBody>
      </p:sp>
      <p:sp>
        <p:nvSpPr>
          <p:cNvPr id="16387" name="Rectangle 3"/>
          <p:cNvSpPr>
            <a:spLocks noGrp="1" noChangeArrowheads="1"/>
          </p:cNvSpPr>
          <p:nvPr>
            <p:ph type="body" idx="1"/>
          </p:nvPr>
        </p:nvSpPr>
        <p:spPr/>
        <p:txBody>
          <a:bodyPr>
            <a:normAutofit/>
          </a:bodyPr>
          <a:lstStyle/>
          <a:p>
            <a:r>
              <a:rPr lang="en-US" altLang="en-US" dirty="0"/>
              <a:t>Checks, drafts, and notes are used conveniently and safely as a substitute for money and to obtain credit in today’s society</a:t>
            </a:r>
            <a:endParaRPr lang="en-US" altLang="en-US" sz="1000" dirty="0"/>
          </a:p>
          <a:p>
            <a:r>
              <a:rPr lang="en-US" altLang="en-US" dirty="0"/>
              <a:t>With the rapid development of cyber-commerce, electronic banking and online payments are now being used as a substitute for checks and other paper transactions, as well as for actual check processing through the banking system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2167ED22-78F4-4A04-86B3-59AD9BFFCAB8}" type="slidenum">
              <a:rPr lang="en-US" altLang="en-US" smtClean="0"/>
              <a:pPr/>
              <a:t>4</a:t>
            </a:fld>
            <a:endParaRPr lang="en-US" altLang="en-US" dirty="0"/>
          </a:p>
        </p:txBody>
      </p:sp>
    </p:spTree>
    <p:extLst>
      <p:ext uri="{BB962C8B-B14F-4D97-AF65-F5344CB8AC3E}">
        <p14:creationId xmlns:p14="http://schemas.microsoft.com/office/powerpoint/2010/main" val="38692706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Concept of Negotiability</a:t>
            </a:r>
          </a:p>
        </p:txBody>
      </p:sp>
      <p:sp>
        <p:nvSpPr>
          <p:cNvPr id="51203" name="Rectangle 3"/>
          <p:cNvSpPr>
            <a:spLocks noGrp="1" noChangeArrowheads="1"/>
          </p:cNvSpPr>
          <p:nvPr>
            <p:ph type="body" idx="1"/>
          </p:nvPr>
        </p:nvSpPr>
        <p:spPr/>
        <p:txBody>
          <a:bodyPr>
            <a:normAutofit/>
          </a:bodyPr>
          <a:lstStyle/>
          <a:p>
            <a:r>
              <a:rPr lang="en-US" altLang="en-US" dirty="0"/>
              <a:t>When an instrument is transferred by negotiation, the person receiving the instrument is provided with more protection than was available to the person from whom it was received</a:t>
            </a:r>
            <a:endParaRPr lang="en-US" altLang="en-US" sz="1000" dirty="0"/>
          </a:p>
          <a:p>
            <a:r>
              <a:rPr lang="en-US" altLang="en-US" dirty="0"/>
              <a:t>The person receiving the instrument is able, in many instances, to recover money on the instrument even when the person from whom the instrument was received could not have done so</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206318B3-AB72-4191-A8DA-B4944B8EFA36}" type="slidenum">
              <a:rPr lang="en-US" altLang="en-US" smtClean="0"/>
              <a:pPr/>
              <a:t>40</a:t>
            </a:fld>
            <a:endParaRPr lang="en-US" altLang="en-US" dirty="0"/>
          </a:p>
        </p:txBody>
      </p:sp>
    </p:spTree>
    <p:extLst>
      <p:ext uri="{BB962C8B-B14F-4D97-AF65-F5344CB8AC3E}">
        <p14:creationId xmlns:p14="http://schemas.microsoft.com/office/powerpoint/2010/main" val="4734535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Negotiation by Indorsement</a:t>
            </a:r>
          </a:p>
        </p:txBody>
      </p:sp>
      <p:sp>
        <p:nvSpPr>
          <p:cNvPr id="52227" name="Rectangle 3"/>
          <p:cNvSpPr>
            <a:spLocks noGrp="1" noChangeArrowheads="1"/>
          </p:cNvSpPr>
          <p:nvPr>
            <p:ph type="body" idx="1"/>
          </p:nvPr>
        </p:nvSpPr>
        <p:spPr/>
        <p:txBody>
          <a:bodyPr/>
          <a:lstStyle/>
          <a:p>
            <a:r>
              <a:rPr lang="en-US" altLang="en-US" dirty="0"/>
              <a:t>An instrument is indorsed when the holder signs it, thereby indicating the intent to transfer ownership to another </a:t>
            </a:r>
            <a:endParaRPr lang="en-US" altLang="en-US" sz="1000" dirty="0"/>
          </a:p>
          <a:p>
            <a:r>
              <a:rPr lang="en-US" altLang="en-US" dirty="0"/>
              <a:t>Indorsements may be written in ink, typewritten, or stamped with a rubber stamp</a:t>
            </a:r>
          </a:p>
          <a:p>
            <a:pPr lvl="1"/>
            <a:r>
              <a:rPr lang="en-US" dirty="0"/>
              <a:t>May be written or word processed on a separate paper (rider, or </a:t>
            </a:r>
            <a:r>
              <a:rPr lang="en-US" b="1" dirty="0"/>
              <a:t>allonge</a:t>
            </a:r>
            <a:r>
              <a:rPr lang="en-US" dirty="0"/>
              <a:t>), as long as the separate paper is so firmly affixed to the instrument that it becomes part of it</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07CD2407-36F5-4C45-A994-6D467A745484}" type="slidenum">
              <a:rPr lang="en-US" altLang="en-US" smtClean="0"/>
              <a:pPr/>
              <a:t>41</a:t>
            </a:fld>
            <a:endParaRPr lang="en-US" altLang="en-US" dirty="0"/>
          </a:p>
        </p:txBody>
      </p:sp>
    </p:spTree>
    <p:extLst>
      <p:ext uri="{BB962C8B-B14F-4D97-AF65-F5344CB8AC3E}">
        <p14:creationId xmlns:p14="http://schemas.microsoft.com/office/powerpoint/2010/main" val="39569513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Question</a:t>
            </a:r>
          </a:p>
        </p:txBody>
      </p:sp>
      <p:sp>
        <p:nvSpPr>
          <p:cNvPr id="53251" name="Rectangle 3"/>
          <p:cNvSpPr>
            <a:spLocks noGrp="1" noChangeArrowheads="1"/>
          </p:cNvSpPr>
          <p:nvPr>
            <p:ph type="body" idx="1"/>
          </p:nvPr>
        </p:nvSpPr>
        <p:spPr/>
        <p:txBody>
          <a:bodyPr/>
          <a:lstStyle/>
          <a:p>
            <a:r>
              <a:rPr lang="en-US" altLang="en-US" dirty="0"/>
              <a:t>A ________ consists of the signature alone written on the instrument.</a:t>
            </a:r>
          </a:p>
          <a:p>
            <a:pPr marL="912812" lvl="1" indent="-514350">
              <a:buFont typeface="+mj-lt"/>
              <a:buAutoNum type="alphaUcPeriod"/>
            </a:pPr>
            <a:r>
              <a:rPr lang="en-US" altLang="en-US" dirty="0"/>
              <a:t>blank indorsement</a:t>
            </a:r>
          </a:p>
          <a:p>
            <a:pPr marL="912812" lvl="1" indent="-514350">
              <a:buFont typeface="+mj-lt"/>
              <a:buAutoNum type="alphaUcPeriod"/>
            </a:pPr>
            <a:r>
              <a:rPr lang="en-US" altLang="en-US" dirty="0"/>
              <a:t>special indorsement</a:t>
            </a:r>
          </a:p>
          <a:p>
            <a:pPr marL="912812" lvl="1" indent="-514350">
              <a:buFont typeface="+mj-lt"/>
              <a:buAutoNum type="alphaUcPeriod"/>
            </a:pPr>
            <a:r>
              <a:rPr lang="en-US" altLang="en-US" dirty="0"/>
              <a:t>restrictive indorsement</a:t>
            </a:r>
          </a:p>
          <a:p>
            <a:pPr marL="912812" lvl="1" indent="-514350">
              <a:buFont typeface="+mj-lt"/>
              <a:buAutoNum type="alphaUcPeriod"/>
            </a:pPr>
            <a:r>
              <a:rPr lang="en-US" altLang="en-US" dirty="0"/>
              <a:t>qualified indorsement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ACB75EE-9F41-4B47-9542-3D7D7F5C0AC7}" type="slidenum">
              <a:rPr lang="en-US" altLang="en-US" smtClean="0"/>
              <a:pPr/>
              <a:t>42</a:t>
            </a:fld>
            <a:endParaRPr lang="en-US" altLang="en-US" dirty="0"/>
          </a:p>
        </p:txBody>
      </p:sp>
    </p:spTree>
    <p:extLst>
      <p:ext uri="{BB962C8B-B14F-4D97-AF65-F5344CB8AC3E}">
        <p14:creationId xmlns:p14="http://schemas.microsoft.com/office/powerpoint/2010/main" val="29375855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Types of Indorsements</a:t>
            </a:r>
          </a:p>
        </p:txBody>
      </p:sp>
      <p:sp>
        <p:nvSpPr>
          <p:cNvPr id="54275" name="Rectangle 3"/>
          <p:cNvSpPr>
            <a:spLocks noGrp="1" noChangeArrowheads="1"/>
          </p:cNvSpPr>
          <p:nvPr>
            <p:ph type="body" idx="1"/>
          </p:nvPr>
        </p:nvSpPr>
        <p:spPr/>
        <p:txBody>
          <a:bodyPr/>
          <a:lstStyle/>
          <a:p>
            <a:r>
              <a:rPr lang="en-US" altLang="en-US" b="1" dirty="0"/>
              <a:t>Blank indorsement </a:t>
            </a:r>
          </a:p>
          <a:p>
            <a:pPr lvl="1"/>
            <a:r>
              <a:rPr lang="en-US" altLang="en-US" dirty="0"/>
              <a:t>Consists of the signature alone written on the instrument</a:t>
            </a:r>
          </a:p>
          <a:p>
            <a:pPr lvl="1"/>
            <a:r>
              <a:rPr lang="en-US" altLang="en-US" dirty="0"/>
              <a:t>No particular indorsee is named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4D31CD65-5B4C-4ED8-ABFA-AFBA8720755A}" type="slidenum">
              <a:rPr lang="en-US" altLang="en-US" smtClean="0"/>
              <a:pPr/>
              <a:t>43</a:t>
            </a:fld>
            <a:endParaRPr lang="en-US" altLang="en-US" dirty="0"/>
          </a:p>
        </p:txBody>
      </p:sp>
    </p:spTree>
    <p:extLst>
      <p:ext uri="{BB962C8B-B14F-4D97-AF65-F5344CB8AC3E}">
        <p14:creationId xmlns:p14="http://schemas.microsoft.com/office/powerpoint/2010/main" val="25287147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Types of Indorsements</a:t>
            </a:r>
          </a:p>
        </p:txBody>
      </p:sp>
      <p:sp>
        <p:nvSpPr>
          <p:cNvPr id="55299" name="Rectangle 3"/>
          <p:cNvSpPr>
            <a:spLocks noGrp="1" noChangeArrowheads="1"/>
          </p:cNvSpPr>
          <p:nvPr>
            <p:ph type="body" idx="1"/>
          </p:nvPr>
        </p:nvSpPr>
        <p:spPr/>
        <p:txBody>
          <a:bodyPr/>
          <a:lstStyle/>
          <a:p>
            <a:r>
              <a:rPr lang="en-US" altLang="en-US" b="1" dirty="0"/>
              <a:t>Special indorsement</a:t>
            </a:r>
          </a:p>
          <a:p>
            <a:pPr lvl="1"/>
            <a:r>
              <a:rPr lang="en-US" altLang="en-US" dirty="0"/>
              <a:t>Made by writing the words </a:t>
            </a:r>
            <a:r>
              <a:rPr lang="en-US" altLang="en-US" dirty="0">
                <a:solidFill>
                  <a:srgbClr val="00B050"/>
                </a:solidFill>
              </a:rPr>
              <a:t>“</a:t>
            </a:r>
            <a:r>
              <a:rPr lang="en-US" altLang="en-US" dirty="0"/>
              <a:t>pay to the order of</a:t>
            </a:r>
            <a:r>
              <a:rPr lang="en-US" altLang="en-US" dirty="0">
                <a:solidFill>
                  <a:srgbClr val="00B050"/>
                </a:solidFill>
              </a:rPr>
              <a:t>”</a:t>
            </a:r>
            <a:r>
              <a:rPr lang="en-US" altLang="en-US" dirty="0"/>
              <a:t> or </a:t>
            </a:r>
            <a:r>
              <a:rPr lang="en-US" altLang="en-US" dirty="0">
                <a:solidFill>
                  <a:srgbClr val="00B050"/>
                </a:solidFill>
              </a:rPr>
              <a:t>“</a:t>
            </a:r>
            <a:r>
              <a:rPr lang="en-US" altLang="en-US" dirty="0"/>
              <a:t>pay to,</a:t>
            </a:r>
            <a:r>
              <a:rPr lang="en-US" altLang="en-US" dirty="0">
                <a:solidFill>
                  <a:srgbClr val="00B050"/>
                </a:solidFill>
              </a:rPr>
              <a:t>”</a:t>
            </a:r>
            <a:r>
              <a:rPr lang="en-US" altLang="en-US" dirty="0"/>
              <a:t> followed by the name of the person to whom it is to be transferred (the indorsee) and the signature of the indorser</a:t>
            </a:r>
          </a:p>
          <a:p>
            <a:pPr lvl="1"/>
            <a:r>
              <a:rPr lang="en-US" altLang="en-US" dirty="0"/>
              <a:t>Also called an </a:t>
            </a:r>
            <a:r>
              <a:rPr lang="en-US" altLang="en-US" b="1" dirty="0"/>
              <a:t>indorsement in full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AF170C07-BBDE-4F5F-969A-9EC5A68EB62F}" type="slidenum">
              <a:rPr lang="en-US" altLang="en-US" smtClean="0"/>
              <a:pPr/>
              <a:t>44</a:t>
            </a:fld>
            <a:endParaRPr lang="en-US" altLang="en-US" dirty="0"/>
          </a:p>
        </p:txBody>
      </p:sp>
    </p:spTree>
    <p:extLst>
      <p:ext uri="{BB962C8B-B14F-4D97-AF65-F5344CB8AC3E}">
        <p14:creationId xmlns:p14="http://schemas.microsoft.com/office/powerpoint/2010/main" val="36686420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Question</a:t>
            </a:r>
          </a:p>
        </p:txBody>
      </p:sp>
      <p:sp>
        <p:nvSpPr>
          <p:cNvPr id="56323" name="Rectangle 3"/>
          <p:cNvSpPr>
            <a:spLocks noGrp="1" noChangeArrowheads="1"/>
          </p:cNvSpPr>
          <p:nvPr>
            <p:ph type="body" idx="1"/>
          </p:nvPr>
        </p:nvSpPr>
        <p:spPr/>
        <p:txBody>
          <a:bodyPr/>
          <a:lstStyle/>
          <a:p>
            <a:r>
              <a:rPr lang="en-US" altLang="en-US" dirty="0"/>
              <a:t>A ________ limits the rights of the indorsee in some manner to protect the rights of the </a:t>
            </a:r>
            <a:r>
              <a:rPr lang="en-US" altLang="en-US" dirty="0" err="1"/>
              <a:t>indorser</a:t>
            </a:r>
            <a:r>
              <a:rPr lang="en-US" altLang="en-US" dirty="0"/>
              <a:t>.</a:t>
            </a:r>
          </a:p>
          <a:p>
            <a:pPr marL="912812" lvl="1" indent="-514350">
              <a:buFont typeface="+mj-lt"/>
              <a:buAutoNum type="alphaUcPeriod"/>
            </a:pPr>
            <a:r>
              <a:rPr lang="en-US" altLang="en-US" dirty="0"/>
              <a:t>blank indorsement</a:t>
            </a:r>
          </a:p>
          <a:p>
            <a:pPr marL="912812" lvl="1" indent="-514350">
              <a:buFont typeface="+mj-lt"/>
              <a:buAutoNum type="alphaUcPeriod"/>
            </a:pPr>
            <a:r>
              <a:rPr lang="en-US" altLang="en-US" dirty="0"/>
              <a:t>special indorsement</a:t>
            </a:r>
          </a:p>
          <a:p>
            <a:pPr marL="912812" lvl="1" indent="-514350">
              <a:buFont typeface="+mj-lt"/>
              <a:buAutoNum type="alphaUcPeriod"/>
            </a:pPr>
            <a:r>
              <a:rPr lang="en-US" altLang="en-US" dirty="0"/>
              <a:t>restrictive indorsement</a:t>
            </a:r>
          </a:p>
          <a:p>
            <a:pPr marL="912812" lvl="1" indent="-514350">
              <a:buFont typeface="+mj-lt"/>
              <a:buAutoNum type="alphaUcPeriod"/>
            </a:pPr>
            <a:r>
              <a:rPr lang="en-US" altLang="en-US" dirty="0"/>
              <a:t>qualified indorsement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B4C6C84E-2AB6-452D-AAAC-C72D4FE714C0}" type="slidenum">
              <a:rPr lang="en-US" altLang="en-US" smtClean="0"/>
              <a:pPr/>
              <a:t>45</a:t>
            </a:fld>
            <a:endParaRPr lang="en-US" altLang="en-US" dirty="0"/>
          </a:p>
        </p:txBody>
      </p:sp>
    </p:spTree>
    <p:extLst>
      <p:ext uri="{BB962C8B-B14F-4D97-AF65-F5344CB8AC3E}">
        <p14:creationId xmlns:p14="http://schemas.microsoft.com/office/powerpoint/2010/main" val="21909036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Types of Indorsements</a:t>
            </a:r>
          </a:p>
        </p:txBody>
      </p:sp>
      <p:sp>
        <p:nvSpPr>
          <p:cNvPr id="57347" name="Rectangle 3"/>
          <p:cNvSpPr>
            <a:spLocks noGrp="1" noChangeArrowheads="1"/>
          </p:cNvSpPr>
          <p:nvPr>
            <p:ph type="body" idx="1"/>
          </p:nvPr>
        </p:nvSpPr>
        <p:spPr/>
        <p:txBody>
          <a:bodyPr/>
          <a:lstStyle/>
          <a:p>
            <a:r>
              <a:rPr lang="en-US" altLang="en-US" b="1" dirty="0"/>
              <a:t>Restrictive indorsements </a:t>
            </a:r>
          </a:p>
          <a:p>
            <a:pPr lvl="1"/>
            <a:r>
              <a:rPr lang="en-US" altLang="en-US" dirty="0"/>
              <a:t>Limit the rights of the indorsee in some manner to protect the rights of the indorser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7CB66D3-0D41-4D5F-870C-9A2781F0A0B1}" type="slidenum">
              <a:rPr lang="en-US" altLang="en-US" smtClean="0"/>
              <a:pPr/>
              <a:t>46</a:t>
            </a:fld>
            <a:endParaRPr lang="en-US" altLang="en-US" dirty="0"/>
          </a:p>
        </p:txBody>
      </p:sp>
    </p:spTree>
    <p:extLst>
      <p:ext uri="{BB962C8B-B14F-4D97-AF65-F5344CB8AC3E}">
        <p14:creationId xmlns:p14="http://schemas.microsoft.com/office/powerpoint/2010/main" val="16002658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dirty="0"/>
              <a:t>Types of Indorsements</a:t>
            </a:r>
          </a:p>
        </p:txBody>
      </p:sp>
      <p:sp>
        <p:nvSpPr>
          <p:cNvPr id="58371" name="Rectangle 3"/>
          <p:cNvSpPr>
            <a:spLocks noGrp="1" noChangeArrowheads="1"/>
          </p:cNvSpPr>
          <p:nvPr>
            <p:ph type="body" idx="1"/>
          </p:nvPr>
        </p:nvSpPr>
        <p:spPr/>
        <p:txBody>
          <a:bodyPr/>
          <a:lstStyle/>
          <a:p>
            <a:r>
              <a:rPr lang="en-US" altLang="en-US" b="1" dirty="0"/>
              <a:t>Conditional indorsement</a:t>
            </a:r>
          </a:p>
          <a:p>
            <a:pPr lvl="1"/>
            <a:r>
              <a:rPr lang="en-US" altLang="en-US" dirty="0"/>
              <a:t>Purports to make the rights of the indorsee subject to the happening of a certain event or condition</a:t>
            </a:r>
          </a:p>
          <a:p>
            <a:pPr lvl="1"/>
            <a:r>
              <a:rPr lang="en-US" altLang="en-US" dirty="0"/>
              <a:t>A type of restrictive indorsement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B1DDD34E-DD11-4D38-9C25-2EC5FF6AB3CA}" type="slidenum">
              <a:rPr lang="en-US" altLang="en-US" smtClean="0"/>
              <a:pPr/>
              <a:t>47</a:t>
            </a:fld>
            <a:endParaRPr lang="en-US" altLang="en-US" dirty="0"/>
          </a:p>
        </p:txBody>
      </p:sp>
    </p:spTree>
    <p:extLst>
      <p:ext uri="{BB962C8B-B14F-4D97-AF65-F5344CB8AC3E}">
        <p14:creationId xmlns:p14="http://schemas.microsoft.com/office/powerpoint/2010/main" val="12721481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Question</a:t>
            </a:r>
          </a:p>
        </p:txBody>
      </p:sp>
      <p:sp>
        <p:nvSpPr>
          <p:cNvPr id="59395" name="Rectangle 3"/>
          <p:cNvSpPr>
            <a:spLocks noGrp="1" noChangeArrowheads="1"/>
          </p:cNvSpPr>
          <p:nvPr>
            <p:ph type="body" idx="1"/>
          </p:nvPr>
        </p:nvSpPr>
        <p:spPr/>
        <p:txBody>
          <a:bodyPr/>
          <a:lstStyle/>
          <a:p>
            <a:r>
              <a:rPr lang="en-US" altLang="en-US" dirty="0"/>
              <a:t>A ________ is an indorsement in which words have been added to the signature that limit the liability of the </a:t>
            </a:r>
            <a:r>
              <a:rPr lang="en-US" altLang="en-US" dirty="0" err="1"/>
              <a:t>indorser</a:t>
            </a:r>
            <a:r>
              <a:rPr lang="en-US" altLang="en-US" dirty="0"/>
              <a:t>.</a:t>
            </a:r>
          </a:p>
          <a:p>
            <a:pPr marL="912812" lvl="1" indent="-514350">
              <a:buFont typeface="+mj-lt"/>
              <a:buAutoNum type="alphaUcPeriod"/>
            </a:pPr>
            <a:r>
              <a:rPr lang="en-US" altLang="en-US" dirty="0"/>
              <a:t>blank indorsement</a:t>
            </a:r>
          </a:p>
          <a:p>
            <a:pPr marL="912812" lvl="1" indent="-514350">
              <a:buFont typeface="+mj-lt"/>
              <a:buAutoNum type="alphaUcPeriod"/>
            </a:pPr>
            <a:r>
              <a:rPr lang="en-US" altLang="en-US" dirty="0"/>
              <a:t>special indorsement</a:t>
            </a:r>
          </a:p>
          <a:p>
            <a:pPr marL="912812" lvl="1" indent="-514350">
              <a:buFont typeface="+mj-lt"/>
              <a:buAutoNum type="alphaUcPeriod"/>
            </a:pPr>
            <a:r>
              <a:rPr lang="en-US" altLang="en-US" dirty="0"/>
              <a:t>restrictive indorsement</a:t>
            </a:r>
          </a:p>
          <a:p>
            <a:pPr marL="912812" lvl="1" indent="-514350">
              <a:buFont typeface="+mj-lt"/>
              <a:buAutoNum type="alphaUcPeriod"/>
            </a:pPr>
            <a:r>
              <a:rPr lang="en-US" altLang="en-US" dirty="0"/>
              <a:t>qualified indorsement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13188FD7-AFD5-4BC7-B951-95CE6D8A0BB1}" type="slidenum">
              <a:rPr lang="en-US" altLang="en-US" smtClean="0"/>
              <a:pPr/>
              <a:t>48</a:t>
            </a:fld>
            <a:endParaRPr lang="en-US" altLang="en-US" dirty="0"/>
          </a:p>
        </p:txBody>
      </p:sp>
    </p:spTree>
    <p:extLst>
      <p:ext uri="{BB962C8B-B14F-4D97-AF65-F5344CB8AC3E}">
        <p14:creationId xmlns:p14="http://schemas.microsoft.com/office/powerpoint/2010/main" val="693937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Types of Indorsements</a:t>
            </a:r>
          </a:p>
        </p:txBody>
      </p:sp>
      <p:sp>
        <p:nvSpPr>
          <p:cNvPr id="60419" name="Rectangle 3"/>
          <p:cNvSpPr>
            <a:spLocks noGrp="1" noChangeArrowheads="1"/>
          </p:cNvSpPr>
          <p:nvPr>
            <p:ph type="body" idx="1"/>
          </p:nvPr>
        </p:nvSpPr>
        <p:spPr/>
        <p:txBody>
          <a:bodyPr/>
          <a:lstStyle/>
          <a:p>
            <a:r>
              <a:rPr lang="en-US" altLang="en-US" b="1" dirty="0"/>
              <a:t>Qualified indorsement </a:t>
            </a:r>
          </a:p>
          <a:p>
            <a:pPr lvl="1"/>
            <a:r>
              <a:rPr lang="en-US" altLang="en-US" dirty="0"/>
              <a:t>One in which words have been added to the signature that limit the liability of the indorser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DF0DC807-B18C-453C-8E5B-0561641596D3}" type="slidenum">
              <a:rPr lang="en-US" altLang="en-US" smtClean="0"/>
              <a:pPr/>
              <a:t>49</a:t>
            </a:fld>
            <a:endParaRPr lang="en-US" altLang="en-US" dirty="0"/>
          </a:p>
        </p:txBody>
      </p:sp>
    </p:spTree>
    <p:extLst>
      <p:ext uri="{BB962C8B-B14F-4D97-AF65-F5344CB8AC3E}">
        <p14:creationId xmlns:p14="http://schemas.microsoft.com/office/powerpoint/2010/main" val="3278290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Question</a:t>
            </a:r>
          </a:p>
        </p:txBody>
      </p:sp>
      <p:sp>
        <p:nvSpPr>
          <p:cNvPr id="17411" name="Rectangle 3"/>
          <p:cNvSpPr>
            <a:spLocks noGrp="1" noChangeArrowheads="1"/>
          </p:cNvSpPr>
          <p:nvPr>
            <p:ph type="body" idx="1"/>
          </p:nvPr>
        </p:nvSpPr>
        <p:spPr/>
        <p:txBody>
          <a:bodyPr/>
          <a:lstStyle/>
          <a:p>
            <a:r>
              <a:rPr lang="en-US" altLang="en-US" dirty="0"/>
              <a:t>Which of the following written documents contains an unconditional promise to pay a fixed amount of money on demand?</a:t>
            </a:r>
          </a:p>
          <a:p>
            <a:pPr marL="912812" lvl="1" indent="-514350">
              <a:buFont typeface="+mj-lt"/>
              <a:buAutoNum type="alphaUcPeriod"/>
            </a:pPr>
            <a:r>
              <a:rPr lang="en-US" altLang="en-US" dirty="0"/>
              <a:t>Ledger</a:t>
            </a:r>
          </a:p>
          <a:p>
            <a:pPr marL="912812" lvl="1" indent="-514350">
              <a:buFont typeface="+mj-lt"/>
              <a:buAutoNum type="alphaUcPeriod"/>
            </a:pPr>
            <a:r>
              <a:rPr lang="en-US" altLang="en-US" dirty="0"/>
              <a:t>Negotiable instrument</a:t>
            </a:r>
          </a:p>
          <a:p>
            <a:pPr marL="912812" lvl="1" indent="-514350">
              <a:buFont typeface="+mj-lt"/>
              <a:buAutoNum type="alphaUcPeriod"/>
            </a:pPr>
            <a:r>
              <a:rPr lang="en-US" altLang="en-US" dirty="0"/>
              <a:t>Memo</a:t>
            </a:r>
          </a:p>
          <a:p>
            <a:pPr marL="912812" lvl="1" indent="-514350">
              <a:buFont typeface="+mj-lt"/>
              <a:buAutoNum type="alphaUcPeriod"/>
            </a:pPr>
            <a:r>
              <a:rPr lang="en-US" altLang="en-US" dirty="0"/>
              <a:t>Note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EF1A7AF8-ED1C-43AB-A131-621DCB43729C}" type="slidenum">
              <a:rPr lang="en-US" altLang="en-US" smtClean="0"/>
              <a:pPr/>
              <a:t>5</a:t>
            </a:fld>
            <a:endParaRPr lang="en-US" altLang="en-US" dirty="0"/>
          </a:p>
        </p:txBody>
      </p:sp>
    </p:spTree>
    <p:extLst>
      <p:ext uri="{BB962C8B-B14F-4D97-AF65-F5344CB8AC3E}">
        <p14:creationId xmlns:p14="http://schemas.microsoft.com/office/powerpoint/2010/main" val="12772560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p:txBody>
          <a:bodyPr/>
          <a:lstStyle/>
          <a:p>
            <a:r>
              <a:rPr lang="en-US" altLang="en-US" dirty="0"/>
              <a:t>Warranties of Indorsers</a:t>
            </a:r>
          </a:p>
        </p:txBody>
      </p:sp>
      <p:sp>
        <p:nvSpPr>
          <p:cNvPr id="61443" name="Rectangle 5"/>
          <p:cNvSpPr>
            <a:spLocks noGrp="1" noChangeArrowheads="1"/>
          </p:cNvSpPr>
          <p:nvPr>
            <p:ph type="body" idx="1"/>
          </p:nvPr>
        </p:nvSpPr>
        <p:spPr/>
        <p:txBody>
          <a:bodyPr>
            <a:normAutofit/>
          </a:bodyPr>
          <a:lstStyle/>
          <a:p>
            <a:r>
              <a:rPr lang="en-US" altLang="en-US" dirty="0"/>
              <a:t>Indorser is entitled to enforce the instrument</a:t>
            </a:r>
          </a:p>
          <a:p>
            <a:r>
              <a:rPr lang="en-US" altLang="en-US" dirty="0"/>
              <a:t>Indorser warrants that all signatures are authentic and authorized</a:t>
            </a:r>
          </a:p>
          <a:p>
            <a:r>
              <a:rPr lang="en-US" altLang="en-US" dirty="0"/>
              <a:t>Indorser warrants that the instrument has not been altered</a:t>
            </a:r>
          </a:p>
          <a:p>
            <a:r>
              <a:rPr lang="en-US" altLang="en-US" dirty="0"/>
              <a:t>The instrument is not subject to a defense of any party that can be asserted against the indorser</a:t>
            </a:r>
          </a:p>
          <a:p>
            <a:r>
              <a:rPr lang="en-US" altLang="en-US" dirty="0"/>
              <a:t>Indorser has no knowledge of the bankruptcy of the maker, acceptor, or drawer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BC76A4DD-BF21-452B-ADD4-717A3BA757A8}" type="slidenum">
              <a:rPr lang="en-US" altLang="en-US" smtClean="0"/>
              <a:pPr/>
              <a:t>50</a:t>
            </a:fld>
            <a:endParaRPr lang="en-US" altLang="en-US" dirty="0"/>
          </a:p>
        </p:txBody>
      </p:sp>
    </p:spTree>
    <p:extLst>
      <p:ext uri="{BB962C8B-B14F-4D97-AF65-F5344CB8AC3E}">
        <p14:creationId xmlns:p14="http://schemas.microsoft.com/office/powerpoint/2010/main" val="27127758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p:txBody>
          <a:bodyPr/>
          <a:lstStyle/>
          <a:p>
            <a:r>
              <a:rPr lang="en-US" altLang="en-US" dirty="0"/>
              <a:t>Contract of Indorsers</a:t>
            </a:r>
          </a:p>
        </p:txBody>
      </p:sp>
      <p:sp>
        <p:nvSpPr>
          <p:cNvPr id="62467" name="Rectangle 5"/>
          <p:cNvSpPr>
            <a:spLocks noGrp="1" noChangeArrowheads="1"/>
          </p:cNvSpPr>
          <p:nvPr>
            <p:ph type="body" idx="1"/>
          </p:nvPr>
        </p:nvSpPr>
        <p:spPr/>
        <p:txBody>
          <a:bodyPr/>
          <a:lstStyle/>
          <a:p>
            <a:r>
              <a:rPr lang="en-US" altLang="en-US" dirty="0"/>
              <a:t>Every indorser agrees to pay any subsequent holder the face amount of the instrument if it is </a:t>
            </a:r>
            <a:r>
              <a:rPr lang="en-US" altLang="en-US" b="1" dirty="0"/>
              <a:t>dishonored</a:t>
            </a:r>
            <a:r>
              <a:rPr lang="en-US" altLang="en-US" dirty="0"/>
              <a:t> (not paid by the maker or drawee)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11424919-3231-49FF-9B41-34FD3C7FD070}" type="slidenum">
              <a:rPr lang="en-US" altLang="en-US" smtClean="0"/>
              <a:pPr/>
              <a:t>51</a:t>
            </a:fld>
            <a:endParaRPr lang="en-US" altLang="en-US" dirty="0"/>
          </a:p>
        </p:txBody>
      </p:sp>
    </p:spTree>
    <p:extLst>
      <p:ext uri="{BB962C8B-B14F-4D97-AF65-F5344CB8AC3E}">
        <p14:creationId xmlns:p14="http://schemas.microsoft.com/office/powerpoint/2010/main" val="5933441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0ED0-B255-452B-83ED-FD1FEC2360EF}"/>
              </a:ext>
            </a:extLst>
          </p:cNvPr>
          <p:cNvSpPr>
            <a:spLocks noGrp="1"/>
          </p:cNvSpPr>
          <p:nvPr>
            <p:ph type="title"/>
          </p:nvPr>
        </p:nvSpPr>
        <p:spPr/>
        <p:txBody>
          <a:bodyPr/>
          <a:lstStyle/>
          <a:p>
            <a:r>
              <a:rPr lang="en-US" dirty="0"/>
              <a:t>Multiple Payees, Missing and Forged Indorsements</a:t>
            </a:r>
          </a:p>
        </p:txBody>
      </p:sp>
      <p:sp>
        <p:nvSpPr>
          <p:cNvPr id="3" name="Content Placeholder 2">
            <a:extLst>
              <a:ext uri="{FF2B5EF4-FFF2-40B4-BE49-F238E27FC236}">
                <a16:creationId xmlns:a16="http://schemas.microsoft.com/office/drawing/2014/main" id="{54AC0F0C-6A5E-4592-80D6-8F1D696AE617}"/>
              </a:ext>
            </a:extLst>
          </p:cNvPr>
          <p:cNvSpPr>
            <a:spLocks noGrp="1"/>
          </p:cNvSpPr>
          <p:nvPr>
            <p:ph idx="1"/>
          </p:nvPr>
        </p:nvSpPr>
        <p:spPr/>
        <p:txBody>
          <a:bodyPr>
            <a:normAutofit/>
          </a:bodyPr>
          <a:lstStyle/>
          <a:p>
            <a:r>
              <a:rPr lang="en-US" dirty="0"/>
              <a:t>If an instrument is payable to either of two payees, as in “pay to the order of Eric Foss or Betty Foss,” the indorsement of only one of the payees is necessary to negotiate it</a:t>
            </a:r>
            <a:endParaRPr lang="en-US" sz="1000" dirty="0"/>
          </a:p>
          <a:p>
            <a:r>
              <a:rPr lang="en-US" dirty="0"/>
              <a:t>If an instrument is payable to both of two payees, as in “pay to the order of Eric Foss and Betty Foss,” the indorsement of both payees is necessary for a proper negotiation</a:t>
            </a:r>
          </a:p>
        </p:txBody>
      </p:sp>
      <p:sp>
        <p:nvSpPr>
          <p:cNvPr id="4" name="Footer Placeholder 3">
            <a:extLst>
              <a:ext uri="{FF2B5EF4-FFF2-40B4-BE49-F238E27FC236}">
                <a16:creationId xmlns:a16="http://schemas.microsoft.com/office/drawing/2014/main" id="{8AA10598-BC46-47F0-9B53-ECEC67D2BFC4}"/>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E4C9419D-A7BC-4C9C-85F2-B1692288DAC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968BB79B-01BA-4F64-A4EC-26C24DA778C6}" type="slidenum">
              <a:rPr lang="en-US" altLang="en-US" smtClean="0"/>
              <a:pPr/>
              <a:t>52</a:t>
            </a:fld>
            <a:endParaRPr lang="en-US" altLang="en-US" dirty="0"/>
          </a:p>
        </p:txBody>
      </p:sp>
    </p:spTree>
    <p:extLst>
      <p:ext uri="{BB962C8B-B14F-4D97-AF65-F5344CB8AC3E}">
        <p14:creationId xmlns:p14="http://schemas.microsoft.com/office/powerpoint/2010/main" val="20993134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ltLang="en-US" dirty="0"/>
              <a:t>Question</a:t>
            </a:r>
          </a:p>
        </p:txBody>
      </p:sp>
      <p:sp>
        <p:nvSpPr>
          <p:cNvPr id="63491" name="Rectangle 3"/>
          <p:cNvSpPr>
            <a:spLocks noGrp="1" noChangeArrowheads="1"/>
          </p:cNvSpPr>
          <p:nvPr>
            <p:ph type="body" idx="1"/>
          </p:nvPr>
        </p:nvSpPr>
        <p:spPr/>
        <p:txBody>
          <a:bodyPr/>
          <a:lstStyle/>
          <a:p>
            <a:r>
              <a:rPr lang="en-US" altLang="en-US" dirty="0"/>
              <a:t>________ is the wrongful exercise of dominion and control over another’s personal property.</a:t>
            </a:r>
          </a:p>
          <a:p>
            <a:pPr marL="912812" lvl="1" indent="-514350">
              <a:buFont typeface="+mj-lt"/>
              <a:buAutoNum type="alphaUcPeriod"/>
            </a:pPr>
            <a:r>
              <a:rPr lang="en-US" altLang="en-US" dirty="0"/>
              <a:t>Domination</a:t>
            </a:r>
          </a:p>
          <a:p>
            <a:pPr marL="912812" lvl="1" indent="-514350">
              <a:buFont typeface="+mj-lt"/>
              <a:buAutoNum type="alphaUcPeriod"/>
            </a:pPr>
            <a:r>
              <a:rPr lang="en-US" altLang="en-US" dirty="0"/>
              <a:t>Conversation</a:t>
            </a:r>
          </a:p>
          <a:p>
            <a:pPr marL="912812" lvl="1" indent="-514350">
              <a:buFont typeface="+mj-lt"/>
              <a:buAutoNum type="alphaUcPeriod"/>
            </a:pPr>
            <a:r>
              <a:rPr lang="en-US" altLang="en-US" dirty="0"/>
              <a:t>Institutionalization</a:t>
            </a:r>
          </a:p>
          <a:p>
            <a:pPr marL="912812" lvl="1" indent="-514350">
              <a:buFont typeface="+mj-lt"/>
              <a:buAutoNum type="alphaUcPeriod"/>
            </a:pPr>
            <a:r>
              <a:rPr lang="en-US" altLang="en-US" dirty="0"/>
              <a:t>Conversion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32089DB9-B4D0-4978-86FA-7C21638957FE}" type="slidenum">
              <a:rPr lang="en-US" altLang="en-US" smtClean="0"/>
              <a:pPr/>
              <a:t>53</a:t>
            </a:fld>
            <a:endParaRPr lang="en-US" altLang="en-US" dirty="0"/>
          </a:p>
        </p:txBody>
      </p:sp>
    </p:spTree>
    <p:extLst>
      <p:ext uri="{BB962C8B-B14F-4D97-AF65-F5344CB8AC3E}">
        <p14:creationId xmlns:p14="http://schemas.microsoft.com/office/powerpoint/2010/main" val="35381469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title"/>
          </p:nvPr>
        </p:nvSpPr>
        <p:spPr/>
        <p:txBody>
          <a:bodyPr/>
          <a:lstStyle/>
          <a:p>
            <a:r>
              <a:rPr lang="en-US" altLang="en-US" dirty="0"/>
              <a:t>Unauthorized or Forged Indorsements</a:t>
            </a:r>
          </a:p>
        </p:txBody>
      </p:sp>
      <p:sp>
        <p:nvSpPr>
          <p:cNvPr id="64515" name="Rectangle 5"/>
          <p:cNvSpPr>
            <a:spLocks noGrp="1" noChangeArrowheads="1"/>
          </p:cNvSpPr>
          <p:nvPr>
            <p:ph type="body" idx="1"/>
          </p:nvPr>
        </p:nvSpPr>
        <p:spPr/>
        <p:txBody>
          <a:bodyPr/>
          <a:lstStyle/>
          <a:p>
            <a:r>
              <a:rPr lang="en-US" altLang="en-US" dirty="0"/>
              <a:t>An unauthorized signature or indorsement is one made without actual, implied, or apparent authority</a:t>
            </a:r>
            <a:endParaRPr lang="en-US" dirty="0"/>
          </a:p>
          <a:p>
            <a:r>
              <a:rPr lang="en-US" dirty="0"/>
              <a:t>When an instrument is paid on a forged indorsement, the tort of conversion takes place </a:t>
            </a:r>
          </a:p>
          <a:p>
            <a:pPr lvl="1"/>
            <a:r>
              <a:rPr lang="en-US" altLang="en-US" b="1" dirty="0"/>
              <a:t>Conversion</a:t>
            </a:r>
            <a:r>
              <a:rPr lang="en-US" altLang="en-US" dirty="0"/>
              <a:t>: the wrongful exercise of dominion and control over another’s personal property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45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51B2EAC8-4A52-4DA5-85E8-8DC4FAC64EAE}" type="slidenum">
              <a:rPr lang="en-US" altLang="en-US" smtClean="0"/>
              <a:pPr/>
              <a:t>54</a:t>
            </a:fld>
            <a:endParaRPr lang="en-US" altLang="en-US" dirty="0"/>
          </a:p>
        </p:txBody>
      </p:sp>
    </p:spTree>
    <p:extLst>
      <p:ext uri="{BB962C8B-B14F-4D97-AF65-F5344CB8AC3E}">
        <p14:creationId xmlns:p14="http://schemas.microsoft.com/office/powerpoint/2010/main" val="23379708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title"/>
          </p:nvPr>
        </p:nvSpPr>
        <p:spPr/>
        <p:txBody>
          <a:bodyPr/>
          <a:lstStyle/>
          <a:p>
            <a:r>
              <a:rPr lang="en-US" altLang="en-US" dirty="0"/>
              <a:t>Exceptions</a:t>
            </a:r>
          </a:p>
        </p:txBody>
      </p:sp>
      <p:sp>
        <p:nvSpPr>
          <p:cNvPr id="65539" name="Rectangle 5"/>
          <p:cNvSpPr>
            <a:spLocks noGrp="1" noChangeArrowheads="1"/>
          </p:cNvSpPr>
          <p:nvPr>
            <p:ph type="body" idx="1"/>
          </p:nvPr>
        </p:nvSpPr>
        <p:spPr/>
        <p:txBody>
          <a:bodyPr/>
          <a:lstStyle/>
          <a:p>
            <a:r>
              <a:rPr lang="en-US" altLang="en-US" dirty="0"/>
              <a:t>When an instrument is issued to an imposter on the false belief that the imposter is the payee, the indorsement by any person in the name of the payee is treated as an effective indorsement</a:t>
            </a:r>
          </a:p>
          <a:p>
            <a:pPr lvl="1"/>
            <a:r>
              <a:rPr lang="en-US" altLang="en-US" dirty="0"/>
              <a:t>Imposter: Someone who impersonates another</a:t>
            </a:r>
            <a:endParaRPr lang="en-US" altLang="en-US" sz="2200"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55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D462AB4C-43B7-484C-9EA0-6CA0E98D28B3}" type="slidenum">
              <a:rPr lang="en-US" altLang="en-US" smtClean="0"/>
              <a:pPr/>
              <a:t>55</a:t>
            </a:fld>
            <a:endParaRPr lang="en-US" altLang="en-US" dirty="0"/>
          </a:p>
        </p:txBody>
      </p:sp>
    </p:spTree>
    <p:extLst>
      <p:ext uri="{BB962C8B-B14F-4D97-AF65-F5344CB8AC3E}">
        <p14:creationId xmlns:p14="http://schemas.microsoft.com/office/powerpoint/2010/main" val="3214793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p:txBody>
          <a:bodyPr/>
          <a:lstStyle/>
          <a:p>
            <a:r>
              <a:rPr lang="en-US" altLang="en-US" dirty="0"/>
              <a:t>Exceptions</a:t>
            </a:r>
          </a:p>
        </p:txBody>
      </p:sp>
      <p:sp>
        <p:nvSpPr>
          <p:cNvPr id="67587" name="Rectangle 5"/>
          <p:cNvSpPr>
            <a:spLocks noGrp="1" noChangeArrowheads="1"/>
          </p:cNvSpPr>
          <p:nvPr>
            <p:ph type="body" idx="1"/>
          </p:nvPr>
        </p:nvSpPr>
        <p:spPr/>
        <p:txBody>
          <a:bodyPr/>
          <a:lstStyle/>
          <a:p>
            <a:r>
              <a:rPr lang="en-US" altLang="en-US" dirty="0"/>
              <a:t>When an agent or employee of the maker or drawer pads the payroll by supplying the employer with fictitious names, an indorsement by any person in the name of each fictitious payee is effective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75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38B725A8-1D74-444A-AC6B-A46252694BC3}" type="slidenum">
              <a:rPr lang="en-US" altLang="en-US" smtClean="0"/>
              <a:pPr/>
              <a:t>56</a:t>
            </a:fld>
            <a:endParaRPr lang="en-US" altLang="en-US" dirty="0"/>
          </a:p>
        </p:txBody>
      </p:sp>
    </p:spTree>
    <p:extLst>
      <p:ext uri="{BB962C8B-B14F-4D97-AF65-F5344CB8AC3E}">
        <p14:creationId xmlns:p14="http://schemas.microsoft.com/office/powerpoint/2010/main" val="38943103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p:txBody>
          <a:bodyPr/>
          <a:lstStyle/>
          <a:p>
            <a:r>
              <a:rPr lang="en-US" altLang="en-US" dirty="0"/>
              <a:t>Exceptions</a:t>
            </a:r>
          </a:p>
        </p:txBody>
      </p:sp>
      <p:sp>
        <p:nvSpPr>
          <p:cNvPr id="66563" name="Rectangle 5"/>
          <p:cNvSpPr>
            <a:spLocks noGrp="1" noChangeArrowheads="1"/>
          </p:cNvSpPr>
          <p:nvPr>
            <p:ph type="body" idx="1"/>
          </p:nvPr>
        </p:nvSpPr>
        <p:spPr/>
        <p:txBody>
          <a:bodyPr/>
          <a:lstStyle/>
          <a:p>
            <a:r>
              <a:rPr lang="en-US" altLang="en-US" dirty="0"/>
              <a:t>When the maker or drawer of an instrument intends the payee to have no interest in the instrument or the payee is a fictitious person, an indorsement by any person in the name of the payee is effective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65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244F1B86-A15F-4654-8ACE-25480FC483EE}" type="slidenum">
              <a:rPr lang="en-US" altLang="en-US" smtClean="0"/>
              <a:pPr/>
              <a:t>57</a:t>
            </a:fld>
            <a:endParaRPr lang="en-US" altLang="en-US" dirty="0"/>
          </a:p>
        </p:txBody>
      </p:sp>
    </p:spTree>
    <p:extLst>
      <p:ext uri="{BB962C8B-B14F-4D97-AF65-F5344CB8AC3E}">
        <p14:creationId xmlns:p14="http://schemas.microsoft.com/office/powerpoint/2010/main" val="4168662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Negotiable Instrument</a:t>
            </a:r>
          </a:p>
        </p:txBody>
      </p:sp>
      <p:sp>
        <p:nvSpPr>
          <p:cNvPr id="18435" name="Rectangle 3"/>
          <p:cNvSpPr>
            <a:spLocks noGrp="1" noChangeArrowheads="1"/>
          </p:cNvSpPr>
          <p:nvPr>
            <p:ph type="body" idx="1"/>
          </p:nvPr>
        </p:nvSpPr>
        <p:spPr/>
        <p:txBody>
          <a:bodyPr/>
          <a:lstStyle/>
          <a:p>
            <a:r>
              <a:rPr lang="en-US" altLang="en-US" dirty="0"/>
              <a:t>A written document signed by the maker that contains an unconditional promise or order to pay a fixed amount of money on demand or at a definite time to the bearer or to order</a:t>
            </a:r>
          </a:p>
          <a:p>
            <a:r>
              <a:rPr lang="en-US" altLang="en-US" dirty="0"/>
              <a:t>Types of negotiable instruments</a:t>
            </a:r>
          </a:p>
          <a:p>
            <a:pPr lvl="1"/>
            <a:r>
              <a:rPr lang="en-US" altLang="en-US" dirty="0"/>
              <a:t>Promise instruments</a:t>
            </a:r>
          </a:p>
          <a:p>
            <a:pPr lvl="1"/>
            <a:r>
              <a:rPr lang="en-US" altLang="en-US" dirty="0"/>
              <a:t>Order instruments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C1F13824-1524-43A7-8AA4-3D31708CED66}" type="slidenum">
              <a:rPr lang="en-US" altLang="en-US" smtClean="0"/>
              <a:pPr/>
              <a:t>6</a:t>
            </a:fld>
            <a:endParaRPr lang="en-US" altLang="en-US" dirty="0"/>
          </a:p>
        </p:txBody>
      </p:sp>
    </p:spTree>
    <p:extLst>
      <p:ext uri="{BB962C8B-B14F-4D97-AF65-F5344CB8AC3E}">
        <p14:creationId xmlns:p14="http://schemas.microsoft.com/office/powerpoint/2010/main" val="1323161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Question</a:t>
            </a:r>
          </a:p>
        </p:txBody>
      </p:sp>
      <p:sp>
        <p:nvSpPr>
          <p:cNvPr id="19459" name="Rectangle 3"/>
          <p:cNvSpPr>
            <a:spLocks noGrp="1" noChangeArrowheads="1"/>
          </p:cNvSpPr>
          <p:nvPr>
            <p:ph type="body" idx="1"/>
          </p:nvPr>
        </p:nvSpPr>
        <p:spPr/>
        <p:txBody>
          <a:bodyPr/>
          <a:lstStyle/>
          <a:p>
            <a:r>
              <a:rPr lang="en-US" altLang="en-US" dirty="0"/>
              <a:t>A ________ is a written promise by one party to pay money to the order of another party.</a:t>
            </a:r>
          </a:p>
          <a:p>
            <a:pPr marL="912812" lvl="1" indent="-514350">
              <a:buFont typeface="+mj-lt"/>
              <a:buAutoNum type="alphaUcPeriod"/>
            </a:pPr>
            <a:r>
              <a:rPr lang="en-US" altLang="en-US" dirty="0"/>
              <a:t>memo</a:t>
            </a:r>
          </a:p>
          <a:p>
            <a:pPr marL="912812" lvl="1" indent="-514350">
              <a:buFont typeface="+mj-lt"/>
              <a:buAutoNum type="alphaUcPeriod"/>
            </a:pPr>
            <a:r>
              <a:rPr lang="en-US" altLang="en-US" dirty="0"/>
              <a:t>mortgage</a:t>
            </a:r>
          </a:p>
          <a:p>
            <a:pPr marL="912812" lvl="1" indent="-514350">
              <a:buFont typeface="+mj-lt"/>
              <a:buAutoNum type="alphaUcPeriod"/>
            </a:pPr>
            <a:r>
              <a:rPr lang="en-US" altLang="en-US" dirty="0"/>
              <a:t>note</a:t>
            </a:r>
          </a:p>
          <a:p>
            <a:pPr marL="912812" lvl="1" indent="-514350">
              <a:buFont typeface="+mj-lt"/>
              <a:buAutoNum type="alphaUcPeriod"/>
            </a:pPr>
            <a:r>
              <a:rPr lang="en-US" altLang="en-US" dirty="0"/>
              <a:t>lien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6783DD7D-57ED-4000-86E2-A1EC42D58D3A}" type="slidenum">
              <a:rPr lang="en-US" altLang="en-US" smtClean="0"/>
              <a:pPr/>
              <a:t>7</a:t>
            </a:fld>
            <a:endParaRPr lang="en-US" altLang="en-US" dirty="0"/>
          </a:p>
        </p:txBody>
      </p:sp>
    </p:spTree>
    <p:extLst>
      <p:ext uri="{BB962C8B-B14F-4D97-AF65-F5344CB8AC3E}">
        <p14:creationId xmlns:p14="http://schemas.microsoft.com/office/powerpoint/2010/main" val="2194578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Promise Instruments</a:t>
            </a:r>
          </a:p>
        </p:txBody>
      </p:sp>
      <p:sp>
        <p:nvSpPr>
          <p:cNvPr id="20483" name="Rectangle 3"/>
          <p:cNvSpPr>
            <a:spLocks noGrp="1" noChangeArrowheads="1"/>
          </p:cNvSpPr>
          <p:nvPr>
            <p:ph type="body" idx="1"/>
          </p:nvPr>
        </p:nvSpPr>
        <p:spPr/>
        <p:txBody>
          <a:bodyPr/>
          <a:lstStyle/>
          <a:p>
            <a:r>
              <a:rPr lang="en-US" altLang="en-US" b="1" dirty="0"/>
              <a:t>Note </a:t>
            </a:r>
          </a:p>
          <a:p>
            <a:pPr lvl="1"/>
            <a:r>
              <a:rPr lang="en-US" altLang="en-US" dirty="0"/>
              <a:t>A written promise by one party, called the </a:t>
            </a:r>
            <a:r>
              <a:rPr lang="en-US" altLang="en-US" i="1" dirty="0"/>
              <a:t>maker</a:t>
            </a:r>
            <a:r>
              <a:rPr lang="en-US" altLang="en-US" dirty="0"/>
              <a:t>, to pay money to the order of another party, called the </a:t>
            </a:r>
            <a:r>
              <a:rPr lang="en-US" altLang="en-US" i="1" dirty="0"/>
              <a:t>payee</a:t>
            </a:r>
            <a:endParaRPr lang="en-US" altLang="en-US" dirty="0"/>
          </a:p>
          <a:p>
            <a:pPr lvl="1"/>
            <a:r>
              <a:rPr lang="en-US" altLang="en-US" dirty="0"/>
              <a:t>Often called a promissory note</a:t>
            </a:r>
          </a:p>
          <a:p>
            <a:pPr lvl="1"/>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FC7256B0-76CF-405C-95C6-9C6E6948916C}" type="slidenum">
              <a:rPr lang="en-US" altLang="en-US" smtClean="0"/>
              <a:pPr/>
              <a:t>8</a:t>
            </a:fld>
            <a:endParaRPr lang="en-US" altLang="en-US" dirty="0"/>
          </a:p>
        </p:txBody>
      </p:sp>
    </p:spTree>
    <p:extLst>
      <p:ext uri="{BB962C8B-B14F-4D97-AF65-F5344CB8AC3E}">
        <p14:creationId xmlns:p14="http://schemas.microsoft.com/office/powerpoint/2010/main" val="510374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Promise Instruments</a:t>
            </a:r>
          </a:p>
        </p:txBody>
      </p:sp>
      <p:sp>
        <p:nvSpPr>
          <p:cNvPr id="21507" name="Rectangle 3"/>
          <p:cNvSpPr>
            <a:spLocks noGrp="1" noChangeArrowheads="1"/>
          </p:cNvSpPr>
          <p:nvPr>
            <p:ph type="body" idx="1"/>
          </p:nvPr>
        </p:nvSpPr>
        <p:spPr/>
        <p:txBody>
          <a:bodyPr/>
          <a:lstStyle/>
          <a:p>
            <a:r>
              <a:rPr lang="en-US" altLang="en-US" b="1" dirty="0"/>
              <a:t>Demand note</a:t>
            </a:r>
          </a:p>
          <a:p>
            <a:pPr lvl="1"/>
            <a:r>
              <a:rPr lang="en-US" altLang="en-US" dirty="0"/>
              <a:t>Payable whenever the payee demands payment</a:t>
            </a:r>
            <a:endParaRPr lang="en-US" altLang="en-US" sz="1000" dirty="0"/>
          </a:p>
          <a:p>
            <a:r>
              <a:rPr lang="en-US" altLang="en-US" dirty="0"/>
              <a:t>Time note</a:t>
            </a:r>
          </a:p>
          <a:p>
            <a:pPr lvl="1"/>
            <a:r>
              <a:rPr lang="en-US" altLang="en-US" dirty="0"/>
              <a:t>Payable at some future time, on a date named in the instrument</a:t>
            </a:r>
            <a:endParaRPr lang="en-US" altLang="en-US" sz="1000" dirty="0"/>
          </a:p>
          <a:p>
            <a:r>
              <a:rPr lang="en-US" altLang="en-US" b="1" dirty="0"/>
              <a:t>Installment note</a:t>
            </a:r>
          </a:p>
          <a:p>
            <a:pPr lvl="1"/>
            <a:r>
              <a:rPr lang="en-US" altLang="en-US" dirty="0"/>
              <a:t>The principal together with the interest on the unpaid balance is payable in installments at specified times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16-</a:t>
            </a:r>
            <a:fld id="{51285558-76C0-4A8E-B897-E8C0F6E6E051}" type="slidenum">
              <a:rPr lang="en-US" altLang="en-US" smtClean="0"/>
              <a:pPr/>
              <a:t>9</a:t>
            </a:fld>
            <a:endParaRPr lang="en-US" altLang="en-US" dirty="0"/>
          </a:p>
        </p:txBody>
      </p:sp>
    </p:spTree>
    <p:extLst>
      <p:ext uri="{BB962C8B-B14F-4D97-AF65-F5344CB8AC3E}">
        <p14:creationId xmlns:p14="http://schemas.microsoft.com/office/powerpoint/2010/main" val="21341553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662D45-175A-48F1-AF72-5D3B5E8AA1E7}">
  <ds:schemaRefs>
    <ds:schemaRef ds:uri="http://schemas.microsoft.com/sharepoint/v3/contenttype/forms"/>
  </ds:schemaRefs>
</ds:datastoreItem>
</file>

<file path=customXml/itemProps2.xml><?xml version="1.0" encoding="utf-8"?>
<ds:datastoreItem xmlns:ds="http://schemas.openxmlformats.org/officeDocument/2006/customXml" ds:itemID="{8425093B-E8D1-44B5-8EC1-B324A42F9C31}">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66FB8FBD-10B3-4F25-8E95-9709F68A15AD}"/>
</file>

<file path=docProps/app.xml><?xml version="1.0" encoding="utf-8"?>
<Properties xmlns="http://schemas.openxmlformats.org/officeDocument/2006/extended-properties" xmlns:vt="http://schemas.openxmlformats.org/officeDocument/2006/docPropsVTypes">
  <TotalTime>5902</TotalTime>
  <Words>6684</Words>
  <Application>Microsoft Office PowerPoint</Application>
  <PresentationFormat>Widescreen</PresentationFormat>
  <Paragraphs>487</Paragraphs>
  <Slides>57</Slides>
  <Notes>53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57</vt:i4>
      </vt:variant>
    </vt:vector>
  </HeadingPairs>
  <TitlesOfParts>
    <vt:vector size="63" baseType="lpstr">
      <vt:lpstr>Arial</vt:lpstr>
      <vt:lpstr>Calibri</vt:lpstr>
      <vt:lpstr>Calibri Light</vt:lpstr>
      <vt:lpstr>Wingdings</vt:lpstr>
      <vt:lpstr>Wingdings 3</vt:lpstr>
      <vt:lpstr>Office Theme</vt:lpstr>
      <vt:lpstr>The Nature of Negotiable  Instruments</vt:lpstr>
      <vt:lpstr>Learning Objectives</vt:lpstr>
      <vt:lpstr>Learning Objectives</vt:lpstr>
      <vt:lpstr>Essentials of Negotiable Instruments</vt:lpstr>
      <vt:lpstr>Question</vt:lpstr>
      <vt:lpstr>Negotiable Instrument</vt:lpstr>
      <vt:lpstr>Question</vt:lpstr>
      <vt:lpstr>Promise Instruments</vt:lpstr>
      <vt:lpstr>Promise Instruments</vt:lpstr>
      <vt:lpstr>Demand Note</vt:lpstr>
      <vt:lpstr>Question</vt:lpstr>
      <vt:lpstr>Promise Instruments</vt:lpstr>
      <vt:lpstr>Order Instruments</vt:lpstr>
      <vt:lpstr>Order Instruments</vt:lpstr>
      <vt:lpstr>Question</vt:lpstr>
      <vt:lpstr>Order Instruments</vt:lpstr>
      <vt:lpstr>Order Instruments</vt:lpstr>
      <vt:lpstr>Order Instruments</vt:lpstr>
      <vt:lpstr>Order Instruments</vt:lpstr>
      <vt:lpstr>Question</vt:lpstr>
      <vt:lpstr>Checks</vt:lpstr>
      <vt:lpstr>Checks</vt:lpstr>
      <vt:lpstr>Checks</vt:lpstr>
      <vt:lpstr>Question</vt:lpstr>
      <vt:lpstr>Checks</vt:lpstr>
      <vt:lpstr>Parties to Negotiable Instruments</vt:lpstr>
      <vt:lpstr>Relationship of the Principal Parties to Negotiable Instruments</vt:lpstr>
      <vt:lpstr>Requirements of Negotiable Instruments</vt:lpstr>
      <vt:lpstr>Written Instrument</vt:lpstr>
      <vt:lpstr>Signature of Maker or Drawer</vt:lpstr>
      <vt:lpstr>Unconditional Promise or Order to Pay</vt:lpstr>
      <vt:lpstr>Fixed Amount of Money</vt:lpstr>
      <vt:lpstr>Payable on Demand or at a Definite Time</vt:lpstr>
      <vt:lpstr>Payable to Order or Bearer</vt:lpstr>
      <vt:lpstr>Dates and Controlling Words</vt:lpstr>
      <vt:lpstr>Question</vt:lpstr>
      <vt:lpstr>Transferring Negotiable Instruments</vt:lpstr>
      <vt:lpstr>Question</vt:lpstr>
      <vt:lpstr>Transferring Negotiable Instruments</vt:lpstr>
      <vt:lpstr>Concept of Negotiability</vt:lpstr>
      <vt:lpstr>Negotiation by Indorsement</vt:lpstr>
      <vt:lpstr>Question</vt:lpstr>
      <vt:lpstr>Types of Indorsements</vt:lpstr>
      <vt:lpstr>Types of Indorsements</vt:lpstr>
      <vt:lpstr>Question</vt:lpstr>
      <vt:lpstr>Types of Indorsements</vt:lpstr>
      <vt:lpstr>Types of Indorsements</vt:lpstr>
      <vt:lpstr>Question</vt:lpstr>
      <vt:lpstr>Types of Indorsements</vt:lpstr>
      <vt:lpstr>Warranties of Indorsers</vt:lpstr>
      <vt:lpstr>Contract of Indorsers</vt:lpstr>
      <vt:lpstr>Multiple Payees, Missing and Forged Indorsements</vt:lpstr>
      <vt:lpstr>Question</vt:lpstr>
      <vt:lpstr>Unauthorized or Forged Indorsements</vt:lpstr>
      <vt:lpstr>Exceptions</vt:lpstr>
      <vt:lpstr>Exceptions</vt:lpstr>
      <vt:lpstr>Exceptions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Bhavana Balaji</cp:lastModifiedBy>
  <cp:revision>76</cp:revision>
  <dcterms:created xsi:type="dcterms:W3CDTF">2015-07-14T20:11:18Z</dcterms:created>
  <dcterms:modified xsi:type="dcterms:W3CDTF">2018-11-27T07:09:30Z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