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54"/>
  </p:notesMasterIdLst>
  <p:sldIdLst>
    <p:sldId id="256" r:id="rId5"/>
    <p:sldId id="259" r:id="rId6"/>
    <p:sldId id="260" r:id="rId7"/>
    <p:sldId id="261" r:id="rId8"/>
    <p:sldId id="262" r:id="rId9"/>
    <p:sldId id="263" r:id="rId10"/>
    <p:sldId id="264" r:id="rId11"/>
    <p:sldId id="265" r:id="rId12"/>
    <p:sldId id="266"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303" r:id="rId31"/>
    <p:sldId id="285" r:id="rId32"/>
    <p:sldId id="304" r:id="rId33"/>
    <p:sldId id="286" r:id="rId34"/>
    <p:sldId id="287" r:id="rId35"/>
    <p:sldId id="288" r:id="rId36"/>
    <p:sldId id="289" r:id="rId37"/>
    <p:sldId id="290" r:id="rId38"/>
    <p:sldId id="291" r:id="rId39"/>
    <p:sldId id="292" r:id="rId40"/>
    <p:sldId id="305" r:id="rId41"/>
    <p:sldId id="302" r:id="rId42"/>
    <p:sldId id="306" r:id="rId43"/>
    <p:sldId id="293" r:id="rId44"/>
    <p:sldId id="294" r:id="rId45"/>
    <p:sldId id="295" r:id="rId46"/>
    <p:sldId id="296" r:id="rId47"/>
    <p:sldId id="297" r:id="rId48"/>
    <p:sldId id="298" r:id="rId49"/>
    <p:sldId id="299" r:id="rId50"/>
    <p:sldId id="300" r:id="rId51"/>
    <p:sldId id="301" r:id="rId52"/>
    <p:sldId id="307" r:id="rId5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shita" initials="Anshita" lastIdx="5" clrIdx="0">
    <p:extLst>
      <p:ext uri="{19B8F6BF-5375-455C-9EA6-DF929625EA0E}">
        <p15:presenceInfo xmlns:p15="http://schemas.microsoft.com/office/powerpoint/2012/main" userId="Anshita"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D38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83117" autoAdjust="0"/>
  </p:normalViewPr>
  <p:slideViewPr>
    <p:cSldViewPr snapToGrid="0">
      <p:cViewPr varScale="1">
        <p:scale>
          <a:sx n="56" d="100"/>
          <a:sy n="56" d="100"/>
        </p:scale>
        <p:origin x="1068" y="28"/>
      </p:cViewPr>
      <p:guideLst/>
    </p:cSldViewPr>
  </p:slideViewPr>
  <p:notesTextViewPr>
    <p:cViewPr>
      <p:scale>
        <a:sx n="1" d="1"/>
        <a:sy n="1" d="1"/>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commentAuthors" Target="commen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F687184-E40C-48C4-B38F-1738CD76C1D3}" type="doc">
      <dgm:prSet loTypeId="urn:microsoft.com/office/officeart/2005/8/layout/default" loCatId="list" qsTypeId="urn:microsoft.com/office/officeart/2005/8/quickstyle/3d2" qsCatId="3D" csTypeId="urn:microsoft.com/office/officeart/2005/8/colors/colorful5" csCatId="colorful" phldr="1"/>
      <dgm:spPr/>
      <dgm:t>
        <a:bodyPr/>
        <a:lstStyle/>
        <a:p>
          <a:endParaRPr lang="en-US"/>
        </a:p>
      </dgm:t>
    </dgm:pt>
    <dgm:pt modelId="{AD39944B-E2A6-47C2-97BA-0B3C1DE3BA19}">
      <dgm:prSet/>
      <dgm:spPr/>
      <dgm:t>
        <a:bodyPr/>
        <a:lstStyle/>
        <a:p>
          <a:pPr rtl="0"/>
          <a:r>
            <a:rPr lang="en-US" b="1" dirty="0">
              <a:effectLst>
                <a:outerShdw blurRad="38100" dist="38100" dir="2700000" algn="tl">
                  <a:srgbClr val="000000">
                    <a:alpha val="43137"/>
                  </a:srgbClr>
                </a:outerShdw>
              </a:effectLst>
            </a:rPr>
            <a:t>Used Car Rule </a:t>
          </a:r>
        </a:p>
      </dgm:t>
    </dgm:pt>
    <dgm:pt modelId="{E502E6CC-D9CD-4EAC-ABD8-A635B0BF8E7E}" type="parTrans" cxnId="{5986BD90-0C69-44F3-8A6B-9EAC1CF13AEB}">
      <dgm:prSet/>
      <dgm:spPr/>
      <dgm:t>
        <a:bodyPr/>
        <a:lstStyle/>
        <a:p>
          <a:endParaRPr lang="en-US"/>
        </a:p>
      </dgm:t>
    </dgm:pt>
    <dgm:pt modelId="{170AE3D5-44F8-41AB-8533-958827893EA6}" type="sibTrans" cxnId="{5986BD90-0C69-44F3-8A6B-9EAC1CF13AEB}">
      <dgm:prSet/>
      <dgm:spPr/>
      <dgm:t>
        <a:bodyPr/>
        <a:lstStyle/>
        <a:p>
          <a:endParaRPr lang="en-US"/>
        </a:p>
      </dgm:t>
    </dgm:pt>
    <dgm:pt modelId="{300B8D93-47E8-448D-AAE6-0BEEB7F76FC8}">
      <dgm:prSet/>
      <dgm:spPr/>
      <dgm:t>
        <a:bodyPr/>
        <a:lstStyle/>
        <a:p>
          <a:pPr rtl="0"/>
          <a:r>
            <a:rPr lang="en-US" b="1" dirty="0">
              <a:effectLst>
                <a:outerShdw blurRad="38100" dist="38100" dir="2700000" algn="tl">
                  <a:srgbClr val="000000">
                    <a:alpha val="43137"/>
                  </a:srgbClr>
                </a:outerShdw>
              </a:effectLst>
            </a:rPr>
            <a:t>Cooling-Off Rule </a:t>
          </a:r>
        </a:p>
      </dgm:t>
    </dgm:pt>
    <dgm:pt modelId="{1C494126-C0E5-463B-88D7-A042A94ACB95}" type="parTrans" cxnId="{7EA1477C-8056-477A-9112-A4EFE44E7B8B}">
      <dgm:prSet/>
      <dgm:spPr/>
      <dgm:t>
        <a:bodyPr/>
        <a:lstStyle/>
        <a:p>
          <a:endParaRPr lang="en-US"/>
        </a:p>
      </dgm:t>
    </dgm:pt>
    <dgm:pt modelId="{A18BC931-BF98-4DA8-B635-0357EE3D734D}" type="sibTrans" cxnId="{7EA1477C-8056-477A-9112-A4EFE44E7B8B}">
      <dgm:prSet/>
      <dgm:spPr/>
      <dgm:t>
        <a:bodyPr/>
        <a:lstStyle/>
        <a:p>
          <a:endParaRPr lang="en-US"/>
        </a:p>
      </dgm:t>
    </dgm:pt>
    <dgm:pt modelId="{6F57EA41-9D59-4745-9046-796FF4EFD9D5}">
      <dgm:prSet/>
      <dgm:spPr/>
      <dgm:t>
        <a:bodyPr/>
        <a:lstStyle/>
        <a:p>
          <a:pPr rtl="0"/>
          <a:r>
            <a:rPr lang="en-US" b="1" dirty="0">
              <a:effectLst>
                <a:outerShdw blurRad="38100" dist="38100" dir="2700000" algn="tl">
                  <a:srgbClr val="000000">
                    <a:alpha val="43137"/>
                  </a:srgbClr>
                </a:outerShdw>
              </a:effectLst>
            </a:rPr>
            <a:t>Negative Option Rule </a:t>
          </a:r>
        </a:p>
      </dgm:t>
    </dgm:pt>
    <dgm:pt modelId="{FA11BA3E-8396-478A-B6CD-4ACC845977B0}" type="parTrans" cxnId="{BB0D8FC2-D464-4897-841C-ED996520ED18}">
      <dgm:prSet/>
      <dgm:spPr/>
      <dgm:t>
        <a:bodyPr/>
        <a:lstStyle/>
        <a:p>
          <a:endParaRPr lang="en-US"/>
        </a:p>
      </dgm:t>
    </dgm:pt>
    <dgm:pt modelId="{294FE1F1-726C-45E1-A83F-D452D8D80F80}" type="sibTrans" cxnId="{BB0D8FC2-D464-4897-841C-ED996520ED18}">
      <dgm:prSet/>
      <dgm:spPr/>
      <dgm:t>
        <a:bodyPr/>
        <a:lstStyle/>
        <a:p>
          <a:endParaRPr lang="en-US"/>
        </a:p>
      </dgm:t>
    </dgm:pt>
    <dgm:pt modelId="{8BE6FCD3-AE20-49E4-A4A3-D5A34911EA6A}">
      <dgm:prSet/>
      <dgm:spPr/>
      <dgm:t>
        <a:bodyPr/>
        <a:lstStyle/>
        <a:p>
          <a:pPr rtl="0"/>
          <a:r>
            <a:rPr lang="en-US" b="1" dirty="0">
              <a:effectLst>
                <a:outerShdw blurRad="38100" dist="38100" dir="2700000" algn="tl">
                  <a:srgbClr val="000000">
                    <a:alpha val="43137"/>
                  </a:srgbClr>
                </a:outerShdw>
              </a:effectLst>
            </a:rPr>
            <a:t>Mail and Telephone Order Rule </a:t>
          </a:r>
        </a:p>
      </dgm:t>
    </dgm:pt>
    <dgm:pt modelId="{003E70FC-5DDE-4C15-96E5-B1FE0C7818C0}" type="parTrans" cxnId="{6A15A7C4-4BD5-4C54-B3ED-0A0E5F599B38}">
      <dgm:prSet/>
      <dgm:spPr/>
      <dgm:t>
        <a:bodyPr/>
        <a:lstStyle/>
        <a:p>
          <a:endParaRPr lang="en-US"/>
        </a:p>
      </dgm:t>
    </dgm:pt>
    <dgm:pt modelId="{E2345B70-3D04-4FAA-8C72-384F2C7A7624}" type="sibTrans" cxnId="{6A15A7C4-4BD5-4C54-B3ED-0A0E5F599B38}">
      <dgm:prSet/>
      <dgm:spPr/>
      <dgm:t>
        <a:bodyPr/>
        <a:lstStyle/>
        <a:p>
          <a:endParaRPr lang="en-US"/>
        </a:p>
      </dgm:t>
    </dgm:pt>
    <dgm:pt modelId="{B23EC7F8-84AB-4835-97DC-44E46349FFAA}">
      <dgm:prSet/>
      <dgm:spPr/>
      <dgm:t>
        <a:bodyPr/>
        <a:lstStyle/>
        <a:p>
          <a:pPr rtl="0"/>
          <a:r>
            <a:rPr lang="en-US" b="1" dirty="0">
              <a:effectLst>
                <a:outerShdw blurRad="38100" dist="38100" dir="2700000" algn="tl">
                  <a:srgbClr val="000000">
                    <a:alpha val="43137"/>
                  </a:srgbClr>
                </a:outerShdw>
              </a:effectLst>
            </a:rPr>
            <a:t>Telemarketing Sales Rule </a:t>
          </a:r>
        </a:p>
      </dgm:t>
    </dgm:pt>
    <dgm:pt modelId="{8B8655C6-1E21-41FC-AB38-04620E6EE8EA}" type="parTrans" cxnId="{8DFFCA2F-6E87-4505-8444-4190A14DE46D}">
      <dgm:prSet/>
      <dgm:spPr/>
      <dgm:t>
        <a:bodyPr/>
        <a:lstStyle/>
        <a:p>
          <a:endParaRPr lang="en-US"/>
        </a:p>
      </dgm:t>
    </dgm:pt>
    <dgm:pt modelId="{597BA3D4-D4A8-4C10-8017-D7C28772F2C0}" type="sibTrans" cxnId="{8DFFCA2F-6E87-4505-8444-4190A14DE46D}">
      <dgm:prSet/>
      <dgm:spPr/>
      <dgm:t>
        <a:bodyPr/>
        <a:lstStyle/>
        <a:p>
          <a:endParaRPr lang="en-US"/>
        </a:p>
      </dgm:t>
    </dgm:pt>
    <dgm:pt modelId="{CB4EBC0A-F530-4C89-BC91-9F636DA3F4A6}">
      <dgm:prSet/>
      <dgm:spPr/>
      <dgm:t>
        <a:bodyPr/>
        <a:lstStyle/>
        <a:p>
          <a:pPr rtl="0"/>
          <a:r>
            <a:rPr lang="en-US" b="1" dirty="0">
              <a:effectLst>
                <a:outerShdw blurRad="38100" dist="38100" dir="2700000" algn="tl">
                  <a:srgbClr val="000000">
                    <a:alpha val="43137"/>
                  </a:srgbClr>
                </a:outerShdw>
              </a:effectLst>
            </a:rPr>
            <a:t>900-Telephone Number Rules</a:t>
          </a:r>
        </a:p>
      </dgm:t>
    </dgm:pt>
    <dgm:pt modelId="{998D7E8B-38E0-4319-8EB1-B9C53A95E1F6}" type="parTrans" cxnId="{2E1A7DC7-EC0C-46DD-A74E-DA995123DC14}">
      <dgm:prSet/>
      <dgm:spPr/>
      <dgm:t>
        <a:bodyPr/>
        <a:lstStyle/>
        <a:p>
          <a:endParaRPr lang="en-US"/>
        </a:p>
      </dgm:t>
    </dgm:pt>
    <dgm:pt modelId="{11136F8F-7AA7-416C-8520-9CA8A76D12F3}" type="sibTrans" cxnId="{2E1A7DC7-EC0C-46DD-A74E-DA995123DC14}">
      <dgm:prSet/>
      <dgm:spPr/>
      <dgm:t>
        <a:bodyPr/>
        <a:lstStyle/>
        <a:p>
          <a:endParaRPr lang="en-US"/>
        </a:p>
      </dgm:t>
    </dgm:pt>
    <dgm:pt modelId="{782F2FFC-D786-4939-B30A-54BB6A7547A9}" type="pres">
      <dgm:prSet presAssocID="{8F687184-E40C-48C4-B38F-1738CD76C1D3}" presName="diagram" presStyleCnt="0">
        <dgm:presLayoutVars>
          <dgm:dir/>
          <dgm:resizeHandles val="exact"/>
        </dgm:presLayoutVars>
      </dgm:prSet>
      <dgm:spPr/>
    </dgm:pt>
    <dgm:pt modelId="{A668640B-6364-42E5-A7E8-462EF6F3D2ED}" type="pres">
      <dgm:prSet presAssocID="{AD39944B-E2A6-47C2-97BA-0B3C1DE3BA19}" presName="node" presStyleLbl="node1" presStyleIdx="0" presStyleCnt="6">
        <dgm:presLayoutVars>
          <dgm:bulletEnabled val="1"/>
        </dgm:presLayoutVars>
      </dgm:prSet>
      <dgm:spPr/>
    </dgm:pt>
    <dgm:pt modelId="{2B8DDD12-E54D-4EC7-B2DF-2FE117F224DA}" type="pres">
      <dgm:prSet presAssocID="{170AE3D5-44F8-41AB-8533-958827893EA6}" presName="sibTrans" presStyleCnt="0"/>
      <dgm:spPr/>
    </dgm:pt>
    <dgm:pt modelId="{89A0AA50-AD2E-4C66-B331-76769FDFFD84}" type="pres">
      <dgm:prSet presAssocID="{300B8D93-47E8-448D-AAE6-0BEEB7F76FC8}" presName="node" presStyleLbl="node1" presStyleIdx="1" presStyleCnt="6">
        <dgm:presLayoutVars>
          <dgm:bulletEnabled val="1"/>
        </dgm:presLayoutVars>
      </dgm:prSet>
      <dgm:spPr/>
    </dgm:pt>
    <dgm:pt modelId="{206B033B-EC9E-439D-8225-C77E2D329DFF}" type="pres">
      <dgm:prSet presAssocID="{A18BC931-BF98-4DA8-B635-0357EE3D734D}" presName="sibTrans" presStyleCnt="0"/>
      <dgm:spPr/>
    </dgm:pt>
    <dgm:pt modelId="{529F7690-0168-4D52-969E-2713D1CDB752}" type="pres">
      <dgm:prSet presAssocID="{6F57EA41-9D59-4745-9046-796FF4EFD9D5}" presName="node" presStyleLbl="node1" presStyleIdx="2" presStyleCnt="6">
        <dgm:presLayoutVars>
          <dgm:bulletEnabled val="1"/>
        </dgm:presLayoutVars>
      </dgm:prSet>
      <dgm:spPr/>
    </dgm:pt>
    <dgm:pt modelId="{3FF0E5CA-EB5A-49EF-A7B0-9DDD46AA4DB0}" type="pres">
      <dgm:prSet presAssocID="{294FE1F1-726C-45E1-A83F-D452D8D80F80}" presName="sibTrans" presStyleCnt="0"/>
      <dgm:spPr/>
    </dgm:pt>
    <dgm:pt modelId="{12D66D92-793D-4B36-B03C-6C2B2A463A9D}" type="pres">
      <dgm:prSet presAssocID="{8BE6FCD3-AE20-49E4-A4A3-D5A34911EA6A}" presName="node" presStyleLbl="node1" presStyleIdx="3" presStyleCnt="6">
        <dgm:presLayoutVars>
          <dgm:bulletEnabled val="1"/>
        </dgm:presLayoutVars>
      </dgm:prSet>
      <dgm:spPr/>
    </dgm:pt>
    <dgm:pt modelId="{4FE26923-7B13-4EC3-B9DC-FB4492E1E122}" type="pres">
      <dgm:prSet presAssocID="{E2345B70-3D04-4FAA-8C72-384F2C7A7624}" presName="sibTrans" presStyleCnt="0"/>
      <dgm:spPr/>
    </dgm:pt>
    <dgm:pt modelId="{0F47E9C7-F274-49C1-8F8B-1DF2981CDBBC}" type="pres">
      <dgm:prSet presAssocID="{B23EC7F8-84AB-4835-97DC-44E46349FFAA}" presName="node" presStyleLbl="node1" presStyleIdx="4" presStyleCnt="6">
        <dgm:presLayoutVars>
          <dgm:bulletEnabled val="1"/>
        </dgm:presLayoutVars>
      </dgm:prSet>
      <dgm:spPr/>
    </dgm:pt>
    <dgm:pt modelId="{BE60A8AE-E224-4199-AF16-EFC2AEDF6746}" type="pres">
      <dgm:prSet presAssocID="{597BA3D4-D4A8-4C10-8017-D7C28772F2C0}" presName="sibTrans" presStyleCnt="0"/>
      <dgm:spPr/>
    </dgm:pt>
    <dgm:pt modelId="{FEE02491-510E-44AA-A2E3-C3AB8AE688C1}" type="pres">
      <dgm:prSet presAssocID="{CB4EBC0A-F530-4C89-BC91-9F636DA3F4A6}" presName="node" presStyleLbl="node1" presStyleIdx="5" presStyleCnt="6">
        <dgm:presLayoutVars>
          <dgm:bulletEnabled val="1"/>
        </dgm:presLayoutVars>
      </dgm:prSet>
      <dgm:spPr/>
    </dgm:pt>
  </dgm:ptLst>
  <dgm:cxnLst>
    <dgm:cxn modelId="{B1234329-545A-4E3C-AAEA-20A578091063}" type="presOf" srcId="{6F57EA41-9D59-4745-9046-796FF4EFD9D5}" destId="{529F7690-0168-4D52-969E-2713D1CDB752}" srcOrd="0" destOrd="0" presId="urn:microsoft.com/office/officeart/2005/8/layout/default"/>
    <dgm:cxn modelId="{8DFFCA2F-6E87-4505-8444-4190A14DE46D}" srcId="{8F687184-E40C-48C4-B38F-1738CD76C1D3}" destId="{B23EC7F8-84AB-4835-97DC-44E46349FFAA}" srcOrd="4" destOrd="0" parTransId="{8B8655C6-1E21-41FC-AB38-04620E6EE8EA}" sibTransId="{597BA3D4-D4A8-4C10-8017-D7C28772F2C0}"/>
    <dgm:cxn modelId="{1CF29A3E-FFD1-4339-9477-B81037F343B6}" type="presOf" srcId="{AD39944B-E2A6-47C2-97BA-0B3C1DE3BA19}" destId="{A668640B-6364-42E5-A7E8-462EF6F3D2ED}" srcOrd="0" destOrd="0" presId="urn:microsoft.com/office/officeart/2005/8/layout/default"/>
    <dgm:cxn modelId="{99EA2A42-1161-4D38-9223-FB1506D18D1D}" type="presOf" srcId="{8BE6FCD3-AE20-49E4-A4A3-D5A34911EA6A}" destId="{12D66D92-793D-4B36-B03C-6C2B2A463A9D}" srcOrd="0" destOrd="0" presId="urn:microsoft.com/office/officeart/2005/8/layout/default"/>
    <dgm:cxn modelId="{190EAE6D-53F9-4E18-8A1F-C591FF1E51CA}" type="presOf" srcId="{8F687184-E40C-48C4-B38F-1738CD76C1D3}" destId="{782F2FFC-D786-4939-B30A-54BB6A7547A9}" srcOrd="0" destOrd="0" presId="urn:microsoft.com/office/officeart/2005/8/layout/default"/>
    <dgm:cxn modelId="{7EA1477C-8056-477A-9112-A4EFE44E7B8B}" srcId="{8F687184-E40C-48C4-B38F-1738CD76C1D3}" destId="{300B8D93-47E8-448D-AAE6-0BEEB7F76FC8}" srcOrd="1" destOrd="0" parTransId="{1C494126-C0E5-463B-88D7-A042A94ACB95}" sibTransId="{A18BC931-BF98-4DA8-B635-0357EE3D734D}"/>
    <dgm:cxn modelId="{5986BD90-0C69-44F3-8A6B-9EAC1CF13AEB}" srcId="{8F687184-E40C-48C4-B38F-1738CD76C1D3}" destId="{AD39944B-E2A6-47C2-97BA-0B3C1DE3BA19}" srcOrd="0" destOrd="0" parTransId="{E502E6CC-D9CD-4EAC-ABD8-A635B0BF8E7E}" sibTransId="{170AE3D5-44F8-41AB-8533-958827893EA6}"/>
    <dgm:cxn modelId="{BB0D8FC2-D464-4897-841C-ED996520ED18}" srcId="{8F687184-E40C-48C4-B38F-1738CD76C1D3}" destId="{6F57EA41-9D59-4745-9046-796FF4EFD9D5}" srcOrd="2" destOrd="0" parTransId="{FA11BA3E-8396-478A-B6CD-4ACC845977B0}" sibTransId="{294FE1F1-726C-45E1-A83F-D452D8D80F80}"/>
    <dgm:cxn modelId="{6A15A7C4-4BD5-4C54-B3ED-0A0E5F599B38}" srcId="{8F687184-E40C-48C4-B38F-1738CD76C1D3}" destId="{8BE6FCD3-AE20-49E4-A4A3-D5A34911EA6A}" srcOrd="3" destOrd="0" parTransId="{003E70FC-5DDE-4C15-96E5-B1FE0C7818C0}" sibTransId="{E2345B70-3D04-4FAA-8C72-384F2C7A7624}"/>
    <dgm:cxn modelId="{2E1A7DC7-EC0C-46DD-A74E-DA995123DC14}" srcId="{8F687184-E40C-48C4-B38F-1738CD76C1D3}" destId="{CB4EBC0A-F530-4C89-BC91-9F636DA3F4A6}" srcOrd="5" destOrd="0" parTransId="{998D7E8B-38E0-4319-8EB1-B9C53A95E1F6}" sibTransId="{11136F8F-7AA7-416C-8520-9CA8A76D12F3}"/>
    <dgm:cxn modelId="{FEBA1DEA-C380-43CE-A4E9-65FB839FD020}" type="presOf" srcId="{CB4EBC0A-F530-4C89-BC91-9F636DA3F4A6}" destId="{FEE02491-510E-44AA-A2E3-C3AB8AE688C1}" srcOrd="0" destOrd="0" presId="urn:microsoft.com/office/officeart/2005/8/layout/default"/>
    <dgm:cxn modelId="{D38412EC-F383-4C4B-A2B8-3E7DC8EA8560}" type="presOf" srcId="{300B8D93-47E8-448D-AAE6-0BEEB7F76FC8}" destId="{89A0AA50-AD2E-4C66-B331-76769FDFFD84}" srcOrd="0" destOrd="0" presId="urn:microsoft.com/office/officeart/2005/8/layout/default"/>
    <dgm:cxn modelId="{33D18BF7-7647-426B-A8A8-74A2DDA60EE9}" type="presOf" srcId="{B23EC7F8-84AB-4835-97DC-44E46349FFAA}" destId="{0F47E9C7-F274-49C1-8F8B-1DF2981CDBBC}" srcOrd="0" destOrd="0" presId="urn:microsoft.com/office/officeart/2005/8/layout/default"/>
    <dgm:cxn modelId="{690D1247-4851-4DD0-A1C6-38C837DD96EF}" type="presParOf" srcId="{782F2FFC-D786-4939-B30A-54BB6A7547A9}" destId="{A668640B-6364-42E5-A7E8-462EF6F3D2ED}" srcOrd="0" destOrd="0" presId="urn:microsoft.com/office/officeart/2005/8/layout/default"/>
    <dgm:cxn modelId="{E6FA810A-A3C9-4AC4-98BA-A650B26DD8A1}" type="presParOf" srcId="{782F2FFC-D786-4939-B30A-54BB6A7547A9}" destId="{2B8DDD12-E54D-4EC7-B2DF-2FE117F224DA}" srcOrd="1" destOrd="0" presId="urn:microsoft.com/office/officeart/2005/8/layout/default"/>
    <dgm:cxn modelId="{1374DF96-58DE-4EAF-963E-0F86A78510D9}" type="presParOf" srcId="{782F2FFC-D786-4939-B30A-54BB6A7547A9}" destId="{89A0AA50-AD2E-4C66-B331-76769FDFFD84}" srcOrd="2" destOrd="0" presId="urn:microsoft.com/office/officeart/2005/8/layout/default"/>
    <dgm:cxn modelId="{875EDDAF-7445-405F-A460-36692A97525C}" type="presParOf" srcId="{782F2FFC-D786-4939-B30A-54BB6A7547A9}" destId="{206B033B-EC9E-439D-8225-C77E2D329DFF}" srcOrd="3" destOrd="0" presId="urn:microsoft.com/office/officeart/2005/8/layout/default"/>
    <dgm:cxn modelId="{9665C14C-053C-42D4-9F43-6F6F988DAFDF}" type="presParOf" srcId="{782F2FFC-D786-4939-B30A-54BB6A7547A9}" destId="{529F7690-0168-4D52-969E-2713D1CDB752}" srcOrd="4" destOrd="0" presId="urn:microsoft.com/office/officeart/2005/8/layout/default"/>
    <dgm:cxn modelId="{ADBC7323-BDF5-4209-85AD-6AD74D5FBD8D}" type="presParOf" srcId="{782F2FFC-D786-4939-B30A-54BB6A7547A9}" destId="{3FF0E5CA-EB5A-49EF-A7B0-9DDD46AA4DB0}" srcOrd="5" destOrd="0" presId="urn:microsoft.com/office/officeart/2005/8/layout/default"/>
    <dgm:cxn modelId="{64E62456-6658-4F08-9C55-4477020D8DC5}" type="presParOf" srcId="{782F2FFC-D786-4939-B30A-54BB6A7547A9}" destId="{12D66D92-793D-4B36-B03C-6C2B2A463A9D}" srcOrd="6" destOrd="0" presId="urn:microsoft.com/office/officeart/2005/8/layout/default"/>
    <dgm:cxn modelId="{5892ECFD-5616-4D7D-A5EF-56A4C2D10D8F}" type="presParOf" srcId="{782F2FFC-D786-4939-B30A-54BB6A7547A9}" destId="{4FE26923-7B13-4EC3-B9DC-FB4492E1E122}" srcOrd="7" destOrd="0" presId="urn:microsoft.com/office/officeart/2005/8/layout/default"/>
    <dgm:cxn modelId="{ACBB4C1C-C99A-4D4F-9E21-BBEC31536AC8}" type="presParOf" srcId="{782F2FFC-D786-4939-B30A-54BB6A7547A9}" destId="{0F47E9C7-F274-49C1-8F8B-1DF2981CDBBC}" srcOrd="8" destOrd="0" presId="urn:microsoft.com/office/officeart/2005/8/layout/default"/>
    <dgm:cxn modelId="{E840FA2B-8073-469F-9412-055C16F3BCC4}" type="presParOf" srcId="{782F2FFC-D786-4939-B30A-54BB6A7547A9}" destId="{BE60A8AE-E224-4199-AF16-EFC2AEDF6746}" srcOrd="9" destOrd="0" presId="urn:microsoft.com/office/officeart/2005/8/layout/default"/>
    <dgm:cxn modelId="{1FC5C612-3DBA-4BAE-92FF-88764DB68B8B}" type="presParOf" srcId="{782F2FFC-D786-4939-B30A-54BB6A7547A9}" destId="{FEE02491-510E-44AA-A2E3-C3AB8AE688C1}" srcOrd="10"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668640B-6364-42E5-A7E8-462EF6F3D2ED}">
      <dsp:nvSpPr>
        <dsp:cNvPr id="0" name=""/>
        <dsp:cNvSpPr/>
      </dsp:nvSpPr>
      <dsp:spPr>
        <a:xfrm>
          <a:off x="0" y="591343"/>
          <a:ext cx="2571749" cy="1543050"/>
        </a:xfrm>
        <a:prstGeom prst="rect">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ctr" defTabSz="1377950" rtl="0">
            <a:lnSpc>
              <a:spcPct val="90000"/>
            </a:lnSpc>
            <a:spcBef>
              <a:spcPct val="0"/>
            </a:spcBef>
            <a:spcAft>
              <a:spcPct val="35000"/>
            </a:spcAft>
            <a:buNone/>
          </a:pPr>
          <a:r>
            <a:rPr lang="en-US" sz="3100" b="1" kern="1200" dirty="0">
              <a:effectLst>
                <a:outerShdw blurRad="38100" dist="38100" dir="2700000" algn="tl">
                  <a:srgbClr val="000000">
                    <a:alpha val="43137"/>
                  </a:srgbClr>
                </a:outerShdw>
              </a:effectLst>
            </a:rPr>
            <a:t>Used Car Rule </a:t>
          </a:r>
        </a:p>
      </dsp:txBody>
      <dsp:txXfrm>
        <a:off x="0" y="591343"/>
        <a:ext cx="2571749" cy="1543050"/>
      </dsp:txXfrm>
    </dsp:sp>
    <dsp:sp modelId="{89A0AA50-AD2E-4C66-B331-76769FDFFD84}">
      <dsp:nvSpPr>
        <dsp:cNvPr id="0" name=""/>
        <dsp:cNvSpPr/>
      </dsp:nvSpPr>
      <dsp:spPr>
        <a:xfrm>
          <a:off x="2828925" y="591343"/>
          <a:ext cx="2571749" cy="1543050"/>
        </a:xfrm>
        <a:prstGeom prst="rect">
          <a:avLst/>
        </a:prstGeom>
        <a:gradFill rotWithShape="0">
          <a:gsLst>
            <a:gs pos="0">
              <a:schemeClr val="accent5">
                <a:hueOff val="-1470669"/>
                <a:satOff val="-2046"/>
                <a:lumOff val="-784"/>
                <a:alphaOff val="0"/>
                <a:satMod val="103000"/>
                <a:lumMod val="102000"/>
                <a:tint val="94000"/>
              </a:schemeClr>
            </a:gs>
            <a:gs pos="50000">
              <a:schemeClr val="accent5">
                <a:hueOff val="-1470669"/>
                <a:satOff val="-2046"/>
                <a:lumOff val="-784"/>
                <a:alphaOff val="0"/>
                <a:satMod val="110000"/>
                <a:lumMod val="100000"/>
                <a:shade val="100000"/>
              </a:schemeClr>
            </a:gs>
            <a:gs pos="100000">
              <a:schemeClr val="accent5">
                <a:hueOff val="-1470669"/>
                <a:satOff val="-2046"/>
                <a:lumOff val="-784"/>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ctr" defTabSz="1377950" rtl="0">
            <a:lnSpc>
              <a:spcPct val="90000"/>
            </a:lnSpc>
            <a:spcBef>
              <a:spcPct val="0"/>
            </a:spcBef>
            <a:spcAft>
              <a:spcPct val="35000"/>
            </a:spcAft>
            <a:buNone/>
          </a:pPr>
          <a:r>
            <a:rPr lang="en-US" sz="3100" b="1" kern="1200" dirty="0">
              <a:effectLst>
                <a:outerShdw blurRad="38100" dist="38100" dir="2700000" algn="tl">
                  <a:srgbClr val="000000">
                    <a:alpha val="43137"/>
                  </a:srgbClr>
                </a:outerShdw>
              </a:effectLst>
            </a:rPr>
            <a:t>Cooling-Off Rule </a:t>
          </a:r>
        </a:p>
      </dsp:txBody>
      <dsp:txXfrm>
        <a:off x="2828925" y="591343"/>
        <a:ext cx="2571749" cy="1543050"/>
      </dsp:txXfrm>
    </dsp:sp>
    <dsp:sp modelId="{529F7690-0168-4D52-969E-2713D1CDB752}">
      <dsp:nvSpPr>
        <dsp:cNvPr id="0" name=""/>
        <dsp:cNvSpPr/>
      </dsp:nvSpPr>
      <dsp:spPr>
        <a:xfrm>
          <a:off x="5657849" y="591343"/>
          <a:ext cx="2571749" cy="1543050"/>
        </a:xfrm>
        <a:prstGeom prst="rect">
          <a:avLst/>
        </a:prstGeom>
        <a:gradFill rotWithShape="0">
          <a:gsLst>
            <a:gs pos="0">
              <a:schemeClr val="accent5">
                <a:hueOff val="-2941338"/>
                <a:satOff val="-4091"/>
                <a:lumOff val="-1569"/>
                <a:alphaOff val="0"/>
                <a:satMod val="103000"/>
                <a:lumMod val="102000"/>
                <a:tint val="94000"/>
              </a:schemeClr>
            </a:gs>
            <a:gs pos="50000">
              <a:schemeClr val="accent5">
                <a:hueOff val="-2941338"/>
                <a:satOff val="-4091"/>
                <a:lumOff val="-1569"/>
                <a:alphaOff val="0"/>
                <a:satMod val="110000"/>
                <a:lumMod val="100000"/>
                <a:shade val="100000"/>
              </a:schemeClr>
            </a:gs>
            <a:gs pos="100000">
              <a:schemeClr val="accent5">
                <a:hueOff val="-2941338"/>
                <a:satOff val="-4091"/>
                <a:lumOff val="-1569"/>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ctr" defTabSz="1377950" rtl="0">
            <a:lnSpc>
              <a:spcPct val="90000"/>
            </a:lnSpc>
            <a:spcBef>
              <a:spcPct val="0"/>
            </a:spcBef>
            <a:spcAft>
              <a:spcPct val="35000"/>
            </a:spcAft>
            <a:buNone/>
          </a:pPr>
          <a:r>
            <a:rPr lang="en-US" sz="3100" b="1" kern="1200" dirty="0">
              <a:effectLst>
                <a:outerShdw blurRad="38100" dist="38100" dir="2700000" algn="tl">
                  <a:srgbClr val="000000">
                    <a:alpha val="43137"/>
                  </a:srgbClr>
                </a:outerShdw>
              </a:effectLst>
            </a:rPr>
            <a:t>Negative Option Rule </a:t>
          </a:r>
        </a:p>
      </dsp:txBody>
      <dsp:txXfrm>
        <a:off x="5657849" y="591343"/>
        <a:ext cx="2571749" cy="1543050"/>
      </dsp:txXfrm>
    </dsp:sp>
    <dsp:sp modelId="{12D66D92-793D-4B36-B03C-6C2B2A463A9D}">
      <dsp:nvSpPr>
        <dsp:cNvPr id="0" name=""/>
        <dsp:cNvSpPr/>
      </dsp:nvSpPr>
      <dsp:spPr>
        <a:xfrm>
          <a:off x="0" y="2391569"/>
          <a:ext cx="2571749" cy="1543050"/>
        </a:xfrm>
        <a:prstGeom prst="rect">
          <a:avLst/>
        </a:prstGeom>
        <a:gradFill rotWithShape="0">
          <a:gsLst>
            <a:gs pos="0">
              <a:schemeClr val="accent5">
                <a:hueOff val="-4412007"/>
                <a:satOff val="-6137"/>
                <a:lumOff val="-2353"/>
                <a:alphaOff val="0"/>
                <a:satMod val="103000"/>
                <a:lumMod val="102000"/>
                <a:tint val="94000"/>
              </a:schemeClr>
            </a:gs>
            <a:gs pos="50000">
              <a:schemeClr val="accent5">
                <a:hueOff val="-4412007"/>
                <a:satOff val="-6137"/>
                <a:lumOff val="-2353"/>
                <a:alphaOff val="0"/>
                <a:satMod val="110000"/>
                <a:lumMod val="100000"/>
                <a:shade val="100000"/>
              </a:schemeClr>
            </a:gs>
            <a:gs pos="100000">
              <a:schemeClr val="accent5">
                <a:hueOff val="-4412007"/>
                <a:satOff val="-6137"/>
                <a:lumOff val="-2353"/>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ctr" defTabSz="1377950" rtl="0">
            <a:lnSpc>
              <a:spcPct val="90000"/>
            </a:lnSpc>
            <a:spcBef>
              <a:spcPct val="0"/>
            </a:spcBef>
            <a:spcAft>
              <a:spcPct val="35000"/>
            </a:spcAft>
            <a:buNone/>
          </a:pPr>
          <a:r>
            <a:rPr lang="en-US" sz="3100" b="1" kern="1200" dirty="0">
              <a:effectLst>
                <a:outerShdw blurRad="38100" dist="38100" dir="2700000" algn="tl">
                  <a:srgbClr val="000000">
                    <a:alpha val="43137"/>
                  </a:srgbClr>
                </a:outerShdw>
              </a:effectLst>
            </a:rPr>
            <a:t>Mail and Telephone Order Rule </a:t>
          </a:r>
        </a:p>
      </dsp:txBody>
      <dsp:txXfrm>
        <a:off x="0" y="2391569"/>
        <a:ext cx="2571749" cy="1543050"/>
      </dsp:txXfrm>
    </dsp:sp>
    <dsp:sp modelId="{0F47E9C7-F274-49C1-8F8B-1DF2981CDBBC}">
      <dsp:nvSpPr>
        <dsp:cNvPr id="0" name=""/>
        <dsp:cNvSpPr/>
      </dsp:nvSpPr>
      <dsp:spPr>
        <a:xfrm>
          <a:off x="2828925" y="2391569"/>
          <a:ext cx="2571749" cy="1543050"/>
        </a:xfrm>
        <a:prstGeom prst="rect">
          <a:avLst/>
        </a:prstGeom>
        <a:gradFill rotWithShape="0">
          <a:gsLst>
            <a:gs pos="0">
              <a:schemeClr val="accent5">
                <a:hueOff val="-5882676"/>
                <a:satOff val="-8182"/>
                <a:lumOff val="-3138"/>
                <a:alphaOff val="0"/>
                <a:satMod val="103000"/>
                <a:lumMod val="102000"/>
                <a:tint val="94000"/>
              </a:schemeClr>
            </a:gs>
            <a:gs pos="50000">
              <a:schemeClr val="accent5">
                <a:hueOff val="-5882676"/>
                <a:satOff val="-8182"/>
                <a:lumOff val="-3138"/>
                <a:alphaOff val="0"/>
                <a:satMod val="110000"/>
                <a:lumMod val="100000"/>
                <a:shade val="100000"/>
              </a:schemeClr>
            </a:gs>
            <a:gs pos="100000">
              <a:schemeClr val="accent5">
                <a:hueOff val="-5882676"/>
                <a:satOff val="-8182"/>
                <a:lumOff val="-3138"/>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ctr" defTabSz="1377950" rtl="0">
            <a:lnSpc>
              <a:spcPct val="90000"/>
            </a:lnSpc>
            <a:spcBef>
              <a:spcPct val="0"/>
            </a:spcBef>
            <a:spcAft>
              <a:spcPct val="35000"/>
            </a:spcAft>
            <a:buNone/>
          </a:pPr>
          <a:r>
            <a:rPr lang="en-US" sz="3100" b="1" kern="1200" dirty="0">
              <a:effectLst>
                <a:outerShdw blurRad="38100" dist="38100" dir="2700000" algn="tl">
                  <a:srgbClr val="000000">
                    <a:alpha val="43137"/>
                  </a:srgbClr>
                </a:outerShdw>
              </a:effectLst>
            </a:rPr>
            <a:t>Telemarketing Sales Rule </a:t>
          </a:r>
        </a:p>
      </dsp:txBody>
      <dsp:txXfrm>
        <a:off x="2828925" y="2391569"/>
        <a:ext cx="2571749" cy="1543050"/>
      </dsp:txXfrm>
    </dsp:sp>
    <dsp:sp modelId="{FEE02491-510E-44AA-A2E3-C3AB8AE688C1}">
      <dsp:nvSpPr>
        <dsp:cNvPr id="0" name=""/>
        <dsp:cNvSpPr/>
      </dsp:nvSpPr>
      <dsp:spPr>
        <a:xfrm>
          <a:off x="5657849" y="2391569"/>
          <a:ext cx="2571749" cy="1543050"/>
        </a:xfrm>
        <a:prstGeom prst="rect">
          <a:avLst/>
        </a:prstGeom>
        <a:gradFill rotWithShape="0">
          <a:gsLst>
            <a:gs pos="0">
              <a:schemeClr val="accent5">
                <a:hueOff val="-7353344"/>
                <a:satOff val="-10228"/>
                <a:lumOff val="-3922"/>
                <a:alphaOff val="0"/>
                <a:satMod val="103000"/>
                <a:lumMod val="102000"/>
                <a:tint val="94000"/>
              </a:schemeClr>
            </a:gs>
            <a:gs pos="50000">
              <a:schemeClr val="accent5">
                <a:hueOff val="-7353344"/>
                <a:satOff val="-10228"/>
                <a:lumOff val="-3922"/>
                <a:alphaOff val="0"/>
                <a:satMod val="110000"/>
                <a:lumMod val="100000"/>
                <a:shade val="100000"/>
              </a:schemeClr>
            </a:gs>
            <a:gs pos="100000">
              <a:schemeClr val="accent5">
                <a:hueOff val="-7353344"/>
                <a:satOff val="-10228"/>
                <a:lumOff val="-3922"/>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ctr" defTabSz="1377950" rtl="0">
            <a:lnSpc>
              <a:spcPct val="90000"/>
            </a:lnSpc>
            <a:spcBef>
              <a:spcPct val="0"/>
            </a:spcBef>
            <a:spcAft>
              <a:spcPct val="35000"/>
            </a:spcAft>
            <a:buNone/>
          </a:pPr>
          <a:r>
            <a:rPr lang="en-US" sz="3100" b="1" kern="1200" dirty="0">
              <a:effectLst>
                <a:outerShdw blurRad="38100" dist="38100" dir="2700000" algn="tl">
                  <a:srgbClr val="000000">
                    <a:alpha val="43137"/>
                  </a:srgbClr>
                </a:outerShdw>
              </a:effectLst>
            </a:rPr>
            <a:t>900-Telephone Number Rules</a:t>
          </a:r>
        </a:p>
      </dsp:txBody>
      <dsp:txXfrm>
        <a:off x="5657849" y="2391569"/>
        <a:ext cx="2571749" cy="1543050"/>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E4AF74F-D825-4F5B-A3DA-A3C3FAF5E364}" type="datetimeFigureOut">
              <a:rPr lang="en-US" smtClean="0"/>
              <a:t>12/4/2018</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B1CC8F4-5623-496C-8F2C-A5D22BD68D8F}" type="slidenum">
              <a:rPr lang="en-US" smtClean="0"/>
              <a:t>‹#›</a:t>
            </a:fld>
            <a:endParaRPr lang="en-US" dirty="0"/>
          </a:p>
        </p:txBody>
      </p:sp>
    </p:spTree>
    <p:extLst>
      <p:ext uri="{BB962C8B-B14F-4D97-AF65-F5344CB8AC3E}">
        <p14:creationId xmlns:p14="http://schemas.microsoft.com/office/powerpoint/2010/main" val="17692309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877F7DB0-C31B-4B52-81F5-D42E5FF49E11}" type="slidenum">
              <a:rPr lang="en-US" altLang="en-US"/>
              <a:pPr eaLnBrk="1" hangingPunct="1"/>
              <a:t>4</a:t>
            </a:fld>
            <a:endParaRPr lang="en-US" altLang="en-US" dirty="0"/>
          </a:p>
        </p:txBody>
      </p:sp>
      <p:sp>
        <p:nvSpPr>
          <p:cNvPr id="59395" name="Rectangle 2"/>
          <p:cNvSpPr>
            <a:spLocks noGrp="1" noRot="1" noChangeAspect="1" noChangeArrowheads="1" noTextEdit="1"/>
          </p:cNvSpPr>
          <p:nvPr>
            <p:ph type="sldImg"/>
          </p:nvPr>
        </p:nvSpPr>
        <p:spPr>
          <a:ln/>
        </p:spPr>
      </p:sp>
      <p:sp>
        <p:nvSpPr>
          <p:cNvPr id="59396" name="Rectangle 3"/>
          <p:cNvSpPr>
            <a:spLocks noGrp="1" noChangeArrowheads="1"/>
          </p:cNvSpPr>
          <p:nvPr>
            <p:ph type="body" idx="1"/>
          </p:nvPr>
        </p:nvSpPr>
        <p:spPr>
          <a:noFill/>
        </p:spPr>
        <p:txBody>
          <a:bodyPr/>
          <a:lstStyle/>
          <a:p>
            <a:r>
              <a:rPr lang="en-US" altLang="en-US" dirty="0">
                <a:latin typeface="Arial" panose="020B0604020202020204" pitchFamily="34" charset="0"/>
              </a:rPr>
              <a:t>Product liability results from the court’s willingness to react to social problems and, at times, use the law to engineer social results. Because of the court’s flexibility in this regard, product liability suits can now be based on one of two legal theories, negligence or strict liability, both of which are tort actions.</a:t>
            </a:r>
          </a:p>
        </p:txBody>
      </p:sp>
    </p:spTree>
    <p:extLst>
      <p:ext uri="{BB962C8B-B14F-4D97-AF65-F5344CB8AC3E}">
        <p14:creationId xmlns:p14="http://schemas.microsoft.com/office/powerpoint/2010/main" val="28964921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567598A8-9F3C-47C9-BE50-1D20033897AF}" type="slidenum">
              <a:rPr lang="en-US" altLang="en-US"/>
              <a:pPr eaLnBrk="1" hangingPunct="1"/>
              <a:t>15</a:t>
            </a:fld>
            <a:endParaRPr lang="en-US" altLang="en-US" dirty="0"/>
          </a:p>
        </p:txBody>
      </p:sp>
      <p:sp>
        <p:nvSpPr>
          <p:cNvPr id="66563" name="Rectangle 2"/>
          <p:cNvSpPr>
            <a:spLocks noGrp="1" noRot="1" noChangeAspect="1" noChangeArrowheads="1" noTextEdit="1"/>
          </p:cNvSpPr>
          <p:nvPr>
            <p:ph type="sldImg"/>
          </p:nvPr>
        </p:nvSpPr>
        <p:spPr>
          <a:ln/>
        </p:spPr>
      </p:sp>
      <p:sp>
        <p:nvSpPr>
          <p:cNvPr id="66564"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“B” – consent order. See next slide.</a:t>
            </a:r>
          </a:p>
        </p:txBody>
      </p:sp>
    </p:spTree>
    <p:extLst>
      <p:ext uri="{BB962C8B-B14F-4D97-AF65-F5344CB8AC3E}">
        <p14:creationId xmlns:p14="http://schemas.microsoft.com/office/powerpoint/2010/main" val="12533032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3A2B2D5-29FD-40B6-BD81-F088CF11EEA3}" type="slidenum">
              <a:rPr lang="en-US" altLang="en-US"/>
              <a:pPr eaLnBrk="1" hangingPunct="1"/>
              <a:t>16</a:t>
            </a:fld>
            <a:endParaRPr lang="en-US" altLang="en-US" dirty="0"/>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p:spPr>
        <p:txBody>
          <a:bodyPr/>
          <a:lstStyle/>
          <a:p>
            <a:r>
              <a:rPr lang="en-US" altLang="en-US" b="1" dirty="0">
                <a:latin typeface="Arial" panose="020B0604020202020204" pitchFamily="34" charset="0"/>
              </a:rPr>
              <a:t>Getting Students Involved</a:t>
            </a:r>
          </a:p>
          <a:p>
            <a:r>
              <a:rPr lang="en-US" altLang="en-US" dirty="0">
                <a:latin typeface="Arial" panose="020B0604020202020204" pitchFamily="34" charset="0"/>
              </a:rPr>
              <a:t>Ask each student to bring to class the details of one FTC investigation. Suggest that they check the Internet. Ask the students the following: How many of the investigations you found involved consent orders and how many involved complaints? What were the outcomes of the investigations? Is there any correlation between whether the investigations involved complaints or consent orders and their outcomes?</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3358476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FE54B0A-1E91-4F8B-B148-64F3330C4E28}" type="slidenum">
              <a:rPr lang="en-US" altLang="en-US"/>
              <a:pPr eaLnBrk="1" hangingPunct="1"/>
              <a:t>17</a:t>
            </a:fld>
            <a:endParaRPr lang="en-US" altLang="en-US" dirty="0"/>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p:spPr>
        <p:txBody>
          <a:bodyPr/>
          <a:lstStyle/>
          <a:p>
            <a:r>
              <a:rPr lang="en-US" altLang="en-US" dirty="0">
                <a:latin typeface="Arial" panose="020B0604020202020204" pitchFamily="34" charset="0"/>
              </a:rPr>
              <a:t>Consumers may bring individual or class action lawsuits against businesses for violating Federal Trade Commission rules. Usually, a suit must be brought within one year after the violation. Alternate dispute resolutions are also available for resolving this type of problem.</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12743872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5D6B085-ACC1-431B-8B93-B8E7B580391F}" type="slidenum">
              <a:rPr lang="en-US" altLang="en-US"/>
              <a:pPr eaLnBrk="1" hangingPunct="1"/>
              <a:t>18</a:t>
            </a:fld>
            <a:endParaRPr lang="en-US" altLang="en-US" dirty="0"/>
          </a:p>
        </p:txBody>
      </p:sp>
      <p:sp>
        <p:nvSpPr>
          <p:cNvPr id="69635" name="Rectangle 2"/>
          <p:cNvSpPr>
            <a:spLocks noGrp="1" noRot="1" noChangeAspect="1" noChangeArrowheads="1" noTextEdit="1"/>
          </p:cNvSpPr>
          <p:nvPr>
            <p:ph type="sldImg"/>
          </p:nvPr>
        </p:nvSpPr>
        <p:spPr>
          <a:ln/>
        </p:spPr>
      </p:sp>
      <p:sp>
        <p:nvSpPr>
          <p:cNvPr id="69636" name="Rectangle 3"/>
          <p:cNvSpPr>
            <a:spLocks noGrp="1" noChangeArrowheads="1"/>
          </p:cNvSpPr>
          <p:nvPr>
            <p:ph type="body" idx="1"/>
          </p:nvPr>
        </p:nvSpPr>
        <p:spPr>
          <a:noFill/>
        </p:spPr>
        <p:txBody>
          <a:bodyPr/>
          <a:lstStyle/>
          <a:p>
            <a:r>
              <a:rPr lang="en-US" altLang="en-US" b="1" dirty="0">
                <a:latin typeface="Arial" panose="020B0604020202020204" pitchFamily="34" charset="0"/>
              </a:rPr>
              <a:t>Getting Students Involved</a:t>
            </a:r>
          </a:p>
          <a:p>
            <a:r>
              <a:rPr lang="en-US" altLang="en-US" dirty="0">
                <a:latin typeface="Arial" panose="020B0604020202020204" pitchFamily="34" charset="0"/>
              </a:rPr>
              <a:t>Have students write to their state’s consumer protection office for copies of consumer protection literature. What are the most common complaints filed in their state? What are the results of these complaints?</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19298733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A3C56C6-CDA1-4D18-AC53-5CED0B7E703C}" type="slidenum">
              <a:rPr lang="en-US" altLang="en-US"/>
              <a:pPr eaLnBrk="1" hangingPunct="1"/>
              <a:t>19</a:t>
            </a:fld>
            <a:endParaRPr lang="en-US" altLang="en-US" dirty="0"/>
          </a:p>
        </p:txBody>
      </p:sp>
      <p:sp>
        <p:nvSpPr>
          <p:cNvPr id="70659" name="Rectangle 2"/>
          <p:cNvSpPr>
            <a:spLocks noGrp="1" noRot="1" noChangeAspect="1" noChangeArrowheads="1" noTextEdit="1"/>
          </p:cNvSpPr>
          <p:nvPr>
            <p:ph type="sldImg"/>
          </p:nvPr>
        </p:nvSpPr>
        <p:spPr>
          <a:ln/>
        </p:spPr>
      </p:sp>
      <p:sp>
        <p:nvSpPr>
          <p:cNvPr id="70660" name="Rectangle 3"/>
          <p:cNvSpPr>
            <a:spLocks noGrp="1" noChangeArrowheads="1"/>
          </p:cNvSpPr>
          <p:nvPr>
            <p:ph type="body" idx="1"/>
          </p:nvPr>
        </p:nvSpPr>
        <p:spPr>
          <a:noFill/>
        </p:spPr>
        <p:txBody>
          <a:bodyPr/>
          <a:lstStyle/>
          <a:p>
            <a:r>
              <a:rPr lang="en-US" altLang="en-US" dirty="0">
                <a:latin typeface="Arial" panose="020B0604020202020204" pitchFamily="34" charset="0"/>
              </a:rPr>
              <a:t>Making false statements about the construction, durability, reliability, safety, strength, condition, or life expectancy of a product is a deceptive practice. It is also deceptive to fail to disclose to a buyer any fact that would cause the buyer not to enter into the contract.</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9035935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874616CE-A0F1-45E3-B2FD-804E009E2E82}" type="slidenum">
              <a:rPr lang="en-US" altLang="en-US"/>
              <a:pPr eaLnBrk="1" hangingPunct="1"/>
              <a:t>20</a:t>
            </a:fld>
            <a:endParaRPr lang="en-US" altLang="en-US" dirty="0"/>
          </a:p>
        </p:txBody>
      </p:sp>
      <p:sp>
        <p:nvSpPr>
          <p:cNvPr id="71683" name="Rectangle 2"/>
          <p:cNvSpPr>
            <a:spLocks noGrp="1" noRot="1" noChangeAspect="1" noChangeArrowheads="1" noTextEdit="1"/>
          </p:cNvSpPr>
          <p:nvPr>
            <p:ph type="sldImg"/>
          </p:nvPr>
        </p:nvSpPr>
        <p:spPr>
          <a:ln/>
        </p:spPr>
      </p:sp>
      <p:sp>
        <p:nvSpPr>
          <p:cNvPr id="71684" name="Rectangle 3"/>
          <p:cNvSpPr>
            <a:spLocks noGrp="1" noChangeArrowheads="1"/>
          </p:cNvSpPr>
          <p:nvPr>
            <p:ph type="body" idx="1"/>
          </p:nvPr>
        </p:nvSpPr>
        <p:spPr>
          <a:noFill/>
        </p:spPr>
        <p:txBody>
          <a:bodyPr/>
          <a:lstStyle/>
          <a:p>
            <a:r>
              <a:rPr lang="en-US" altLang="en-US" dirty="0">
                <a:latin typeface="Arial" panose="020B0604020202020204" pitchFamily="34" charset="0"/>
              </a:rPr>
              <a:t>People who receive unordered merchandise through the mail may treat it as a gift. They may keep the merchandise or dispose of it in any manner they see fit without any obligation whatsoever to the sender. In addition, senders of unordered merchandise must attach a statement to the package informing recipients of their right to keep and use the goods.</a:t>
            </a:r>
            <a:r>
              <a:rPr lang="en-US" altLang="en-US" b="1" dirty="0">
                <a:latin typeface="Arial" panose="020B0604020202020204" pitchFamily="34" charset="0"/>
              </a:rPr>
              <a:t> </a:t>
            </a:r>
            <a:r>
              <a:rPr lang="en-US" altLang="en-US" b="0" dirty="0">
                <a:latin typeface="Arial" panose="020B0604020202020204" pitchFamily="34" charset="0"/>
              </a:rPr>
              <a:t>Dunning letters </a:t>
            </a:r>
            <a:r>
              <a:rPr lang="en-US" altLang="en-US" dirty="0">
                <a:latin typeface="Arial" panose="020B0604020202020204" pitchFamily="34" charset="0"/>
              </a:rPr>
              <a:t>are letters requesting payments. </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5351375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32E260E-B551-4C7B-8BB2-39E3A1EA7A63}" type="slidenum">
              <a:rPr lang="en-US" altLang="en-US"/>
              <a:pPr eaLnBrk="1" hangingPunct="1"/>
              <a:t>21</a:t>
            </a:fld>
            <a:endParaRPr lang="en-US" altLang="en-US" dirty="0"/>
          </a:p>
        </p:txBody>
      </p:sp>
      <p:sp>
        <p:nvSpPr>
          <p:cNvPr id="72707" name="Rectangle 2"/>
          <p:cNvSpPr>
            <a:spLocks noGrp="1" noRot="1" noChangeAspect="1" noChangeArrowheads="1" noTextEdit="1"/>
          </p:cNvSpPr>
          <p:nvPr>
            <p:ph type="sldImg"/>
          </p:nvPr>
        </p:nvSpPr>
        <p:spPr>
          <a:ln/>
        </p:spPr>
      </p:sp>
      <p:sp>
        <p:nvSpPr>
          <p:cNvPr id="72708"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“B” – bait-and-switch scheme. See next slide.</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37246008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54077F07-E370-4A58-B82D-921FF34BA4A1}" type="slidenum">
              <a:rPr lang="en-US" altLang="en-US"/>
              <a:pPr eaLnBrk="1" hangingPunct="1"/>
              <a:t>22</a:t>
            </a:fld>
            <a:endParaRPr lang="en-US" altLang="en-US" dirty="0"/>
          </a:p>
        </p:txBody>
      </p:sp>
      <p:sp>
        <p:nvSpPr>
          <p:cNvPr id="73731" name="Rectangle 2"/>
          <p:cNvSpPr>
            <a:spLocks noGrp="1" noRot="1" noChangeAspect="1" noChangeArrowheads="1" noTextEdit="1"/>
          </p:cNvSpPr>
          <p:nvPr>
            <p:ph type="sldImg"/>
          </p:nvPr>
        </p:nvSpPr>
        <p:spPr>
          <a:ln/>
        </p:spPr>
      </p:sp>
      <p:sp>
        <p:nvSpPr>
          <p:cNvPr id="73732" name="Rectangle 3"/>
          <p:cNvSpPr>
            <a:spLocks noGrp="1" noChangeArrowheads="1"/>
          </p:cNvSpPr>
          <p:nvPr>
            <p:ph type="body" idx="1"/>
          </p:nvPr>
        </p:nvSpPr>
        <p:spPr>
          <a:noFill/>
        </p:spPr>
        <p:txBody>
          <a:bodyPr/>
          <a:lstStyle/>
          <a:p>
            <a:r>
              <a:rPr lang="en-US" altLang="en-US" dirty="0">
                <a:latin typeface="Arial" panose="020B0604020202020204" pitchFamily="34" charset="0"/>
              </a:rPr>
              <a:t>Any of the following activities could indicate a bait-and-switch scheme:</a:t>
            </a:r>
          </a:p>
          <a:p>
            <a:r>
              <a:rPr lang="en-US" altLang="en-US" dirty="0">
                <a:latin typeface="Arial" panose="020B0604020202020204" pitchFamily="34" charset="0"/>
              </a:rPr>
              <a:t>• A refusal to show, demonstrate, or sell the product offered in accordance with the terms of the offer.</a:t>
            </a:r>
          </a:p>
          <a:p>
            <a:r>
              <a:rPr lang="en-US" altLang="en-US" dirty="0">
                <a:latin typeface="Arial" panose="020B0604020202020204" pitchFamily="34" charset="0"/>
              </a:rPr>
              <a:t>• A “put-down” of the product by the acts or words of the seller.</a:t>
            </a:r>
          </a:p>
          <a:p>
            <a:r>
              <a:rPr lang="en-US" altLang="en-US" dirty="0">
                <a:latin typeface="Arial" panose="020B0604020202020204" pitchFamily="34" charset="0"/>
              </a:rPr>
              <a:t>• Failing to have available at all outlets listed in the advertisement a sufficient quantity of the advertised product to meet reasonably anticipated demands.</a:t>
            </a:r>
          </a:p>
          <a:p>
            <a:r>
              <a:rPr lang="en-US" altLang="en-US" dirty="0">
                <a:latin typeface="Arial" panose="020B0604020202020204" pitchFamily="34" charset="0"/>
              </a:rPr>
              <a:t>• Refusing to take orders for the advertised product to be delivered within a reasonable period of time.</a:t>
            </a:r>
          </a:p>
          <a:p>
            <a:r>
              <a:rPr lang="en-US" altLang="en-US" dirty="0">
                <a:latin typeface="Arial" panose="020B0604020202020204" pitchFamily="34" charset="0"/>
              </a:rPr>
              <a:t>• Showing a product that is defective, unusable, or impractical for the purpose represented in the advertisement.</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96834691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6CC04708-4C68-43B3-B9BE-80DE0ED33CFA}" type="slidenum">
              <a:rPr lang="en-US" altLang="en-US"/>
              <a:pPr eaLnBrk="1" hangingPunct="1"/>
              <a:t>23</a:t>
            </a:fld>
            <a:endParaRPr lang="en-US" altLang="en-US" dirty="0"/>
          </a:p>
        </p:txBody>
      </p:sp>
      <p:sp>
        <p:nvSpPr>
          <p:cNvPr id="74755" name="Rectangle 2"/>
          <p:cNvSpPr>
            <a:spLocks noGrp="1" noRot="1" noChangeAspect="1" noChangeArrowheads="1" noTextEdit="1"/>
          </p:cNvSpPr>
          <p:nvPr>
            <p:ph type="sldImg"/>
          </p:nvPr>
        </p:nvSpPr>
        <p:spPr>
          <a:ln/>
        </p:spPr>
      </p:sp>
      <p:sp>
        <p:nvSpPr>
          <p:cNvPr id="74756" name="Rectangle 3"/>
          <p:cNvSpPr>
            <a:spLocks noGrp="1" noChangeArrowheads="1"/>
          </p:cNvSpPr>
          <p:nvPr>
            <p:ph type="body" idx="1"/>
          </p:nvPr>
        </p:nvSpPr>
        <p:spPr>
          <a:noFill/>
        </p:spPr>
        <p:txBody>
          <a:bodyPr/>
          <a:lstStyle/>
          <a:p>
            <a:r>
              <a:rPr lang="en-US" altLang="en-US" dirty="0">
                <a:latin typeface="Arial" panose="020B0604020202020204" pitchFamily="34" charset="0"/>
              </a:rPr>
              <a:t>An odometer must be set at zero if it is repaired and cannot be adjusted to show the true mileage. In addition, the car owner must attach to the left doorframe a written notice showing the true mileage before the repair or replacement and the date that the odometer was set at zero. It is illegal for anyone to alter or remove any such notice attached to the doorframe of a car.</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3808534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F2258116-6EFD-4840-8CD9-A2F6A294D180}" type="slidenum">
              <a:rPr lang="en-US" altLang="en-US"/>
              <a:pPr eaLnBrk="1" hangingPunct="1"/>
              <a:t>24</a:t>
            </a:fld>
            <a:endParaRPr lang="en-US" altLang="en-US" dirty="0"/>
          </a:p>
        </p:txBody>
      </p:sp>
      <p:sp>
        <p:nvSpPr>
          <p:cNvPr id="75779" name="Rectangle 2"/>
          <p:cNvSpPr>
            <a:spLocks noGrp="1" noRot="1" noChangeAspect="1" noChangeArrowheads="1" noTextEdit="1"/>
          </p:cNvSpPr>
          <p:nvPr>
            <p:ph type="sldImg"/>
          </p:nvPr>
        </p:nvSpPr>
        <p:spPr>
          <a:ln/>
        </p:spPr>
      </p:sp>
      <p:sp>
        <p:nvSpPr>
          <p:cNvPr id="75780" name="Rectangle 3"/>
          <p:cNvSpPr>
            <a:spLocks noGrp="1" noChangeArrowheads="1"/>
          </p:cNvSpPr>
          <p:nvPr>
            <p:ph type="body" idx="1"/>
          </p:nvPr>
        </p:nvSpPr>
        <p:spPr>
          <a:noFill/>
        </p:spPr>
        <p:txBody>
          <a:bodyPr/>
          <a:lstStyle/>
          <a:p>
            <a:r>
              <a:rPr lang="en-US" altLang="en-US" dirty="0">
                <a:latin typeface="Arial" panose="020B0604020202020204" pitchFamily="34" charset="0"/>
              </a:rPr>
              <a:t>To correct wrongdoings in the marketplace, the FTC has established trade regulation rules that must be followed by companies that transact business in interstate commerce.</a:t>
            </a:r>
          </a:p>
        </p:txBody>
      </p:sp>
    </p:spTree>
    <p:extLst>
      <p:ext uri="{BB962C8B-B14F-4D97-AF65-F5344CB8AC3E}">
        <p14:creationId xmlns:p14="http://schemas.microsoft.com/office/powerpoint/2010/main" val="23572757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69ED7F21-810C-473C-AA3D-3E09D54ECE46}" type="slidenum">
              <a:rPr lang="en-US" altLang="en-US"/>
              <a:pPr eaLnBrk="1" hangingPunct="1"/>
              <a:t>7</a:t>
            </a:fld>
            <a:endParaRPr lang="en-US" altLang="en-US" dirty="0"/>
          </a:p>
        </p:txBody>
      </p:sp>
      <p:sp>
        <p:nvSpPr>
          <p:cNvPr id="60419" name="Rectangle 2"/>
          <p:cNvSpPr>
            <a:spLocks noGrp="1" noRot="1" noChangeAspect="1" noChangeArrowheads="1" noTextEdit="1"/>
          </p:cNvSpPr>
          <p:nvPr>
            <p:ph type="sldImg"/>
          </p:nvPr>
        </p:nvSpPr>
        <p:spPr>
          <a:ln/>
        </p:spPr>
      </p:sp>
      <p:sp>
        <p:nvSpPr>
          <p:cNvPr id="60420"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“B” – negligence. See next slide.</a:t>
            </a:r>
          </a:p>
        </p:txBody>
      </p:sp>
    </p:spTree>
    <p:extLst>
      <p:ext uri="{BB962C8B-B14F-4D97-AF65-F5344CB8AC3E}">
        <p14:creationId xmlns:p14="http://schemas.microsoft.com/office/powerpoint/2010/main" val="215578249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5BF4776-5A99-4EF2-B700-92FB71F4B9C2}" type="slidenum">
              <a:rPr lang="en-US" altLang="en-US"/>
              <a:pPr eaLnBrk="1" hangingPunct="1"/>
              <a:t>25</a:t>
            </a:fld>
            <a:endParaRPr lang="en-US" altLang="en-US" dirty="0"/>
          </a:p>
        </p:txBody>
      </p:sp>
      <p:sp>
        <p:nvSpPr>
          <p:cNvPr id="76803" name="Rectangle 2"/>
          <p:cNvSpPr>
            <a:spLocks noGrp="1" noRot="1" noChangeAspect="1" noChangeArrowheads="1" noTextEdit="1"/>
          </p:cNvSpPr>
          <p:nvPr>
            <p:ph type="sldImg"/>
          </p:nvPr>
        </p:nvSpPr>
        <p:spPr>
          <a:ln/>
        </p:spPr>
      </p:sp>
      <p:sp>
        <p:nvSpPr>
          <p:cNvPr id="76804" name="Rectangle 3"/>
          <p:cNvSpPr>
            <a:spLocks noGrp="1" noChangeArrowheads="1"/>
          </p:cNvSpPr>
          <p:nvPr>
            <p:ph type="body" idx="1"/>
          </p:nvPr>
        </p:nvSpPr>
        <p:spPr>
          <a:noFill/>
        </p:spPr>
        <p:txBody>
          <a:bodyPr/>
          <a:lstStyle/>
          <a:p>
            <a:r>
              <a:rPr lang="en-US" altLang="en-US" dirty="0">
                <a:latin typeface="Arial" panose="020B0604020202020204" pitchFamily="34" charset="0"/>
              </a:rPr>
              <a:t>The Buyer’s Guide provides the following information:</a:t>
            </a:r>
          </a:p>
          <a:p>
            <a:r>
              <a:rPr lang="en-US" altLang="en-US" dirty="0">
                <a:latin typeface="Arial" panose="020B0604020202020204" pitchFamily="34" charset="0"/>
              </a:rPr>
              <a:t>• A statement that the car is sold </a:t>
            </a:r>
            <a:r>
              <a:rPr lang="en-US" altLang="en-US" i="1" dirty="0">
                <a:latin typeface="Arial" panose="020B0604020202020204" pitchFamily="34" charset="0"/>
              </a:rPr>
              <a:t>as is </a:t>
            </a:r>
            <a:r>
              <a:rPr lang="en-US" altLang="en-US" dirty="0">
                <a:latin typeface="Arial" panose="020B0604020202020204" pitchFamily="34" charset="0"/>
              </a:rPr>
              <a:t>if it is sold with no warranties. (Some states do not allow used cars to be sold as is by car dealers.)</a:t>
            </a:r>
          </a:p>
          <a:p>
            <a:r>
              <a:rPr lang="en-US" altLang="en-US" dirty="0">
                <a:latin typeface="Arial" panose="020B0604020202020204" pitchFamily="34" charset="0"/>
              </a:rPr>
              <a:t>• A statement that the car is sold with implied warranties only if that is the case</a:t>
            </a:r>
          </a:p>
          <a:p>
            <a:r>
              <a:rPr lang="en-US" altLang="en-US" dirty="0">
                <a:latin typeface="Arial" panose="020B0604020202020204" pitchFamily="34" charset="0"/>
              </a:rPr>
              <a:t>• A statement telling whether the warranty is “full” or “limited” and citing the length of the warranty period if the car is sold with an express warranty. In addition, the guide must list the specific systems that are covered by the warranty and state the percentage of the repair costs the dealer will be required to pay.</a:t>
            </a:r>
          </a:p>
          <a:p>
            <a:r>
              <a:rPr lang="en-US" altLang="en-US" dirty="0">
                <a:latin typeface="Arial" panose="020B0604020202020204" pitchFamily="34" charset="0"/>
              </a:rPr>
              <a:t>• A statement that tells consumers not to rely on spoken promises.</a:t>
            </a:r>
          </a:p>
          <a:p>
            <a:r>
              <a:rPr lang="en-US" altLang="en-US" dirty="0">
                <a:latin typeface="Arial" panose="020B0604020202020204" pitchFamily="34" charset="0"/>
              </a:rPr>
              <a:t>• A suggestion that consumers ask whether they may have the vehicle inspected by their own mechanic either on or off the premises.</a:t>
            </a:r>
          </a:p>
          <a:p>
            <a:r>
              <a:rPr lang="en-US" altLang="en-US" dirty="0">
                <a:latin typeface="Arial" panose="020B0604020202020204" pitchFamily="34" charset="0"/>
              </a:rPr>
              <a:t>• A list of the 14 major systems of an automobile and some of the principal defects that may occur in these systems.</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22055117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2FCD6A95-F248-4765-81E6-26AA7E21A2F5}" type="slidenum">
              <a:rPr lang="en-US" altLang="en-US"/>
              <a:pPr eaLnBrk="1" hangingPunct="1"/>
              <a:t>26</a:t>
            </a:fld>
            <a:endParaRPr lang="en-US" altLang="en-US" dirty="0"/>
          </a:p>
        </p:txBody>
      </p:sp>
      <p:sp>
        <p:nvSpPr>
          <p:cNvPr id="77827" name="Rectangle 2"/>
          <p:cNvSpPr>
            <a:spLocks noGrp="1" noRot="1" noChangeAspect="1" noChangeArrowheads="1" noTextEdit="1"/>
          </p:cNvSpPr>
          <p:nvPr>
            <p:ph type="sldImg"/>
          </p:nvPr>
        </p:nvSpPr>
        <p:spPr>
          <a:ln/>
        </p:spPr>
      </p:sp>
      <p:sp>
        <p:nvSpPr>
          <p:cNvPr id="77828" name="Rectangle 3"/>
          <p:cNvSpPr>
            <a:spLocks noGrp="1" noChangeArrowheads="1"/>
          </p:cNvSpPr>
          <p:nvPr>
            <p:ph type="body" idx="1"/>
          </p:nvPr>
        </p:nvSpPr>
        <p:spPr>
          <a:noFill/>
        </p:spPr>
        <p:txBody>
          <a:bodyPr/>
          <a:lstStyle/>
          <a:p>
            <a:r>
              <a:rPr lang="en-US" altLang="en-US" dirty="0">
                <a:latin typeface="Arial" panose="020B0604020202020204" pitchFamily="34" charset="0"/>
              </a:rPr>
              <a:t>This rule requires the seller to give the buyer two copies of a </a:t>
            </a:r>
            <a:r>
              <a:rPr lang="en-US" altLang="en-US" b="1" dirty="0">
                <a:latin typeface="Arial" panose="020B0604020202020204" pitchFamily="34" charset="0"/>
              </a:rPr>
              <a:t>cancellation form</a:t>
            </a:r>
            <a:r>
              <a:rPr lang="en-US" altLang="en-US" dirty="0">
                <a:latin typeface="Arial" panose="020B0604020202020204" pitchFamily="34" charset="0"/>
              </a:rPr>
              <a:t>, one of which the buyer may send to the seller any time before midnight of the third business day after the contract was signed. The law also applies to consumer product parties given in private homes and to sales made in rented hotel rooms or restaurants.</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326385023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211206F-E387-4315-9D22-35BF5C0F8220}" type="slidenum">
              <a:rPr lang="en-US" altLang="en-US"/>
              <a:pPr eaLnBrk="1" hangingPunct="1"/>
              <a:t>28</a:t>
            </a:fld>
            <a:endParaRPr lang="en-US" altLang="en-US" dirty="0"/>
          </a:p>
        </p:txBody>
      </p:sp>
      <p:sp>
        <p:nvSpPr>
          <p:cNvPr id="78851" name="Rectangle 2"/>
          <p:cNvSpPr>
            <a:spLocks noGrp="1" noRot="1" noChangeAspect="1" noChangeArrowheads="1" noTextEdit="1"/>
          </p:cNvSpPr>
          <p:nvPr>
            <p:ph type="sldImg"/>
          </p:nvPr>
        </p:nvSpPr>
        <p:spPr>
          <a:ln/>
        </p:spPr>
      </p:sp>
      <p:sp>
        <p:nvSpPr>
          <p:cNvPr id="78852" name="Rectangle 3"/>
          <p:cNvSpPr>
            <a:spLocks noGrp="1" noChangeArrowheads="1"/>
          </p:cNvSpPr>
          <p:nvPr>
            <p:ph type="body" idx="1"/>
          </p:nvPr>
        </p:nvSpPr>
        <p:spPr>
          <a:noFill/>
        </p:spPr>
        <p:txBody>
          <a:bodyPr/>
          <a:lstStyle/>
          <a:p>
            <a:r>
              <a:rPr lang="en-US" altLang="en-US" dirty="0">
                <a:latin typeface="Arial" panose="020B0604020202020204" pitchFamily="34" charset="0"/>
              </a:rPr>
              <a:t>When consumers subscribe to a magazine, CD club, or other plan that sends products on a regular basis, the Negative Option Rule applies. Under such plans, sellers regularly send announcements describing the current selection. If the subscriber does nothing, the seller will ship the selection automatically. If the subscriber does not want the selection, he or she must tell the seller not to send the item before an agreed to deadline.</a:t>
            </a:r>
          </a:p>
        </p:txBody>
      </p:sp>
    </p:spTree>
    <p:extLst>
      <p:ext uri="{BB962C8B-B14F-4D97-AF65-F5344CB8AC3E}">
        <p14:creationId xmlns:p14="http://schemas.microsoft.com/office/powerpoint/2010/main" val="285869079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78DBA63-729F-460A-963F-6EEDFC943E71}" type="slidenum">
              <a:rPr lang="en-US" altLang="en-US"/>
              <a:pPr eaLnBrk="1" hangingPunct="1"/>
              <a:t>30</a:t>
            </a:fld>
            <a:endParaRPr lang="en-US" altLang="en-US" dirty="0"/>
          </a:p>
        </p:txBody>
      </p:sp>
      <p:sp>
        <p:nvSpPr>
          <p:cNvPr id="79875"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a:noFill/>
        </p:spPr>
        <p:txBody>
          <a:bodyPr/>
          <a:lstStyle/>
          <a:p>
            <a:r>
              <a:rPr lang="en-US" altLang="en-US" dirty="0">
                <a:latin typeface="Arial" panose="020B0604020202020204" pitchFamily="34" charset="0"/>
              </a:rPr>
              <a:t>The option notice informs the consumer of a shipping delay and gives the consumer the option of agreeing to the delay or canceling the order and receiving a prompt refund. Instructions on how to cancel the order must be included in the notice. In addition, the seller must provide a free means for consumers to reply.</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4227195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FDD4D29-FA1F-4DFF-AE44-A10A3AEC0DF3}" type="slidenum">
              <a:rPr lang="en-US" altLang="en-US"/>
              <a:pPr eaLnBrk="1" hangingPunct="1"/>
              <a:t>31</a:t>
            </a:fld>
            <a:endParaRPr lang="en-US" altLang="en-US" dirty="0"/>
          </a:p>
        </p:txBody>
      </p:sp>
      <p:sp>
        <p:nvSpPr>
          <p:cNvPr id="80899" name="Rectangle 2"/>
          <p:cNvSpPr>
            <a:spLocks noGrp="1" noRot="1" noChangeAspect="1" noChangeArrowheads="1" noTextEdit="1"/>
          </p:cNvSpPr>
          <p:nvPr>
            <p:ph type="sldImg"/>
          </p:nvPr>
        </p:nvSpPr>
        <p:spPr>
          <a:ln/>
        </p:spPr>
      </p:sp>
      <p:sp>
        <p:nvSpPr>
          <p:cNvPr id="80900" name="Rectangle 3"/>
          <p:cNvSpPr>
            <a:spLocks noGrp="1" noChangeArrowheads="1"/>
          </p:cNvSpPr>
          <p:nvPr>
            <p:ph type="body" idx="1"/>
          </p:nvPr>
        </p:nvSpPr>
        <p:spPr>
          <a:noFill/>
        </p:spPr>
        <p:txBody>
          <a:bodyPr/>
          <a:lstStyle/>
          <a:p>
            <a:pPr>
              <a:lnSpc>
                <a:spcPct val="90000"/>
              </a:lnSpc>
            </a:pPr>
            <a:r>
              <a:rPr lang="en-US" altLang="en-US" sz="1000" dirty="0">
                <a:latin typeface="Arial" panose="020B0604020202020204" pitchFamily="34" charset="0"/>
              </a:rPr>
              <a:t>Under the Telemarketing Sales Rule:</a:t>
            </a:r>
          </a:p>
          <a:p>
            <a:pPr>
              <a:lnSpc>
                <a:spcPct val="90000"/>
              </a:lnSpc>
            </a:pPr>
            <a:r>
              <a:rPr lang="en-US" altLang="en-US" sz="1000" dirty="0">
                <a:latin typeface="Arial" panose="020B0604020202020204" pitchFamily="34" charset="0"/>
              </a:rPr>
              <a:t>• It is illegal for a telemarketer to call a consumer if the consumer has asked not to be called.</a:t>
            </a:r>
          </a:p>
          <a:p>
            <a:pPr>
              <a:lnSpc>
                <a:spcPct val="90000"/>
              </a:lnSpc>
            </a:pPr>
            <a:r>
              <a:rPr lang="en-US" altLang="en-US" sz="1000" dirty="0">
                <a:latin typeface="Arial" panose="020B0604020202020204" pitchFamily="34" charset="0"/>
              </a:rPr>
              <a:t>• Calling times are restricted to the hours between 8:00 A.M. and 9:00 P.M.</a:t>
            </a:r>
          </a:p>
          <a:p>
            <a:pPr>
              <a:lnSpc>
                <a:spcPct val="90000"/>
              </a:lnSpc>
            </a:pPr>
            <a:r>
              <a:rPr lang="en-US" altLang="en-US" sz="1000" dirty="0">
                <a:latin typeface="Arial" panose="020B0604020202020204" pitchFamily="34" charset="0"/>
              </a:rPr>
              <a:t>• Telemarketers must tell the consumer that it is a sales call, the name of the seller, and what they are selling before they make their pitch. If it is a prize promotion, they must tell the consumer that no purchase or payment is necessary to enter or win. </a:t>
            </a:r>
          </a:p>
          <a:p>
            <a:pPr marL="0" indent="0" algn="l" defTabSz="914400" rtl="0" eaLnBrk="1" latinLnBrk="0" hangingPunct="1">
              <a:lnSpc>
                <a:spcPct val="90000"/>
              </a:lnSpc>
              <a:buFont typeface="Arial" panose="020B0604020202020204" pitchFamily="34" charset="0"/>
              <a:buNone/>
            </a:pPr>
            <a:r>
              <a:rPr lang="en-US" altLang="en-US" sz="1000" dirty="0">
                <a:latin typeface="Arial" panose="020B0604020202020204" pitchFamily="34" charset="0"/>
              </a:rPr>
              <a:t>• </a:t>
            </a:r>
            <a:r>
              <a:rPr lang="en-US" altLang="en-US" sz="1000" kern="1200" dirty="0">
                <a:solidFill>
                  <a:schemeClr val="tx1"/>
                </a:solidFill>
                <a:latin typeface="Arial" panose="020B0604020202020204" pitchFamily="34" charset="0"/>
                <a:ea typeface="+mn-ea"/>
                <a:cs typeface="+mn-cs"/>
              </a:rPr>
              <a:t>It is illegal for telemarketers to misrepresent any information, including facts about their goods or services, earnings potential, profitability, the risk or liquidity of an investment, or the nature of a prize in a prize-promotion scheme.</a:t>
            </a:r>
          </a:p>
          <a:p>
            <a:pPr>
              <a:lnSpc>
                <a:spcPct val="90000"/>
              </a:lnSpc>
            </a:pPr>
            <a:r>
              <a:rPr lang="en-US" altLang="en-US" sz="1000" dirty="0">
                <a:latin typeface="Arial" panose="020B0604020202020204" pitchFamily="34" charset="0"/>
              </a:rPr>
              <a:t>• Before consumers pay, telemarketers must tell them the total cost of the products or services offered and any restrictions on getting or using them or that a sale is final or nonrefundable.</a:t>
            </a:r>
          </a:p>
        </p:txBody>
      </p:sp>
    </p:spTree>
    <p:extLst>
      <p:ext uri="{BB962C8B-B14F-4D97-AF65-F5344CB8AC3E}">
        <p14:creationId xmlns:p14="http://schemas.microsoft.com/office/powerpoint/2010/main" val="306849546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9F09465B-330A-4755-85F3-52E9E16B560C}" type="slidenum">
              <a:rPr lang="en-US" altLang="en-US"/>
              <a:pPr eaLnBrk="1" hangingPunct="1"/>
              <a:t>33</a:t>
            </a:fld>
            <a:endParaRPr lang="en-US" altLang="en-US" dirty="0"/>
          </a:p>
        </p:txBody>
      </p:sp>
      <p:sp>
        <p:nvSpPr>
          <p:cNvPr id="81923" name="Rectangle 2"/>
          <p:cNvSpPr>
            <a:spLocks noGrp="1" noRot="1" noChangeAspect="1" noChangeArrowheads="1" noTextEdit="1"/>
          </p:cNvSpPr>
          <p:nvPr>
            <p:ph type="sldImg"/>
          </p:nvPr>
        </p:nvSpPr>
        <p:spPr>
          <a:ln/>
        </p:spPr>
      </p:sp>
      <p:sp>
        <p:nvSpPr>
          <p:cNvPr id="81924" name="Rectangle 3"/>
          <p:cNvSpPr>
            <a:spLocks noGrp="1" noChangeArrowheads="1"/>
          </p:cNvSpPr>
          <p:nvPr>
            <p:ph type="body" idx="1"/>
          </p:nvPr>
        </p:nvSpPr>
        <p:spPr>
          <a:noFill/>
        </p:spPr>
        <p:txBody>
          <a:bodyPr/>
          <a:lstStyle/>
          <a:p>
            <a:r>
              <a:rPr lang="en-US" altLang="en-US" dirty="0">
                <a:latin typeface="Arial" panose="020B0604020202020204" pitchFamily="34" charset="0"/>
              </a:rPr>
              <a:t>In addition, the rules require telephone companies to send customers pay-per-call disclosure statements. The FTC also prohibits the use of any prefix other than 900 as a pay-per-call service. Moreover, the FTC will not permit telephone companies to disconnect phone service to customers who refuse to pay for 900-number calls.</a:t>
            </a:r>
          </a:p>
        </p:txBody>
      </p:sp>
    </p:spTree>
    <p:extLst>
      <p:ext uri="{BB962C8B-B14F-4D97-AF65-F5344CB8AC3E}">
        <p14:creationId xmlns:p14="http://schemas.microsoft.com/office/powerpoint/2010/main" val="354942300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14F567D-51EE-43FB-869F-2F283358C98C}" type="slidenum">
              <a:rPr lang="en-US" altLang="en-US"/>
              <a:pPr eaLnBrk="1" hangingPunct="1"/>
              <a:t>34</a:t>
            </a:fld>
            <a:endParaRPr lang="en-US" altLang="en-US" dirty="0"/>
          </a:p>
        </p:txBody>
      </p:sp>
      <p:sp>
        <p:nvSpPr>
          <p:cNvPr id="82947" name="Rectangle 2"/>
          <p:cNvSpPr>
            <a:spLocks noGrp="1" noRot="1" noChangeAspect="1" noChangeArrowheads="1" noTextEdit="1"/>
          </p:cNvSpPr>
          <p:nvPr>
            <p:ph type="sldImg"/>
          </p:nvPr>
        </p:nvSpPr>
        <p:spPr>
          <a:ln/>
        </p:spPr>
      </p:sp>
      <p:sp>
        <p:nvSpPr>
          <p:cNvPr id="82948" name="Rectangle 3"/>
          <p:cNvSpPr>
            <a:spLocks noGrp="1" noChangeArrowheads="1"/>
          </p:cNvSpPr>
          <p:nvPr>
            <p:ph type="body" idx="1"/>
          </p:nvPr>
        </p:nvSpPr>
        <p:spPr>
          <a:noFill/>
        </p:spPr>
        <p:txBody>
          <a:bodyPr/>
          <a:lstStyle/>
          <a:p>
            <a:r>
              <a:rPr lang="en-US" altLang="en-US" dirty="0">
                <a:latin typeface="Arial" panose="020B0604020202020204" pitchFamily="34" charset="0"/>
              </a:rPr>
              <a:t>E-mail containing pornography must be specifically labeled in the subject line. In addition, spammers cannot harvest e-mail addresses from chat rooms and other sites without permission. The rule has also been amended to include messages that are intended for mobile phones, provided that a domain name is used as part of the Internet address. This ban does not include short phone-to-phone messages.</a:t>
            </a:r>
          </a:p>
        </p:txBody>
      </p:sp>
    </p:spTree>
    <p:extLst>
      <p:ext uri="{BB962C8B-B14F-4D97-AF65-F5344CB8AC3E}">
        <p14:creationId xmlns:p14="http://schemas.microsoft.com/office/powerpoint/2010/main" val="111969326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E5FA8F2-4A48-4F60-8156-E67BA43BDFEC}" type="slidenum">
              <a:rPr lang="en-US" altLang="en-US"/>
              <a:pPr eaLnBrk="1" hangingPunct="1"/>
              <a:t>35</a:t>
            </a:fld>
            <a:endParaRPr lang="en-US" altLang="en-US" dirty="0"/>
          </a:p>
        </p:txBody>
      </p:sp>
      <p:sp>
        <p:nvSpPr>
          <p:cNvPr id="83971" name="Rectangle 2"/>
          <p:cNvSpPr>
            <a:spLocks noGrp="1" noRot="1" noChangeAspect="1" noChangeArrowheads="1" noTextEdit="1"/>
          </p:cNvSpPr>
          <p:nvPr>
            <p:ph type="sldImg"/>
          </p:nvPr>
        </p:nvSpPr>
        <p:spPr>
          <a:ln/>
        </p:spPr>
      </p:sp>
      <p:sp>
        <p:nvSpPr>
          <p:cNvPr id="83972"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“A” – slamming. See next slide.</a:t>
            </a:r>
          </a:p>
        </p:txBody>
      </p:sp>
    </p:spTree>
    <p:extLst>
      <p:ext uri="{BB962C8B-B14F-4D97-AF65-F5344CB8AC3E}">
        <p14:creationId xmlns:p14="http://schemas.microsoft.com/office/powerpoint/2010/main" val="149287596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9969460-DC28-4E93-A444-FA48757F0280}" type="slidenum">
              <a:rPr lang="en-US" altLang="en-US"/>
              <a:pPr eaLnBrk="1" hangingPunct="1"/>
              <a:t>36</a:t>
            </a:fld>
            <a:endParaRPr lang="en-US" altLang="en-US" dirty="0"/>
          </a:p>
        </p:txBody>
      </p:sp>
      <p:sp>
        <p:nvSpPr>
          <p:cNvPr id="84995" name="Rectangle 2"/>
          <p:cNvSpPr>
            <a:spLocks noGrp="1" noRot="1" noChangeAspect="1" noChangeArrowheads="1" noTextEdit="1"/>
          </p:cNvSpPr>
          <p:nvPr>
            <p:ph type="sldImg"/>
          </p:nvPr>
        </p:nvSpPr>
        <p:spPr>
          <a:ln/>
        </p:spPr>
      </p:sp>
      <p:sp>
        <p:nvSpPr>
          <p:cNvPr id="84996" name="Rectangle 3"/>
          <p:cNvSpPr>
            <a:spLocks noGrp="1" noChangeArrowheads="1"/>
          </p:cNvSpPr>
          <p:nvPr>
            <p:ph type="body" idx="1"/>
          </p:nvPr>
        </p:nvSpPr>
        <p:spPr>
          <a:noFill/>
        </p:spPr>
        <p:txBody>
          <a:bodyPr/>
          <a:lstStyle/>
          <a:p>
            <a:r>
              <a:rPr lang="en-US" altLang="en-US" dirty="0">
                <a:latin typeface="Arial" panose="020B0604020202020204" pitchFamily="34" charset="0"/>
              </a:rPr>
              <a:t>If you have been slammed and have not paid the bill of the carrier who slammed, you do not have to pay anyone for service for up to 30 days after being slammed. This rule means that you do not have to pay either your authorized telephone company (the company you actually chose to provide service) or the slamming company. You must pay any charges for service beyond 30 days to your authorized company, but at that company’s rates, not the slammer’s.</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5893619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Children’s Online Privacy Protection Rule (COPPR) has been part of the culture at the	FTC since 1998 when the Children’s Online Privacy Protection ACT (COPPA) was first made law. The rule mandates that website operators who have children (12 years old or younger) as their target market or who are aware that, as part of their website operation, children will provide them with personal data must inform parents and obtain consent before they are permitted to do anything with that data. The goal is to protect children and to keep the data collected from them confidential. </a:t>
            </a:r>
          </a:p>
          <a:p>
            <a:endParaRPr lang="en-US" dirty="0"/>
          </a:p>
          <a:p>
            <a:r>
              <a:rPr lang="en-US" dirty="0"/>
              <a:t>In identity theft, a perpetrator uses an electronic system or technique to steal credit card information, PINs, financial data, access codes, passwords, or debit card information. The identity thief can clean out bank accounts, run up credit card debt, divert cash transfers, buy and sell stocks, enter electronic auction networks, approve or cancel shipments, make or revoke hotel and travel reservations, and disrupt the financial and the personal life of the victim. To combat identity theft, the FTC is exploring the initiation of a new program titled, “Reclaim Your Name,” which is designed to help consumers obtain the electronic ability to monitor the use of their own personal data. The goal of the program is to empower consumers with the ability to determine when and where to share information about their personal lives, finances, employment, buying habits, bank accounts, and so on.</a:t>
            </a:r>
          </a:p>
        </p:txBody>
      </p:sp>
      <p:sp>
        <p:nvSpPr>
          <p:cNvPr id="4" name="Slide Number Placeholder 3"/>
          <p:cNvSpPr>
            <a:spLocks noGrp="1"/>
          </p:cNvSpPr>
          <p:nvPr>
            <p:ph type="sldNum" sz="quarter" idx="10"/>
          </p:nvPr>
        </p:nvSpPr>
        <p:spPr/>
        <p:txBody>
          <a:bodyPr/>
          <a:lstStyle/>
          <a:p>
            <a:fld id="{5B1CC8F4-5623-496C-8F2C-A5D22BD68D8F}" type="slidenum">
              <a:rPr lang="en-US" smtClean="0"/>
              <a:t>38</a:t>
            </a:fld>
            <a:endParaRPr lang="en-US" dirty="0"/>
          </a:p>
        </p:txBody>
      </p:sp>
    </p:spTree>
    <p:extLst>
      <p:ext uri="{BB962C8B-B14F-4D97-AF65-F5344CB8AC3E}">
        <p14:creationId xmlns:p14="http://schemas.microsoft.com/office/powerpoint/2010/main" val="20285511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94AA0027-B195-4ED6-8E7D-5798C20AF6F3}" type="slidenum">
              <a:rPr lang="en-US" altLang="en-US"/>
              <a:pPr eaLnBrk="1" hangingPunct="1"/>
              <a:t>8</a:t>
            </a:fld>
            <a:endParaRPr lang="en-US" altLang="en-US" dirty="0"/>
          </a:p>
        </p:txBody>
      </p:sp>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noFill/>
        </p:spPr>
        <p:txBody>
          <a:bodyPr/>
          <a:lstStyle/>
          <a:p>
            <a:endParaRPr lang="en-US" altLang="en-US" dirty="0">
              <a:latin typeface="Arial" panose="020B0604020202020204" pitchFamily="34" charset="0"/>
            </a:endParaRPr>
          </a:p>
        </p:txBody>
      </p:sp>
    </p:spTree>
    <p:extLst>
      <p:ext uri="{BB962C8B-B14F-4D97-AF65-F5344CB8AC3E}">
        <p14:creationId xmlns:p14="http://schemas.microsoft.com/office/powerpoint/2010/main" val="177509047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From a pragmatic, real-world perspective, the CFPB must make rules and regulations that compel financial institutions to inform consumers about such things as auto loans, bank accounts, credit cards, debt collection, payday loans, student loans, money transfers, prepaid cards, and so on. The CFPB also sponsors a website where financial consumers can get answers to financial questions online or through published guides that cover topics such as owning a home, paying for college, planning for retirement, navigating the military financial life cycle, and so on.</a:t>
            </a:r>
          </a:p>
        </p:txBody>
      </p:sp>
      <p:sp>
        <p:nvSpPr>
          <p:cNvPr id="4" name="Slide Number Placeholder 3"/>
          <p:cNvSpPr>
            <a:spLocks noGrp="1"/>
          </p:cNvSpPr>
          <p:nvPr>
            <p:ph type="sldNum" sz="quarter" idx="5"/>
          </p:nvPr>
        </p:nvSpPr>
        <p:spPr/>
        <p:txBody>
          <a:bodyPr/>
          <a:lstStyle/>
          <a:p>
            <a:fld id="{5B1CC8F4-5623-496C-8F2C-A5D22BD68D8F}" type="slidenum">
              <a:rPr lang="en-US" smtClean="0"/>
              <a:t>39</a:t>
            </a:fld>
            <a:endParaRPr lang="en-US" dirty="0"/>
          </a:p>
        </p:txBody>
      </p:sp>
    </p:spTree>
    <p:extLst>
      <p:ext uri="{BB962C8B-B14F-4D97-AF65-F5344CB8AC3E}">
        <p14:creationId xmlns:p14="http://schemas.microsoft.com/office/powerpoint/2010/main" val="234072145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5D372B75-51A6-45AC-9FAE-9777A5446302}" type="slidenum">
              <a:rPr lang="en-US" altLang="en-US"/>
              <a:pPr eaLnBrk="1" hangingPunct="1"/>
              <a:t>40</a:t>
            </a:fld>
            <a:endParaRPr lang="en-US" altLang="en-US" dirty="0"/>
          </a:p>
        </p:txBody>
      </p:sp>
      <p:sp>
        <p:nvSpPr>
          <p:cNvPr id="86019" name="Rectangle 2"/>
          <p:cNvSpPr>
            <a:spLocks noGrp="1" noRot="1" noChangeAspect="1" noChangeArrowheads="1" noTextEdit="1"/>
          </p:cNvSpPr>
          <p:nvPr>
            <p:ph type="sldImg"/>
          </p:nvPr>
        </p:nvSpPr>
        <p:spPr>
          <a:ln/>
        </p:spPr>
      </p:sp>
      <p:sp>
        <p:nvSpPr>
          <p:cNvPr id="86020" name="Rectangle 3"/>
          <p:cNvSpPr>
            <a:spLocks noGrp="1" noChangeArrowheads="1"/>
          </p:cNvSpPr>
          <p:nvPr>
            <p:ph type="body" idx="1"/>
          </p:nvPr>
        </p:nvSpPr>
        <p:spPr>
          <a:noFill/>
        </p:spPr>
        <p:txBody>
          <a:bodyPr/>
          <a:lstStyle/>
          <a:p>
            <a:r>
              <a:rPr lang="en-US" altLang="en-US" dirty="0">
                <a:latin typeface="Arial" panose="020B0604020202020204" pitchFamily="34" charset="0"/>
              </a:rPr>
              <a:t>Most Americans use credit cards as a matter of course on a daily basis, almost without thinking about it. In addition, the average American makes an installment payment on a car loan (perhaps even two) every month, almost as if it were a civic duty, like paying taxes or voting. Due to this extensive use of credit, Congress has found it necessary to pass federal laws to protect the consumer.</a:t>
            </a:r>
          </a:p>
        </p:txBody>
      </p:sp>
    </p:spTree>
    <p:extLst>
      <p:ext uri="{BB962C8B-B14F-4D97-AF65-F5344CB8AC3E}">
        <p14:creationId xmlns:p14="http://schemas.microsoft.com/office/powerpoint/2010/main" val="59603337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6F0D856B-B136-44DD-B516-64F9CD94AD9B}" type="slidenum">
              <a:rPr lang="en-US" altLang="en-US"/>
              <a:pPr eaLnBrk="1" hangingPunct="1"/>
              <a:t>41</a:t>
            </a:fld>
            <a:endParaRPr lang="en-US" altLang="en-US" dirty="0"/>
          </a:p>
        </p:txBody>
      </p:sp>
      <p:sp>
        <p:nvSpPr>
          <p:cNvPr id="87043" name="Rectangle 2"/>
          <p:cNvSpPr>
            <a:spLocks noGrp="1" noRot="1" noChangeAspect="1" noChangeArrowheads="1" noTextEdit="1"/>
          </p:cNvSpPr>
          <p:nvPr>
            <p:ph type="sldImg"/>
          </p:nvPr>
        </p:nvSpPr>
        <p:spPr>
          <a:ln/>
        </p:spPr>
      </p:sp>
      <p:sp>
        <p:nvSpPr>
          <p:cNvPr id="87044" name="Rectangle 3"/>
          <p:cNvSpPr>
            <a:spLocks noGrp="1" noChangeArrowheads="1"/>
          </p:cNvSpPr>
          <p:nvPr>
            <p:ph type="body" idx="1"/>
          </p:nvPr>
        </p:nvSpPr>
        <p:spPr>
          <a:noFill/>
        </p:spPr>
        <p:txBody>
          <a:bodyPr/>
          <a:lstStyle/>
          <a:p>
            <a:r>
              <a:rPr lang="en-US" altLang="en-US" b="1" dirty="0">
                <a:latin typeface="Arial" panose="020B0604020202020204" pitchFamily="34" charset="0"/>
              </a:rPr>
              <a:t>Teaching Tips</a:t>
            </a:r>
          </a:p>
          <a:p>
            <a:r>
              <a:rPr lang="en-US" altLang="en-US" dirty="0">
                <a:latin typeface="Arial" panose="020B0604020202020204" pitchFamily="34" charset="0"/>
              </a:rPr>
              <a:t>One way to help students learn the content of consumer credit laws is to have them develop lists of ways consumers would need credit protection or ways they could be treated unfairly in the area of credit. Then students can divide these lists into categories such as collection, credit terms reporting, equal opportunity, and leasing. Students can compare their “laws” with the actual ones. </a:t>
            </a:r>
          </a:p>
        </p:txBody>
      </p:sp>
    </p:spTree>
    <p:extLst>
      <p:ext uri="{BB962C8B-B14F-4D97-AF65-F5344CB8AC3E}">
        <p14:creationId xmlns:p14="http://schemas.microsoft.com/office/powerpoint/2010/main" val="392848803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53DA0E4D-84AB-4B5E-AE10-D7D4C626E115}" type="slidenum">
              <a:rPr lang="en-US" altLang="en-US"/>
              <a:pPr eaLnBrk="1" hangingPunct="1"/>
              <a:t>42</a:t>
            </a:fld>
            <a:endParaRPr lang="en-US" altLang="en-US" dirty="0"/>
          </a:p>
        </p:txBody>
      </p:sp>
      <p:sp>
        <p:nvSpPr>
          <p:cNvPr id="88067" name="Rectangle 2"/>
          <p:cNvSpPr>
            <a:spLocks noGrp="1" noRot="1" noChangeAspect="1" noChangeArrowheads="1" noTextEdit="1"/>
          </p:cNvSpPr>
          <p:nvPr>
            <p:ph type="sldImg"/>
          </p:nvPr>
        </p:nvSpPr>
        <p:spPr>
          <a:ln/>
        </p:spPr>
      </p:sp>
      <p:sp>
        <p:nvSpPr>
          <p:cNvPr id="88068" name="Rectangle 3"/>
          <p:cNvSpPr>
            <a:spLocks noGrp="1" noChangeArrowheads="1"/>
          </p:cNvSpPr>
          <p:nvPr>
            <p:ph type="body" idx="1"/>
          </p:nvPr>
        </p:nvSpPr>
        <p:spPr>
          <a:noFill/>
        </p:spPr>
        <p:txBody>
          <a:bodyPr/>
          <a:lstStyle/>
          <a:p>
            <a:r>
              <a:rPr lang="en-US" altLang="en-US" b="1" dirty="0">
                <a:latin typeface="Arial" panose="020B0604020202020204" pitchFamily="34" charset="0"/>
              </a:rPr>
              <a:t>Getting Students Involved</a:t>
            </a:r>
          </a:p>
          <a:p>
            <a:r>
              <a:rPr lang="en-US" altLang="en-US" dirty="0">
                <a:latin typeface="Arial" panose="020B0604020202020204" pitchFamily="34" charset="0"/>
              </a:rPr>
              <a:t>Challenge teams of students to find the best deal in town for borrowing $10,000. Remind them to consider the finance charge offered and the APR. Is there a way to make the interest tax deductible (e.g., home equity loans)? Provide students with copies of the APR tables, which are available at Federal Reserve Banks, so they can calculate the exact APR offered.</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71885393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4461986D-7E41-483D-973F-A3EEC64E235F}" type="slidenum">
              <a:rPr lang="en-US" altLang="en-US"/>
              <a:pPr eaLnBrk="1" hangingPunct="1"/>
              <a:t>43</a:t>
            </a:fld>
            <a:endParaRPr lang="en-US" altLang="en-US" dirty="0"/>
          </a:p>
        </p:txBody>
      </p:sp>
      <p:sp>
        <p:nvSpPr>
          <p:cNvPr id="89091" name="Rectangle 2"/>
          <p:cNvSpPr>
            <a:spLocks noGrp="1" noRot="1" noChangeAspect="1" noChangeArrowheads="1" noTextEdit="1"/>
          </p:cNvSpPr>
          <p:nvPr>
            <p:ph type="sldImg"/>
          </p:nvPr>
        </p:nvSpPr>
        <p:spPr>
          <a:ln/>
        </p:spPr>
      </p:sp>
      <p:sp>
        <p:nvSpPr>
          <p:cNvPr id="89092" name="Rectangle 3"/>
          <p:cNvSpPr>
            <a:spLocks noGrp="1" noChangeArrowheads="1"/>
          </p:cNvSpPr>
          <p:nvPr>
            <p:ph type="body" idx="1"/>
          </p:nvPr>
        </p:nvSpPr>
        <p:spPr>
          <a:noFill/>
        </p:spPr>
        <p:txBody>
          <a:bodyPr/>
          <a:lstStyle/>
          <a:p>
            <a:r>
              <a:rPr lang="en-US" altLang="en-US" dirty="0">
                <a:latin typeface="Arial" panose="020B0604020202020204" pitchFamily="34" charset="0"/>
              </a:rPr>
              <a:t>Such notice may be given to the card issuer by telephone, letter, or any other means. Even then, credit cardholders are responsible only for the first $50 of any unauthorized charges. Debit cards do not have this built-in protection. The credit cardholder can avoid the $50 liability if the credit card issuer has not included on the card a method to identify the user of the card, such as a signature, a photograph, or other means of identification. Card issuers must notify cardholders in advance of the potential $50 liability.</a:t>
            </a:r>
          </a:p>
        </p:txBody>
      </p:sp>
    </p:spTree>
    <p:extLst>
      <p:ext uri="{BB962C8B-B14F-4D97-AF65-F5344CB8AC3E}">
        <p14:creationId xmlns:p14="http://schemas.microsoft.com/office/powerpoint/2010/main" val="170975739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4130068-921C-4315-9B2C-4DC9EE052F4F}" type="slidenum">
              <a:rPr lang="en-US" altLang="en-US"/>
              <a:pPr eaLnBrk="1" hangingPunct="1"/>
              <a:t>44</a:t>
            </a:fld>
            <a:endParaRPr lang="en-US" altLang="en-US" dirty="0"/>
          </a:p>
        </p:txBody>
      </p:sp>
      <p:sp>
        <p:nvSpPr>
          <p:cNvPr id="90115" name="Rectangle 2"/>
          <p:cNvSpPr>
            <a:spLocks noGrp="1" noRot="1" noChangeAspect="1" noChangeArrowheads="1" noTextEdit="1"/>
          </p:cNvSpPr>
          <p:nvPr>
            <p:ph type="sldImg"/>
          </p:nvPr>
        </p:nvSpPr>
        <p:spPr>
          <a:ln/>
        </p:spPr>
      </p:sp>
      <p:sp>
        <p:nvSpPr>
          <p:cNvPr id="90116" name="Rectangle 3"/>
          <p:cNvSpPr>
            <a:spLocks noGrp="1" noChangeArrowheads="1"/>
          </p:cNvSpPr>
          <p:nvPr>
            <p:ph type="body" idx="1"/>
          </p:nvPr>
        </p:nvSpPr>
        <p:spPr>
          <a:noFill/>
        </p:spPr>
        <p:txBody>
          <a:bodyPr/>
          <a:lstStyle/>
          <a:p>
            <a:r>
              <a:rPr lang="en-US" altLang="en-US" b="1" dirty="0">
                <a:latin typeface="Arial" panose="020B0604020202020204" pitchFamily="34" charset="0"/>
              </a:rPr>
              <a:t>State Variations</a:t>
            </a:r>
          </a:p>
          <a:p>
            <a:r>
              <a:rPr lang="en-US" altLang="en-US" dirty="0">
                <a:latin typeface="Arial" panose="020B0604020202020204" pitchFamily="34" charset="0"/>
              </a:rPr>
              <a:t>Many states, including Kansas, Oklahoma, and New Hampshire, have Fair Credit Reporting Acts patterned after the federal Fair Credit Reporting Act. These state statutes are not preempted by federal legislation because the act specifically allows states to be more protective of their citizens if they choose.</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94485341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B141EFF-6FD6-42A1-AA92-765F8A320469}" type="slidenum">
              <a:rPr lang="en-US" altLang="en-US"/>
              <a:pPr eaLnBrk="1" hangingPunct="1"/>
              <a:t>45</a:t>
            </a:fld>
            <a:endParaRPr lang="en-US" altLang="en-US" dirty="0"/>
          </a:p>
        </p:txBody>
      </p:sp>
      <p:sp>
        <p:nvSpPr>
          <p:cNvPr id="91139" name="Rectangle 2"/>
          <p:cNvSpPr>
            <a:spLocks noGrp="1" noRot="1" noChangeAspect="1" noChangeArrowheads="1" noTextEdit="1"/>
          </p:cNvSpPr>
          <p:nvPr>
            <p:ph type="sldImg"/>
          </p:nvPr>
        </p:nvSpPr>
        <p:spPr>
          <a:ln/>
        </p:spPr>
      </p:sp>
      <p:sp>
        <p:nvSpPr>
          <p:cNvPr id="91140" name="Rectangle 3"/>
          <p:cNvSpPr>
            <a:spLocks noGrp="1" noChangeArrowheads="1"/>
          </p:cNvSpPr>
          <p:nvPr>
            <p:ph type="body" idx="1"/>
          </p:nvPr>
        </p:nvSpPr>
        <p:spPr>
          <a:noFill/>
        </p:spPr>
        <p:txBody>
          <a:bodyPr/>
          <a:lstStyle/>
          <a:p>
            <a:pPr marL="0" lvl="1"/>
            <a:r>
              <a:rPr lang="en-US" altLang="en-US" dirty="0">
                <a:latin typeface="Arial" panose="020B0604020202020204" pitchFamily="34" charset="0"/>
              </a:rPr>
              <a:t>The creditor must acknowledge the consumer’s notice within 30 days.</a:t>
            </a:r>
          </a:p>
          <a:p>
            <a:endParaRPr lang="en-US" altLang="en-US" b="1" dirty="0">
              <a:latin typeface="Arial" panose="020B0604020202020204" pitchFamily="34" charset="0"/>
            </a:endParaRPr>
          </a:p>
          <a:p>
            <a:r>
              <a:rPr lang="en-US" altLang="en-US" b="1" dirty="0">
                <a:latin typeface="Arial" panose="020B0604020202020204" pitchFamily="34" charset="0"/>
              </a:rPr>
              <a:t>Background Information</a:t>
            </a:r>
          </a:p>
          <a:p>
            <a:r>
              <a:rPr lang="en-US" altLang="en-US" dirty="0">
                <a:latin typeface="Arial" panose="020B0604020202020204" pitchFamily="34" charset="0"/>
              </a:rPr>
              <a:t>Many financial experts agree that consumers who find an error on their credit card statement should report the error in writing. A clearly written, business-like letter explaining the problem creates a paper trail, which will help if the problem becomes complicated. Also, the documentation will exist as a record of the number of times errors occur.</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64795903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FE82A5C-79FF-4C4E-A71E-548B5E5B3940}" type="slidenum">
              <a:rPr lang="en-US" altLang="en-US"/>
              <a:pPr eaLnBrk="1" hangingPunct="1"/>
              <a:t>46</a:t>
            </a:fld>
            <a:endParaRPr lang="en-US" altLang="en-US" dirty="0"/>
          </a:p>
        </p:txBody>
      </p:sp>
      <p:sp>
        <p:nvSpPr>
          <p:cNvPr id="92163" name="Rectangle 2"/>
          <p:cNvSpPr>
            <a:spLocks noGrp="1" noRot="1" noChangeAspect="1" noChangeArrowheads="1" noTextEdit="1"/>
          </p:cNvSpPr>
          <p:nvPr>
            <p:ph type="sldImg"/>
          </p:nvPr>
        </p:nvSpPr>
        <p:spPr>
          <a:ln/>
        </p:spPr>
      </p:sp>
      <p:sp>
        <p:nvSpPr>
          <p:cNvPr id="92164"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“D” – Fair Debt Collection Practices Act. See next slide.</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372511935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A8555F2-8D7F-479F-B475-C5655B2D4D06}" type="slidenum">
              <a:rPr lang="en-US" altLang="en-US"/>
              <a:pPr eaLnBrk="1" hangingPunct="1"/>
              <a:t>47</a:t>
            </a:fld>
            <a:endParaRPr lang="en-US" altLang="en-US" dirty="0"/>
          </a:p>
        </p:txBody>
      </p:sp>
      <p:sp>
        <p:nvSpPr>
          <p:cNvPr id="93187" name="Rectangle 2"/>
          <p:cNvSpPr>
            <a:spLocks noGrp="1" noRot="1" noChangeAspect="1" noChangeArrowheads="1" noTextEdit="1"/>
          </p:cNvSpPr>
          <p:nvPr>
            <p:ph type="sldImg"/>
          </p:nvPr>
        </p:nvSpPr>
        <p:spPr>
          <a:ln/>
        </p:spPr>
      </p:sp>
      <p:sp>
        <p:nvSpPr>
          <p:cNvPr id="93188" name="Rectangle 3"/>
          <p:cNvSpPr>
            <a:spLocks noGrp="1" noChangeArrowheads="1"/>
          </p:cNvSpPr>
          <p:nvPr>
            <p:ph type="body" idx="1"/>
          </p:nvPr>
        </p:nvSpPr>
        <p:spPr>
          <a:noFill/>
        </p:spPr>
        <p:txBody>
          <a:bodyPr/>
          <a:lstStyle/>
          <a:p>
            <a:r>
              <a:rPr lang="en-US" altLang="en-US" sz="1000" dirty="0">
                <a:latin typeface="Arial" panose="020B0604020202020204" pitchFamily="34" charset="0"/>
              </a:rPr>
              <a:t>Some of these rules are as follows:</a:t>
            </a:r>
          </a:p>
          <a:p>
            <a:r>
              <a:rPr lang="en-US" altLang="en-US" sz="1000" dirty="0">
                <a:latin typeface="Arial" panose="020B0604020202020204" pitchFamily="34" charset="0"/>
              </a:rPr>
              <a:t>1. When trying to locate someone, a debt collector may not communicate by postcard or tell others that the consumer owes money.</a:t>
            </a:r>
          </a:p>
          <a:p>
            <a:r>
              <a:rPr lang="en-US" altLang="en-US" sz="1000" dirty="0">
                <a:latin typeface="Arial" panose="020B0604020202020204" pitchFamily="34" charset="0"/>
              </a:rPr>
              <a:t>2. When the debt collector knows that the consumer is represented by an attorney, the debt collector may communicate only with the attorney.</a:t>
            </a:r>
          </a:p>
          <a:p>
            <a:r>
              <a:rPr lang="en-US" altLang="en-US" sz="1000" dirty="0">
                <a:latin typeface="Arial" panose="020B0604020202020204" pitchFamily="34" charset="0"/>
              </a:rPr>
              <a:t>3. A debt collector may not communicate with the consumer at any unusual or inconvenient time or place. Unless there are circumstances to the contrary, the convenient time for communicating with a consumer is between the hours of 8:00 A.M. and 9:00 P.M.</a:t>
            </a:r>
          </a:p>
          <a:p>
            <a:r>
              <a:rPr lang="en-US" altLang="en-US" sz="1000" dirty="0">
                <a:latin typeface="Arial" panose="020B0604020202020204" pitchFamily="34" charset="0"/>
              </a:rPr>
              <a:t>4. A debt collector may not communicate with the consumer at the consumer’s place of employment if the debt collector knows that the employer prohibits such communication.</a:t>
            </a:r>
          </a:p>
          <a:p>
            <a:r>
              <a:rPr lang="en-US" altLang="en-US" sz="1000" dirty="0">
                <a:latin typeface="Arial" panose="020B0604020202020204" pitchFamily="34" charset="0"/>
              </a:rPr>
              <a:t>5. A debt collector may not communicate, in connection with the collection of a debt, with any person other than the consumer, the consumer’s attorney, the creditor’s attorney, or a consumer reporting agency.</a:t>
            </a:r>
          </a:p>
          <a:p>
            <a:r>
              <a:rPr lang="en-US" altLang="en-US" sz="1000" dirty="0">
                <a:latin typeface="Arial" panose="020B0604020202020204" pitchFamily="34" charset="0"/>
              </a:rPr>
              <a:t>6. If a consumer notifies a debt collector in writing that the consumer refuses to pay the debt or wishes the debt collector to cease further communication, the debt collector must cease communication, except to notify the consumer of a specific action.</a:t>
            </a:r>
          </a:p>
          <a:p>
            <a:r>
              <a:rPr lang="en-US" altLang="en-US" sz="1000" dirty="0">
                <a:latin typeface="Arial" panose="020B0604020202020204" pitchFamily="34" charset="0"/>
              </a:rPr>
              <a:t>7. Debt collectors may not harass consumers or use abusive techniques to collect debts. In addition, debt collectors may not use obscene or profane language or publish a list of those who allegedly refuse to pay debts. It is also illegal for a debt collector to cause a telephone to ring or to engage in repeated telephone conversations with the intent to annoy the consumer.</a:t>
            </a:r>
          </a:p>
          <a:p>
            <a:endParaRPr lang="en-US" altLang="en-US" sz="1000" dirty="0">
              <a:latin typeface="Arial" panose="020B0604020202020204" pitchFamily="34" charset="0"/>
            </a:endParaRPr>
          </a:p>
        </p:txBody>
      </p:sp>
    </p:spTree>
    <p:extLst>
      <p:ext uri="{BB962C8B-B14F-4D97-AF65-F5344CB8AC3E}">
        <p14:creationId xmlns:p14="http://schemas.microsoft.com/office/powerpoint/2010/main" val="330701146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BF016C9F-889A-4866-856F-033918BBE5B5}" type="slidenum">
              <a:rPr lang="en-US" altLang="en-US"/>
              <a:pPr eaLnBrk="1" hangingPunct="1"/>
              <a:t>48</a:t>
            </a:fld>
            <a:endParaRPr lang="en-US" altLang="en-US" dirty="0"/>
          </a:p>
        </p:txBody>
      </p:sp>
      <p:sp>
        <p:nvSpPr>
          <p:cNvPr id="94211" name="Rectangle 2"/>
          <p:cNvSpPr>
            <a:spLocks noGrp="1" noRot="1" noChangeAspect="1" noChangeArrowheads="1" noTextEdit="1"/>
          </p:cNvSpPr>
          <p:nvPr>
            <p:ph type="sldImg"/>
          </p:nvPr>
        </p:nvSpPr>
        <p:spPr>
          <a:ln/>
        </p:spPr>
      </p:sp>
      <p:sp>
        <p:nvSpPr>
          <p:cNvPr id="94212" name="Rectangle 3"/>
          <p:cNvSpPr>
            <a:spLocks noGrp="1" noChangeArrowheads="1"/>
          </p:cNvSpPr>
          <p:nvPr>
            <p:ph type="body" idx="1"/>
          </p:nvPr>
        </p:nvSpPr>
        <p:spPr>
          <a:noFill/>
        </p:spPr>
        <p:txBody>
          <a:bodyPr/>
          <a:lstStyle/>
          <a:p>
            <a:r>
              <a:rPr lang="en-US" altLang="en-US" dirty="0">
                <a:latin typeface="Arial" panose="020B0604020202020204" pitchFamily="34" charset="0"/>
              </a:rPr>
              <a:t>The law applies only to personal property leased by an individual for a period of more than four months for personal, family, or household use. It does not cover daily or weekly rentals, leases for apartments or houses, or leases to anyone for business purposes.</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8733230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5B1CC8F4-5623-496C-8F2C-A5D22BD68D8F}" type="slidenum">
              <a:rPr lang="en-US" smtClean="0"/>
              <a:t>9</a:t>
            </a:fld>
            <a:endParaRPr lang="en-US" dirty="0"/>
          </a:p>
        </p:txBody>
      </p:sp>
    </p:spTree>
    <p:extLst>
      <p:ext uri="{BB962C8B-B14F-4D97-AF65-F5344CB8AC3E}">
        <p14:creationId xmlns:p14="http://schemas.microsoft.com/office/powerpoint/2010/main" val="20089503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FC0CEE9-CC78-4CAA-A677-B602FCA2336D}" type="slidenum">
              <a:rPr lang="en-US" altLang="en-US"/>
              <a:pPr eaLnBrk="1" hangingPunct="1"/>
              <a:t>10</a:t>
            </a:fld>
            <a:endParaRPr lang="en-US" altLang="en-US" dirty="0"/>
          </a:p>
        </p:txBody>
      </p:sp>
      <p:sp>
        <p:nvSpPr>
          <p:cNvPr id="62467" name="Rectangle 2"/>
          <p:cNvSpPr>
            <a:spLocks noGrp="1" noRot="1" noChangeAspect="1" noChangeArrowheads="1" noTextEdit="1"/>
          </p:cNvSpPr>
          <p:nvPr>
            <p:ph type="sldImg"/>
          </p:nvPr>
        </p:nvSpPr>
        <p:spPr>
          <a:ln/>
        </p:spPr>
      </p:sp>
      <p:sp>
        <p:nvSpPr>
          <p:cNvPr id="62468" name="Rectangle 3"/>
          <p:cNvSpPr>
            <a:spLocks noGrp="1" noChangeArrowheads="1"/>
          </p:cNvSpPr>
          <p:nvPr>
            <p:ph type="body" idx="1"/>
          </p:nvPr>
        </p:nvSpPr>
        <p:spPr>
          <a:noFill/>
        </p:spPr>
        <p:txBody>
          <a:bodyPr/>
          <a:lstStyle/>
          <a:p>
            <a:r>
              <a:rPr lang="en-US" altLang="en-US" dirty="0">
                <a:latin typeface="Arial" panose="020B0604020202020204" pitchFamily="34" charset="0"/>
              </a:rPr>
              <a:t>People who are injured or suffer property damage from a defective product may recover from the manufacturer or seller only if they can prove all of the following:</a:t>
            </a:r>
          </a:p>
          <a:p>
            <a:r>
              <a:rPr lang="en-US" altLang="en-US" dirty="0">
                <a:latin typeface="Arial" panose="020B0604020202020204" pitchFamily="34" charset="0"/>
              </a:rPr>
              <a:t>1. The manufacturer or seller sold the product in a defective condition.</a:t>
            </a:r>
          </a:p>
          <a:p>
            <a:r>
              <a:rPr lang="en-US" altLang="en-US" dirty="0">
                <a:latin typeface="Arial" panose="020B0604020202020204" pitchFamily="34" charset="0"/>
              </a:rPr>
              <a:t>2. The manufacturer or seller was engaged in the business of selling the product.</a:t>
            </a:r>
          </a:p>
          <a:p>
            <a:r>
              <a:rPr lang="en-US" altLang="en-US" dirty="0">
                <a:latin typeface="Arial" panose="020B0604020202020204" pitchFamily="34" charset="0"/>
              </a:rPr>
              <a:t>3. The product was unreasonably dangerous to the user or consumer.</a:t>
            </a:r>
          </a:p>
          <a:p>
            <a:r>
              <a:rPr lang="en-US" altLang="en-US" dirty="0">
                <a:latin typeface="Arial" panose="020B0604020202020204" pitchFamily="34" charset="0"/>
              </a:rPr>
              <a:t>4. The defective condition was the proximate cause of the injury or damage.</a:t>
            </a:r>
          </a:p>
          <a:p>
            <a:r>
              <a:rPr lang="en-US" altLang="en-US" dirty="0">
                <a:latin typeface="Arial" panose="020B0604020202020204" pitchFamily="34" charset="0"/>
              </a:rPr>
              <a:t>5. The defective condition existed at the time it left the hands of the manufacturer or seller.</a:t>
            </a:r>
          </a:p>
          <a:p>
            <a:r>
              <a:rPr lang="en-US" altLang="en-US" dirty="0">
                <a:latin typeface="Arial" panose="020B0604020202020204" pitchFamily="34" charset="0"/>
              </a:rPr>
              <a:t>6. The consumer sustained physical harm or property damage by use or consumption of the product.</a:t>
            </a:r>
          </a:p>
          <a:p>
            <a:r>
              <a:rPr lang="en-US" altLang="en-US" dirty="0">
                <a:latin typeface="Arial" panose="020B0604020202020204" pitchFamily="34" charset="0"/>
              </a:rPr>
              <a:t>The defective condition may arise through faulty product design, faulty manufacturing, inadequate warning of danger, or improper instructions for the product’s use.</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2701693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act covers products or component parts, American-made or imported, that are manufactured or distributed for sale to a consumer for personal use, consumption, </a:t>
            </a:r>
            <a:r>
              <a:rPr lang="en-US" sz="1200" b="0" i="0" u="none" strike="noStrike" kern="1200" baseline="0" dirty="0">
                <a:solidFill>
                  <a:schemeClr val="tx1"/>
                </a:solidFill>
                <a:latin typeface="+mn-lt"/>
                <a:ea typeface="+mn-ea"/>
                <a:cs typeface="+mn-cs"/>
              </a:rPr>
              <a:t>or enjoyment. It has the authority to impose civil fines for violations of its standards and cease-and-desist orders.</a:t>
            </a:r>
            <a:endParaRPr lang="en-US" dirty="0"/>
          </a:p>
        </p:txBody>
      </p:sp>
      <p:sp>
        <p:nvSpPr>
          <p:cNvPr id="4" name="Slide Number Placeholder 3"/>
          <p:cNvSpPr>
            <a:spLocks noGrp="1"/>
          </p:cNvSpPr>
          <p:nvPr>
            <p:ph type="sldNum" sz="quarter" idx="5"/>
          </p:nvPr>
        </p:nvSpPr>
        <p:spPr/>
        <p:txBody>
          <a:bodyPr/>
          <a:lstStyle/>
          <a:p>
            <a:fld id="{5B1CC8F4-5623-496C-8F2C-A5D22BD68D8F}" type="slidenum">
              <a:rPr lang="en-US" smtClean="0"/>
              <a:t>11</a:t>
            </a:fld>
            <a:endParaRPr lang="en-US" dirty="0"/>
          </a:p>
        </p:txBody>
      </p:sp>
    </p:spTree>
    <p:extLst>
      <p:ext uri="{BB962C8B-B14F-4D97-AF65-F5344CB8AC3E}">
        <p14:creationId xmlns:p14="http://schemas.microsoft.com/office/powerpoint/2010/main" val="8242569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BB32E221-CF9C-4954-B895-E16434BA8ACE}" type="slidenum">
              <a:rPr lang="en-US" altLang="en-US"/>
              <a:pPr eaLnBrk="1" hangingPunct="1"/>
              <a:t>12</a:t>
            </a:fld>
            <a:endParaRPr lang="en-US" altLang="en-US" dirty="0"/>
          </a:p>
        </p:txBody>
      </p:sp>
      <p:sp>
        <p:nvSpPr>
          <p:cNvPr id="63491" name="Rectangle 2"/>
          <p:cNvSpPr>
            <a:spLocks noGrp="1" noRot="1" noChangeAspect="1" noChangeArrowheads="1" noTextEdit="1"/>
          </p:cNvSpPr>
          <p:nvPr>
            <p:ph type="sldImg"/>
          </p:nvPr>
        </p:nvSpPr>
        <p:spPr>
          <a:ln/>
        </p:spPr>
      </p:sp>
      <p:sp>
        <p:nvSpPr>
          <p:cNvPr id="63492"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“D” – consumer. See next slide.</a:t>
            </a:r>
          </a:p>
        </p:txBody>
      </p:sp>
    </p:spTree>
    <p:extLst>
      <p:ext uri="{BB962C8B-B14F-4D97-AF65-F5344CB8AC3E}">
        <p14:creationId xmlns:p14="http://schemas.microsoft.com/office/powerpoint/2010/main" val="28280410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4925CB49-7DB6-44FF-88DB-692C6C611EB1}" type="slidenum">
              <a:rPr lang="en-US" altLang="en-US"/>
              <a:pPr eaLnBrk="1" hangingPunct="1"/>
              <a:t>13</a:t>
            </a:fld>
            <a:endParaRPr lang="en-US" altLang="en-US" dirty="0"/>
          </a:p>
        </p:txBody>
      </p:sp>
      <p:sp>
        <p:nvSpPr>
          <p:cNvPr id="64515" name="Rectangle 2"/>
          <p:cNvSpPr>
            <a:spLocks noGrp="1" noRot="1" noChangeAspect="1" noChangeArrowheads="1" noTextEdit="1"/>
          </p:cNvSpPr>
          <p:nvPr>
            <p:ph type="sldImg"/>
          </p:nvPr>
        </p:nvSpPr>
        <p:spPr>
          <a:ln/>
        </p:spPr>
      </p:sp>
      <p:sp>
        <p:nvSpPr>
          <p:cNvPr id="64516" name="Rectangle 3"/>
          <p:cNvSpPr>
            <a:spLocks noGrp="1" noChangeArrowheads="1"/>
          </p:cNvSpPr>
          <p:nvPr>
            <p:ph type="body" idx="1"/>
          </p:nvPr>
        </p:nvSpPr>
        <p:spPr>
          <a:noFill/>
        </p:spPr>
        <p:txBody>
          <a:bodyPr/>
          <a:lstStyle/>
          <a:p>
            <a:r>
              <a:rPr lang="en-US" altLang="en-US" b="1" dirty="0">
                <a:latin typeface="Arial" panose="020B0604020202020204" pitchFamily="34" charset="0"/>
              </a:rPr>
              <a:t>Teaching Tips</a:t>
            </a:r>
          </a:p>
          <a:p>
            <a:r>
              <a:rPr lang="en-US" altLang="en-US" dirty="0">
                <a:latin typeface="Arial" panose="020B0604020202020204" pitchFamily="34" charset="0"/>
              </a:rPr>
              <a:t>Ask students to list different types of monetary transactions they have performed in the last week. Discuss whether any of these transactions would be covered by consumer protection laws or the UCC.</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7718748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5806E4E9-7F25-4F77-95DF-00B248B0F1EB}" type="slidenum">
              <a:rPr lang="en-US" altLang="en-US"/>
              <a:pPr eaLnBrk="1" hangingPunct="1"/>
              <a:t>14</a:t>
            </a:fld>
            <a:endParaRPr lang="en-US" altLang="en-US" dirty="0"/>
          </a:p>
        </p:txBody>
      </p:sp>
      <p:sp>
        <p:nvSpPr>
          <p:cNvPr id="65539" name="Rectangle 2"/>
          <p:cNvSpPr>
            <a:spLocks noGrp="1" noRot="1" noChangeAspect="1" noChangeArrowheads="1" noTextEdit="1"/>
          </p:cNvSpPr>
          <p:nvPr>
            <p:ph type="sldImg"/>
          </p:nvPr>
        </p:nvSpPr>
        <p:spPr>
          <a:ln/>
        </p:spPr>
      </p:sp>
      <p:sp>
        <p:nvSpPr>
          <p:cNvPr id="65540" name="Rectangle 3"/>
          <p:cNvSpPr>
            <a:spLocks noGrp="1" noChangeArrowheads="1"/>
          </p:cNvSpPr>
          <p:nvPr>
            <p:ph type="body" idx="1"/>
          </p:nvPr>
        </p:nvSpPr>
        <p:spPr>
          <a:noFill/>
        </p:spPr>
        <p:txBody>
          <a:bodyPr/>
          <a:lstStyle/>
          <a:p>
            <a:r>
              <a:rPr lang="en-US" altLang="en-US" b="1" dirty="0">
                <a:latin typeface="Arial" panose="020B0604020202020204" pitchFamily="34" charset="0"/>
              </a:rPr>
              <a:t>Terms </a:t>
            </a:r>
          </a:p>
          <a:p>
            <a:r>
              <a:rPr lang="en-US" altLang="en-US" dirty="0">
                <a:latin typeface="Arial" panose="020B0604020202020204" pitchFamily="34" charset="0"/>
              </a:rPr>
              <a:t>Students will easily differentiate between </a:t>
            </a:r>
            <a:r>
              <a:rPr lang="en-US" altLang="en-US" i="1" dirty="0">
                <a:latin typeface="Arial" panose="020B0604020202020204" pitchFamily="34" charset="0"/>
              </a:rPr>
              <a:t>interstate </a:t>
            </a:r>
            <a:r>
              <a:rPr lang="en-US" altLang="en-US" dirty="0">
                <a:latin typeface="Arial" panose="020B0604020202020204" pitchFamily="34" charset="0"/>
              </a:rPr>
              <a:t>and </a:t>
            </a:r>
            <a:r>
              <a:rPr lang="en-US" altLang="en-US" i="1" dirty="0">
                <a:latin typeface="Arial" panose="020B0604020202020204" pitchFamily="34" charset="0"/>
              </a:rPr>
              <a:t>intrastate </a:t>
            </a:r>
            <a:r>
              <a:rPr lang="en-US" altLang="en-US" dirty="0">
                <a:latin typeface="Arial" panose="020B0604020202020204" pitchFamily="34" charset="0"/>
              </a:rPr>
              <a:t>commerce if they know that </a:t>
            </a:r>
            <a:r>
              <a:rPr lang="en-US" altLang="en-US" i="1" dirty="0">
                <a:latin typeface="Arial" panose="020B0604020202020204" pitchFamily="34" charset="0"/>
              </a:rPr>
              <a:t>inter- </a:t>
            </a:r>
            <a:r>
              <a:rPr lang="en-US" altLang="en-US" dirty="0">
                <a:latin typeface="Arial" panose="020B0604020202020204" pitchFamily="34" charset="0"/>
              </a:rPr>
              <a:t>is a prefix meaning “between” and </a:t>
            </a:r>
            <a:r>
              <a:rPr lang="en-US" altLang="en-US" i="1" dirty="0">
                <a:latin typeface="Arial" panose="020B0604020202020204" pitchFamily="34" charset="0"/>
              </a:rPr>
              <a:t>intra</a:t>
            </a:r>
            <a:r>
              <a:rPr lang="en-US" altLang="en-US" i="0" dirty="0">
                <a:latin typeface="Arial" panose="020B0604020202020204" pitchFamily="34" charset="0"/>
              </a:rPr>
              <a:t>-</a:t>
            </a:r>
            <a:r>
              <a:rPr lang="en-US" altLang="en-US" i="1" dirty="0">
                <a:latin typeface="Arial" panose="020B0604020202020204" pitchFamily="34" charset="0"/>
              </a:rPr>
              <a:t> </a:t>
            </a:r>
            <a:r>
              <a:rPr lang="en-US" altLang="en-US" dirty="0">
                <a:latin typeface="Arial" panose="020B0604020202020204" pitchFamily="34" charset="0"/>
              </a:rPr>
              <a:t>means “within.”</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401954868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p:nvPr userDrawn="1"/>
        </p:nvSpPr>
        <p:spPr>
          <a:xfrm>
            <a:off x="0" y="0"/>
            <a:ext cx="12192000" cy="6857999"/>
          </a:xfrm>
          <a:prstGeom prst="rect">
            <a:avLst/>
          </a:prstGeom>
          <a:gradFill flip="none" rotWithShape="1">
            <a:gsLst>
              <a:gs pos="0">
                <a:srgbClr val="99D389">
                  <a:shade val="30000"/>
                  <a:satMod val="115000"/>
                </a:srgbClr>
              </a:gs>
              <a:gs pos="50000">
                <a:srgbClr val="99D389">
                  <a:shade val="67500"/>
                  <a:satMod val="115000"/>
                </a:srgbClr>
              </a:gs>
              <a:gs pos="100000">
                <a:srgbClr val="99D389">
                  <a:shade val="100000"/>
                  <a:satMod val="115000"/>
                </a:srgbClr>
              </a:gs>
            </a:gsLst>
            <a:path path="circle">
              <a:fillToRect r="100000" b="100000"/>
            </a:path>
            <a:tileRect l="-100000" t="-100000"/>
          </a:gradFill>
          <a:effectLst>
            <a:outerShdw blurRad="50800" dist="38100" dir="2520000" algn="t" rotWithShape="0">
              <a:prstClr val="black">
                <a:alpha val="40000"/>
              </a:prstClr>
            </a:outerShdw>
            <a:reflection blurRad="6350" stA="50000" endA="300" endPos="55000" dir="5400000" sy="-100000" algn="bl" rotWithShape="0"/>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sp>
        <p:nvSpPr>
          <p:cNvPr id="2" name="Title 1"/>
          <p:cNvSpPr>
            <a:spLocks noGrp="1"/>
          </p:cNvSpPr>
          <p:nvPr>
            <p:ph type="ctrTitle"/>
          </p:nvPr>
        </p:nvSpPr>
        <p:spPr>
          <a:xfrm>
            <a:off x="671209" y="758758"/>
            <a:ext cx="4766553" cy="307394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671209" y="4017522"/>
            <a:ext cx="4766553" cy="2071993"/>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5" name="Footer Placeholder 4"/>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
        <p:nvSpPr>
          <p:cNvPr id="8" name="Rectangle 7"/>
          <p:cNvSpPr/>
          <p:nvPr userDrawn="1"/>
        </p:nvSpPr>
        <p:spPr>
          <a:xfrm>
            <a:off x="0" y="0"/>
            <a:ext cx="350196" cy="6858000"/>
          </a:xfrm>
          <a:prstGeom prst="rect">
            <a:avLst/>
          </a:prstGeom>
          <a:gradFill flip="none" rotWithShape="1">
            <a:gsLst>
              <a:gs pos="13000">
                <a:schemeClr val="accent5">
                  <a:lumMod val="110000"/>
                  <a:satMod val="105000"/>
                  <a:tint val="67000"/>
                  <a:alpha val="93000"/>
                </a:schemeClr>
              </a:gs>
              <a:gs pos="63000">
                <a:schemeClr val="accent5">
                  <a:lumMod val="105000"/>
                  <a:satMod val="103000"/>
                  <a:tint val="73000"/>
                </a:schemeClr>
              </a:gs>
              <a:gs pos="100000">
                <a:schemeClr val="accent5">
                  <a:lumMod val="105000"/>
                  <a:satMod val="109000"/>
                  <a:tint val="81000"/>
                </a:schemeClr>
              </a:gs>
            </a:gsLst>
            <a:path path="circle">
              <a:fillToRect l="100000" t="100000"/>
            </a:path>
            <a:tileRect r="-100000" b="-100000"/>
          </a:gra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dirty="0"/>
          </a:p>
        </p:txBody>
      </p:sp>
      <p:pic>
        <p:nvPicPr>
          <p:cNvPr id="9" name="Picture 8">
            <a:extLst>
              <a:ext uri="{FF2B5EF4-FFF2-40B4-BE49-F238E27FC236}">
                <a16:creationId xmlns:a16="http://schemas.microsoft.com/office/drawing/2014/main" id="{AB498267-5148-4C09-B515-666605B6CDF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53447" y="326777"/>
            <a:ext cx="4633147" cy="5839318"/>
          </a:xfrm>
          <a:prstGeom prst="rect">
            <a:avLst/>
          </a:prstGeom>
        </p:spPr>
      </p:pic>
    </p:spTree>
    <p:extLst>
      <p:ext uri="{BB962C8B-B14F-4D97-AF65-F5344CB8AC3E}">
        <p14:creationId xmlns:p14="http://schemas.microsoft.com/office/powerpoint/2010/main" val="29911204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endParaRPr lang="en-US" dirty="0"/>
          </a:p>
        </p:txBody>
      </p:sp>
      <p:sp>
        <p:nvSpPr>
          <p:cNvPr id="5" name="Footer Placeholder 4"/>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5746254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endParaRPr lang="en-US" dirty="0"/>
          </a:p>
        </p:txBody>
      </p:sp>
      <p:sp>
        <p:nvSpPr>
          <p:cNvPr id="5" name="Footer Placeholder 4"/>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3688531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lvl1pPr marL="398463" indent="-398463">
              <a:buFont typeface="Wingdings" panose="05000000000000000000" pitchFamily="2" charset="2"/>
              <a:buChar char="v"/>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5885952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endParaRPr lang="en-US" dirty="0"/>
          </a:p>
        </p:txBody>
      </p:sp>
      <p:sp>
        <p:nvSpPr>
          <p:cNvPr id="5" name="Footer Placeholder 4"/>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11229393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7" name="Slide Number Placeholder 6"/>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4454065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838200" y="6356350"/>
            <a:ext cx="2743200" cy="365125"/>
          </a:xfrm>
          <a:prstGeom prst="rect">
            <a:avLst/>
          </a:prstGeom>
        </p:spPr>
        <p:txBody>
          <a:bodyPr/>
          <a:lstStyle/>
          <a:p>
            <a:endParaRPr lang="en-US" dirty="0"/>
          </a:p>
        </p:txBody>
      </p:sp>
      <p:sp>
        <p:nvSpPr>
          <p:cNvPr id="8" name="Footer Placeholder 7"/>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9" name="Slide Number Placeholder 8"/>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19543393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838200" y="6356350"/>
            <a:ext cx="2743200" cy="365125"/>
          </a:xfrm>
          <a:prstGeom prst="rect">
            <a:avLst/>
          </a:prstGeom>
        </p:spPr>
        <p:txBody>
          <a:bodyPr/>
          <a:lstStyle/>
          <a:p>
            <a:endParaRPr lang="en-US" dirty="0"/>
          </a:p>
        </p:txBody>
      </p:sp>
      <p:sp>
        <p:nvSpPr>
          <p:cNvPr id="4" name="Footer Placeholder 3"/>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5" name="Slide Number Placeholder 4"/>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34243669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0"/>
            <a:ext cx="2743200" cy="365125"/>
          </a:xfrm>
          <a:prstGeom prst="rect">
            <a:avLst/>
          </a:prstGeom>
        </p:spPr>
        <p:txBody>
          <a:bodyPr/>
          <a:lstStyle/>
          <a:p>
            <a:endParaRPr lang="en-US" dirty="0"/>
          </a:p>
        </p:txBody>
      </p:sp>
      <p:sp>
        <p:nvSpPr>
          <p:cNvPr id="3" name="Footer Placeholder 2"/>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4" name="Slide Number Placeholder 3"/>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370150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endParaRPr lang="en-US" dirty="0"/>
          </a:p>
        </p:txBody>
      </p:sp>
      <p:sp>
        <p:nvSpPr>
          <p:cNvPr id="6" name="Footer Placeholder 5"/>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7" name="Slide Number Placeholder 6"/>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31406211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endParaRPr lang="en-US" dirty="0"/>
          </a:p>
        </p:txBody>
      </p:sp>
      <p:sp>
        <p:nvSpPr>
          <p:cNvPr id="6" name="Footer Placeholder 5"/>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7" name="Slide Number Placeholder 6"/>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1853931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0" y="1"/>
            <a:ext cx="12192000" cy="1690688"/>
          </a:xfrm>
          <a:prstGeom prst="rect">
            <a:avLst/>
          </a:prstGeom>
          <a:gradFill flip="none" rotWithShape="1">
            <a:gsLst>
              <a:gs pos="0">
                <a:srgbClr val="99D389">
                  <a:shade val="30000"/>
                  <a:satMod val="115000"/>
                </a:srgbClr>
              </a:gs>
              <a:gs pos="50000">
                <a:srgbClr val="99D389">
                  <a:shade val="67500"/>
                  <a:satMod val="115000"/>
                </a:srgbClr>
              </a:gs>
              <a:gs pos="100000">
                <a:srgbClr val="99D389">
                  <a:shade val="100000"/>
                  <a:satMod val="115000"/>
                </a:srgbClr>
              </a:gs>
            </a:gsLst>
            <a:lin ang="5400000" scaled="1"/>
            <a:tileRect/>
          </a:gradFill>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sp>
        <p:nvSpPr>
          <p:cNvPr id="2" name="Title Placeholder 1"/>
          <p:cNvSpPr>
            <a:spLocks noGrp="1"/>
          </p:cNvSpPr>
          <p:nvPr>
            <p:ph type="title"/>
          </p:nvPr>
        </p:nvSpPr>
        <p:spPr>
          <a:xfrm>
            <a:off x="838200" y="182563"/>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3"/>
          </p:nvPr>
        </p:nvSpPr>
        <p:spPr>
          <a:xfrm>
            <a:off x="350196" y="6492875"/>
            <a:ext cx="7655668" cy="365125"/>
          </a:xfrm>
          <a:prstGeom prst="rect">
            <a:avLst/>
          </a:prstGeom>
        </p:spPr>
        <p:txBody>
          <a:bodyPr vert="horz" lIns="91440" tIns="45720" rIns="91440" bIns="45720" rtlCol="0" anchor="ctr"/>
          <a:lstStyle>
            <a:lvl1pPr algn="l">
              <a:defRPr sz="1200">
                <a:solidFill>
                  <a:schemeClr val="tx1"/>
                </a:solidFill>
              </a:defRPr>
            </a:lvl1pPr>
          </a:lstStyle>
          <a:p>
            <a:r>
              <a:rPr lang="en-US" i="1" dirty="0"/>
              <a:t>Copyright © 2020 McGraw-Hill Education. All rights reserved. No reproduction or distribution without the prior written consent of McGraw-Hill Education.</a:t>
            </a:r>
            <a:endParaRPr lang="en-US" dirty="0"/>
          </a:p>
        </p:txBody>
      </p:sp>
      <p:sp>
        <p:nvSpPr>
          <p:cNvPr id="6" name="Slide Number Placeholder 5"/>
          <p:cNvSpPr>
            <a:spLocks noGrp="1"/>
          </p:cNvSpPr>
          <p:nvPr>
            <p:ph type="sldNum" sz="quarter" idx="4"/>
          </p:nvPr>
        </p:nvSpPr>
        <p:spPr>
          <a:xfrm>
            <a:off x="11050620" y="6492874"/>
            <a:ext cx="1141379" cy="365125"/>
          </a:xfrm>
          <a:prstGeom prst="rect">
            <a:avLst/>
          </a:prstGeom>
        </p:spPr>
        <p:txBody>
          <a:bodyPr vert="horz" lIns="91440" tIns="45720" rIns="91440" bIns="45720" rtlCol="0" anchor="ctr"/>
          <a:lstStyle>
            <a:lvl1pPr algn="r">
              <a:defRPr sz="1200">
                <a:solidFill>
                  <a:schemeClr val="tx1"/>
                </a:solidFill>
              </a:defRPr>
            </a:lvl1pPr>
          </a:lstStyle>
          <a:p>
            <a:fld id="{73CA63B2-227D-4B49-B103-A4A153FC1C24}" type="slidenum">
              <a:rPr lang="en-US" smtClean="0"/>
              <a:pPr/>
              <a:t>‹#›</a:t>
            </a:fld>
            <a:endParaRPr lang="en-US" dirty="0"/>
          </a:p>
        </p:txBody>
      </p:sp>
      <p:sp>
        <p:nvSpPr>
          <p:cNvPr id="8" name="Rectangle 7"/>
          <p:cNvSpPr/>
          <p:nvPr userDrawn="1"/>
        </p:nvSpPr>
        <p:spPr>
          <a:xfrm>
            <a:off x="0" y="0"/>
            <a:ext cx="350196" cy="6858000"/>
          </a:xfrm>
          <a:prstGeom prst="rect">
            <a:avLst/>
          </a:prstGeom>
          <a:gradFill flip="none" rotWithShape="1">
            <a:gsLst>
              <a:gs pos="13000">
                <a:schemeClr val="accent5">
                  <a:lumMod val="110000"/>
                  <a:satMod val="105000"/>
                  <a:tint val="67000"/>
                  <a:alpha val="93000"/>
                </a:schemeClr>
              </a:gs>
              <a:gs pos="63000">
                <a:schemeClr val="accent5">
                  <a:lumMod val="105000"/>
                  <a:satMod val="103000"/>
                  <a:tint val="73000"/>
                </a:schemeClr>
              </a:gs>
              <a:gs pos="100000">
                <a:schemeClr val="accent5">
                  <a:lumMod val="105000"/>
                  <a:satMod val="109000"/>
                  <a:tint val="81000"/>
                </a:schemeClr>
              </a:gs>
            </a:gsLst>
            <a:path path="circle">
              <a:fillToRect l="50000" t="50000" r="50000" b="50000"/>
            </a:path>
            <a:tileRect/>
          </a:gra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dirty="0"/>
          </a:p>
        </p:txBody>
      </p:sp>
      <p:cxnSp>
        <p:nvCxnSpPr>
          <p:cNvPr id="10" name="Straight Connector 9"/>
          <p:cNvCxnSpPr/>
          <p:nvPr userDrawn="1"/>
        </p:nvCxnSpPr>
        <p:spPr>
          <a:xfrm>
            <a:off x="350196" y="1690689"/>
            <a:ext cx="11841804" cy="0"/>
          </a:xfrm>
          <a:prstGeom prst="line">
            <a:avLst/>
          </a:prstGeom>
          <a:ln w="25400">
            <a:solidFill>
              <a:schemeClr val="accent4">
                <a:lumMod val="40000"/>
                <a:lumOff val="60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319709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398463" indent="-398463" algn="l" defTabSz="914400" rtl="0" eaLnBrk="1" latinLnBrk="0" hangingPunct="1">
        <a:lnSpc>
          <a:spcPct val="90000"/>
        </a:lnSpc>
        <a:spcBef>
          <a:spcPts val="1000"/>
        </a:spcBef>
        <a:buClr>
          <a:srgbClr val="9900CC"/>
        </a:buClr>
        <a:buFont typeface="Wingdings" panose="05000000000000000000" pitchFamily="2" charset="2"/>
        <a:buChar char="v"/>
        <a:defRPr sz="3200" kern="1200">
          <a:solidFill>
            <a:schemeClr val="tx1"/>
          </a:solidFill>
          <a:latin typeface="+mn-lt"/>
          <a:ea typeface="+mn-ea"/>
          <a:cs typeface="+mn-cs"/>
        </a:defRPr>
      </a:lvl1pPr>
      <a:lvl2pPr marL="796925" indent="-339725" algn="l" defTabSz="914400" rtl="0" eaLnBrk="1" latinLnBrk="0" hangingPunct="1">
        <a:lnSpc>
          <a:spcPct val="90000"/>
        </a:lnSpc>
        <a:spcBef>
          <a:spcPts val="500"/>
        </a:spcBef>
        <a:buClr>
          <a:srgbClr val="3366FF"/>
        </a:buClr>
        <a:buFont typeface="Wingdings 3" panose="05040102010807070707" pitchFamily="18" charset="2"/>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9.xml"/><Relationship Id="rId1" Type="http://schemas.openxmlformats.org/officeDocument/2006/relationships/slideLayout" Target="../slideLayouts/slideLayout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71209" y="758757"/>
            <a:ext cx="4766553" cy="3709547"/>
          </a:xfrm>
        </p:spPr>
        <p:txBody>
          <a:bodyPr/>
          <a:lstStyle/>
          <a:p>
            <a:r>
              <a:rPr lang="en-US" b="1" dirty="0"/>
              <a:t>Product Liability and </a:t>
            </a:r>
            <a:br>
              <a:rPr lang="en-US" b="1" dirty="0"/>
            </a:br>
            <a:r>
              <a:rPr lang="en-US" b="1" dirty="0"/>
              <a:t>Consumer Protection</a:t>
            </a:r>
          </a:p>
        </p:txBody>
      </p:sp>
      <p:sp>
        <p:nvSpPr>
          <p:cNvPr id="3" name="Subtitle 2"/>
          <p:cNvSpPr>
            <a:spLocks noGrp="1"/>
          </p:cNvSpPr>
          <p:nvPr>
            <p:ph type="subTitle" idx="1"/>
          </p:nvPr>
        </p:nvSpPr>
        <p:spPr>
          <a:xfrm>
            <a:off x="671209" y="4609707"/>
            <a:ext cx="4766553" cy="1479808"/>
          </a:xfrm>
        </p:spPr>
        <p:txBody>
          <a:bodyPr/>
          <a:lstStyle/>
          <a:p>
            <a:r>
              <a:rPr lang="en-US" dirty="0"/>
              <a:t>Chapter 15</a:t>
            </a:r>
          </a:p>
        </p:txBody>
      </p:sp>
      <p:sp>
        <p:nvSpPr>
          <p:cNvPr id="4" name="Footer Placeholder 3"/>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8790984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4"/>
          <p:cNvSpPr>
            <a:spLocks noGrp="1" noChangeArrowheads="1"/>
          </p:cNvSpPr>
          <p:nvPr>
            <p:ph type="title"/>
          </p:nvPr>
        </p:nvSpPr>
        <p:spPr/>
        <p:txBody>
          <a:bodyPr/>
          <a:lstStyle/>
          <a:p>
            <a:r>
              <a:rPr lang="en-US" altLang="en-US" dirty="0"/>
              <a:t>Strict Liability</a:t>
            </a:r>
          </a:p>
        </p:txBody>
      </p:sp>
      <p:sp>
        <p:nvSpPr>
          <p:cNvPr id="23555" name="Rectangle 5"/>
          <p:cNvSpPr>
            <a:spLocks noGrp="1" noChangeArrowheads="1"/>
          </p:cNvSpPr>
          <p:nvPr>
            <p:ph type="body" idx="1"/>
          </p:nvPr>
        </p:nvSpPr>
        <p:spPr/>
        <p:txBody>
          <a:bodyPr/>
          <a:lstStyle/>
          <a:p>
            <a:r>
              <a:rPr lang="en-US" altLang="en-US" dirty="0"/>
              <a:t>Holds manufacturers or suppliers liable for selling goods that are unsafe, without regard to fault or negligence</a:t>
            </a:r>
          </a:p>
          <a:p>
            <a:r>
              <a:rPr lang="en-US" altLang="en-US" dirty="0"/>
              <a:t>Principal consideration is the safety of the product</a:t>
            </a:r>
          </a:p>
          <a:p>
            <a:pPr marL="0" indent="0">
              <a:buNone/>
            </a:pPr>
            <a:endParaRPr lang="en-US" altLang="en-US" dirty="0"/>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3556"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15-</a:t>
            </a:r>
            <a:fld id="{21C25256-3507-416E-9594-9729A97DBD32}" type="slidenum">
              <a:rPr lang="en-US" altLang="en-US" smtClean="0"/>
              <a:pPr/>
              <a:t>10</a:t>
            </a:fld>
            <a:endParaRPr lang="en-US" altLang="en-US" dirty="0"/>
          </a:p>
        </p:txBody>
      </p:sp>
    </p:spTree>
    <p:extLst>
      <p:ext uri="{BB962C8B-B14F-4D97-AF65-F5344CB8AC3E}">
        <p14:creationId xmlns:p14="http://schemas.microsoft.com/office/powerpoint/2010/main" val="6637382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p:txBody>
          <a:bodyPr/>
          <a:lstStyle/>
          <a:p>
            <a:r>
              <a:rPr lang="en-US" altLang="en-US" dirty="0"/>
              <a:t>Consumer Product Safety Act</a:t>
            </a:r>
          </a:p>
        </p:txBody>
      </p:sp>
      <p:sp>
        <p:nvSpPr>
          <p:cNvPr id="24579" name="Content Placeholder 2"/>
          <p:cNvSpPr>
            <a:spLocks noGrp="1"/>
          </p:cNvSpPr>
          <p:nvPr>
            <p:ph idx="1"/>
          </p:nvPr>
        </p:nvSpPr>
        <p:spPr/>
        <p:txBody>
          <a:bodyPr/>
          <a:lstStyle/>
          <a:p>
            <a:r>
              <a:rPr lang="en-US" altLang="en-US" dirty="0"/>
              <a:t>Established the Consumer Product Safety Commission (CPSC) to protect consumers from unreasonable risk or injury from hazardous products</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4580" name="Slide Number Placeholder 3"/>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15-</a:t>
            </a:r>
            <a:fld id="{7D63FC1D-B50F-4E8D-B552-91A72221C382}" type="slidenum">
              <a:rPr lang="en-US" altLang="en-US" smtClean="0"/>
              <a:pPr/>
              <a:t>11</a:t>
            </a:fld>
            <a:endParaRPr lang="en-US" altLang="en-US" dirty="0"/>
          </a:p>
        </p:txBody>
      </p:sp>
    </p:spTree>
    <p:extLst>
      <p:ext uri="{BB962C8B-B14F-4D97-AF65-F5344CB8AC3E}">
        <p14:creationId xmlns:p14="http://schemas.microsoft.com/office/powerpoint/2010/main" val="9052558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r>
              <a:rPr lang="en-US" altLang="en-US" dirty="0"/>
              <a:t>Question</a:t>
            </a:r>
          </a:p>
        </p:txBody>
      </p:sp>
      <p:sp>
        <p:nvSpPr>
          <p:cNvPr id="25603" name="Rectangle 3"/>
          <p:cNvSpPr>
            <a:spLocks noGrp="1" noChangeArrowheads="1"/>
          </p:cNvSpPr>
          <p:nvPr>
            <p:ph type="body" idx="1"/>
          </p:nvPr>
        </p:nvSpPr>
        <p:spPr/>
        <p:txBody>
          <a:bodyPr/>
          <a:lstStyle/>
          <a:p>
            <a:r>
              <a:rPr lang="en-US" altLang="en-US" dirty="0"/>
              <a:t>A __________ is someone who buys or leases real estate, goods, or services for personal, family, or household purposes.</a:t>
            </a:r>
          </a:p>
          <a:p>
            <a:pPr marL="912812" lvl="1" indent="-514350">
              <a:buFont typeface="+mj-lt"/>
              <a:buAutoNum type="alphaUcPeriod"/>
            </a:pPr>
            <a:r>
              <a:rPr lang="en-US" altLang="en-US" dirty="0"/>
              <a:t>Customer</a:t>
            </a:r>
          </a:p>
          <a:p>
            <a:pPr marL="912812" lvl="1" indent="-514350">
              <a:buFont typeface="+mj-lt"/>
              <a:buAutoNum type="alphaUcPeriod"/>
            </a:pPr>
            <a:r>
              <a:rPr lang="en-US" altLang="en-US" dirty="0"/>
              <a:t>Patron</a:t>
            </a:r>
          </a:p>
          <a:p>
            <a:pPr marL="912812" lvl="1" indent="-514350">
              <a:buFont typeface="+mj-lt"/>
              <a:buAutoNum type="alphaUcPeriod"/>
            </a:pPr>
            <a:r>
              <a:rPr lang="en-US" altLang="en-US" dirty="0"/>
              <a:t>Client</a:t>
            </a:r>
          </a:p>
          <a:p>
            <a:pPr marL="912812" lvl="1" indent="-514350">
              <a:buFont typeface="+mj-lt"/>
              <a:buAutoNum type="alphaUcPeriod"/>
            </a:pPr>
            <a:r>
              <a:rPr lang="en-US" altLang="en-US" dirty="0"/>
              <a:t>Consumer </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5604"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15-</a:t>
            </a:r>
            <a:fld id="{9DCD6CF2-1293-4886-9649-FD338B064457}" type="slidenum">
              <a:rPr lang="en-US" altLang="en-US" smtClean="0"/>
              <a:pPr/>
              <a:t>12</a:t>
            </a:fld>
            <a:endParaRPr lang="en-US" altLang="en-US" dirty="0"/>
          </a:p>
        </p:txBody>
      </p:sp>
    </p:spTree>
    <p:extLst>
      <p:ext uri="{BB962C8B-B14F-4D97-AF65-F5344CB8AC3E}">
        <p14:creationId xmlns:p14="http://schemas.microsoft.com/office/powerpoint/2010/main" val="350033095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r>
              <a:rPr lang="en-US" altLang="en-US" dirty="0"/>
              <a:t>Consumer Protection Laws</a:t>
            </a:r>
          </a:p>
        </p:txBody>
      </p:sp>
      <p:sp>
        <p:nvSpPr>
          <p:cNvPr id="26627" name="Rectangle 3"/>
          <p:cNvSpPr>
            <a:spLocks noGrp="1" noChangeArrowheads="1"/>
          </p:cNvSpPr>
          <p:nvPr>
            <p:ph type="body" idx="1"/>
          </p:nvPr>
        </p:nvSpPr>
        <p:spPr/>
        <p:txBody>
          <a:bodyPr/>
          <a:lstStyle/>
          <a:p>
            <a:r>
              <a:rPr lang="en-US" altLang="en-US" dirty="0"/>
              <a:t>Apply to transactions between someone conducting a business and a consumer</a:t>
            </a:r>
          </a:p>
          <a:p>
            <a:r>
              <a:rPr lang="en-US" altLang="en-US" b="1" dirty="0"/>
              <a:t>Consumer </a:t>
            </a:r>
          </a:p>
          <a:p>
            <a:pPr lvl="1"/>
            <a:r>
              <a:rPr lang="en-US" altLang="en-US" dirty="0"/>
              <a:t>Someone who buys or leases real estate, goods, or services for personal, family, or household purposes</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6628"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15-</a:t>
            </a:r>
            <a:fld id="{7E7443E2-71C4-423E-9038-2342622D1E20}" type="slidenum">
              <a:rPr lang="en-US" altLang="en-US" smtClean="0"/>
              <a:pPr/>
              <a:t>13</a:t>
            </a:fld>
            <a:endParaRPr lang="en-US" altLang="en-US" dirty="0"/>
          </a:p>
        </p:txBody>
      </p:sp>
    </p:spTree>
    <p:extLst>
      <p:ext uri="{BB962C8B-B14F-4D97-AF65-F5344CB8AC3E}">
        <p14:creationId xmlns:p14="http://schemas.microsoft.com/office/powerpoint/2010/main" val="387859791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r>
              <a:rPr lang="en-US" altLang="en-US" dirty="0"/>
              <a:t>Consumer Protection Laws</a:t>
            </a:r>
          </a:p>
        </p:txBody>
      </p:sp>
      <p:sp>
        <p:nvSpPr>
          <p:cNvPr id="27651" name="Rectangle 3"/>
          <p:cNvSpPr>
            <a:spLocks noGrp="1" noChangeArrowheads="1"/>
          </p:cNvSpPr>
          <p:nvPr>
            <p:ph type="body" idx="1"/>
          </p:nvPr>
        </p:nvSpPr>
        <p:spPr/>
        <p:txBody>
          <a:bodyPr>
            <a:normAutofit/>
          </a:bodyPr>
          <a:lstStyle/>
          <a:p>
            <a:r>
              <a:rPr lang="en-US" altLang="en-US" dirty="0"/>
              <a:t>Federal Trade Commission Act (FTCA) defines commerce as “commerce among the several states or with foreign nations or the District of Columbia”</a:t>
            </a:r>
          </a:p>
          <a:p>
            <a:r>
              <a:rPr lang="en-US" altLang="en-US" b="1" dirty="0"/>
              <a:t>Interstate commerce </a:t>
            </a:r>
          </a:p>
          <a:p>
            <a:pPr lvl="1"/>
            <a:r>
              <a:rPr lang="en-US" altLang="en-US" dirty="0"/>
              <a:t>Business activity that touches more than one state</a:t>
            </a:r>
          </a:p>
          <a:p>
            <a:r>
              <a:rPr lang="en-US" altLang="en-US" b="1" dirty="0"/>
              <a:t>Intrastate commerce</a:t>
            </a:r>
          </a:p>
          <a:p>
            <a:pPr lvl="1"/>
            <a:r>
              <a:rPr lang="en-US" altLang="en-US" dirty="0"/>
              <a:t>Purely local business activity which has no out-of-state connections</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7652"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15-</a:t>
            </a:r>
            <a:fld id="{7C9125A3-5C2E-4209-9532-BC60B9E496E4}" type="slidenum">
              <a:rPr lang="en-US" altLang="en-US" smtClean="0"/>
              <a:pPr/>
              <a:t>14</a:t>
            </a:fld>
            <a:endParaRPr lang="en-US" altLang="en-US" dirty="0"/>
          </a:p>
        </p:txBody>
      </p:sp>
    </p:spTree>
    <p:extLst>
      <p:ext uri="{BB962C8B-B14F-4D97-AF65-F5344CB8AC3E}">
        <p14:creationId xmlns:p14="http://schemas.microsoft.com/office/powerpoint/2010/main" val="170275021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r>
              <a:rPr lang="en-US" altLang="en-US" dirty="0"/>
              <a:t>Question</a:t>
            </a:r>
          </a:p>
        </p:txBody>
      </p:sp>
      <p:sp>
        <p:nvSpPr>
          <p:cNvPr id="28675" name="Rectangle 3"/>
          <p:cNvSpPr>
            <a:spLocks noGrp="1" noChangeArrowheads="1"/>
          </p:cNvSpPr>
          <p:nvPr>
            <p:ph type="body" idx="1"/>
          </p:nvPr>
        </p:nvSpPr>
        <p:spPr/>
        <p:txBody>
          <a:bodyPr/>
          <a:lstStyle/>
          <a:p>
            <a:r>
              <a:rPr lang="en-US" altLang="en-US" dirty="0"/>
              <a:t>What is an order under which the company agrees to stop the disputed practice without necessarily admitting that it violated the law called?</a:t>
            </a:r>
          </a:p>
          <a:p>
            <a:pPr marL="912812" lvl="1" indent="-514350">
              <a:buFont typeface="+mj-lt"/>
              <a:buAutoNum type="alphaUcPeriod"/>
            </a:pPr>
            <a:r>
              <a:rPr lang="en-US" altLang="en-US" dirty="0"/>
              <a:t>Content order</a:t>
            </a:r>
          </a:p>
          <a:p>
            <a:pPr marL="912812" lvl="1" indent="-514350">
              <a:buFont typeface="+mj-lt"/>
              <a:buAutoNum type="alphaUcPeriod"/>
            </a:pPr>
            <a:r>
              <a:rPr lang="en-US" altLang="en-US" dirty="0"/>
              <a:t>Consent order</a:t>
            </a:r>
          </a:p>
          <a:p>
            <a:pPr marL="912812" lvl="1" indent="-514350">
              <a:buFont typeface="+mj-lt"/>
              <a:buAutoNum type="alphaUcPeriod"/>
            </a:pPr>
            <a:r>
              <a:rPr lang="en-US" altLang="en-US" dirty="0"/>
              <a:t>Discontent order</a:t>
            </a:r>
          </a:p>
          <a:p>
            <a:pPr marL="912812" lvl="1" indent="-514350">
              <a:buFont typeface="+mj-lt"/>
              <a:buAutoNum type="alphaUcPeriod"/>
            </a:pPr>
            <a:r>
              <a:rPr lang="en-US" altLang="en-US" dirty="0"/>
              <a:t>Plea order</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8676"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15-</a:t>
            </a:r>
            <a:fld id="{BF1E0C97-B8C1-4A7E-8736-196595842858}" type="slidenum">
              <a:rPr lang="en-US" altLang="en-US" smtClean="0"/>
              <a:pPr/>
              <a:t>15</a:t>
            </a:fld>
            <a:endParaRPr lang="en-US" altLang="en-US" dirty="0"/>
          </a:p>
        </p:txBody>
      </p:sp>
    </p:spTree>
    <p:extLst>
      <p:ext uri="{BB962C8B-B14F-4D97-AF65-F5344CB8AC3E}">
        <p14:creationId xmlns:p14="http://schemas.microsoft.com/office/powerpoint/2010/main" val="155720107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r>
              <a:rPr lang="en-US" altLang="en-US" dirty="0"/>
              <a:t>Federal Trade Commission</a:t>
            </a:r>
          </a:p>
        </p:txBody>
      </p:sp>
      <p:sp>
        <p:nvSpPr>
          <p:cNvPr id="29699" name="Rectangle 3"/>
          <p:cNvSpPr>
            <a:spLocks noGrp="1" noChangeArrowheads="1"/>
          </p:cNvSpPr>
          <p:nvPr>
            <p:ph type="body" idx="1"/>
          </p:nvPr>
        </p:nvSpPr>
        <p:spPr/>
        <p:txBody>
          <a:bodyPr/>
          <a:lstStyle/>
          <a:p>
            <a:r>
              <a:rPr lang="en-US" altLang="en-US" b="1" dirty="0"/>
              <a:t>Consent order </a:t>
            </a:r>
          </a:p>
          <a:p>
            <a:pPr lvl="1"/>
            <a:r>
              <a:rPr lang="en-US" altLang="en-US" dirty="0"/>
              <a:t>An order under which the company agrees to stop the disputed practice without necessarily admitting that it violated the law</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9700"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15-</a:t>
            </a:r>
            <a:fld id="{390BCD94-7CE4-4DA5-B598-61BF04BFE6CF}" type="slidenum">
              <a:rPr lang="en-US" altLang="en-US" smtClean="0"/>
              <a:pPr/>
              <a:t>16</a:t>
            </a:fld>
            <a:endParaRPr lang="en-US" altLang="en-US" dirty="0"/>
          </a:p>
        </p:txBody>
      </p:sp>
    </p:spTree>
    <p:extLst>
      <p:ext uri="{BB962C8B-B14F-4D97-AF65-F5344CB8AC3E}">
        <p14:creationId xmlns:p14="http://schemas.microsoft.com/office/powerpoint/2010/main" val="387971901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r>
              <a:rPr lang="en-US" altLang="en-US" dirty="0"/>
              <a:t>Federal Trade Commission</a:t>
            </a:r>
          </a:p>
        </p:txBody>
      </p:sp>
      <p:sp>
        <p:nvSpPr>
          <p:cNvPr id="30723" name="Rectangle 3"/>
          <p:cNvSpPr>
            <a:spLocks noGrp="1" noChangeArrowheads="1"/>
          </p:cNvSpPr>
          <p:nvPr>
            <p:ph type="body" idx="1"/>
          </p:nvPr>
        </p:nvSpPr>
        <p:spPr/>
        <p:txBody>
          <a:bodyPr/>
          <a:lstStyle/>
          <a:p>
            <a:r>
              <a:rPr lang="en-US" altLang="en-US" b="1" dirty="0"/>
              <a:t>Class action lawsuit </a:t>
            </a:r>
          </a:p>
          <a:p>
            <a:pPr lvl="1"/>
            <a:r>
              <a:rPr lang="en-US" altLang="en-US" dirty="0"/>
              <a:t>One that is brought by one or more plaintiffs on behalf of a class of persons</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0724"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15-</a:t>
            </a:r>
            <a:fld id="{A2BB876F-62AF-4C26-B402-2624251B8288}" type="slidenum">
              <a:rPr lang="en-US" altLang="en-US" smtClean="0"/>
              <a:pPr/>
              <a:t>17</a:t>
            </a:fld>
            <a:endParaRPr lang="en-US" altLang="en-US" dirty="0"/>
          </a:p>
        </p:txBody>
      </p:sp>
    </p:spTree>
    <p:extLst>
      <p:ext uri="{BB962C8B-B14F-4D97-AF65-F5344CB8AC3E}">
        <p14:creationId xmlns:p14="http://schemas.microsoft.com/office/powerpoint/2010/main" val="347612491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r>
              <a:rPr lang="en-US" altLang="en-US" dirty="0"/>
              <a:t>Unfair or Deceptive Practices</a:t>
            </a:r>
          </a:p>
        </p:txBody>
      </p:sp>
      <p:sp>
        <p:nvSpPr>
          <p:cNvPr id="31747" name="Rectangle 3"/>
          <p:cNvSpPr>
            <a:spLocks noGrp="1" noChangeArrowheads="1"/>
          </p:cNvSpPr>
          <p:nvPr>
            <p:ph type="body" idx="1"/>
          </p:nvPr>
        </p:nvSpPr>
        <p:spPr/>
        <p:txBody>
          <a:bodyPr/>
          <a:lstStyle/>
          <a:p>
            <a:r>
              <a:rPr lang="en-US" altLang="en-US" dirty="0"/>
              <a:t>Fraudulent misrepresentations </a:t>
            </a:r>
          </a:p>
          <a:p>
            <a:r>
              <a:rPr lang="en-US" altLang="en-US" dirty="0"/>
              <a:t>Unordered merchandise</a:t>
            </a:r>
          </a:p>
          <a:p>
            <a:r>
              <a:rPr lang="en-US" altLang="en-US" dirty="0"/>
              <a:t>Bait-and-switch schemes </a:t>
            </a:r>
          </a:p>
          <a:p>
            <a:r>
              <a:rPr lang="en-US" altLang="en-US" dirty="0"/>
              <a:t>Odometer tampering</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1748"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15-</a:t>
            </a:r>
            <a:fld id="{C28C5BB1-80D3-4FDA-BBAD-DA6C99C8D470}" type="slidenum">
              <a:rPr lang="en-US" altLang="en-US" smtClean="0"/>
              <a:pPr/>
              <a:t>18</a:t>
            </a:fld>
            <a:endParaRPr lang="en-US" altLang="en-US" dirty="0"/>
          </a:p>
        </p:txBody>
      </p:sp>
    </p:spTree>
    <p:extLst>
      <p:ext uri="{BB962C8B-B14F-4D97-AF65-F5344CB8AC3E}">
        <p14:creationId xmlns:p14="http://schemas.microsoft.com/office/powerpoint/2010/main" val="153863332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r>
              <a:rPr lang="en-US" altLang="en-US" dirty="0"/>
              <a:t>Unfair or Deceptive Practices</a:t>
            </a:r>
          </a:p>
        </p:txBody>
      </p:sp>
      <p:sp>
        <p:nvSpPr>
          <p:cNvPr id="32771" name="Rectangle 3"/>
          <p:cNvSpPr>
            <a:spLocks noGrp="1" noChangeArrowheads="1"/>
          </p:cNvSpPr>
          <p:nvPr>
            <p:ph type="body" idx="1"/>
          </p:nvPr>
        </p:nvSpPr>
        <p:spPr/>
        <p:txBody>
          <a:bodyPr/>
          <a:lstStyle/>
          <a:p>
            <a:r>
              <a:rPr lang="en-US" altLang="en-US" dirty="0"/>
              <a:t>Fraudulent misrepresentation </a:t>
            </a:r>
          </a:p>
          <a:p>
            <a:pPr lvl="1"/>
            <a:r>
              <a:rPr lang="en-US" altLang="en-US" dirty="0"/>
              <a:t>A statement that is designed to mislead the buyer</a:t>
            </a:r>
          </a:p>
          <a:p>
            <a:r>
              <a:rPr lang="en-US" altLang="en-US" dirty="0"/>
              <a:t>Usually occur when the seller misstates facts important to the consumer</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2772"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15-</a:t>
            </a:r>
            <a:fld id="{E3AE5B8A-69A9-4E08-B2AA-3533538F2D71}" type="slidenum">
              <a:rPr lang="en-US" altLang="en-US" smtClean="0"/>
              <a:pPr/>
              <a:t>19</a:t>
            </a:fld>
            <a:endParaRPr lang="en-US" altLang="en-US" dirty="0"/>
          </a:p>
        </p:txBody>
      </p:sp>
    </p:spTree>
    <p:extLst>
      <p:ext uri="{BB962C8B-B14F-4D97-AF65-F5344CB8AC3E}">
        <p14:creationId xmlns:p14="http://schemas.microsoft.com/office/powerpoint/2010/main" val="38574769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r>
              <a:rPr lang="en-US" altLang="en-US" dirty="0"/>
              <a:t>Learning Objectives</a:t>
            </a:r>
          </a:p>
        </p:txBody>
      </p:sp>
      <p:sp>
        <p:nvSpPr>
          <p:cNvPr id="14339" name="Content Placeholder 2"/>
          <p:cNvSpPr>
            <a:spLocks noGrp="1"/>
          </p:cNvSpPr>
          <p:nvPr>
            <p:ph idx="1"/>
          </p:nvPr>
        </p:nvSpPr>
        <p:spPr/>
        <p:txBody>
          <a:bodyPr/>
          <a:lstStyle/>
          <a:p>
            <a:pPr marL="514350" indent="-514350">
              <a:buFont typeface="+mj-lt"/>
              <a:buAutoNum type="arabicPeriod"/>
            </a:pPr>
            <a:r>
              <a:rPr lang="en-US" altLang="en-US" dirty="0"/>
              <a:t>Describe the link between social engineering and the law</a:t>
            </a:r>
          </a:p>
          <a:p>
            <a:pPr marL="514350" indent="-514350">
              <a:buFont typeface="+mj-lt"/>
              <a:buAutoNum type="arabicPeriod"/>
            </a:pPr>
            <a:r>
              <a:rPr lang="en-US" altLang="en-US" dirty="0"/>
              <a:t>Explain the difference between public interest and public policy</a:t>
            </a:r>
          </a:p>
          <a:p>
            <a:pPr marL="514350" indent="-514350">
              <a:buFont typeface="+mj-lt"/>
              <a:buAutoNum type="arabicPeriod"/>
            </a:pPr>
            <a:r>
              <a:rPr lang="en-US" altLang="en-US" dirty="0"/>
              <a:t>Explain the difference between negligence and strict liability</a:t>
            </a:r>
          </a:p>
          <a:p>
            <a:pPr marL="514350" indent="-514350">
              <a:buFont typeface="+mj-lt"/>
              <a:buAutoNum type="arabicPeriod"/>
            </a:pPr>
            <a:r>
              <a:rPr lang="en-US" altLang="en-US" dirty="0"/>
              <a:t>State the purpose of the Consumer Product Safety Act</a:t>
            </a:r>
          </a:p>
          <a:p>
            <a:pPr marL="514350" indent="-514350">
              <a:buFont typeface="+mj-lt"/>
              <a:buAutoNum type="arabicPeriod"/>
            </a:pPr>
            <a:r>
              <a:rPr lang="en-US" altLang="en-US" dirty="0"/>
              <a:t>Explain the enforcement of the Federal Trade Commission Act</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14340" name="Slide Number Placeholder 3"/>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15-</a:t>
            </a:r>
            <a:fld id="{AE6E531E-9F44-4A70-A7FF-347359079F48}" type="slidenum">
              <a:rPr lang="en-US" altLang="en-US" smtClean="0"/>
              <a:pPr/>
              <a:t>2</a:t>
            </a:fld>
            <a:endParaRPr lang="en-US" altLang="en-US" dirty="0"/>
          </a:p>
        </p:txBody>
      </p:sp>
    </p:spTree>
    <p:extLst>
      <p:ext uri="{BB962C8B-B14F-4D97-AF65-F5344CB8AC3E}">
        <p14:creationId xmlns:p14="http://schemas.microsoft.com/office/powerpoint/2010/main" val="217835393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r>
              <a:rPr lang="en-US" altLang="en-US" dirty="0"/>
              <a:t>Unfair or Deceptive Practices</a:t>
            </a:r>
          </a:p>
        </p:txBody>
      </p:sp>
      <p:sp>
        <p:nvSpPr>
          <p:cNvPr id="33795" name="Rectangle 3"/>
          <p:cNvSpPr>
            <a:spLocks noGrp="1" noChangeArrowheads="1"/>
          </p:cNvSpPr>
          <p:nvPr>
            <p:ph type="body" idx="1"/>
          </p:nvPr>
        </p:nvSpPr>
        <p:spPr/>
        <p:txBody>
          <a:bodyPr/>
          <a:lstStyle/>
          <a:p>
            <a:r>
              <a:rPr lang="en-US" altLang="en-US" dirty="0"/>
              <a:t>Unordered merchandise</a:t>
            </a:r>
          </a:p>
          <a:p>
            <a:pPr lvl="1"/>
            <a:r>
              <a:rPr lang="en-US" altLang="en-US" dirty="0"/>
              <a:t>It is a violation of the postal law and the FTCA to send merchandise through the mail to people who did not order it</a:t>
            </a:r>
          </a:p>
          <a:p>
            <a:r>
              <a:rPr lang="en-US" altLang="en-US" dirty="0"/>
              <a:t>It is illegal to send a bill for such unordered merchandise or to send </a:t>
            </a:r>
            <a:r>
              <a:rPr lang="en-US" altLang="en-US" b="1" dirty="0"/>
              <a:t>dunning letters</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3796"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15-</a:t>
            </a:r>
            <a:fld id="{19948B6E-9F8B-4735-BB64-3E3AE0DA1C2C}" type="slidenum">
              <a:rPr lang="en-US" altLang="en-US" smtClean="0"/>
              <a:pPr/>
              <a:t>20</a:t>
            </a:fld>
            <a:endParaRPr lang="en-US" altLang="en-US" dirty="0"/>
          </a:p>
        </p:txBody>
      </p:sp>
    </p:spTree>
    <p:extLst>
      <p:ext uri="{BB962C8B-B14F-4D97-AF65-F5344CB8AC3E}">
        <p14:creationId xmlns:p14="http://schemas.microsoft.com/office/powerpoint/2010/main" val="272510747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r>
              <a:rPr lang="en-US" altLang="en-US" dirty="0"/>
              <a:t>Question</a:t>
            </a:r>
          </a:p>
        </p:txBody>
      </p:sp>
      <p:sp>
        <p:nvSpPr>
          <p:cNvPr id="34819" name="Rectangle 3"/>
          <p:cNvSpPr>
            <a:spLocks noGrp="1" noChangeArrowheads="1"/>
          </p:cNvSpPr>
          <p:nvPr>
            <p:ph type="body" idx="1"/>
          </p:nvPr>
        </p:nvSpPr>
        <p:spPr/>
        <p:txBody>
          <a:bodyPr/>
          <a:lstStyle/>
          <a:p>
            <a:r>
              <a:rPr lang="en-US" altLang="en-US" dirty="0"/>
              <a:t>What is an alluring but insincere offer to sell a product or service that the advertiser in truth does not intend to sell called?</a:t>
            </a:r>
          </a:p>
          <a:p>
            <a:pPr marL="912812" lvl="1" indent="-514350">
              <a:buFont typeface="+mj-lt"/>
              <a:buAutoNum type="alphaUcPeriod"/>
            </a:pPr>
            <a:r>
              <a:rPr lang="en-US" altLang="en-US" dirty="0"/>
              <a:t>Fraudulent misrepresentation</a:t>
            </a:r>
          </a:p>
          <a:p>
            <a:pPr marL="912812" lvl="1" indent="-514350">
              <a:buFont typeface="+mj-lt"/>
              <a:buAutoNum type="alphaUcPeriod"/>
            </a:pPr>
            <a:r>
              <a:rPr lang="en-US" altLang="en-US" dirty="0"/>
              <a:t>Bait-and-switch scheme</a:t>
            </a:r>
          </a:p>
          <a:p>
            <a:pPr marL="912812" lvl="1" indent="-514350">
              <a:buFont typeface="+mj-lt"/>
              <a:buAutoNum type="alphaUcPeriod"/>
            </a:pPr>
            <a:r>
              <a:rPr lang="en-US" altLang="en-US" dirty="0"/>
              <a:t>Unordered merchandise</a:t>
            </a:r>
          </a:p>
          <a:p>
            <a:pPr marL="912812" lvl="1" indent="-514350">
              <a:buFont typeface="+mj-lt"/>
              <a:buAutoNum type="alphaUcPeriod"/>
            </a:pPr>
            <a:r>
              <a:rPr lang="en-US" altLang="en-US" dirty="0"/>
              <a:t>Swindle scam</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4820"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15-</a:t>
            </a:r>
            <a:fld id="{3160426A-417D-43E8-BB77-8A97BE382285}" type="slidenum">
              <a:rPr lang="en-US" altLang="en-US" smtClean="0"/>
              <a:pPr/>
              <a:t>21</a:t>
            </a:fld>
            <a:endParaRPr lang="en-US" altLang="en-US" dirty="0"/>
          </a:p>
        </p:txBody>
      </p:sp>
    </p:spTree>
    <p:extLst>
      <p:ext uri="{BB962C8B-B14F-4D97-AF65-F5344CB8AC3E}">
        <p14:creationId xmlns:p14="http://schemas.microsoft.com/office/powerpoint/2010/main" val="410146915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r>
              <a:rPr lang="en-US" altLang="en-US" dirty="0"/>
              <a:t>Unfair or Deceptive Practices</a:t>
            </a:r>
          </a:p>
        </p:txBody>
      </p:sp>
      <p:sp>
        <p:nvSpPr>
          <p:cNvPr id="35843" name="Rectangle 3"/>
          <p:cNvSpPr>
            <a:spLocks noGrp="1" noChangeArrowheads="1"/>
          </p:cNvSpPr>
          <p:nvPr>
            <p:ph type="body" idx="1"/>
          </p:nvPr>
        </p:nvSpPr>
        <p:spPr/>
        <p:txBody>
          <a:bodyPr/>
          <a:lstStyle/>
          <a:p>
            <a:r>
              <a:rPr lang="en-US" altLang="en-US" b="1" dirty="0"/>
              <a:t>Bait-and-switch scheme </a:t>
            </a:r>
          </a:p>
          <a:p>
            <a:pPr lvl="1"/>
            <a:r>
              <a:rPr lang="en-US" altLang="en-US" dirty="0"/>
              <a:t>An alluring but insincere offer to sell a product or service that the advertiser in truth does not intend to sell</a:t>
            </a:r>
          </a:p>
          <a:p>
            <a:r>
              <a:rPr lang="en-US" altLang="en-US" dirty="0"/>
              <a:t>Its purpose is to switch customers from buying the advertised merchandise to buying something else, usually at a higher price</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5844"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15-</a:t>
            </a:r>
            <a:fld id="{65ADA46B-8F7F-4497-A4E0-99ABE7F5BC6C}" type="slidenum">
              <a:rPr lang="en-US" altLang="en-US" smtClean="0"/>
              <a:pPr/>
              <a:t>22</a:t>
            </a:fld>
            <a:endParaRPr lang="en-US" altLang="en-US" dirty="0"/>
          </a:p>
        </p:txBody>
      </p:sp>
    </p:spTree>
    <p:extLst>
      <p:ext uri="{BB962C8B-B14F-4D97-AF65-F5344CB8AC3E}">
        <p14:creationId xmlns:p14="http://schemas.microsoft.com/office/powerpoint/2010/main" val="283877291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4"/>
          <p:cNvSpPr>
            <a:spLocks noGrp="1" noChangeArrowheads="1"/>
          </p:cNvSpPr>
          <p:nvPr>
            <p:ph type="title"/>
          </p:nvPr>
        </p:nvSpPr>
        <p:spPr/>
        <p:txBody>
          <a:bodyPr/>
          <a:lstStyle/>
          <a:p>
            <a:r>
              <a:rPr lang="en-US" altLang="en-US" dirty="0"/>
              <a:t>Unfair or Deceptive Practices</a:t>
            </a:r>
          </a:p>
        </p:txBody>
      </p:sp>
      <p:sp>
        <p:nvSpPr>
          <p:cNvPr id="36867" name="Rectangle 5"/>
          <p:cNvSpPr>
            <a:spLocks noGrp="1" noChangeArrowheads="1"/>
          </p:cNvSpPr>
          <p:nvPr>
            <p:ph type="body" idx="1"/>
          </p:nvPr>
        </p:nvSpPr>
        <p:spPr/>
        <p:txBody>
          <a:bodyPr/>
          <a:lstStyle/>
          <a:p>
            <a:r>
              <a:rPr lang="en-US" altLang="en-US" dirty="0"/>
              <a:t>Odometer tampering</a:t>
            </a:r>
          </a:p>
          <a:p>
            <a:pPr lvl="1"/>
            <a:r>
              <a:rPr lang="en-US" altLang="en-US" dirty="0"/>
              <a:t>The federal Odometer Law prohibits people from disconnecting, resetting, or altering the odometer of a motor vehicle in order to hide a vehicle’s true mileage</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6868"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15-</a:t>
            </a:r>
            <a:fld id="{4BDBDCCB-ACD4-47E7-AEC6-5A57BA933D2A}" type="slidenum">
              <a:rPr lang="en-US" altLang="en-US" smtClean="0"/>
              <a:pPr/>
              <a:t>23</a:t>
            </a:fld>
            <a:endParaRPr lang="en-US" altLang="en-US" dirty="0"/>
          </a:p>
        </p:txBody>
      </p:sp>
    </p:spTree>
    <p:extLst>
      <p:ext uri="{BB962C8B-B14F-4D97-AF65-F5344CB8AC3E}">
        <p14:creationId xmlns:p14="http://schemas.microsoft.com/office/powerpoint/2010/main" val="110799135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r>
              <a:rPr lang="en-US" altLang="en-US" dirty="0"/>
              <a:t>Trade Regulation Rules</a:t>
            </a:r>
          </a:p>
        </p:txBody>
      </p:sp>
      <p:sp>
        <p:nvSpPr>
          <p:cNvPr id="3" name="Footer Placeholder 2"/>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7892"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15-</a:t>
            </a:r>
            <a:fld id="{2ACB71A4-292F-4A90-8706-D0B977BBC718}" type="slidenum">
              <a:rPr lang="en-US" altLang="en-US" smtClean="0"/>
              <a:pPr/>
              <a:t>24</a:t>
            </a:fld>
            <a:endParaRPr lang="en-US" altLang="en-US" dirty="0"/>
          </a:p>
        </p:txBody>
      </p:sp>
      <p:graphicFrame>
        <p:nvGraphicFramePr>
          <p:cNvPr id="2" name="Diagram 1" descr="Used Car Rule &#10;Cooling-Off Rule &#10;Negative Option Rule &#10;Mail and Telephone Order Rule &#10;Telemarketing Sales Rule &#10;900-Telephone Number Rules&#10;" title="Trade regulation rules"/>
          <p:cNvGraphicFramePr/>
          <p:nvPr>
            <p:extLst>
              <p:ext uri="{D42A27DB-BD31-4B8C-83A1-F6EECF244321}">
                <p14:modId xmlns:p14="http://schemas.microsoft.com/office/powerpoint/2010/main" val="2602202250"/>
              </p:ext>
            </p:extLst>
          </p:nvPr>
        </p:nvGraphicFramePr>
        <p:xfrm>
          <a:off x="1981200" y="1600201"/>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51863148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r>
              <a:rPr lang="en-US" altLang="en-US" dirty="0"/>
              <a:t>Trade Regulation Rules</a:t>
            </a:r>
          </a:p>
        </p:txBody>
      </p:sp>
      <p:sp>
        <p:nvSpPr>
          <p:cNvPr id="38915" name="Rectangle 3"/>
          <p:cNvSpPr>
            <a:spLocks noGrp="1" noChangeArrowheads="1"/>
          </p:cNvSpPr>
          <p:nvPr>
            <p:ph type="body" idx="1"/>
          </p:nvPr>
        </p:nvSpPr>
        <p:spPr/>
        <p:txBody>
          <a:bodyPr/>
          <a:lstStyle/>
          <a:p>
            <a:r>
              <a:rPr lang="en-US" altLang="en-US" b="1" dirty="0"/>
              <a:t>Used Car Rule </a:t>
            </a:r>
          </a:p>
          <a:p>
            <a:pPr lvl="1"/>
            <a:r>
              <a:rPr lang="en-US" altLang="en-US" dirty="0"/>
              <a:t>Requires used car dealers to place a </a:t>
            </a:r>
            <a:r>
              <a:rPr lang="en-US" altLang="en-US" b="1" dirty="0"/>
              <a:t>Buyer’s Guide </a:t>
            </a:r>
            <a:r>
              <a:rPr lang="en-US" altLang="en-US" dirty="0"/>
              <a:t>sticker in the window of each used car they offer for sale</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8916"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15-</a:t>
            </a:r>
            <a:fld id="{A0ECE3D9-E476-4C75-B852-0EAF182D40D7}" type="slidenum">
              <a:rPr lang="en-US" altLang="en-US" smtClean="0"/>
              <a:pPr/>
              <a:t>25</a:t>
            </a:fld>
            <a:endParaRPr lang="en-US" altLang="en-US" dirty="0"/>
          </a:p>
        </p:txBody>
      </p:sp>
    </p:spTree>
    <p:extLst>
      <p:ext uri="{BB962C8B-B14F-4D97-AF65-F5344CB8AC3E}">
        <p14:creationId xmlns:p14="http://schemas.microsoft.com/office/powerpoint/2010/main" val="423154781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r>
              <a:rPr lang="en-US" altLang="en-US" dirty="0"/>
              <a:t>Trade Regulation Rules</a:t>
            </a:r>
          </a:p>
        </p:txBody>
      </p:sp>
      <p:sp>
        <p:nvSpPr>
          <p:cNvPr id="39939" name="Rectangle 3"/>
          <p:cNvSpPr>
            <a:spLocks noGrp="1" noChangeArrowheads="1"/>
          </p:cNvSpPr>
          <p:nvPr>
            <p:ph type="body" idx="1"/>
          </p:nvPr>
        </p:nvSpPr>
        <p:spPr/>
        <p:txBody>
          <a:bodyPr/>
          <a:lstStyle/>
          <a:p>
            <a:r>
              <a:rPr lang="en-US" altLang="en-US" b="1" dirty="0"/>
              <a:t>Cooling-Off Rule</a:t>
            </a:r>
          </a:p>
          <a:p>
            <a:pPr lvl="1"/>
            <a:r>
              <a:rPr lang="en-US" altLang="en-US" dirty="0"/>
              <a:t>Sales of consumer goods or services over $25 made away from the seller’s regular place of business, such as at a customer’s home, may be canceled within three business days after the sale occurs</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9940"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15-</a:t>
            </a:r>
            <a:fld id="{A215DC58-22EA-4EF2-9F95-CBCAAF073C4A}" type="slidenum">
              <a:rPr lang="en-US" altLang="en-US" smtClean="0"/>
              <a:pPr/>
              <a:t>26</a:t>
            </a:fld>
            <a:endParaRPr lang="en-US" altLang="en-US" dirty="0"/>
          </a:p>
        </p:txBody>
      </p:sp>
    </p:spTree>
    <p:extLst>
      <p:ext uri="{BB962C8B-B14F-4D97-AF65-F5344CB8AC3E}">
        <p14:creationId xmlns:p14="http://schemas.microsoft.com/office/powerpoint/2010/main" val="294747032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0DF2CB-2D7D-47F6-A89D-9D614525F6EF}"/>
              </a:ext>
            </a:extLst>
          </p:cNvPr>
          <p:cNvSpPr>
            <a:spLocks noGrp="1"/>
          </p:cNvSpPr>
          <p:nvPr>
            <p:ph type="title"/>
          </p:nvPr>
        </p:nvSpPr>
        <p:spPr/>
        <p:txBody>
          <a:bodyPr/>
          <a:lstStyle/>
          <a:p>
            <a:r>
              <a:rPr lang="en-US" altLang="en-US" dirty="0"/>
              <a:t>Trade Regulation Rules</a:t>
            </a:r>
            <a:endParaRPr lang="en-US" dirty="0"/>
          </a:p>
        </p:txBody>
      </p:sp>
      <p:sp>
        <p:nvSpPr>
          <p:cNvPr id="3" name="Content Placeholder 2">
            <a:extLst>
              <a:ext uri="{FF2B5EF4-FFF2-40B4-BE49-F238E27FC236}">
                <a16:creationId xmlns:a16="http://schemas.microsoft.com/office/drawing/2014/main" id="{2BD1EF9D-497B-4302-9E18-586C344E78E8}"/>
              </a:ext>
            </a:extLst>
          </p:cNvPr>
          <p:cNvSpPr>
            <a:spLocks noGrp="1"/>
          </p:cNvSpPr>
          <p:nvPr>
            <p:ph idx="1"/>
          </p:nvPr>
        </p:nvSpPr>
        <p:spPr/>
        <p:txBody>
          <a:bodyPr>
            <a:noAutofit/>
          </a:bodyPr>
          <a:lstStyle/>
          <a:p>
            <a:r>
              <a:rPr lang="en-US" altLang="en-US" dirty="0"/>
              <a:t>The Cooling-Off </a:t>
            </a:r>
            <a:r>
              <a:rPr lang="en-US" dirty="0"/>
              <a:t>Rule does not apply to:</a:t>
            </a:r>
          </a:p>
          <a:p>
            <a:pPr lvl="1"/>
            <a:r>
              <a:rPr lang="en-US" dirty="0"/>
              <a:t>Sales that are less than $25</a:t>
            </a:r>
          </a:p>
          <a:p>
            <a:pPr lvl="1"/>
            <a:r>
              <a:rPr lang="en-US" dirty="0"/>
              <a:t>Sales that involve items used for something other than personal, household, or family reasons</a:t>
            </a:r>
          </a:p>
          <a:p>
            <a:pPr lvl="1"/>
            <a:r>
              <a:rPr lang="en-US" dirty="0"/>
              <a:t>Sales that are entered completely by phone or by mail</a:t>
            </a:r>
          </a:p>
          <a:p>
            <a:pPr lvl="1"/>
            <a:r>
              <a:rPr lang="en-US" dirty="0"/>
              <a:t>Sales that begin at the seller’s regular place of business and then are simply concluded at the buyer’s home</a:t>
            </a:r>
          </a:p>
          <a:p>
            <a:pPr lvl="1"/>
            <a:r>
              <a:rPr lang="en-US" dirty="0"/>
              <a:t>Sales that are made under emergency conditions</a:t>
            </a:r>
          </a:p>
          <a:p>
            <a:pPr lvl="1">
              <a:lnSpc>
                <a:spcPct val="100000"/>
              </a:lnSpc>
            </a:pPr>
            <a:r>
              <a:rPr lang="en-US" dirty="0"/>
              <a:t>Sales that are involved in the repair or maintenance of personal property </a:t>
            </a:r>
          </a:p>
        </p:txBody>
      </p:sp>
      <p:sp>
        <p:nvSpPr>
          <p:cNvPr id="4" name="Footer Placeholder 3">
            <a:extLst>
              <a:ext uri="{FF2B5EF4-FFF2-40B4-BE49-F238E27FC236}">
                <a16:creationId xmlns:a16="http://schemas.microsoft.com/office/drawing/2014/main" id="{F7AF5836-AE73-4FE4-8BA4-CFC417B94845}"/>
              </a:ext>
            </a:extLst>
          </p:cNvPr>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 name="Slide Number Placeholder 1">
            <a:extLst>
              <a:ext uri="{FF2B5EF4-FFF2-40B4-BE49-F238E27FC236}">
                <a16:creationId xmlns:a16="http://schemas.microsoft.com/office/drawing/2014/main" id="{89AACD1C-9DF8-41F8-B524-D3F655D428ED}"/>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15-</a:t>
            </a:r>
            <a:fld id="{A215DC58-22EA-4EF2-9F95-CBCAAF073C4A}" type="slidenum">
              <a:rPr lang="en-US" altLang="en-US" smtClean="0"/>
              <a:pPr/>
              <a:t>27</a:t>
            </a:fld>
            <a:endParaRPr lang="en-US" altLang="en-US" dirty="0"/>
          </a:p>
        </p:txBody>
      </p:sp>
    </p:spTree>
    <p:extLst>
      <p:ext uri="{BB962C8B-B14F-4D97-AF65-F5344CB8AC3E}">
        <p14:creationId xmlns:p14="http://schemas.microsoft.com/office/powerpoint/2010/main" val="194024181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r>
              <a:rPr lang="en-US" altLang="en-US" dirty="0"/>
              <a:t>Trade Regulation Rules</a:t>
            </a:r>
          </a:p>
        </p:txBody>
      </p:sp>
      <p:sp>
        <p:nvSpPr>
          <p:cNvPr id="40963" name="Rectangle 3"/>
          <p:cNvSpPr>
            <a:spLocks noGrp="1" noChangeArrowheads="1"/>
          </p:cNvSpPr>
          <p:nvPr>
            <p:ph type="body" idx="1"/>
          </p:nvPr>
        </p:nvSpPr>
        <p:spPr/>
        <p:txBody>
          <a:bodyPr/>
          <a:lstStyle/>
          <a:p>
            <a:r>
              <a:rPr lang="en-US" altLang="en-US" dirty="0"/>
              <a:t>Under the Negative Option Rule, sellers must tell subscribers:</a:t>
            </a:r>
          </a:p>
          <a:p>
            <a:pPr lvl="1"/>
            <a:r>
              <a:rPr lang="en-US" altLang="en-US" dirty="0"/>
              <a:t>The number of selections they must purchase, if any</a:t>
            </a:r>
          </a:p>
          <a:p>
            <a:pPr lvl="1"/>
            <a:r>
              <a:rPr lang="en-US" altLang="en-US" dirty="0"/>
              <a:t>The circumstances under which they can withdraw their membership</a:t>
            </a:r>
          </a:p>
          <a:p>
            <a:pPr lvl="1"/>
            <a:r>
              <a:rPr lang="en-US" altLang="en-US" dirty="0"/>
              <a:t>The notification process used to opt out of a selection</a:t>
            </a:r>
          </a:p>
          <a:p>
            <a:pPr lvl="1"/>
            <a:r>
              <a:rPr lang="en-US" altLang="en-US" dirty="0"/>
              <a:t>The timing for the return of the negative option cancellation forms</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0964"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15-</a:t>
            </a:r>
            <a:fld id="{B4204DF4-4553-44CE-8CD2-F0930E49D98C}" type="slidenum">
              <a:rPr lang="en-US" altLang="en-US" smtClean="0"/>
              <a:pPr/>
              <a:t>28</a:t>
            </a:fld>
            <a:endParaRPr lang="en-US" altLang="en-US" dirty="0"/>
          </a:p>
        </p:txBody>
      </p:sp>
    </p:spTree>
    <p:extLst>
      <p:ext uri="{BB962C8B-B14F-4D97-AF65-F5344CB8AC3E}">
        <p14:creationId xmlns:p14="http://schemas.microsoft.com/office/powerpoint/2010/main" val="134734695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1CE20C-1903-4281-A247-566FD5C432AE}"/>
              </a:ext>
            </a:extLst>
          </p:cNvPr>
          <p:cNvSpPr>
            <a:spLocks noGrp="1"/>
          </p:cNvSpPr>
          <p:nvPr>
            <p:ph type="title"/>
          </p:nvPr>
        </p:nvSpPr>
        <p:spPr/>
        <p:txBody>
          <a:bodyPr/>
          <a:lstStyle/>
          <a:p>
            <a:r>
              <a:rPr lang="en-US" altLang="en-US"/>
              <a:t>Trade Regulation Rules</a:t>
            </a:r>
            <a:endParaRPr lang="en-US" dirty="0"/>
          </a:p>
        </p:txBody>
      </p:sp>
      <p:sp>
        <p:nvSpPr>
          <p:cNvPr id="3" name="Content Placeholder 2">
            <a:extLst>
              <a:ext uri="{FF2B5EF4-FFF2-40B4-BE49-F238E27FC236}">
                <a16:creationId xmlns:a16="http://schemas.microsoft.com/office/drawing/2014/main" id="{8FEDD61C-AD1C-4CE9-B4C0-307398646039}"/>
              </a:ext>
            </a:extLst>
          </p:cNvPr>
          <p:cNvSpPr>
            <a:spLocks noGrp="1"/>
          </p:cNvSpPr>
          <p:nvPr>
            <p:ph idx="1"/>
          </p:nvPr>
        </p:nvSpPr>
        <p:spPr/>
        <p:txBody>
          <a:bodyPr/>
          <a:lstStyle/>
          <a:p>
            <a:pPr lvl="1"/>
            <a:r>
              <a:rPr lang="en-US" altLang="en-US" dirty="0"/>
              <a:t>The circumstances under which subscribers qualify for credit in a return</a:t>
            </a:r>
          </a:p>
          <a:p>
            <a:pPr lvl="1"/>
            <a:r>
              <a:rPr lang="en-US" altLang="en-US" dirty="0"/>
              <a:t>The technique for determining postage and handling costs</a:t>
            </a:r>
          </a:p>
          <a:p>
            <a:pPr lvl="1"/>
            <a:r>
              <a:rPr lang="en-US" altLang="en-US" dirty="0"/>
              <a:t>The timing of each selection announcement</a:t>
            </a:r>
          </a:p>
          <a:p>
            <a:pPr marL="0" indent="0">
              <a:buNone/>
            </a:pPr>
            <a:endParaRPr lang="en-US" dirty="0"/>
          </a:p>
        </p:txBody>
      </p:sp>
      <p:sp>
        <p:nvSpPr>
          <p:cNvPr id="4" name="Footer Placeholder 3">
            <a:extLst>
              <a:ext uri="{FF2B5EF4-FFF2-40B4-BE49-F238E27FC236}">
                <a16:creationId xmlns:a16="http://schemas.microsoft.com/office/drawing/2014/main" id="{23DB436A-49A6-4029-BBBE-5313C8AFE21B}"/>
              </a:ext>
            </a:extLst>
          </p:cNvPr>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 name="Slide Number Placeholder 1">
            <a:extLst>
              <a:ext uri="{FF2B5EF4-FFF2-40B4-BE49-F238E27FC236}">
                <a16:creationId xmlns:a16="http://schemas.microsoft.com/office/drawing/2014/main" id="{131FF10C-7EBA-49D1-AC9D-1E4E307E3614}"/>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15-</a:t>
            </a:r>
            <a:fld id="{A2BB876F-62AF-4C26-B402-2624251B8288}" type="slidenum">
              <a:rPr lang="en-US" altLang="en-US" smtClean="0"/>
              <a:pPr/>
              <a:t>29</a:t>
            </a:fld>
            <a:endParaRPr lang="en-US" altLang="en-US" dirty="0"/>
          </a:p>
        </p:txBody>
      </p:sp>
    </p:spTree>
    <p:extLst>
      <p:ext uri="{BB962C8B-B14F-4D97-AF65-F5344CB8AC3E}">
        <p14:creationId xmlns:p14="http://schemas.microsoft.com/office/powerpoint/2010/main" val="11581117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r>
              <a:rPr lang="en-US" altLang="en-US" dirty="0"/>
              <a:t>Learning Objectives</a:t>
            </a:r>
          </a:p>
        </p:txBody>
      </p:sp>
      <p:sp>
        <p:nvSpPr>
          <p:cNvPr id="15363" name="Content Placeholder 2"/>
          <p:cNvSpPr>
            <a:spLocks noGrp="1"/>
          </p:cNvSpPr>
          <p:nvPr>
            <p:ph idx="1"/>
          </p:nvPr>
        </p:nvSpPr>
        <p:spPr/>
        <p:txBody>
          <a:bodyPr/>
          <a:lstStyle/>
          <a:p>
            <a:pPr marL="514350" indent="-514350">
              <a:buFont typeface="+mj-lt"/>
              <a:buAutoNum type="arabicPeriod" startAt="6"/>
            </a:pPr>
            <a:r>
              <a:rPr lang="en-US" altLang="en-US" dirty="0"/>
              <a:t>Develop a list of unfair or deceptive practices</a:t>
            </a:r>
          </a:p>
          <a:p>
            <a:pPr marL="514350" indent="-514350">
              <a:buFont typeface="+mj-lt"/>
              <a:buAutoNum type="arabicPeriod" startAt="6"/>
            </a:pPr>
            <a:r>
              <a:rPr lang="en-US" altLang="en-US" dirty="0"/>
              <a:t>Identify several FTC rules designed to protect the consumer</a:t>
            </a:r>
          </a:p>
          <a:p>
            <a:pPr marL="514350" indent="-514350">
              <a:buFont typeface="+mj-lt"/>
              <a:buAutoNum type="arabicPeriod" startAt="6"/>
            </a:pPr>
            <a:r>
              <a:rPr lang="en-US" altLang="en-US" dirty="0"/>
              <a:t>Identify the function of the Truth-in-Lending Act</a:t>
            </a:r>
          </a:p>
          <a:p>
            <a:pPr marL="514350" indent="-514350">
              <a:buFont typeface="+mj-lt"/>
              <a:buAutoNum type="arabicPeriod" startAt="6"/>
            </a:pPr>
            <a:r>
              <a:rPr lang="en-US" altLang="en-US" dirty="0"/>
              <a:t>Explain the latest amendments to the Truth-in-Lending Act</a:t>
            </a:r>
          </a:p>
          <a:p>
            <a:pPr marL="514350" indent="-514350">
              <a:buFont typeface="+mj-lt"/>
              <a:buAutoNum type="arabicPeriod" startAt="6"/>
            </a:pPr>
            <a:r>
              <a:rPr lang="en-US" altLang="en-US" dirty="0"/>
              <a:t>Explain the requirements of the Consumer </a:t>
            </a:r>
            <a:r>
              <a:rPr lang="en-US" altLang="en-US"/>
              <a:t>Leasing Act</a:t>
            </a: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15364" name="Slide Number Placeholder 3"/>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15-</a:t>
            </a:r>
            <a:fld id="{7806389E-33E8-4166-B053-7425C502E823}" type="slidenum">
              <a:rPr lang="en-US" altLang="en-US" smtClean="0"/>
              <a:pPr/>
              <a:t>3</a:t>
            </a:fld>
            <a:endParaRPr lang="en-US" altLang="en-US" dirty="0"/>
          </a:p>
        </p:txBody>
      </p:sp>
    </p:spTree>
    <p:extLst>
      <p:ext uri="{BB962C8B-B14F-4D97-AF65-F5344CB8AC3E}">
        <p14:creationId xmlns:p14="http://schemas.microsoft.com/office/powerpoint/2010/main" val="402224526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r>
              <a:rPr lang="en-US" altLang="en-US" dirty="0"/>
              <a:t>Trade Regulation Rules</a:t>
            </a:r>
          </a:p>
        </p:txBody>
      </p:sp>
      <p:sp>
        <p:nvSpPr>
          <p:cNvPr id="41987" name="Rectangle 3"/>
          <p:cNvSpPr>
            <a:spLocks noGrp="1" noChangeArrowheads="1"/>
          </p:cNvSpPr>
          <p:nvPr>
            <p:ph type="body" idx="1"/>
          </p:nvPr>
        </p:nvSpPr>
        <p:spPr/>
        <p:txBody>
          <a:bodyPr/>
          <a:lstStyle/>
          <a:p>
            <a:r>
              <a:rPr lang="en-US" altLang="en-US" b="1" dirty="0"/>
              <a:t>Mail and Telephone Order Rule</a:t>
            </a:r>
          </a:p>
          <a:p>
            <a:pPr lvl="1"/>
            <a:r>
              <a:rPr lang="en-US" altLang="en-US" dirty="0"/>
              <a:t>Sellers must ship orders within the time promised in their advertisements </a:t>
            </a:r>
          </a:p>
          <a:p>
            <a:pPr lvl="1"/>
            <a:r>
              <a:rPr lang="en-US" altLang="en-US" dirty="0"/>
              <a:t>If no time period is promised, sellers must either ship the order within 30 days after they receive it or send the consumer an option notice</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1988"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15-</a:t>
            </a:r>
            <a:fld id="{F6BE8798-0324-4E80-A263-DA688F90E549}" type="slidenum">
              <a:rPr lang="en-US" altLang="en-US" smtClean="0"/>
              <a:pPr/>
              <a:t>30</a:t>
            </a:fld>
            <a:endParaRPr lang="en-US" altLang="en-US" dirty="0"/>
          </a:p>
        </p:txBody>
      </p:sp>
    </p:spTree>
    <p:extLst>
      <p:ext uri="{BB962C8B-B14F-4D97-AF65-F5344CB8AC3E}">
        <p14:creationId xmlns:p14="http://schemas.microsoft.com/office/powerpoint/2010/main" val="281361926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lstStyle/>
          <a:p>
            <a:r>
              <a:rPr lang="en-US" altLang="en-US" dirty="0"/>
              <a:t>Trade Regulation Rules</a:t>
            </a:r>
          </a:p>
        </p:txBody>
      </p:sp>
      <p:sp>
        <p:nvSpPr>
          <p:cNvPr id="43011" name="Rectangle 3"/>
          <p:cNvSpPr>
            <a:spLocks noGrp="1" noChangeArrowheads="1"/>
          </p:cNvSpPr>
          <p:nvPr>
            <p:ph type="body" idx="1"/>
          </p:nvPr>
        </p:nvSpPr>
        <p:spPr/>
        <p:txBody>
          <a:bodyPr/>
          <a:lstStyle/>
          <a:p>
            <a:r>
              <a:rPr lang="en-US" altLang="en-US" dirty="0"/>
              <a:t>Telemarketing Sales Rule </a:t>
            </a:r>
          </a:p>
          <a:p>
            <a:pPr lvl="1"/>
            <a:r>
              <a:rPr lang="en-US" altLang="en-US" dirty="0"/>
              <a:t>Designed to protect consumers from abusive and unscrupulous telemarketers</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3012"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15-</a:t>
            </a:r>
            <a:fld id="{BC214582-3EF6-419B-AA97-A2EBF27ECA67}" type="slidenum">
              <a:rPr lang="en-US" altLang="en-US" smtClean="0"/>
              <a:pPr/>
              <a:t>31</a:t>
            </a:fld>
            <a:endParaRPr lang="en-US" altLang="en-US" dirty="0"/>
          </a:p>
        </p:txBody>
      </p:sp>
    </p:spTree>
    <p:extLst>
      <p:ext uri="{BB962C8B-B14F-4D97-AF65-F5344CB8AC3E}">
        <p14:creationId xmlns:p14="http://schemas.microsoft.com/office/powerpoint/2010/main" val="292887922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4"/>
          <p:cNvSpPr>
            <a:spLocks noGrp="1" noChangeArrowheads="1"/>
          </p:cNvSpPr>
          <p:nvPr>
            <p:ph type="title"/>
          </p:nvPr>
        </p:nvSpPr>
        <p:spPr/>
        <p:txBody>
          <a:bodyPr/>
          <a:lstStyle/>
          <a:p>
            <a:r>
              <a:rPr lang="en-US" altLang="en-US" sz="3200" dirty="0"/>
              <a:t>Once your number is registered, how long will it remain in the National Do Not Call Registry?</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4036" name="Slide Number Placeholder 1"/>
          <p:cNvSpPr>
            <a:spLocks noGrp="1"/>
          </p:cNvSpPr>
          <p:nvPr>
            <p:ph type="sldNum" sz="quarter" idx="12"/>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dirty="0"/>
              <a:t>15-</a:t>
            </a:r>
            <a:fld id="{8CCD1FCF-1CED-489E-B4F0-F3E9E5D79443}" type="slidenum">
              <a:rPr lang="en-US" altLang="en-US"/>
              <a:pPr eaLnBrk="1" hangingPunct="1"/>
              <a:t>32</a:t>
            </a:fld>
            <a:endParaRPr lang="en-US" altLang="en-US" dirty="0"/>
          </a:p>
        </p:txBody>
      </p:sp>
      <p:pic>
        <p:nvPicPr>
          <p:cNvPr id="3" name="Picture 2" descr="The FTC’s Telemarketing Sales Rule is designed to&#10;protect consumers from abusive and unscrupulous telemarketers. The rule has established &#10;the Do Not Call Registry(see Figure 15-1) that makes it easier for consumers to reduce or &#10;eliminate unwanted sales calls." title="Do Not Call Registry"/>
          <p:cNvPicPr>
            <a:picLocks noChangeAspect="1"/>
          </p:cNvPicPr>
          <p:nvPr/>
        </p:nvPicPr>
        <p:blipFill>
          <a:blip r:embed="rId2"/>
          <a:stretch>
            <a:fillRect/>
          </a:stretch>
        </p:blipFill>
        <p:spPr>
          <a:xfrm>
            <a:off x="2692344" y="1912794"/>
            <a:ext cx="6807312" cy="4491423"/>
          </a:xfrm>
          <a:prstGeom prst="rect">
            <a:avLst/>
          </a:prstGeom>
        </p:spPr>
      </p:pic>
    </p:spTree>
    <p:extLst>
      <p:ext uri="{BB962C8B-B14F-4D97-AF65-F5344CB8AC3E}">
        <p14:creationId xmlns:p14="http://schemas.microsoft.com/office/powerpoint/2010/main" val="422645652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4"/>
          <p:cNvSpPr>
            <a:spLocks noGrp="1" noChangeArrowheads="1"/>
          </p:cNvSpPr>
          <p:nvPr>
            <p:ph type="title"/>
          </p:nvPr>
        </p:nvSpPr>
        <p:spPr/>
        <p:txBody>
          <a:bodyPr/>
          <a:lstStyle/>
          <a:p>
            <a:r>
              <a:rPr lang="en-US" altLang="en-US" dirty="0"/>
              <a:t>Trade Regulation Rules</a:t>
            </a:r>
          </a:p>
        </p:txBody>
      </p:sp>
      <p:sp>
        <p:nvSpPr>
          <p:cNvPr id="45059" name="Rectangle 5"/>
          <p:cNvSpPr>
            <a:spLocks noGrp="1" noChangeArrowheads="1"/>
          </p:cNvSpPr>
          <p:nvPr>
            <p:ph type="body" idx="1"/>
          </p:nvPr>
        </p:nvSpPr>
        <p:spPr/>
        <p:txBody>
          <a:bodyPr/>
          <a:lstStyle/>
          <a:p>
            <a:r>
              <a:rPr lang="en-US" altLang="en-US" dirty="0"/>
              <a:t>FTC regulations require that people who dial 900-prefix numbers be warned of the cost of the calls and given a chance to hang up before being charged</a:t>
            </a:r>
          </a:p>
          <a:p>
            <a:r>
              <a:rPr lang="en-US" altLang="en-US" dirty="0"/>
              <a:t>Under the rules, customers are also permitted to ask telephone companies to block all 900-prefix number calls</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5060"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15-</a:t>
            </a:r>
            <a:fld id="{A752CBB2-6D4E-489C-92DD-15359A20BF46}" type="slidenum">
              <a:rPr lang="en-US" altLang="en-US" smtClean="0"/>
              <a:pPr/>
              <a:t>33</a:t>
            </a:fld>
            <a:endParaRPr lang="en-US" altLang="en-US" dirty="0"/>
          </a:p>
        </p:txBody>
      </p:sp>
    </p:spTree>
    <p:extLst>
      <p:ext uri="{BB962C8B-B14F-4D97-AF65-F5344CB8AC3E}">
        <p14:creationId xmlns:p14="http://schemas.microsoft.com/office/powerpoint/2010/main" val="370254282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r>
              <a:rPr lang="en-US" altLang="en-US" dirty="0"/>
              <a:t>Trade Regulation Rules</a:t>
            </a:r>
          </a:p>
        </p:txBody>
      </p:sp>
      <p:sp>
        <p:nvSpPr>
          <p:cNvPr id="46083" name="Rectangle 3"/>
          <p:cNvSpPr>
            <a:spLocks noGrp="1" noChangeArrowheads="1"/>
          </p:cNvSpPr>
          <p:nvPr>
            <p:ph type="body" idx="1"/>
          </p:nvPr>
        </p:nvSpPr>
        <p:spPr/>
        <p:txBody>
          <a:bodyPr/>
          <a:lstStyle/>
          <a:p>
            <a:r>
              <a:rPr lang="en-US" altLang="en-US" b="1" dirty="0"/>
              <a:t>Can Spam Act</a:t>
            </a:r>
          </a:p>
          <a:p>
            <a:pPr lvl="1"/>
            <a:r>
              <a:rPr lang="en-US" altLang="en-US" dirty="0"/>
              <a:t>Unsolicited commercial e-mail messages must be truthful and cannot use misleading subject lines or incorrect return addresses</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6084"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15-</a:t>
            </a:r>
            <a:fld id="{B4D59CB7-1F21-468F-BD88-DB6B070A0C0C}" type="slidenum">
              <a:rPr lang="en-US" altLang="en-US" smtClean="0"/>
              <a:pPr/>
              <a:t>34</a:t>
            </a:fld>
            <a:endParaRPr lang="en-US" altLang="en-US" dirty="0"/>
          </a:p>
        </p:txBody>
      </p:sp>
    </p:spTree>
    <p:extLst>
      <p:ext uri="{BB962C8B-B14F-4D97-AF65-F5344CB8AC3E}">
        <p14:creationId xmlns:p14="http://schemas.microsoft.com/office/powerpoint/2010/main" val="322169764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p:txBody>
          <a:bodyPr/>
          <a:lstStyle/>
          <a:p>
            <a:r>
              <a:rPr lang="en-US" altLang="en-US" dirty="0"/>
              <a:t>Question</a:t>
            </a:r>
          </a:p>
        </p:txBody>
      </p:sp>
      <p:sp>
        <p:nvSpPr>
          <p:cNvPr id="47107" name="Rectangle 3"/>
          <p:cNvSpPr>
            <a:spLocks noGrp="1" noChangeArrowheads="1"/>
          </p:cNvSpPr>
          <p:nvPr>
            <p:ph type="body" idx="1"/>
          </p:nvPr>
        </p:nvSpPr>
        <p:spPr/>
        <p:txBody>
          <a:bodyPr/>
          <a:lstStyle/>
          <a:p>
            <a:r>
              <a:rPr lang="en-US" altLang="en-US" dirty="0"/>
              <a:t>What is the illegal practice of changing a consumer’s telephone service without permission called?</a:t>
            </a:r>
          </a:p>
          <a:p>
            <a:pPr marL="912812" lvl="1" indent="-514350">
              <a:buFont typeface="+mj-lt"/>
              <a:buAutoNum type="alphaUcPeriod"/>
            </a:pPr>
            <a:r>
              <a:rPr lang="en-US" altLang="en-US" dirty="0"/>
              <a:t>Slamming</a:t>
            </a:r>
          </a:p>
          <a:p>
            <a:pPr marL="912812" lvl="1" indent="-514350">
              <a:buFont typeface="+mj-lt"/>
              <a:buAutoNum type="alphaUcPeriod"/>
            </a:pPr>
            <a:r>
              <a:rPr lang="en-US" altLang="en-US" dirty="0"/>
              <a:t>Spamming</a:t>
            </a:r>
          </a:p>
          <a:p>
            <a:pPr marL="912812" lvl="1" indent="-514350">
              <a:buFont typeface="+mj-lt"/>
              <a:buAutoNum type="alphaUcPeriod"/>
            </a:pPr>
            <a:r>
              <a:rPr lang="en-US" altLang="en-US" dirty="0"/>
              <a:t>Service spiking</a:t>
            </a:r>
          </a:p>
          <a:p>
            <a:pPr marL="912812" lvl="1" indent="-514350">
              <a:buFont typeface="+mj-lt"/>
              <a:buAutoNum type="alphaUcPeriod"/>
            </a:pPr>
            <a:r>
              <a:rPr lang="en-US" altLang="en-US" dirty="0"/>
              <a:t>Thumping </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7108"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15-</a:t>
            </a:r>
            <a:fld id="{F582BB64-9FAF-4A82-8447-F8EDF2BE6CB1}" type="slidenum">
              <a:rPr lang="en-US" altLang="en-US" smtClean="0"/>
              <a:pPr/>
              <a:t>35</a:t>
            </a:fld>
            <a:endParaRPr lang="en-US" altLang="en-US" dirty="0"/>
          </a:p>
        </p:txBody>
      </p:sp>
    </p:spTree>
    <p:extLst>
      <p:ext uri="{BB962C8B-B14F-4D97-AF65-F5344CB8AC3E}">
        <p14:creationId xmlns:p14="http://schemas.microsoft.com/office/powerpoint/2010/main" val="286908606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p:txBody>
          <a:bodyPr/>
          <a:lstStyle/>
          <a:p>
            <a:r>
              <a:rPr lang="en-US" altLang="en-US" dirty="0"/>
              <a:t>Trade Regulation Rules</a:t>
            </a:r>
          </a:p>
        </p:txBody>
      </p:sp>
      <p:sp>
        <p:nvSpPr>
          <p:cNvPr id="48131" name="Rectangle 3"/>
          <p:cNvSpPr>
            <a:spLocks noGrp="1" noChangeArrowheads="1"/>
          </p:cNvSpPr>
          <p:nvPr>
            <p:ph type="body" idx="1"/>
          </p:nvPr>
        </p:nvSpPr>
        <p:spPr/>
        <p:txBody>
          <a:bodyPr/>
          <a:lstStyle/>
          <a:p>
            <a:r>
              <a:rPr lang="en-US" altLang="en-US" b="1" dirty="0"/>
              <a:t>Slamming </a:t>
            </a:r>
          </a:p>
          <a:p>
            <a:pPr lvl="1"/>
            <a:r>
              <a:rPr lang="en-US" altLang="en-US" dirty="0"/>
              <a:t>The illegal practice of changing a consumer’s telephone service without permission</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8132"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15-</a:t>
            </a:r>
            <a:fld id="{A580DE33-680D-405E-A5E3-82A807498BE3}" type="slidenum">
              <a:rPr lang="en-US" altLang="en-US" smtClean="0"/>
              <a:pPr/>
              <a:t>36</a:t>
            </a:fld>
            <a:endParaRPr lang="en-US" altLang="en-US" dirty="0"/>
          </a:p>
        </p:txBody>
      </p:sp>
    </p:spTree>
    <p:extLst>
      <p:ext uri="{BB962C8B-B14F-4D97-AF65-F5344CB8AC3E}">
        <p14:creationId xmlns:p14="http://schemas.microsoft.com/office/powerpoint/2010/main" val="24809252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0D42574-0118-4957-B3EA-1A00808B573C}"/>
              </a:ext>
            </a:extLst>
          </p:cNvPr>
          <p:cNvSpPr>
            <a:spLocks noGrp="1"/>
          </p:cNvSpPr>
          <p:nvPr>
            <p:ph type="title"/>
          </p:nvPr>
        </p:nvSpPr>
        <p:spPr/>
        <p:txBody>
          <a:bodyPr/>
          <a:lstStyle/>
          <a:p>
            <a:r>
              <a:rPr lang="en-US" dirty="0"/>
              <a:t>Cyber-Law Developments and Updates</a:t>
            </a:r>
          </a:p>
        </p:txBody>
      </p:sp>
      <p:sp>
        <p:nvSpPr>
          <p:cNvPr id="9" name="Content Placeholder 8">
            <a:extLst>
              <a:ext uri="{FF2B5EF4-FFF2-40B4-BE49-F238E27FC236}">
                <a16:creationId xmlns:a16="http://schemas.microsoft.com/office/drawing/2014/main" id="{2DDB703E-85AD-488E-A3EC-EDDB3B6B1694}"/>
              </a:ext>
            </a:extLst>
          </p:cNvPr>
          <p:cNvSpPr>
            <a:spLocks noGrp="1"/>
          </p:cNvSpPr>
          <p:nvPr>
            <p:ph idx="1"/>
          </p:nvPr>
        </p:nvSpPr>
        <p:spPr/>
        <p:txBody>
          <a:bodyPr/>
          <a:lstStyle/>
          <a:p>
            <a:r>
              <a:rPr lang="en-US" dirty="0"/>
              <a:t>Cyber-commerce includes computer commerce, electronic commerce, or e-commerce</a:t>
            </a:r>
          </a:p>
          <a:p>
            <a:pPr lvl="1"/>
            <a:r>
              <a:rPr lang="en-US" dirty="0"/>
              <a:t>Involves transacting business by computer</a:t>
            </a:r>
          </a:p>
          <a:p>
            <a:pPr lvl="1"/>
            <a:r>
              <a:rPr lang="en-US" dirty="0"/>
              <a:t>One problem associated with buying and selling on the Internet involves the difficulty of verifying the identity of the party on the other side of an Internet connection</a:t>
            </a:r>
          </a:p>
        </p:txBody>
      </p:sp>
      <p:sp>
        <p:nvSpPr>
          <p:cNvPr id="4" name="Footer Placeholder 3">
            <a:extLst>
              <a:ext uri="{FF2B5EF4-FFF2-40B4-BE49-F238E27FC236}">
                <a16:creationId xmlns:a16="http://schemas.microsoft.com/office/drawing/2014/main" id="{B7E14C58-7F15-4E45-BA65-DA47861FD6E0}"/>
              </a:ext>
            </a:extLst>
          </p:cNvPr>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 name="Slide Number Placeholder 1">
            <a:extLst>
              <a:ext uri="{FF2B5EF4-FFF2-40B4-BE49-F238E27FC236}">
                <a16:creationId xmlns:a16="http://schemas.microsoft.com/office/drawing/2014/main" id="{A4817763-E71C-4B7F-A915-378FE0E9B305}"/>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15-</a:t>
            </a:r>
            <a:fld id="{A2BB876F-62AF-4C26-B402-2624251B8288}" type="slidenum">
              <a:rPr lang="en-US" altLang="en-US" smtClean="0"/>
              <a:pPr/>
              <a:t>37</a:t>
            </a:fld>
            <a:endParaRPr lang="en-US" altLang="en-US" dirty="0"/>
          </a:p>
        </p:txBody>
      </p:sp>
    </p:spTree>
    <p:extLst>
      <p:ext uri="{BB962C8B-B14F-4D97-AF65-F5344CB8AC3E}">
        <p14:creationId xmlns:p14="http://schemas.microsoft.com/office/powerpoint/2010/main" val="160782418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Cyber-Law Developments and Updates</a:t>
            </a:r>
          </a:p>
        </p:txBody>
      </p:sp>
      <p:sp>
        <p:nvSpPr>
          <p:cNvPr id="3" name="Content Placeholder 2"/>
          <p:cNvSpPr>
            <a:spLocks noGrp="1"/>
          </p:cNvSpPr>
          <p:nvPr>
            <p:ph idx="1"/>
          </p:nvPr>
        </p:nvSpPr>
        <p:spPr/>
        <p:txBody>
          <a:bodyPr/>
          <a:lstStyle/>
          <a:p>
            <a:r>
              <a:rPr lang="en-US" dirty="0"/>
              <a:t>Revised Children’s Online Privacy Protection Rule</a:t>
            </a:r>
          </a:p>
          <a:p>
            <a:r>
              <a:rPr lang="en-US" dirty="0"/>
              <a:t>Identity Theft and the “Reclaim Your Name” Program</a:t>
            </a:r>
          </a:p>
        </p:txBody>
      </p:sp>
      <p:sp>
        <p:nvSpPr>
          <p:cNvPr id="4" name="Footer Placeholder 3"/>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 name="Slide Number Placeholder 1">
            <a:extLst>
              <a:ext uri="{FF2B5EF4-FFF2-40B4-BE49-F238E27FC236}">
                <a16:creationId xmlns:a16="http://schemas.microsoft.com/office/drawing/2014/main" id="{85D34701-5BAC-4B5D-8FCE-6800BBEF6A68}"/>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15-</a:t>
            </a:r>
            <a:fld id="{A2BB876F-62AF-4C26-B402-2624251B8288}" type="slidenum">
              <a:rPr lang="en-US" altLang="en-US" smtClean="0"/>
              <a:pPr/>
              <a:t>38</a:t>
            </a:fld>
            <a:endParaRPr lang="en-US" altLang="en-US" dirty="0"/>
          </a:p>
        </p:txBody>
      </p:sp>
    </p:spTree>
    <p:extLst>
      <p:ext uri="{BB962C8B-B14F-4D97-AF65-F5344CB8AC3E}">
        <p14:creationId xmlns:p14="http://schemas.microsoft.com/office/powerpoint/2010/main" val="88427608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D7E2B9-EC4D-4CD5-8ADF-EABEFF7C40F2}"/>
              </a:ext>
            </a:extLst>
          </p:cNvPr>
          <p:cNvSpPr>
            <a:spLocks noGrp="1"/>
          </p:cNvSpPr>
          <p:nvPr>
            <p:ph type="title"/>
          </p:nvPr>
        </p:nvSpPr>
        <p:spPr/>
        <p:txBody>
          <a:bodyPr/>
          <a:lstStyle/>
          <a:p>
            <a:r>
              <a:rPr lang="en-US" altLang="en-US" dirty="0"/>
              <a:t>Consumer Credit Laws</a:t>
            </a:r>
            <a:endParaRPr lang="en-US" dirty="0"/>
          </a:p>
        </p:txBody>
      </p:sp>
      <p:sp>
        <p:nvSpPr>
          <p:cNvPr id="3" name="Content Placeholder 2">
            <a:extLst>
              <a:ext uri="{FF2B5EF4-FFF2-40B4-BE49-F238E27FC236}">
                <a16:creationId xmlns:a16="http://schemas.microsoft.com/office/drawing/2014/main" id="{B01CA821-5778-4589-A90A-6A125F90A3F1}"/>
              </a:ext>
            </a:extLst>
          </p:cNvPr>
          <p:cNvSpPr>
            <a:spLocks noGrp="1"/>
          </p:cNvSpPr>
          <p:nvPr>
            <p:ph idx="1"/>
          </p:nvPr>
        </p:nvSpPr>
        <p:spPr/>
        <p:txBody>
          <a:bodyPr/>
          <a:lstStyle/>
          <a:p>
            <a:r>
              <a:rPr lang="en-US" dirty="0"/>
              <a:t>Consumer Financial Protection Bureau (CFPB)</a:t>
            </a:r>
          </a:p>
          <a:p>
            <a:pPr lvl="1"/>
            <a:r>
              <a:rPr lang="en-US" dirty="0"/>
              <a:t>Created under Title X of the Dodd–Frank Act as part of the effort to regulate the actions and the products of the consumer finance industry</a:t>
            </a:r>
          </a:p>
          <a:p>
            <a:pPr lvl="1"/>
            <a:r>
              <a:rPr lang="en-US" dirty="0"/>
              <a:t>Ultimately responsible for ensuring that financial consumers are knowledgeable enough to make smart decisions regarding matters like credit cards, loans from banks, and other areas of the financial world</a:t>
            </a:r>
          </a:p>
        </p:txBody>
      </p:sp>
      <p:sp>
        <p:nvSpPr>
          <p:cNvPr id="4" name="Footer Placeholder 3">
            <a:extLst>
              <a:ext uri="{FF2B5EF4-FFF2-40B4-BE49-F238E27FC236}">
                <a16:creationId xmlns:a16="http://schemas.microsoft.com/office/drawing/2014/main" id="{66B4D40E-918B-4057-8863-46E6BB34D3D6}"/>
              </a:ext>
            </a:extLst>
          </p:cNvPr>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 name="Slide Number Placeholder 1">
            <a:extLst>
              <a:ext uri="{FF2B5EF4-FFF2-40B4-BE49-F238E27FC236}">
                <a16:creationId xmlns:a16="http://schemas.microsoft.com/office/drawing/2014/main" id="{FA370AAE-B74F-4609-9B3E-DB30BECF7D42}"/>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15-</a:t>
            </a:r>
            <a:fld id="{A2BB876F-62AF-4C26-B402-2624251B8288}" type="slidenum">
              <a:rPr lang="en-US" altLang="en-US" smtClean="0"/>
              <a:pPr/>
              <a:t>39</a:t>
            </a:fld>
            <a:endParaRPr lang="en-US" altLang="en-US" dirty="0"/>
          </a:p>
        </p:txBody>
      </p:sp>
    </p:spTree>
    <p:extLst>
      <p:ext uri="{BB962C8B-B14F-4D97-AF65-F5344CB8AC3E}">
        <p14:creationId xmlns:p14="http://schemas.microsoft.com/office/powerpoint/2010/main" val="12756023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en-US" altLang="en-US" dirty="0"/>
              <a:t>Product Liability</a:t>
            </a:r>
          </a:p>
        </p:txBody>
      </p:sp>
      <p:sp>
        <p:nvSpPr>
          <p:cNvPr id="16387" name="Rectangle 3"/>
          <p:cNvSpPr>
            <a:spLocks noGrp="1" noChangeArrowheads="1"/>
          </p:cNvSpPr>
          <p:nvPr>
            <p:ph type="body" idx="1"/>
          </p:nvPr>
        </p:nvSpPr>
        <p:spPr/>
        <p:txBody>
          <a:bodyPr/>
          <a:lstStyle/>
          <a:p>
            <a:r>
              <a:rPr lang="en-US" altLang="en-US" dirty="0"/>
              <a:t>Under consumer law, a person harmed by a product’s unsafe condition may recover damages from the manufacturer, the seller, or the supplier of the product</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16388"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15-</a:t>
            </a:r>
            <a:fld id="{E56F7BF4-EC1A-4E44-8754-39F76D0B14BF}" type="slidenum">
              <a:rPr lang="en-US" altLang="en-US" smtClean="0"/>
              <a:pPr/>
              <a:t>4</a:t>
            </a:fld>
            <a:endParaRPr lang="en-US" altLang="en-US" dirty="0"/>
          </a:p>
        </p:txBody>
      </p:sp>
    </p:spTree>
    <p:extLst>
      <p:ext uri="{BB962C8B-B14F-4D97-AF65-F5344CB8AC3E}">
        <p14:creationId xmlns:p14="http://schemas.microsoft.com/office/powerpoint/2010/main" val="398310401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p:txBody>
          <a:bodyPr/>
          <a:lstStyle/>
          <a:p>
            <a:r>
              <a:rPr lang="en-US" altLang="en-US" dirty="0"/>
              <a:t>Consumer Credit Laws</a:t>
            </a:r>
          </a:p>
        </p:txBody>
      </p:sp>
      <p:sp>
        <p:nvSpPr>
          <p:cNvPr id="49155" name="Rectangle 3"/>
          <p:cNvSpPr>
            <a:spLocks noGrp="1" noChangeArrowheads="1"/>
          </p:cNvSpPr>
          <p:nvPr>
            <p:ph type="body" idx="1"/>
          </p:nvPr>
        </p:nvSpPr>
        <p:spPr/>
        <p:txBody>
          <a:bodyPr/>
          <a:lstStyle/>
          <a:p>
            <a:r>
              <a:rPr lang="en-US" altLang="en-US" dirty="0"/>
              <a:t>Truth-in-Lending Act</a:t>
            </a:r>
          </a:p>
          <a:p>
            <a:r>
              <a:rPr lang="en-US" altLang="en-US" dirty="0"/>
              <a:t>Equal Credit Opportunity Act</a:t>
            </a:r>
          </a:p>
          <a:p>
            <a:r>
              <a:rPr lang="en-US" altLang="en-US" dirty="0"/>
              <a:t>Unauthorized use of credit cards </a:t>
            </a:r>
          </a:p>
          <a:p>
            <a:r>
              <a:rPr lang="en-US" altLang="en-US" dirty="0"/>
              <a:t>Fair Credit Reporting Act</a:t>
            </a:r>
          </a:p>
          <a:p>
            <a:r>
              <a:rPr lang="en-US" altLang="en-US" dirty="0"/>
              <a:t>Fair Credit Billing Act</a:t>
            </a:r>
          </a:p>
          <a:p>
            <a:r>
              <a:rPr lang="en-US" altLang="en-US" dirty="0"/>
              <a:t>Fair Debt Collection Practices Act</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9156"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15-</a:t>
            </a:r>
            <a:fld id="{C4E5C034-C05D-4FE9-8C51-620E3453644F}" type="slidenum">
              <a:rPr lang="en-US" altLang="en-US" smtClean="0"/>
              <a:pPr/>
              <a:t>40</a:t>
            </a:fld>
            <a:endParaRPr lang="en-US" altLang="en-US" dirty="0"/>
          </a:p>
        </p:txBody>
      </p:sp>
    </p:spTree>
    <p:extLst>
      <p:ext uri="{BB962C8B-B14F-4D97-AF65-F5344CB8AC3E}">
        <p14:creationId xmlns:p14="http://schemas.microsoft.com/office/powerpoint/2010/main" val="311666801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lstStyle/>
          <a:p>
            <a:r>
              <a:rPr lang="en-US" altLang="en-US" dirty="0"/>
              <a:t>Consumer Credit Laws</a:t>
            </a:r>
          </a:p>
        </p:txBody>
      </p:sp>
      <p:sp>
        <p:nvSpPr>
          <p:cNvPr id="50179" name="Rectangle 3"/>
          <p:cNvSpPr>
            <a:spLocks noGrp="1" noChangeArrowheads="1"/>
          </p:cNvSpPr>
          <p:nvPr>
            <p:ph type="body" idx="1"/>
          </p:nvPr>
        </p:nvSpPr>
        <p:spPr/>
        <p:txBody>
          <a:bodyPr/>
          <a:lstStyle/>
          <a:p>
            <a:r>
              <a:rPr lang="en-US" altLang="en-US" dirty="0"/>
              <a:t>Truth-in-Lending Act</a:t>
            </a:r>
          </a:p>
          <a:p>
            <a:pPr lvl="1"/>
            <a:r>
              <a:rPr lang="en-US" altLang="en-US" dirty="0"/>
              <a:t>Lenders must disclose two important things to borrowers: the </a:t>
            </a:r>
            <a:r>
              <a:rPr lang="en-US" altLang="en-US" b="1" dirty="0"/>
              <a:t>finance charge </a:t>
            </a:r>
            <a:r>
              <a:rPr lang="en-US" altLang="en-US" dirty="0"/>
              <a:t>(the actual cost of the loan in dollars and cents) and the </a:t>
            </a:r>
            <a:r>
              <a:rPr lang="en-US" altLang="en-US" b="1" dirty="0"/>
              <a:t>annual percentage rate (APR) </a:t>
            </a:r>
            <a:r>
              <a:rPr lang="en-US" altLang="en-US" dirty="0"/>
              <a:t>(the true rate of interest of the loan)</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0180"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15-</a:t>
            </a:r>
            <a:fld id="{582A8743-5DE6-4946-A30F-AF9BBE41A12F}" type="slidenum">
              <a:rPr lang="en-US" altLang="en-US" smtClean="0"/>
              <a:pPr/>
              <a:t>41</a:t>
            </a:fld>
            <a:endParaRPr lang="en-US" altLang="en-US" dirty="0"/>
          </a:p>
        </p:txBody>
      </p:sp>
    </p:spTree>
    <p:extLst>
      <p:ext uri="{BB962C8B-B14F-4D97-AF65-F5344CB8AC3E}">
        <p14:creationId xmlns:p14="http://schemas.microsoft.com/office/powerpoint/2010/main" val="199267719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p:txBody>
          <a:bodyPr/>
          <a:lstStyle/>
          <a:p>
            <a:r>
              <a:rPr lang="en-US" altLang="en-US" dirty="0"/>
              <a:t>Consumer Credit Laws</a:t>
            </a:r>
          </a:p>
        </p:txBody>
      </p:sp>
      <p:sp>
        <p:nvSpPr>
          <p:cNvPr id="51203" name="Rectangle 3"/>
          <p:cNvSpPr>
            <a:spLocks noGrp="1" noChangeArrowheads="1"/>
          </p:cNvSpPr>
          <p:nvPr>
            <p:ph type="body" idx="1"/>
          </p:nvPr>
        </p:nvSpPr>
        <p:spPr/>
        <p:txBody>
          <a:bodyPr/>
          <a:lstStyle/>
          <a:p>
            <a:r>
              <a:rPr lang="en-US" altLang="en-US" dirty="0"/>
              <a:t>Equal Credit Opportunity Act </a:t>
            </a:r>
          </a:p>
          <a:p>
            <a:pPr lvl="1"/>
            <a:r>
              <a:rPr lang="en-US" altLang="en-US" dirty="0"/>
              <a:t>Ensures that all consumers are given an equal chance to receive credit </a:t>
            </a:r>
          </a:p>
          <a:p>
            <a:pPr lvl="1"/>
            <a:r>
              <a:rPr lang="en-US" altLang="en-US" dirty="0"/>
              <a:t>Makes it illegal for banks and businesses to discriminate against credit applicants because of their sex, race, marital status, national origin, religion, or age or because they get public assistance income</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1204"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15-</a:t>
            </a:r>
            <a:fld id="{9AEE65BB-062B-4EF0-B255-5169E62277CA}" type="slidenum">
              <a:rPr lang="en-US" altLang="en-US" smtClean="0"/>
              <a:pPr/>
              <a:t>42</a:t>
            </a:fld>
            <a:endParaRPr lang="en-US" altLang="en-US" dirty="0"/>
          </a:p>
        </p:txBody>
      </p:sp>
    </p:spTree>
    <p:extLst>
      <p:ext uri="{BB962C8B-B14F-4D97-AF65-F5344CB8AC3E}">
        <p14:creationId xmlns:p14="http://schemas.microsoft.com/office/powerpoint/2010/main" val="35601449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4"/>
          <p:cNvSpPr>
            <a:spLocks noGrp="1" noChangeArrowheads="1"/>
          </p:cNvSpPr>
          <p:nvPr>
            <p:ph type="title"/>
          </p:nvPr>
        </p:nvSpPr>
        <p:spPr/>
        <p:txBody>
          <a:bodyPr/>
          <a:lstStyle/>
          <a:p>
            <a:r>
              <a:rPr lang="en-US" altLang="en-US" dirty="0"/>
              <a:t>Unauthorized Use of Credit Cards</a:t>
            </a:r>
          </a:p>
        </p:txBody>
      </p:sp>
      <p:sp>
        <p:nvSpPr>
          <p:cNvPr id="52227" name="Rectangle 5"/>
          <p:cNvSpPr>
            <a:spLocks noGrp="1" noChangeArrowheads="1"/>
          </p:cNvSpPr>
          <p:nvPr>
            <p:ph type="body" idx="1"/>
          </p:nvPr>
        </p:nvSpPr>
        <p:spPr/>
        <p:txBody>
          <a:bodyPr/>
          <a:lstStyle/>
          <a:p>
            <a:r>
              <a:rPr lang="en-US" altLang="en-US" dirty="0"/>
              <a:t>Under the Truth-in-Lending Act, credit cardholders are not responsible for any unauthorized charges made after the card issuer has been notified of the loss, theft, or possible unauthorized use of the card</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2228"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15-</a:t>
            </a:r>
            <a:fld id="{9794A9A9-4649-4289-AB19-DDF48E4F4A6E}" type="slidenum">
              <a:rPr lang="en-US" altLang="en-US" smtClean="0"/>
              <a:pPr/>
              <a:t>43</a:t>
            </a:fld>
            <a:endParaRPr lang="en-US" altLang="en-US" dirty="0"/>
          </a:p>
        </p:txBody>
      </p:sp>
    </p:spTree>
    <p:extLst>
      <p:ext uri="{BB962C8B-B14F-4D97-AF65-F5344CB8AC3E}">
        <p14:creationId xmlns:p14="http://schemas.microsoft.com/office/powerpoint/2010/main" val="171140917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4"/>
          <p:cNvSpPr>
            <a:spLocks noGrp="1" noChangeArrowheads="1"/>
          </p:cNvSpPr>
          <p:nvPr>
            <p:ph type="title"/>
          </p:nvPr>
        </p:nvSpPr>
        <p:spPr/>
        <p:txBody>
          <a:bodyPr/>
          <a:lstStyle/>
          <a:p>
            <a:r>
              <a:rPr lang="en-US" altLang="en-US" dirty="0"/>
              <a:t>Fair Credit Reporting Act</a:t>
            </a:r>
          </a:p>
        </p:txBody>
      </p:sp>
      <p:sp>
        <p:nvSpPr>
          <p:cNvPr id="53251" name="Rectangle 5"/>
          <p:cNvSpPr>
            <a:spLocks noGrp="1" noChangeArrowheads="1"/>
          </p:cNvSpPr>
          <p:nvPr>
            <p:ph type="body" idx="1"/>
          </p:nvPr>
        </p:nvSpPr>
        <p:spPr/>
        <p:txBody>
          <a:bodyPr/>
          <a:lstStyle/>
          <a:p>
            <a:r>
              <a:rPr lang="en-US" altLang="en-US" dirty="0"/>
              <a:t>Ensures that consumers are treated fairly by credit bureaus and consumer reporting agencies </a:t>
            </a:r>
          </a:p>
          <a:p>
            <a:r>
              <a:rPr lang="en-US" altLang="en-US" dirty="0"/>
              <a:t>Consumer has the right to know all information (other than medical information) that is in his or her files</a:t>
            </a:r>
          </a:p>
          <a:p>
            <a:r>
              <a:rPr lang="en-US" altLang="en-US" dirty="0"/>
              <a:t>Consumer has the right to know the source of the information on file</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3252"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15-</a:t>
            </a:r>
            <a:fld id="{4E9ED228-768F-4E57-9237-D36C2B98FE26}" type="slidenum">
              <a:rPr lang="en-US" altLang="en-US" smtClean="0"/>
              <a:pPr/>
              <a:t>44</a:t>
            </a:fld>
            <a:endParaRPr lang="en-US" altLang="en-US" dirty="0"/>
          </a:p>
        </p:txBody>
      </p:sp>
    </p:spTree>
    <p:extLst>
      <p:ext uri="{BB962C8B-B14F-4D97-AF65-F5344CB8AC3E}">
        <p14:creationId xmlns:p14="http://schemas.microsoft.com/office/powerpoint/2010/main" val="277793820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4"/>
          <p:cNvSpPr>
            <a:spLocks noGrp="1" noChangeArrowheads="1"/>
          </p:cNvSpPr>
          <p:nvPr>
            <p:ph type="title"/>
          </p:nvPr>
        </p:nvSpPr>
        <p:spPr/>
        <p:txBody>
          <a:bodyPr/>
          <a:lstStyle/>
          <a:p>
            <a:r>
              <a:rPr lang="en-US" altLang="en-US" dirty="0"/>
              <a:t>Fair Credit Billing Act (FCBA)</a:t>
            </a:r>
          </a:p>
        </p:txBody>
      </p:sp>
      <p:sp>
        <p:nvSpPr>
          <p:cNvPr id="54275" name="Rectangle 5"/>
          <p:cNvSpPr>
            <a:spLocks noGrp="1" noChangeArrowheads="1"/>
          </p:cNvSpPr>
          <p:nvPr>
            <p:ph type="body" idx="1"/>
          </p:nvPr>
        </p:nvSpPr>
        <p:spPr/>
        <p:txBody>
          <a:bodyPr/>
          <a:lstStyle/>
          <a:p>
            <a:r>
              <a:rPr lang="en-US" altLang="en-US" dirty="0"/>
              <a:t>When consumers believe an error has been made in a bill, they must notify the creditor within 60 days after the bill was mailed</a:t>
            </a:r>
          </a:p>
          <a:p>
            <a:r>
              <a:rPr lang="en-US" altLang="en-US" dirty="0"/>
              <a:t>The notice must identify the consumer and give the account number, the suspected amount of error, and an explanation of why the consumer believes there is an error </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4276"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15-</a:t>
            </a:r>
            <a:fld id="{DC296ACE-E2F1-44E2-894B-FC8F5EF8066A}" type="slidenum">
              <a:rPr lang="en-US" altLang="en-US" smtClean="0"/>
              <a:pPr/>
              <a:t>45</a:t>
            </a:fld>
            <a:endParaRPr lang="en-US" altLang="en-US" dirty="0"/>
          </a:p>
        </p:txBody>
      </p:sp>
    </p:spTree>
    <p:extLst>
      <p:ext uri="{BB962C8B-B14F-4D97-AF65-F5344CB8AC3E}">
        <p14:creationId xmlns:p14="http://schemas.microsoft.com/office/powerpoint/2010/main" val="130468909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p:txBody>
          <a:bodyPr/>
          <a:lstStyle/>
          <a:p>
            <a:r>
              <a:rPr lang="en-US" altLang="en-US" dirty="0"/>
              <a:t>Question</a:t>
            </a:r>
          </a:p>
        </p:txBody>
      </p:sp>
      <p:sp>
        <p:nvSpPr>
          <p:cNvPr id="55299" name="Rectangle 3"/>
          <p:cNvSpPr>
            <a:spLocks noGrp="1" noChangeArrowheads="1"/>
          </p:cNvSpPr>
          <p:nvPr>
            <p:ph type="body" idx="1"/>
          </p:nvPr>
        </p:nvSpPr>
        <p:spPr/>
        <p:txBody>
          <a:bodyPr/>
          <a:lstStyle/>
          <a:p>
            <a:r>
              <a:rPr lang="en-US" altLang="en-US" dirty="0"/>
              <a:t>Under the __________, specific rules must be followed by companies that are in the business of collecting debts for others.</a:t>
            </a:r>
          </a:p>
          <a:p>
            <a:pPr marL="912812" lvl="1" indent="-514350">
              <a:buFont typeface="+mj-lt"/>
              <a:buAutoNum type="alphaUcPeriod"/>
            </a:pPr>
            <a:r>
              <a:rPr lang="en-US" altLang="en-US" dirty="0"/>
              <a:t>Truth-in-Lending Act</a:t>
            </a:r>
          </a:p>
          <a:p>
            <a:pPr marL="912812" lvl="1" indent="-514350">
              <a:buFont typeface="+mj-lt"/>
              <a:buAutoNum type="alphaUcPeriod"/>
            </a:pPr>
            <a:r>
              <a:rPr lang="en-US" altLang="en-US" dirty="0"/>
              <a:t>Fair Credit Reporting Act</a:t>
            </a:r>
          </a:p>
          <a:p>
            <a:pPr marL="912812" lvl="1" indent="-514350">
              <a:buFont typeface="+mj-lt"/>
              <a:buAutoNum type="alphaUcPeriod"/>
            </a:pPr>
            <a:r>
              <a:rPr lang="en-US" altLang="en-US" dirty="0"/>
              <a:t>Fair Credit Billing Act</a:t>
            </a:r>
          </a:p>
          <a:p>
            <a:pPr marL="912812" lvl="1" indent="-514350">
              <a:buFont typeface="+mj-lt"/>
              <a:buAutoNum type="alphaUcPeriod"/>
            </a:pPr>
            <a:r>
              <a:rPr lang="en-US" altLang="en-US" dirty="0"/>
              <a:t>Fair Debt Collection Practices Act</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5300"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15-</a:t>
            </a:r>
            <a:fld id="{D29960B5-CF4E-4433-9775-B548C339FFAF}" type="slidenum">
              <a:rPr lang="en-US" altLang="en-US" smtClean="0"/>
              <a:pPr/>
              <a:t>46</a:t>
            </a:fld>
            <a:endParaRPr lang="en-US" altLang="en-US" dirty="0"/>
          </a:p>
        </p:txBody>
      </p:sp>
    </p:spTree>
    <p:extLst>
      <p:ext uri="{BB962C8B-B14F-4D97-AF65-F5344CB8AC3E}">
        <p14:creationId xmlns:p14="http://schemas.microsoft.com/office/powerpoint/2010/main" val="85590112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4"/>
          <p:cNvSpPr>
            <a:spLocks noGrp="1" noChangeArrowheads="1"/>
          </p:cNvSpPr>
          <p:nvPr>
            <p:ph type="title"/>
          </p:nvPr>
        </p:nvSpPr>
        <p:spPr/>
        <p:txBody>
          <a:bodyPr/>
          <a:lstStyle/>
          <a:p>
            <a:r>
              <a:rPr lang="en-US" altLang="en-US" dirty="0"/>
              <a:t>Fair Debt Collection Practices Act</a:t>
            </a:r>
          </a:p>
        </p:txBody>
      </p:sp>
      <p:sp>
        <p:nvSpPr>
          <p:cNvPr id="56323" name="Rectangle 5"/>
          <p:cNvSpPr>
            <a:spLocks noGrp="1" noChangeArrowheads="1"/>
          </p:cNvSpPr>
          <p:nvPr>
            <p:ph type="body" idx="1"/>
          </p:nvPr>
        </p:nvSpPr>
        <p:spPr/>
        <p:txBody>
          <a:bodyPr/>
          <a:lstStyle/>
          <a:p>
            <a:r>
              <a:rPr lang="en-US" altLang="en-US" dirty="0"/>
              <a:t>Specific rules must be followed by companies that are in the business of collecting debts for others</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6324"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15-</a:t>
            </a:r>
            <a:fld id="{75135732-E6C8-4AB3-A46F-D94629265833}" type="slidenum">
              <a:rPr lang="en-US" altLang="en-US" smtClean="0"/>
              <a:pPr/>
              <a:t>47</a:t>
            </a:fld>
            <a:endParaRPr lang="en-US" altLang="en-US" dirty="0"/>
          </a:p>
        </p:txBody>
      </p:sp>
    </p:spTree>
    <p:extLst>
      <p:ext uri="{BB962C8B-B14F-4D97-AF65-F5344CB8AC3E}">
        <p14:creationId xmlns:p14="http://schemas.microsoft.com/office/powerpoint/2010/main" val="112825066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p:txBody>
          <a:bodyPr/>
          <a:lstStyle/>
          <a:p>
            <a:r>
              <a:rPr lang="en-US" altLang="en-US" dirty="0"/>
              <a:t>Consumer Leasing Act</a:t>
            </a:r>
          </a:p>
        </p:txBody>
      </p:sp>
      <p:sp>
        <p:nvSpPr>
          <p:cNvPr id="57347" name="Rectangle 3"/>
          <p:cNvSpPr>
            <a:spLocks noGrp="1" noChangeArrowheads="1"/>
          </p:cNvSpPr>
          <p:nvPr>
            <p:ph type="body" idx="1"/>
          </p:nvPr>
        </p:nvSpPr>
        <p:spPr/>
        <p:txBody>
          <a:bodyPr/>
          <a:lstStyle/>
          <a:p>
            <a:r>
              <a:rPr lang="en-US" altLang="en-US" dirty="0"/>
              <a:t>Federal law requiring leasing companies to inform consumers of all of the terms of a lease of personal property</a:t>
            </a:r>
          </a:p>
          <a:p>
            <a:r>
              <a:rPr lang="en-US" altLang="en-US" dirty="0"/>
              <a:t>Places a limit on the amount of a </a:t>
            </a:r>
            <a:r>
              <a:rPr lang="en-US" altLang="en-US" b="1" dirty="0"/>
              <a:t>balloon payment</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7348"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15-</a:t>
            </a:r>
            <a:fld id="{40F5414D-CA6B-4812-8D46-EE2BFD6B6E0B}" type="slidenum">
              <a:rPr lang="en-US" altLang="en-US" smtClean="0"/>
              <a:pPr/>
              <a:t>48</a:t>
            </a:fld>
            <a:endParaRPr lang="en-US" altLang="en-US" dirty="0"/>
          </a:p>
        </p:txBody>
      </p:sp>
    </p:spTree>
    <p:extLst>
      <p:ext uri="{BB962C8B-B14F-4D97-AF65-F5344CB8AC3E}">
        <p14:creationId xmlns:p14="http://schemas.microsoft.com/office/powerpoint/2010/main" val="22948218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C08F3334-527C-47F6-A433-E2536007D70D}"/>
              </a:ext>
            </a:extLst>
          </p:cNvPr>
          <p:cNvSpPr>
            <a:spLocks noGrp="1"/>
          </p:cNvSpPr>
          <p:nvPr>
            <p:ph type="title"/>
          </p:nvPr>
        </p:nvSpPr>
        <p:spPr/>
        <p:txBody>
          <a:bodyPr/>
          <a:lstStyle/>
          <a:p>
            <a:r>
              <a:rPr lang="en-US" dirty="0"/>
              <a:t>Military Lending Act</a:t>
            </a:r>
          </a:p>
        </p:txBody>
      </p:sp>
      <p:sp>
        <p:nvSpPr>
          <p:cNvPr id="9" name="Content Placeholder 8">
            <a:extLst>
              <a:ext uri="{FF2B5EF4-FFF2-40B4-BE49-F238E27FC236}">
                <a16:creationId xmlns:a16="http://schemas.microsoft.com/office/drawing/2014/main" id="{B0B82A37-2BCA-4BDB-9FE6-80EC282E0094}"/>
              </a:ext>
            </a:extLst>
          </p:cNvPr>
          <p:cNvSpPr>
            <a:spLocks noGrp="1"/>
          </p:cNvSpPr>
          <p:nvPr>
            <p:ph idx="1"/>
          </p:nvPr>
        </p:nvSpPr>
        <p:spPr/>
        <p:txBody>
          <a:bodyPr/>
          <a:lstStyle/>
          <a:p>
            <a:r>
              <a:rPr lang="en-US" dirty="0"/>
              <a:t>Enacted to protect military personnel, especially those on active duty, as well as their spouses and dependents, from being targeted by certain financial organizations and institutions that use questionable lending strategies</a:t>
            </a:r>
          </a:p>
        </p:txBody>
      </p:sp>
      <p:sp>
        <p:nvSpPr>
          <p:cNvPr id="4" name="Footer Placeholder 3">
            <a:extLst>
              <a:ext uri="{FF2B5EF4-FFF2-40B4-BE49-F238E27FC236}">
                <a16:creationId xmlns:a16="http://schemas.microsoft.com/office/drawing/2014/main" id="{D5D4BEA4-9D0B-45E9-ADBC-A72AA29EC201}"/>
              </a:ext>
            </a:extLst>
          </p:cNvPr>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 name="Slide Number Placeholder 1">
            <a:extLst>
              <a:ext uri="{FF2B5EF4-FFF2-40B4-BE49-F238E27FC236}">
                <a16:creationId xmlns:a16="http://schemas.microsoft.com/office/drawing/2014/main" id="{D44A5187-6006-4B1A-8471-C933E18344E4}"/>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15-</a:t>
            </a:r>
            <a:fld id="{A2BB876F-62AF-4C26-B402-2624251B8288}" type="slidenum">
              <a:rPr lang="en-US" altLang="en-US" smtClean="0"/>
              <a:pPr/>
              <a:t>49</a:t>
            </a:fld>
            <a:endParaRPr lang="en-US" altLang="en-US" dirty="0"/>
          </a:p>
        </p:txBody>
      </p:sp>
    </p:spTree>
    <p:extLst>
      <p:ext uri="{BB962C8B-B14F-4D97-AF65-F5344CB8AC3E}">
        <p14:creationId xmlns:p14="http://schemas.microsoft.com/office/powerpoint/2010/main" val="39967543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a:lstStyle/>
          <a:p>
            <a:r>
              <a:rPr lang="en-US" altLang="en-US" dirty="0"/>
              <a:t>Social Engineering and the Law</a:t>
            </a:r>
          </a:p>
        </p:txBody>
      </p:sp>
      <p:sp>
        <p:nvSpPr>
          <p:cNvPr id="17411" name="Content Placeholder 2"/>
          <p:cNvSpPr>
            <a:spLocks noGrp="1"/>
          </p:cNvSpPr>
          <p:nvPr>
            <p:ph idx="1"/>
          </p:nvPr>
        </p:nvSpPr>
        <p:spPr/>
        <p:txBody>
          <a:bodyPr/>
          <a:lstStyle/>
          <a:p>
            <a:r>
              <a:rPr lang="en-US" altLang="en-US" b="1" dirty="0"/>
              <a:t>Public interest </a:t>
            </a:r>
          </a:p>
          <a:p>
            <a:pPr lvl="1"/>
            <a:r>
              <a:rPr lang="en-US" altLang="en-US" dirty="0"/>
              <a:t>Refers to the idea that certain activities affect the entire social structure and must, therefore, be regulated by the government</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17412" name="Slide Number Placeholder 3"/>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15-</a:t>
            </a:r>
            <a:fld id="{0D510548-4E4C-4B61-BD4E-AE22AD9621DB}" type="slidenum">
              <a:rPr lang="en-US" altLang="en-US" smtClean="0"/>
              <a:pPr/>
              <a:t>5</a:t>
            </a:fld>
            <a:endParaRPr lang="en-US" altLang="en-US" dirty="0"/>
          </a:p>
        </p:txBody>
      </p:sp>
    </p:spTree>
    <p:extLst>
      <p:ext uri="{BB962C8B-B14F-4D97-AF65-F5344CB8AC3E}">
        <p14:creationId xmlns:p14="http://schemas.microsoft.com/office/powerpoint/2010/main" val="35280761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r>
              <a:rPr lang="en-US" altLang="en-US" dirty="0"/>
              <a:t>Social Engineering and the Law</a:t>
            </a:r>
          </a:p>
        </p:txBody>
      </p:sp>
      <p:sp>
        <p:nvSpPr>
          <p:cNvPr id="18435" name="Content Placeholder 2"/>
          <p:cNvSpPr>
            <a:spLocks noGrp="1"/>
          </p:cNvSpPr>
          <p:nvPr>
            <p:ph idx="1"/>
          </p:nvPr>
        </p:nvSpPr>
        <p:spPr/>
        <p:txBody>
          <a:bodyPr/>
          <a:lstStyle/>
          <a:p>
            <a:r>
              <a:rPr lang="en-US" altLang="en-US" b="1" dirty="0"/>
              <a:t>Public policy </a:t>
            </a:r>
          </a:p>
          <a:p>
            <a:pPr lvl="1"/>
            <a:r>
              <a:rPr lang="en-US" altLang="en-US" dirty="0"/>
              <a:t>Seeks to implement behavior that promotes the public consensus and eliminates behavior that does not</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18436" name="Slide Number Placeholder 3"/>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15-</a:t>
            </a:r>
            <a:fld id="{B9BEC4D2-8DD2-4F21-B995-E6C1B7F00C5F}" type="slidenum">
              <a:rPr lang="en-US" altLang="en-US" smtClean="0"/>
              <a:pPr/>
              <a:t>6</a:t>
            </a:fld>
            <a:endParaRPr lang="en-US" altLang="en-US" dirty="0"/>
          </a:p>
        </p:txBody>
      </p:sp>
    </p:spTree>
    <p:extLst>
      <p:ext uri="{BB962C8B-B14F-4D97-AF65-F5344CB8AC3E}">
        <p14:creationId xmlns:p14="http://schemas.microsoft.com/office/powerpoint/2010/main" val="15501299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r>
              <a:rPr lang="en-US" altLang="en-US" dirty="0"/>
              <a:t>Question</a:t>
            </a:r>
          </a:p>
        </p:txBody>
      </p:sp>
      <p:sp>
        <p:nvSpPr>
          <p:cNvPr id="19459" name="Rectangle 3"/>
          <p:cNvSpPr>
            <a:spLocks noGrp="1" noChangeArrowheads="1"/>
          </p:cNvSpPr>
          <p:nvPr>
            <p:ph type="body" idx="1"/>
          </p:nvPr>
        </p:nvSpPr>
        <p:spPr/>
        <p:txBody>
          <a:bodyPr/>
          <a:lstStyle/>
          <a:p>
            <a:r>
              <a:rPr lang="en-US" altLang="en-US" dirty="0"/>
              <a:t>__________ results when an individual fails to exercise the degree of care that a reasonable person would have exercised under the same circumstances and conditions.</a:t>
            </a:r>
          </a:p>
          <a:p>
            <a:pPr marL="912812" lvl="1" indent="-514350">
              <a:buFont typeface="+mj-lt"/>
              <a:buAutoNum type="alphaUcPeriod"/>
            </a:pPr>
            <a:r>
              <a:rPr lang="en-US" altLang="en-US" dirty="0"/>
              <a:t>Strict liability</a:t>
            </a:r>
          </a:p>
          <a:p>
            <a:pPr marL="912812" lvl="1" indent="-514350">
              <a:buFont typeface="+mj-lt"/>
              <a:buAutoNum type="alphaUcPeriod"/>
            </a:pPr>
            <a:r>
              <a:rPr lang="en-US" altLang="en-US" dirty="0"/>
              <a:t>Negligence</a:t>
            </a:r>
          </a:p>
          <a:p>
            <a:pPr marL="912812" lvl="1" indent="-514350">
              <a:buFont typeface="+mj-lt"/>
              <a:buAutoNum type="alphaUcPeriod"/>
            </a:pPr>
            <a:r>
              <a:rPr lang="en-US" altLang="en-US" dirty="0"/>
              <a:t>Personal responsibility</a:t>
            </a:r>
          </a:p>
          <a:p>
            <a:pPr marL="912812" lvl="1" indent="-514350">
              <a:buFont typeface="+mj-lt"/>
              <a:buAutoNum type="alphaUcPeriod"/>
            </a:pPr>
            <a:r>
              <a:rPr lang="en-US" altLang="en-US" dirty="0"/>
              <a:t>Carelessness</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19460"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15-</a:t>
            </a:r>
            <a:fld id="{EF39C0AE-8A52-4E03-A2AD-666D38F1D7C1}" type="slidenum">
              <a:rPr lang="en-US" altLang="en-US" smtClean="0"/>
              <a:pPr/>
              <a:t>7</a:t>
            </a:fld>
            <a:endParaRPr lang="en-US" altLang="en-US" dirty="0"/>
          </a:p>
        </p:txBody>
      </p:sp>
    </p:spTree>
    <p:extLst>
      <p:ext uri="{BB962C8B-B14F-4D97-AF65-F5344CB8AC3E}">
        <p14:creationId xmlns:p14="http://schemas.microsoft.com/office/powerpoint/2010/main" val="40376668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4"/>
          <p:cNvSpPr>
            <a:spLocks noGrp="1" noChangeArrowheads="1"/>
          </p:cNvSpPr>
          <p:nvPr>
            <p:ph type="title"/>
          </p:nvPr>
        </p:nvSpPr>
        <p:spPr/>
        <p:txBody>
          <a:bodyPr/>
          <a:lstStyle/>
          <a:p>
            <a:r>
              <a:rPr lang="en-US" altLang="en-US" dirty="0"/>
              <a:t>Negligence</a:t>
            </a:r>
          </a:p>
        </p:txBody>
      </p:sp>
      <p:sp>
        <p:nvSpPr>
          <p:cNvPr id="20483" name="Rectangle 5"/>
          <p:cNvSpPr>
            <a:spLocks noGrp="1" noChangeArrowheads="1"/>
          </p:cNvSpPr>
          <p:nvPr>
            <p:ph type="body" idx="1"/>
          </p:nvPr>
        </p:nvSpPr>
        <p:spPr/>
        <p:txBody>
          <a:bodyPr/>
          <a:lstStyle/>
          <a:p>
            <a:r>
              <a:rPr lang="en-US" altLang="en-US" dirty="0"/>
              <a:t>Results when an individual fails to exercise the degree of care that a reasonable person would have exercised under the same circumstances</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0484"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15-</a:t>
            </a:r>
            <a:fld id="{F1EAEB58-396A-469C-A16D-05C54F60AA5F}" type="slidenum">
              <a:rPr lang="en-US" altLang="en-US" smtClean="0"/>
              <a:pPr/>
              <a:t>8</a:t>
            </a:fld>
            <a:endParaRPr lang="en-US" altLang="en-US" dirty="0"/>
          </a:p>
        </p:txBody>
      </p:sp>
    </p:spTree>
    <p:extLst>
      <p:ext uri="{BB962C8B-B14F-4D97-AF65-F5344CB8AC3E}">
        <p14:creationId xmlns:p14="http://schemas.microsoft.com/office/powerpoint/2010/main" val="35867179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r>
              <a:rPr lang="en-US" altLang="en-US" dirty="0"/>
              <a:t>Negligence</a:t>
            </a:r>
          </a:p>
        </p:txBody>
      </p:sp>
      <p:sp>
        <p:nvSpPr>
          <p:cNvPr id="3" name="Content Placeholder 2"/>
          <p:cNvSpPr>
            <a:spLocks noGrp="1"/>
          </p:cNvSpPr>
          <p:nvPr>
            <p:ph idx="1"/>
          </p:nvPr>
        </p:nvSpPr>
        <p:spPr/>
        <p:txBody>
          <a:bodyPr/>
          <a:lstStyle/>
          <a:p>
            <a:r>
              <a:rPr lang="en-US" altLang="en-US" dirty="0"/>
              <a:t>To recover for negligence in a product liability case, the victim must prove: </a:t>
            </a:r>
          </a:p>
          <a:p>
            <a:pPr lvl="1"/>
            <a:r>
              <a:rPr lang="en-US" altLang="en-US" dirty="0"/>
              <a:t>That the manufacturer or seller owed a duty to the victim</a:t>
            </a:r>
          </a:p>
          <a:p>
            <a:pPr lvl="1"/>
            <a:r>
              <a:rPr lang="en-US" altLang="en-US" dirty="0"/>
              <a:t>That the manufacturer or the seller violated that duty by not following the appropriate standard of care </a:t>
            </a:r>
          </a:p>
          <a:p>
            <a:pPr lvl="1"/>
            <a:r>
              <a:rPr lang="en-US" altLang="en-US" dirty="0"/>
              <a:t>That the victim suffered an injury because of that careless action</a:t>
            </a:r>
          </a:p>
          <a:p>
            <a:pPr lvl="1"/>
            <a:r>
              <a:rPr lang="en-US" altLang="en-US" dirty="0"/>
              <a:t>The careless action was both the actual and the proximate cause of the victim’s injury</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1508" name="Slide Number Placeholder 3"/>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15-</a:t>
            </a:r>
            <a:fld id="{3912A997-6602-4C26-9A8F-7083BDA9F583}" type="slidenum">
              <a:rPr lang="en-US" altLang="en-US" smtClean="0"/>
              <a:pPr/>
              <a:t>9</a:t>
            </a:fld>
            <a:endParaRPr lang="en-US" altLang="en-US" dirty="0"/>
          </a:p>
        </p:txBody>
      </p:sp>
    </p:spTree>
    <p:extLst>
      <p:ext uri="{BB962C8B-B14F-4D97-AF65-F5344CB8AC3E}">
        <p14:creationId xmlns:p14="http://schemas.microsoft.com/office/powerpoint/2010/main" val="254286568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dd132adf-85ac-4a18-8a8f-eabd02632a11">
      <UserInfo>
        <DisplayName/>
        <AccountId xsi:nil="true"/>
        <AccountType/>
      </UserInfo>
    </SharedWithUser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E3B1605E6CAFF34DA7688D4A3DE741FC" ma:contentTypeVersion="" ma:contentTypeDescription="Create a new document." ma:contentTypeScope="" ma:versionID="31dd0d97917c7f25579fca928881bc0a">
  <xsd:schema xmlns:xsd="http://www.w3.org/2001/XMLSchema" xmlns:xs="http://www.w3.org/2001/XMLSchema" xmlns:p="http://schemas.microsoft.com/office/2006/metadata/properties" xmlns:ns2="dd132adf-85ac-4a18-8a8f-eabd02632a11" xmlns:ns3="8f5cc36b-c016-4758-adce-9e0f69c0453c" targetNamespace="http://schemas.microsoft.com/office/2006/metadata/properties" ma:root="true" ma:fieldsID="d302b10108aa58b891c69f68f64dae08" ns2:_="" ns3:_="">
    <xsd:import namespace="dd132adf-85ac-4a18-8a8f-eabd02632a11"/>
    <xsd:import namespace="8f5cc36b-c016-4758-adce-9e0f69c0453c"/>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d132adf-85ac-4a18-8a8f-eabd02632a11"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8f5cc36b-c016-4758-adce-9e0f69c0453c"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B203D79-620E-412E-AE54-F7A16229FD43}">
  <ds:schemaRef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3b891efd-a537-4e57-a9a6-7bde74ae8a20"/>
    <ds:schemaRef ds:uri="http://purl.org/dc/elements/1.1/"/>
    <ds:schemaRef ds:uri="http://schemas.microsoft.com/office/2006/metadata/properties"/>
    <ds:schemaRef ds:uri="aa4f5ada-9d1d-46d6-b705-f2cf90d05a91"/>
    <ds:schemaRef ds:uri="http://www.w3.org/XML/1998/namespace"/>
    <ds:schemaRef ds:uri="http://purl.org/dc/dcmitype/"/>
  </ds:schemaRefs>
</ds:datastoreItem>
</file>

<file path=customXml/itemProps2.xml><?xml version="1.0" encoding="utf-8"?>
<ds:datastoreItem xmlns:ds="http://schemas.openxmlformats.org/officeDocument/2006/customXml" ds:itemID="{7DD4664D-1F6E-4F03-8313-95060314A75B}">
  <ds:schemaRefs>
    <ds:schemaRef ds:uri="http://schemas.microsoft.com/sharepoint/v3/contenttype/forms"/>
  </ds:schemaRefs>
</ds:datastoreItem>
</file>

<file path=customXml/itemProps3.xml><?xml version="1.0" encoding="utf-8"?>
<ds:datastoreItem xmlns:ds="http://schemas.openxmlformats.org/officeDocument/2006/customXml" ds:itemID="{854D5282-AC9C-4BA1-9AA5-1C8B22433D28}"/>
</file>

<file path=docProps/app.xml><?xml version="1.0" encoding="utf-8"?>
<Properties xmlns="http://schemas.openxmlformats.org/officeDocument/2006/extended-properties" xmlns:vt="http://schemas.openxmlformats.org/officeDocument/2006/docPropsVTypes">
  <TotalTime>3157</TotalTime>
  <Words>5563</Words>
  <Application>Microsoft Office PowerPoint</Application>
  <PresentationFormat>Widescreen</PresentationFormat>
  <Paragraphs>411</Paragraphs>
  <Slides>49</Slides>
  <Notes>39</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49</vt:i4>
      </vt:variant>
    </vt:vector>
  </HeadingPairs>
  <TitlesOfParts>
    <vt:vector size="55" baseType="lpstr">
      <vt:lpstr>Arial</vt:lpstr>
      <vt:lpstr>Calibri</vt:lpstr>
      <vt:lpstr>Calibri Light</vt:lpstr>
      <vt:lpstr>Wingdings</vt:lpstr>
      <vt:lpstr>Wingdings 3</vt:lpstr>
      <vt:lpstr>Office Theme</vt:lpstr>
      <vt:lpstr>Product Liability and  Consumer Protection</vt:lpstr>
      <vt:lpstr>Learning Objectives</vt:lpstr>
      <vt:lpstr>Learning Objectives</vt:lpstr>
      <vt:lpstr>Product Liability</vt:lpstr>
      <vt:lpstr>Social Engineering and the Law</vt:lpstr>
      <vt:lpstr>Social Engineering and the Law</vt:lpstr>
      <vt:lpstr>Question</vt:lpstr>
      <vt:lpstr>Negligence</vt:lpstr>
      <vt:lpstr>Negligence</vt:lpstr>
      <vt:lpstr>Strict Liability</vt:lpstr>
      <vt:lpstr>Consumer Product Safety Act</vt:lpstr>
      <vt:lpstr>Question</vt:lpstr>
      <vt:lpstr>Consumer Protection Laws</vt:lpstr>
      <vt:lpstr>Consumer Protection Laws</vt:lpstr>
      <vt:lpstr>Question</vt:lpstr>
      <vt:lpstr>Federal Trade Commission</vt:lpstr>
      <vt:lpstr>Federal Trade Commission</vt:lpstr>
      <vt:lpstr>Unfair or Deceptive Practices</vt:lpstr>
      <vt:lpstr>Unfair or Deceptive Practices</vt:lpstr>
      <vt:lpstr>Unfair or Deceptive Practices</vt:lpstr>
      <vt:lpstr>Question</vt:lpstr>
      <vt:lpstr>Unfair or Deceptive Practices</vt:lpstr>
      <vt:lpstr>Unfair or Deceptive Practices</vt:lpstr>
      <vt:lpstr>Trade Regulation Rules</vt:lpstr>
      <vt:lpstr>Trade Regulation Rules</vt:lpstr>
      <vt:lpstr>Trade Regulation Rules</vt:lpstr>
      <vt:lpstr>Trade Regulation Rules</vt:lpstr>
      <vt:lpstr>Trade Regulation Rules</vt:lpstr>
      <vt:lpstr>Trade Regulation Rules</vt:lpstr>
      <vt:lpstr>Trade Regulation Rules</vt:lpstr>
      <vt:lpstr>Trade Regulation Rules</vt:lpstr>
      <vt:lpstr>Once your number is registered, how long will it remain in the National Do Not Call Registry?</vt:lpstr>
      <vt:lpstr>Trade Regulation Rules</vt:lpstr>
      <vt:lpstr>Trade Regulation Rules</vt:lpstr>
      <vt:lpstr>Question</vt:lpstr>
      <vt:lpstr>Trade Regulation Rules</vt:lpstr>
      <vt:lpstr>Cyber-Law Developments and Updates</vt:lpstr>
      <vt:lpstr>Cyber-Law Developments and Updates</vt:lpstr>
      <vt:lpstr>Consumer Credit Laws</vt:lpstr>
      <vt:lpstr>Consumer Credit Laws</vt:lpstr>
      <vt:lpstr>Consumer Credit Laws</vt:lpstr>
      <vt:lpstr>Consumer Credit Laws</vt:lpstr>
      <vt:lpstr>Unauthorized Use of Credit Cards</vt:lpstr>
      <vt:lpstr>Fair Credit Reporting Act</vt:lpstr>
      <vt:lpstr>Fair Credit Billing Act (FCBA)</vt:lpstr>
      <vt:lpstr>Question</vt:lpstr>
      <vt:lpstr>Fair Debt Collection Practices Act</vt:lpstr>
      <vt:lpstr>Consumer Leasing Act</vt:lpstr>
      <vt:lpstr>Military Lending Act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dc:creator>
  <cp:lastModifiedBy>Sana Sultan Mujawar</cp:lastModifiedBy>
  <cp:revision>252</cp:revision>
  <dcterms:created xsi:type="dcterms:W3CDTF">2015-07-14T20:11:18Z</dcterms:created>
  <dcterms:modified xsi:type="dcterms:W3CDTF">2018-12-04T10:36:20Z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0x010100E3B1605E6CAFF34DA7688D4A3DE741FC</vt:lpwstr>
  </property>
  <property fmtid="{D5CDD505-2E9C-101B-9397-08002B2CF9AE}" pid="3" name="Order">
    <vt:r8>6755600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TemplateUrl">
    <vt:lpwstr/>
  </property>
  <property fmtid="{D5CDD505-2E9C-101B-9397-08002B2CF9AE}" pid="9" name="ComplianceAssetId">
    <vt:lpwstr/>
  </property>
</Properties>
</file>